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  <p:sldMasterId id="2147483675" r:id="rId3"/>
  </p:sldMasterIdLst>
  <p:notesMasterIdLst>
    <p:notesMasterId r:id="rId3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37"/>
      <p:bold r:id="rId38"/>
      <p:italic r:id="rId39"/>
      <p:boldItalic r:id="rId40"/>
    </p:embeddedFont>
    <p:embeddedFont>
      <p:font typeface="Quicksand" panose="020B0604020202020204" charset="0"/>
      <p:bold r:id="rId41"/>
    </p:embeddedFont>
    <p:embeddedFont>
      <p:font typeface="Roboto" panose="02000000000000000000" pitchFamily="2" charset="0"/>
      <p:regular r:id="rId42"/>
      <p:bold r:id="rId43"/>
      <p:italic r:id="rId44"/>
      <p:boldItalic r:id="rId45"/>
    </p:embeddedFont>
    <p:embeddedFont>
      <p:font typeface="Roboto Light" panose="02000000000000000000" pitchFamily="2" charset="0"/>
      <p:regular r:id="rId46"/>
      <p:bold r:id="rId47"/>
      <p:italic r:id="rId48"/>
      <p:boldItalic r:id="rId49"/>
    </p:embeddedFont>
    <p:embeddedFont>
      <p:font typeface="Roboto Medium" panose="02000000000000000000" pitchFamily="2" charset="0"/>
      <p:regular r:id="rId50"/>
      <p:bold r:id="rId51"/>
      <p:italic r:id="rId52"/>
      <p:boldItalic r:id="rId53"/>
    </p:embeddedFont>
    <p:embeddedFont>
      <p:font typeface="Tahoma" panose="020B0604030504040204" pitchFamily="34" charset="0"/>
      <p:regular r:id="rId54"/>
      <p:bold r:id="rId5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D4552AF-ABC0-4CBC-AAE4-E2C2B9CE3283}">
  <a:tblStyle styleId="{8D4552AF-ABC0-4CBC-AAE4-E2C2B9CE3283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 b="off" i="off"/>
      <a:tcStyle>
        <a:tcBdr/>
        <a:fill>
          <a:solidFill>
            <a:srgbClr val="FFFFFF"/>
          </a:solidFill>
        </a:fill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firstCol>
    <a:lastRow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820" y="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3.fntdata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theme" Target="theme/theme1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font" Target="fonts/font1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viewProps" Target="view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8.fntdata"/><Relationship Id="rId52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a3392f90e5_2_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a3392f90e5_2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3e930e795cd_0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3e930e795cd_0_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3e930e795cd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3e930e795cd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e930e795cd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3e930e795cd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3e930e795cd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3e930e795cd_0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e930e795cd_0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9" name="Google Shape;579;g3e930e795cd_0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3e930e795cd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3e930e795cd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3e930e795cd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7" name="Google Shape;617;g3e930e795cd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3e930e795cd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3e930e795cd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f0f64c1320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1" name="Google Shape;651;g3f0f64c1320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3e930e795cd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3e930e795cd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a3392f90e5_2_5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ga3392f90e5_2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685800"/>
            <a:ext cx="5079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3e930e795cd_0_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3e930e795cd_0_4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39eded564a4_0_30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g39eded564a4_0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685800"/>
            <a:ext cx="5079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a3392f90e5_2_24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ga3392f90e5_2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685800"/>
            <a:ext cx="5079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ga3392f90e5_2_2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ga3392f90e5_2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685800"/>
            <a:ext cx="5079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a3392f90e5_2_26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ga3392f90e5_2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685800"/>
            <a:ext cx="5079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ga3392f90e5_2_28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ga3392f90e5_2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685800"/>
            <a:ext cx="5079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g274760399fb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0" name="Google Shape;840;g274760399fb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a3392f90e5_2_30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ga3392f90e5_2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685800"/>
            <a:ext cx="5079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g3f17033b9cd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6" name="Google Shape;886;g3f17033b9cd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a3392f90e5_2_3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ga3392f90e5_2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685800"/>
            <a:ext cx="5080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a02595a69c_0_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g3a02595a69c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685800"/>
            <a:ext cx="5079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26aaf33f5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0" name="Google Shape;910;g26aaf33f53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39eded564a4_0_4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1" name="Google Shape;921;g39eded564a4_0_4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ga3392f90e5_2_39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ga3392f90e5_2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685800"/>
            <a:ext cx="5080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a02595a69c_0_7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g3a02595a69c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685800"/>
            <a:ext cx="5079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c89211c08a_0_7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c89211c08a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685800"/>
            <a:ext cx="5079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a3392f90e5_2_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ga3392f90e5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685800"/>
            <a:ext cx="5079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9eded564a4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g39eded564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685800"/>
            <a:ext cx="5079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9eded564a4_0_14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g39eded564a4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685800"/>
            <a:ext cx="5079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9eded564a4_0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39eded564a4_0_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 0" type="tx">
  <p:cSld name="TITLE_AND_BOD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3198378" y="323119"/>
            <a:ext cx="2747242" cy="321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458986" y="2283158"/>
            <a:ext cx="4271962" cy="1126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8658054" y="4738584"/>
            <a:ext cx="175622" cy="15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2540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>
  <p:cSld name="Title and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/>
          <p:nvPr/>
        </p:nvSpPr>
        <p:spPr>
          <a:xfrm>
            <a:off x="8577858" y="4680585"/>
            <a:ext cx="566142" cy="327898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5"/>
          <p:cNvSpPr/>
          <p:nvPr/>
        </p:nvSpPr>
        <p:spPr>
          <a:xfrm>
            <a:off x="257175" y="231457"/>
            <a:ext cx="791281" cy="462915"/>
          </a:xfrm>
          <a:prstGeom prst="rect">
            <a:avLst/>
          </a:prstGeom>
          <a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3198378" y="323119"/>
            <a:ext cx="2747242" cy="321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458986" y="2283158"/>
            <a:ext cx="4271962" cy="1126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8658054" y="4738584"/>
            <a:ext cx="175622" cy="15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2540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/>
          <p:nvPr/>
        </p:nvSpPr>
        <p:spPr>
          <a:xfrm>
            <a:off x="8577858" y="4680585"/>
            <a:ext cx="566142" cy="327898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6"/>
          <p:cNvSpPr/>
          <p:nvPr/>
        </p:nvSpPr>
        <p:spPr>
          <a:xfrm>
            <a:off x="257175" y="231457"/>
            <a:ext cx="791281" cy="462915"/>
          </a:xfrm>
          <a:prstGeom prst="rect">
            <a:avLst/>
          </a:prstGeom>
          <a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3198378" y="323119"/>
            <a:ext cx="2747242" cy="321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sldNum" idx="12"/>
          </p:nvPr>
        </p:nvSpPr>
        <p:spPr>
          <a:xfrm>
            <a:off x="8658054" y="4738584"/>
            <a:ext cx="175622" cy="15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2540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>
            <a:spLocks noGrp="1"/>
          </p:cNvSpPr>
          <p:nvPr>
            <p:ph type="sldNum" idx="12"/>
          </p:nvPr>
        </p:nvSpPr>
        <p:spPr>
          <a:xfrm>
            <a:off x="8658054" y="4738584"/>
            <a:ext cx="175622" cy="15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2540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/>
          <p:nvPr/>
        </p:nvSpPr>
        <p:spPr>
          <a:xfrm>
            <a:off x="8577858" y="4680585"/>
            <a:ext cx="566142" cy="327898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8"/>
          <p:cNvSpPr/>
          <p:nvPr/>
        </p:nvSpPr>
        <p:spPr>
          <a:xfrm>
            <a:off x="7510760" y="231457"/>
            <a:ext cx="1385888" cy="384584"/>
          </a:xfrm>
          <a:prstGeom prst="rect">
            <a:avLst/>
          </a:prstGeom>
          <a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18"/>
          <p:cNvSpPr/>
          <p:nvPr/>
        </p:nvSpPr>
        <p:spPr>
          <a:xfrm>
            <a:off x="257175" y="231457"/>
            <a:ext cx="791281" cy="462915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8"/>
          <p:cNvSpPr txBox="1">
            <a:spLocks noGrp="1"/>
          </p:cNvSpPr>
          <p:nvPr>
            <p:ph type="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body" idx="1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8658054" y="4738584"/>
            <a:ext cx="175622" cy="15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2540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/>
          <p:nvPr/>
        </p:nvSpPr>
        <p:spPr>
          <a:xfrm>
            <a:off x="8577858" y="4680585"/>
            <a:ext cx="566142" cy="327898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9"/>
          <p:cNvSpPr/>
          <p:nvPr/>
        </p:nvSpPr>
        <p:spPr>
          <a:xfrm>
            <a:off x="7510760" y="231457"/>
            <a:ext cx="1385888" cy="384584"/>
          </a:xfrm>
          <a:prstGeom prst="rect">
            <a:avLst/>
          </a:prstGeom>
          <a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9"/>
          <p:cNvSpPr/>
          <p:nvPr/>
        </p:nvSpPr>
        <p:spPr>
          <a:xfrm>
            <a:off x="257175" y="231457"/>
            <a:ext cx="791281" cy="462915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9"/>
          <p:cNvSpPr txBox="1">
            <a:spLocks noGrp="1"/>
          </p:cNvSpPr>
          <p:nvPr>
            <p:ph type="title"/>
          </p:nvPr>
        </p:nvSpPr>
        <p:spPr>
          <a:xfrm>
            <a:off x="3198378" y="323119"/>
            <a:ext cx="2747242" cy="321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sldNum" idx="12"/>
          </p:nvPr>
        </p:nvSpPr>
        <p:spPr>
          <a:xfrm>
            <a:off x="8658054" y="4738584"/>
            <a:ext cx="175622" cy="15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2540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 1" type="obj">
  <p:cSld name="OBJECT"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20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200" y="260850"/>
            <a:ext cx="711874" cy="400199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20"/>
          <p:cNvSpPr txBox="1">
            <a:spLocks noGrp="1"/>
          </p:cNvSpPr>
          <p:nvPr>
            <p:ph type="title"/>
          </p:nvPr>
        </p:nvSpPr>
        <p:spPr>
          <a:xfrm>
            <a:off x="1492997" y="229180"/>
            <a:ext cx="6158100" cy="2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 b="1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body" idx="1"/>
          </p:nvPr>
        </p:nvSpPr>
        <p:spPr>
          <a:xfrm>
            <a:off x="230994" y="1035358"/>
            <a:ext cx="8682000" cy="31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50" b="0" i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sldNum" idx="12"/>
          </p:nvPr>
        </p:nvSpPr>
        <p:spPr>
          <a:xfrm>
            <a:off x="8615325" y="4677480"/>
            <a:ext cx="175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marR="0" lvl="0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8100" marR="0" lvl="1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8100" marR="0" lvl="2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8100" marR="0" lvl="3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8100" marR="0" lvl="4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8100" marR="0" lvl="5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8100" marR="0" lvl="6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8100" marR="0" lvl="7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100" marR="0" lvl="8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  <p:sp>
        <p:nvSpPr>
          <p:cNvPr id="94" name="Google Shape;94;p20"/>
          <p:cNvSpPr/>
          <p:nvPr/>
        </p:nvSpPr>
        <p:spPr>
          <a:xfrm>
            <a:off x="8642200" y="4677325"/>
            <a:ext cx="501900" cy="2943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 0" type="tx">
  <p:cSld name="TITLE_AND_BOD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title"/>
          </p:nvPr>
        </p:nvSpPr>
        <p:spPr>
          <a:xfrm>
            <a:off x="3198378" y="323119"/>
            <a:ext cx="27471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body" idx="1"/>
          </p:nvPr>
        </p:nvSpPr>
        <p:spPr>
          <a:xfrm>
            <a:off x="458986" y="2283158"/>
            <a:ext cx="4272000" cy="11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658054" y="4738584"/>
            <a:ext cx="1755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2540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>
  <p:cSld name="Title and Conten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3"/>
          <p:cNvSpPr/>
          <p:nvPr/>
        </p:nvSpPr>
        <p:spPr>
          <a:xfrm>
            <a:off x="8577858" y="4680585"/>
            <a:ext cx="566100" cy="3279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3"/>
          <p:cNvSpPr/>
          <p:nvPr/>
        </p:nvSpPr>
        <p:spPr>
          <a:xfrm>
            <a:off x="257175" y="231457"/>
            <a:ext cx="791400" cy="462900"/>
          </a:xfrm>
          <a:prstGeom prst="rect">
            <a:avLst/>
          </a:prstGeom>
          <a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3"/>
          <p:cNvSpPr txBox="1">
            <a:spLocks noGrp="1"/>
          </p:cNvSpPr>
          <p:nvPr>
            <p:ph type="title"/>
          </p:nvPr>
        </p:nvSpPr>
        <p:spPr>
          <a:xfrm>
            <a:off x="3198378" y="323119"/>
            <a:ext cx="27471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3"/>
          <p:cNvSpPr txBox="1">
            <a:spLocks noGrp="1"/>
          </p:cNvSpPr>
          <p:nvPr>
            <p:ph type="body" idx="1"/>
          </p:nvPr>
        </p:nvSpPr>
        <p:spPr>
          <a:xfrm>
            <a:off x="458986" y="2283158"/>
            <a:ext cx="4272000" cy="11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3"/>
          <p:cNvSpPr txBox="1">
            <a:spLocks noGrp="1"/>
          </p:cNvSpPr>
          <p:nvPr>
            <p:ph type="sldNum" idx="12"/>
          </p:nvPr>
        </p:nvSpPr>
        <p:spPr>
          <a:xfrm>
            <a:off x="8658054" y="4738584"/>
            <a:ext cx="1755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2540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4"/>
          <p:cNvSpPr/>
          <p:nvPr/>
        </p:nvSpPr>
        <p:spPr>
          <a:xfrm>
            <a:off x="8577858" y="4680585"/>
            <a:ext cx="566100" cy="3279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24"/>
          <p:cNvSpPr/>
          <p:nvPr/>
        </p:nvSpPr>
        <p:spPr>
          <a:xfrm>
            <a:off x="257175" y="231457"/>
            <a:ext cx="791400" cy="462900"/>
          </a:xfrm>
          <a:prstGeom prst="rect">
            <a:avLst/>
          </a:prstGeom>
          <a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4"/>
          <p:cNvSpPr txBox="1">
            <a:spLocks noGrp="1"/>
          </p:cNvSpPr>
          <p:nvPr>
            <p:ph type="title"/>
          </p:nvPr>
        </p:nvSpPr>
        <p:spPr>
          <a:xfrm>
            <a:off x="3198378" y="323119"/>
            <a:ext cx="27471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4"/>
          <p:cNvSpPr txBox="1">
            <a:spLocks noGrp="1"/>
          </p:cNvSpPr>
          <p:nvPr>
            <p:ph type="sldNum" idx="12"/>
          </p:nvPr>
        </p:nvSpPr>
        <p:spPr>
          <a:xfrm>
            <a:off x="8658054" y="4738584"/>
            <a:ext cx="1755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2540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5"/>
          <p:cNvSpPr txBox="1">
            <a:spLocks noGrp="1"/>
          </p:cNvSpPr>
          <p:nvPr>
            <p:ph type="sldNum" idx="12"/>
          </p:nvPr>
        </p:nvSpPr>
        <p:spPr>
          <a:xfrm>
            <a:off x="8658054" y="4738584"/>
            <a:ext cx="1755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2540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/>
          <p:nvPr/>
        </p:nvSpPr>
        <p:spPr>
          <a:xfrm>
            <a:off x="8577858" y="4680585"/>
            <a:ext cx="566100" cy="3279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6"/>
          <p:cNvSpPr/>
          <p:nvPr/>
        </p:nvSpPr>
        <p:spPr>
          <a:xfrm>
            <a:off x="7510760" y="231457"/>
            <a:ext cx="1386000" cy="384600"/>
          </a:xfrm>
          <a:prstGeom prst="rect">
            <a:avLst/>
          </a:prstGeom>
          <a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6"/>
          <p:cNvSpPr/>
          <p:nvPr/>
        </p:nvSpPr>
        <p:spPr>
          <a:xfrm>
            <a:off x="257175" y="231457"/>
            <a:ext cx="791400" cy="462900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6"/>
          <p:cNvSpPr txBox="1">
            <a:spLocks noGrp="1"/>
          </p:cNvSpPr>
          <p:nvPr>
            <p:ph type="title"/>
          </p:nvPr>
        </p:nvSpPr>
        <p:spPr>
          <a:xfrm>
            <a:off x="685800" y="1594485"/>
            <a:ext cx="77724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6"/>
          <p:cNvSpPr txBox="1">
            <a:spLocks noGrp="1"/>
          </p:cNvSpPr>
          <p:nvPr>
            <p:ph type="body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6"/>
          <p:cNvSpPr txBox="1">
            <a:spLocks noGrp="1"/>
          </p:cNvSpPr>
          <p:nvPr>
            <p:ph type="sldNum" idx="12"/>
          </p:nvPr>
        </p:nvSpPr>
        <p:spPr>
          <a:xfrm>
            <a:off x="8658054" y="4738584"/>
            <a:ext cx="1755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2540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7"/>
          <p:cNvSpPr/>
          <p:nvPr/>
        </p:nvSpPr>
        <p:spPr>
          <a:xfrm>
            <a:off x="8577858" y="4680585"/>
            <a:ext cx="566100" cy="3279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7"/>
          <p:cNvSpPr/>
          <p:nvPr/>
        </p:nvSpPr>
        <p:spPr>
          <a:xfrm>
            <a:off x="7510760" y="231457"/>
            <a:ext cx="1386000" cy="384600"/>
          </a:xfrm>
          <a:prstGeom prst="rect">
            <a:avLst/>
          </a:prstGeom>
          <a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27"/>
          <p:cNvSpPr/>
          <p:nvPr/>
        </p:nvSpPr>
        <p:spPr>
          <a:xfrm>
            <a:off x="257175" y="231457"/>
            <a:ext cx="791400" cy="462900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27"/>
          <p:cNvSpPr txBox="1">
            <a:spLocks noGrp="1"/>
          </p:cNvSpPr>
          <p:nvPr>
            <p:ph type="title"/>
          </p:nvPr>
        </p:nvSpPr>
        <p:spPr>
          <a:xfrm>
            <a:off x="3198378" y="323119"/>
            <a:ext cx="27471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7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10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7"/>
          <p:cNvSpPr txBox="1">
            <a:spLocks noGrp="1"/>
          </p:cNvSpPr>
          <p:nvPr>
            <p:ph type="sldNum" idx="12"/>
          </p:nvPr>
        </p:nvSpPr>
        <p:spPr>
          <a:xfrm>
            <a:off x="8658054" y="4738584"/>
            <a:ext cx="1755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2540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 1" type="obj">
  <p:cSld name="OBJECT">
    <p:bg>
      <p:bgPr>
        <a:solidFill>
          <a:schemeClr val="lt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8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200" y="260850"/>
            <a:ext cx="711874" cy="40019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8"/>
          <p:cNvSpPr txBox="1">
            <a:spLocks noGrp="1"/>
          </p:cNvSpPr>
          <p:nvPr>
            <p:ph type="title"/>
          </p:nvPr>
        </p:nvSpPr>
        <p:spPr>
          <a:xfrm>
            <a:off x="1492997" y="229180"/>
            <a:ext cx="6158100" cy="2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 b="1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8"/>
          <p:cNvSpPr txBox="1">
            <a:spLocks noGrp="1"/>
          </p:cNvSpPr>
          <p:nvPr>
            <p:ph type="body" idx="1"/>
          </p:nvPr>
        </p:nvSpPr>
        <p:spPr>
          <a:xfrm>
            <a:off x="230994" y="1035358"/>
            <a:ext cx="8682000" cy="31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50" b="0" i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Google Shape;137;p2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8" name="Google Shape;138;p28"/>
          <p:cNvSpPr txBox="1">
            <a:spLocks noGrp="1"/>
          </p:cNvSpPr>
          <p:nvPr>
            <p:ph type="sldNum" idx="12"/>
          </p:nvPr>
        </p:nvSpPr>
        <p:spPr>
          <a:xfrm>
            <a:off x="8615325" y="4677480"/>
            <a:ext cx="175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marR="0" lvl="0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8100" marR="0" lvl="1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8100" marR="0" lvl="2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8100" marR="0" lvl="3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8100" marR="0" lvl="4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8100" marR="0" lvl="5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8100" marR="0" lvl="6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8100" marR="0" lvl="7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100" marR="0" lvl="8" indent="0" algn="l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  <p:sp>
        <p:nvSpPr>
          <p:cNvPr id="139" name="Google Shape;139;p28"/>
          <p:cNvSpPr/>
          <p:nvPr/>
        </p:nvSpPr>
        <p:spPr>
          <a:xfrm>
            <a:off x="8642200" y="4677325"/>
            <a:ext cx="501900" cy="2943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8772525" y="4474845"/>
            <a:ext cx="371475" cy="270034"/>
          </a:xfrm>
          <a:prstGeom prst="rect">
            <a:avLst/>
          </a:prstGeom>
          <a:solidFill>
            <a:srgbClr val="DA251C">
              <a:alpha val="74902"/>
            </a:srgbClr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3"/>
          <p:cNvSpPr/>
          <p:nvPr/>
        </p:nvSpPr>
        <p:spPr>
          <a:xfrm>
            <a:off x="4066747" y="1453039"/>
            <a:ext cx="1010505" cy="909454"/>
          </a:xfrm>
          <a:prstGeom prst="rect">
            <a:avLst/>
          </a:prstGeom>
          <a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8658054" y="4738584"/>
            <a:ext cx="175622" cy="15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2540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/>
          <p:nvPr/>
        </p:nvSpPr>
        <p:spPr>
          <a:xfrm>
            <a:off x="8772525" y="4474845"/>
            <a:ext cx="371400" cy="270000"/>
          </a:xfrm>
          <a:prstGeom prst="rect">
            <a:avLst/>
          </a:prstGeom>
          <a:solidFill>
            <a:srgbClr val="DA251C">
              <a:alpha val="74900"/>
            </a:srgbClr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1"/>
          <p:cNvSpPr/>
          <p:nvPr/>
        </p:nvSpPr>
        <p:spPr>
          <a:xfrm>
            <a:off x="4066747" y="1453039"/>
            <a:ext cx="1010400" cy="909600"/>
          </a:xfrm>
          <a:prstGeom prst="rect">
            <a:avLst/>
          </a:prstGeom>
          <a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Quicksand"/>
              <a:buNone/>
              <a:defRPr sz="220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  <a:defRPr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658054" y="4738584"/>
            <a:ext cx="1755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25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2540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68.png"/><Relationship Id="rId3" Type="http://schemas.openxmlformats.org/officeDocument/2006/relationships/image" Target="../media/image58.png"/><Relationship Id="rId7" Type="http://schemas.openxmlformats.org/officeDocument/2006/relationships/image" Target="../media/image62.jpeg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5" Type="http://schemas.openxmlformats.org/officeDocument/2006/relationships/image" Target="../media/image6.png"/><Relationship Id="rId10" Type="http://schemas.openxmlformats.org/officeDocument/2006/relationships/image" Target="../media/image65.png"/><Relationship Id="rId4" Type="http://schemas.openxmlformats.org/officeDocument/2006/relationships/image" Target="../media/image59.jpe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3.jpeg"/><Relationship Id="rId11" Type="http://schemas.openxmlformats.org/officeDocument/2006/relationships/image" Target="../media/image6.png"/><Relationship Id="rId5" Type="http://schemas.openxmlformats.org/officeDocument/2006/relationships/image" Target="../media/image72.jpeg"/><Relationship Id="rId10" Type="http://schemas.openxmlformats.org/officeDocument/2006/relationships/image" Target="../media/image77.png"/><Relationship Id="rId4" Type="http://schemas.openxmlformats.org/officeDocument/2006/relationships/image" Target="../media/image71.jpeg"/><Relationship Id="rId9" Type="http://schemas.openxmlformats.org/officeDocument/2006/relationships/image" Target="../media/image7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1.png"/><Relationship Id="rId5" Type="http://schemas.openxmlformats.org/officeDocument/2006/relationships/image" Target="../media/image80.jpeg"/><Relationship Id="rId4" Type="http://schemas.openxmlformats.org/officeDocument/2006/relationships/image" Target="../media/image79.jpeg"/><Relationship Id="rId9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86.jpeg"/><Relationship Id="rId4" Type="http://schemas.openxmlformats.org/officeDocument/2006/relationships/image" Target="../media/image85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88.jpe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1.jpeg"/><Relationship Id="rId11" Type="http://schemas.openxmlformats.org/officeDocument/2006/relationships/image" Target="../media/image6.png"/><Relationship Id="rId5" Type="http://schemas.openxmlformats.org/officeDocument/2006/relationships/image" Target="../media/image90.jpeg"/><Relationship Id="rId10" Type="http://schemas.openxmlformats.org/officeDocument/2006/relationships/image" Target="../media/image95.png"/><Relationship Id="rId4" Type="http://schemas.openxmlformats.org/officeDocument/2006/relationships/image" Target="../media/image89.jpeg"/><Relationship Id="rId9" Type="http://schemas.openxmlformats.org/officeDocument/2006/relationships/image" Target="../media/image9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96.png"/><Relationship Id="rId7" Type="http://schemas.openxmlformats.org/officeDocument/2006/relationships/image" Target="../media/image10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10" Type="http://schemas.openxmlformats.org/officeDocument/2006/relationships/image" Target="../media/image6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jpeg"/><Relationship Id="rId3" Type="http://schemas.openxmlformats.org/officeDocument/2006/relationships/image" Target="../media/image103.jpe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jpeg"/><Relationship Id="rId9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2.jpeg"/><Relationship Id="rId18" Type="http://schemas.openxmlformats.org/officeDocument/2006/relationships/image" Target="../media/image127.png"/><Relationship Id="rId26" Type="http://schemas.openxmlformats.org/officeDocument/2006/relationships/image" Target="../media/image135.jpeg"/><Relationship Id="rId39" Type="http://schemas.openxmlformats.org/officeDocument/2006/relationships/image" Target="../media/image6.png"/><Relationship Id="rId21" Type="http://schemas.openxmlformats.org/officeDocument/2006/relationships/image" Target="../media/image130.jpeg"/><Relationship Id="rId34" Type="http://schemas.openxmlformats.org/officeDocument/2006/relationships/image" Target="../media/image143.png"/><Relationship Id="rId7" Type="http://schemas.openxmlformats.org/officeDocument/2006/relationships/image" Target="../media/image116.png"/><Relationship Id="rId12" Type="http://schemas.openxmlformats.org/officeDocument/2006/relationships/image" Target="../media/image121.jpeg"/><Relationship Id="rId17" Type="http://schemas.openxmlformats.org/officeDocument/2006/relationships/image" Target="../media/image126.png"/><Relationship Id="rId25" Type="http://schemas.openxmlformats.org/officeDocument/2006/relationships/image" Target="../media/image134.jpeg"/><Relationship Id="rId33" Type="http://schemas.openxmlformats.org/officeDocument/2006/relationships/image" Target="../media/image142.png"/><Relationship Id="rId38" Type="http://schemas.openxmlformats.org/officeDocument/2006/relationships/image" Target="../media/image147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125.png"/><Relationship Id="rId20" Type="http://schemas.openxmlformats.org/officeDocument/2006/relationships/image" Target="../media/image129.png"/><Relationship Id="rId29" Type="http://schemas.openxmlformats.org/officeDocument/2006/relationships/image" Target="../media/image13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5.png"/><Relationship Id="rId11" Type="http://schemas.openxmlformats.org/officeDocument/2006/relationships/image" Target="../media/image120.jpeg"/><Relationship Id="rId24" Type="http://schemas.openxmlformats.org/officeDocument/2006/relationships/image" Target="../media/image133.jpeg"/><Relationship Id="rId32" Type="http://schemas.openxmlformats.org/officeDocument/2006/relationships/image" Target="../media/image141.png"/><Relationship Id="rId37" Type="http://schemas.openxmlformats.org/officeDocument/2006/relationships/image" Target="../media/image146.png"/><Relationship Id="rId40" Type="http://schemas.openxmlformats.org/officeDocument/2006/relationships/image" Target="../media/image148.png"/><Relationship Id="rId5" Type="http://schemas.openxmlformats.org/officeDocument/2006/relationships/image" Target="../media/image114.png"/><Relationship Id="rId15" Type="http://schemas.openxmlformats.org/officeDocument/2006/relationships/image" Target="../media/image124.jpeg"/><Relationship Id="rId23" Type="http://schemas.openxmlformats.org/officeDocument/2006/relationships/image" Target="../media/image132.png"/><Relationship Id="rId28" Type="http://schemas.openxmlformats.org/officeDocument/2006/relationships/image" Target="../media/image137.jpeg"/><Relationship Id="rId36" Type="http://schemas.openxmlformats.org/officeDocument/2006/relationships/image" Target="../media/image145.png"/><Relationship Id="rId10" Type="http://schemas.openxmlformats.org/officeDocument/2006/relationships/image" Target="../media/image119.png"/><Relationship Id="rId19" Type="http://schemas.openxmlformats.org/officeDocument/2006/relationships/image" Target="../media/image128.png"/><Relationship Id="rId31" Type="http://schemas.openxmlformats.org/officeDocument/2006/relationships/image" Target="../media/image140.png"/><Relationship Id="rId4" Type="http://schemas.openxmlformats.org/officeDocument/2006/relationships/image" Target="../media/image113.png"/><Relationship Id="rId9" Type="http://schemas.openxmlformats.org/officeDocument/2006/relationships/image" Target="../media/image118.jpeg"/><Relationship Id="rId14" Type="http://schemas.openxmlformats.org/officeDocument/2006/relationships/image" Target="../media/image123.png"/><Relationship Id="rId22" Type="http://schemas.openxmlformats.org/officeDocument/2006/relationships/image" Target="../media/image131.jpeg"/><Relationship Id="rId27" Type="http://schemas.openxmlformats.org/officeDocument/2006/relationships/image" Target="../media/image136.jpeg"/><Relationship Id="rId30" Type="http://schemas.openxmlformats.org/officeDocument/2006/relationships/image" Target="../media/image139.png"/><Relationship Id="rId35" Type="http://schemas.openxmlformats.org/officeDocument/2006/relationships/image" Target="../media/image144.png"/><Relationship Id="rId8" Type="http://schemas.openxmlformats.org/officeDocument/2006/relationships/image" Target="../media/image117.jpeg"/><Relationship Id="rId3" Type="http://schemas.openxmlformats.org/officeDocument/2006/relationships/image" Target="../media/image1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sales@pmlindia.com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png"/><Relationship Id="rId5" Type="http://schemas.openxmlformats.org/officeDocument/2006/relationships/hyperlink" Target="http://www.pmlindia.com/" TargetMode="External"/><Relationship Id="rId4" Type="http://schemas.openxmlformats.org/officeDocument/2006/relationships/hyperlink" Target="mailto:sales@pmlindia.com%20%2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11" Type="http://schemas.openxmlformats.org/officeDocument/2006/relationships/image" Target="../media/image6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6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9"/>
          <p:cNvSpPr/>
          <p:nvPr/>
        </p:nvSpPr>
        <p:spPr>
          <a:xfrm>
            <a:off x="455414" y="1427321"/>
            <a:ext cx="4279107" cy="2243853"/>
          </a:xfrm>
          <a:prstGeom prst="rect">
            <a:avLst/>
          </a:prstGeom>
          <a:noFill/>
          <a:ln w="12700" cap="flat" cmpd="sng">
            <a:solidFill>
              <a:srgbClr val="CF8E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9"/>
          <p:cNvSpPr/>
          <p:nvPr/>
        </p:nvSpPr>
        <p:spPr>
          <a:xfrm>
            <a:off x="4711074" y="604361"/>
            <a:ext cx="4071931" cy="3921913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9"/>
          <p:cNvSpPr txBox="1">
            <a:spLocks noGrp="1"/>
          </p:cNvSpPr>
          <p:nvPr>
            <p:ph type="title"/>
          </p:nvPr>
        </p:nvSpPr>
        <p:spPr>
          <a:xfrm>
            <a:off x="458986" y="1555909"/>
            <a:ext cx="4271962" cy="49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</a:pPr>
            <a:r>
              <a:rPr lang="en" sz="3400">
                <a:solidFill>
                  <a:srgbClr val="DB241E"/>
                </a:solidFill>
              </a:rPr>
              <a:t>PERMANENT</a:t>
            </a:r>
            <a:endParaRPr sz="800"/>
          </a:p>
        </p:txBody>
      </p:sp>
      <p:sp>
        <p:nvSpPr>
          <p:cNvPr id="147" name="Google Shape;147;p29"/>
          <p:cNvSpPr txBox="1"/>
          <p:nvPr/>
        </p:nvSpPr>
        <p:spPr>
          <a:xfrm>
            <a:off x="771524" y="1985215"/>
            <a:ext cx="2067760" cy="50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</a:pPr>
            <a:r>
              <a:rPr lang="en" sz="3400" b="1" i="0" u="none" strike="noStrike" cap="none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rPr>
              <a:t>MAGNETS</a:t>
            </a:r>
            <a:endParaRPr sz="800"/>
          </a:p>
        </p:txBody>
      </p:sp>
      <p:sp>
        <p:nvSpPr>
          <p:cNvPr id="148" name="Google Shape;148;p29"/>
          <p:cNvSpPr txBox="1">
            <a:spLocks noGrp="1"/>
          </p:cNvSpPr>
          <p:nvPr>
            <p:ph type="body" idx="1"/>
          </p:nvPr>
        </p:nvSpPr>
        <p:spPr>
          <a:xfrm>
            <a:off x="458986" y="2433218"/>
            <a:ext cx="4271962" cy="1126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241E"/>
              </a:buClr>
              <a:buSzPts val="3400"/>
              <a:buFont typeface="Quicksand"/>
              <a:buNone/>
            </a:pPr>
            <a:r>
              <a:rPr lang="en"/>
              <a:t>LIMITED</a:t>
            </a:r>
            <a:endParaRPr/>
          </a:p>
          <a:p>
            <a:pPr marL="0" lvl="0" indent="304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 Light"/>
              <a:buNone/>
            </a:pPr>
            <a:r>
              <a:rPr lang="en" sz="1800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Trust. Reliability.</a:t>
            </a:r>
            <a:r>
              <a:rPr lang="en" sz="800"/>
              <a:t> </a:t>
            </a:r>
            <a:r>
              <a:rPr lang="en" sz="1800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Quality.</a:t>
            </a:r>
            <a:endParaRPr sz="800"/>
          </a:p>
        </p:txBody>
      </p:sp>
      <p:sp>
        <p:nvSpPr>
          <p:cNvPr id="149" name="Google Shape;149;p29"/>
          <p:cNvSpPr txBox="1"/>
          <p:nvPr/>
        </p:nvSpPr>
        <p:spPr>
          <a:xfrm>
            <a:off x="334325" y="4761750"/>
            <a:ext cx="8692200" cy="2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Light"/>
                <a:ea typeface="Roboto Light"/>
                <a:cs typeface="Roboto Light"/>
                <a:sym typeface="Roboto Light"/>
              </a:rPr>
              <a:t>Information in this presentation is confidential</a:t>
            </a:r>
            <a:endParaRPr sz="800"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50" name="Google Shape;150;p29"/>
          <p:cNvSpPr/>
          <p:nvPr/>
        </p:nvSpPr>
        <p:spPr>
          <a:xfrm>
            <a:off x="6586537" y="4398081"/>
            <a:ext cx="1900294" cy="282971"/>
          </a:xfrm>
          <a:prstGeom prst="rect">
            <a:avLst/>
          </a:prstGeom>
          <a:solidFill>
            <a:srgbClr val="DB241E">
              <a:alpha val="75686"/>
            </a:srgbClr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9"/>
          <p:cNvSpPr/>
          <p:nvPr/>
        </p:nvSpPr>
        <p:spPr>
          <a:xfrm>
            <a:off x="328611" y="2102567"/>
            <a:ext cx="300038" cy="597991"/>
          </a:xfrm>
          <a:prstGeom prst="rect">
            <a:avLst/>
          </a:prstGeom>
          <a:solidFill>
            <a:srgbClr val="CF8E43">
              <a:alpha val="75686"/>
            </a:srgbClr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2" name="Google Shape;152;p29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153" name="Google Shape;153;p29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154" name="Google Shape;154;p29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38"/>
          <p:cNvSpPr txBox="1">
            <a:spLocks noGrp="1"/>
          </p:cNvSpPr>
          <p:nvPr>
            <p:ph type="title"/>
          </p:nvPr>
        </p:nvSpPr>
        <p:spPr>
          <a:xfrm>
            <a:off x="3198378" y="323119"/>
            <a:ext cx="2747100" cy="32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CASTING</a:t>
            </a:r>
            <a:endParaRPr/>
          </a:p>
        </p:txBody>
      </p:sp>
      <p:grpSp>
        <p:nvGrpSpPr>
          <p:cNvPr id="496" name="Google Shape;496;p38"/>
          <p:cNvGrpSpPr/>
          <p:nvPr/>
        </p:nvGrpSpPr>
        <p:grpSpPr>
          <a:xfrm>
            <a:off x="126250" y="233988"/>
            <a:ext cx="1301100" cy="745200"/>
            <a:chOff x="159175" y="242925"/>
            <a:chExt cx="1301100" cy="745200"/>
          </a:xfrm>
        </p:grpSpPr>
        <p:sp>
          <p:nvSpPr>
            <p:cNvPr id="497" name="Google Shape;497;p38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498" name="Google Shape;498;p38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9" name="Google Shape;499;p38"/>
          <p:cNvSpPr/>
          <p:nvPr/>
        </p:nvSpPr>
        <p:spPr>
          <a:xfrm>
            <a:off x="1354300" y="837313"/>
            <a:ext cx="3344400" cy="804600"/>
          </a:xfrm>
          <a:prstGeom prst="roundRect">
            <a:avLst>
              <a:gd name="adj" fmla="val 751"/>
            </a:avLst>
          </a:prstGeom>
          <a:solidFill>
            <a:srgbClr val="F2EEEE"/>
          </a:solidFill>
          <a:ln w="6300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  <a:effectLst>
            <a:outerShdw dist="14258" dir="2700000" algn="bl" rotWithShape="0">
              <a:srgbClr val="D8D4D4"/>
            </a:outerShdw>
          </a:effectLst>
        </p:spPr>
        <p:txBody>
          <a:bodyPr spcFirstLastPara="1" wrap="square" lIns="60375" tIns="60375" rIns="60375" bIns="603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25">
              <a:highlight>
                <a:srgbClr val="F2EEEE"/>
              </a:highlight>
            </a:endParaRPr>
          </a:p>
        </p:txBody>
      </p:sp>
      <p:sp>
        <p:nvSpPr>
          <p:cNvPr id="500" name="Google Shape;500;p38"/>
          <p:cNvSpPr/>
          <p:nvPr/>
        </p:nvSpPr>
        <p:spPr>
          <a:xfrm>
            <a:off x="1471615" y="954628"/>
            <a:ext cx="1404300" cy="1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2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090"/>
              <a:buFont typeface="Quicksand"/>
              <a:buNone/>
            </a:pPr>
            <a:r>
              <a:rPr lang="en" sz="1090" b="1" i="0" u="none" strike="noStrike" cap="none">
                <a:solidFill>
                  <a:srgbClr val="272525"/>
                </a:solidFill>
                <a:latin typeface="Quicksand"/>
                <a:ea typeface="Quicksand"/>
                <a:cs typeface="Quicksand"/>
                <a:sym typeface="Quicksand"/>
              </a:rPr>
              <a:t>Process</a:t>
            </a:r>
            <a:endParaRPr sz="1090" b="0" i="0" u="none" strike="noStrike" cap="none"/>
          </a:p>
        </p:txBody>
      </p:sp>
      <p:sp>
        <p:nvSpPr>
          <p:cNvPr id="501" name="Google Shape;501;p38"/>
          <p:cNvSpPr/>
          <p:nvPr/>
        </p:nvSpPr>
        <p:spPr>
          <a:xfrm>
            <a:off x="1471622" y="1180613"/>
            <a:ext cx="3344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26454" marR="0" lvl="0" indent="-226454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859"/>
              <a:buFont typeface="Roboto"/>
              <a:buChar char="•"/>
            </a:pPr>
            <a:r>
              <a:rPr lang="en" sz="859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Induction melting, vacuum induction melting (VIM)</a:t>
            </a:r>
            <a:endParaRPr sz="859" b="0" i="0" u="none" strike="noStrike" cap="none"/>
          </a:p>
          <a:p>
            <a:pPr marL="226454" marR="0" lvl="0" indent="-226454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859"/>
              <a:buFont typeface="Roboto"/>
              <a:buChar char="•"/>
            </a:pPr>
            <a:r>
              <a:rPr lang="en" sz="859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Precision casting + controlled refining</a:t>
            </a:r>
            <a:endParaRPr sz="859" b="0" i="0" u="none" strike="noStrike" cap="none"/>
          </a:p>
        </p:txBody>
      </p:sp>
      <p:sp>
        <p:nvSpPr>
          <p:cNvPr id="502" name="Google Shape;502;p38"/>
          <p:cNvSpPr/>
          <p:nvPr/>
        </p:nvSpPr>
        <p:spPr>
          <a:xfrm>
            <a:off x="1354300" y="1726138"/>
            <a:ext cx="3344400" cy="991500"/>
          </a:xfrm>
          <a:prstGeom prst="roundRect">
            <a:avLst>
              <a:gd name="adj" fmla="val 609"/>
            </a:avLst>
          </a:prstGeom>
          <a:solidFill>
            <a:srgbClr val="F2EEEE"/>
          </a:solidFill>
          <a:ln w="6300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  <a:effectLst>
            <a:outerShdw dist="14258" dir="2700000" algn="bl" rotWithShape="0">
              <a:srgbClr val="D8D4D4"/>
            </a:outerShdw>
          </a:effectLst>
        </p:spPr>
        <p:txBody>
          <a:bodyPr spcFirstLastPara="1" wrap="square" lIns="60375" tIns="60375" rIns="60375" bIns="603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38"/>
          <p:cNvSpPr/>
          <p:nvPr/>
        </p:nvSpPr>
        <p:spPr>
          <a:xfrm>
            <a:off x="1471615" y="1843461"/>
            <a:ext cx="1404300" cy="1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2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090"/>
              <a:buFont typeface="Quicksand"/>
              <a:buNone/>
            </a:pPr>
            <a:r>
              <a:rPr lang="en" sz="1090" b="1" i="0" u="none" strike="noStrike" cap="none">
                <a:solidFill>
                  <a:srgbClr val="272525"/>
                </a:solidFill>
                <a:latin typeface="Quicksand"/>
                <a:ea typeface="Quicksand"/>
                <a:cs typeface="Quicksand"/>
                <a:sym typeface="Quicksand"/>
              </a:rPr>
              <a:t>Key Capabilities</a:t>
            </a:r>
            <a:endParaRPr sz="1090" b="0" i="0" u="none" strike="noStrike" cap="none"/>
          </a:p>
        </p:txBody>
      </p:sp>
      <p:sp>
        <p:nvSpPr>
          <p:cNvPr id="504" name="Google Shape;504;p38"/>
          <p:cNvSpPr/>
          <p:nvPr/>
        </p:nvSpPr>
        <p:spPr>
          <a:xfrm>
            <a:off x="1471621" y="2069438"/>
            <a:ext cx="2960100" cy="5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26454" marR="0" lvl="0" indent="-226454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859"/>
              <a:buFont typeface="Roboto"/>
              <a:buChar char="•"/>
            </a:pPr>
            <a:r>
              <a:rPr lang="en" sz="859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Alnico magnet manufacturing (full range of grades)</a:t>
            </a:r>
            <a:endParaRPr sz="859" b="0" i="0" u="none" strike="noStrike" cap="none"/>
          </a:p>
          <a:p>
            <a:pPr marL="226454" marR="0" lvl="0" indent="-226454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859"/>
              <a:buFont typeface="Roboto"/>
              <a:buChar char="•"/>
            </a:pPr>
            <a:r>
              <a:rPr lang="en" sz="859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Superalloys (Ni, Co, Fe-based)</a:t>
            </a:r>
            <a:endParaRPr sz="859" b="0" i="0" u="none" strike="noStrike" cap="none"/>
          </a:p>
          <a:p>
            <a:pPr marL="226454" marR="0" lvl="0" indent="-226454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859"/>
              <a:buFont typeface="Roboto"/>
              <a:buChar char="•"/>
            </a:pPr>
            <a:r>
              <a:rPr lang="en" sz="859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Custom alloy development</a:t>
            </a:r>
            <a:endParaRPr sz="859" b="0" i="0" u="none" strike="noStrike" cap="none"/>
          </a:p>
        </p:txBody>
      </p:sp>
      <p:sp>
        <p:nvSpPr>
          <p:cNvPr id="505" name="Google Shape;505;p38"/>
          <p:cNvSpPr/>
          <p:nvPr/>
        </p:nvSpPr>
        <p:spPr>
          <a:xfrm>
            <a:off x="1354300" y="2801713"/>
            <a:ext cx="3344400" cy="991500"/>
          </a:xfrm>
          <a:prstGeom prst="roundRect">
            <a:avLst>
              <a:gd name="adj" fmla="val 609"/>
            </a:avLst>
          </a:prstGeom>
          <a:solidFill>
            <a:srgbClr val="F2EEEE"/>
          </a:solidFill>
          <a:ln w="6300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  <a:effectLst>
            <a:outerShdw dist="14258" dir="2700000" algn="bl" rotWithShape="0">
              <a:srgbClr val="D8D4D4"/>
            </a:outerShdw>
          </a:effectLst>
        </p:spPr>
        <p:txBody>
          <a:bodyPr spcFirstLastPara="1" wrap="square" lIns="60375" tIns="60375" rIns="60375" bIns="603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38"/>
          <p:cNvSpPr/>
          <p:nvPr/>
        </p:nvSpPr>
        <p:spPr>
          <a:xfrm>
            <a:off x="1471615" y="2919040"/>
            <a:ext cx="1404300" cy="1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2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090"/>
              <a:buFont typeface="Quicksand"/>
              <a:buNone/>
            </a:pPr>
            <a:r>
              <a:rPr lang="en" sz="1090" b="1" i="0" u="none" strike="noStrike" cap="none">
                <a:solidFill>
                  <a:srgbClr val="272525"/>
                </a:solidFill>
                <a:latin typeface="Quicksand"/>
                <a:ea typeface="Quicksand"/>
                <a:cs typeface="Quicksand"/>
                <a:sym typeface="Quicksand"/>
              </a:rPr>
              <a:t>Infrastructure</a:t>
            </a:r>
            <a:endParaRPr sz="1090" b="0" i="0" u="none" strike="noStrike" cap="none"/>
          </a:p>
        </p:txBody>
      </p:sp>
      <p:sp>
        <p:nvSpPr>
          <p:cNvPr id="507" name="Google Shape;507;p38"/>
          <p:cNvSpPr/>
          <p:nvPr/>
        </p:nvSpPr>
        <p:spPr>
          <a:xfrm>
            <a:off x="1471621" y="3145013"/>
            <a:ext cx="2831400" cy="5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859"/>
              <a:buFont typeface="Roboto"/>
              <a:buNone/>
            </a:pPr>
            <a:r>
              <a:rPr lang="en" sz="859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Furnace capacity: </a:t>
            </a:r>
            <a:r>
              <a:rPr lang="en" sz="859" b="1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5 kg </a:t>
            </a:r>
            <a:r>
              <a:rPr lang="en" sz="859" b="1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-</a:t>
            </a:r>
            <a:r>
              <a:rPr lang="en" sz="859" b="1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859" b="1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6</a:t>
            </a:r>
            <a:r>
              <a:rPr lang="en" sz="859" b="1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00 kg</a:t>
            </a:r>
            <a:endParaRPr sz="859" b="0" i="0" u="none" strike="noStrike" cap="none"/>
          </a:p>
          <a:p>
            <a:pPr marL="226454" marR="0" lvl="0" indent="-226454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859"/>
              <a:buFont typeface="Roboto"/>
              <a:buChar char="•"/>
            </a:pPr>
            <a:r>
              <a:rPr lang="en" sz="859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Nano ribbon casting + advanced pyrometry</a:t>
            </a:r>
            <a:endParaRPr sz="859" b="0" i="0" u="none" strike="noStrike" cap="none"/>
          </a:p>
          <a:p>
            <a:pPr marL="226454" marR="0" lvl="0" indent="-226454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859"/>
              <a:buFont typeface="Roboto"/>
              <a:buChar char="•"/>
            </a:pPr>
            <a:r>
              <a:rPr lang="en" sz="859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In-house spectrometer &amp; testing</a:t>
            </a:r>
            <a:endParaRPr sz="859" b="0" i="0" u="none" strike="noStrike" cap="none"/>
          </a:p>
        </p:txBody>
      </p:sp>
      <p:sp>
        <p:nvSpPr>
          <p:cNvPr id="508" name="Google Shape;508;p38"/>
          <p:cNvSpPr/>
          <p:nvPr/>
        </p:nvSpPr>
        <p:spPr>
          <a:xfrm>
            <a:off x="1354300" y="3877313"/>
            <a:ext cx="3344400" cy="991500"/>
          </a:xfrm>
          <a:prstGeom prst="roundRect">
            <a:avLst>
              <a:gd name="adj" fmla="val 609"/>
            </a:avLst>
          </a:prstGeom>
          <a:solidFill>
            <a:srgbClr val="F2EEEE"/>
          </a:solidFill>
          <a:ln w="6300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  <a:effectLst>
            <a:outerShdw dist="14258" dir="2700000" algn="bl" rotWithShape="0">
              <a:srgbClr val="D8D4D4"/>
            </a:outerShdw>
          </a:effectLst>
        </p:spPr>
        <p:txBody>
          <a:bodyPr spcFirstLastPara="1" wrap="square" lIns="60375" tIns="60375" rIns="60375" bIns="603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38"/>
          <p:cNvSpPr/>
          <p:nvPr/>
        </p:nvSpPr>
        <p:spPr>
          <a:xfrm>
            <a:off x="1471615" y="3994618"/>
            <a:ext cx="1404300" cy="1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2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090"/>
              <a:buFont typeface="Quicksand"/>
              <a:buNone/>
            </a:pPr>
            <a:r>
              <a:rPr lang="en" sz="1090" b="1" i="0" u="none" strike="noStrike" cap="none">
                <a:solidFill>
                  <a:srgbClr val="272525"/>
                </a:solidFill>
                <a:latin typeface="Quicksand"/>
                <a:ea typeface="Quicksand"/>
                <a:cs typeface="Quicksand"/>
                <a:sym typeface="Quicksand"/>
              </a:rPr>
              <a:t>Key Advantages</a:t>
            </a:r>
            <a:endParaRPr sz="1090" b="0" i="0" u="none" strike="noStrike" cap="none"/>
          </a:p>
        </p:txBody>
      </p:sp>
      <p:sp>
        <p:nvSpPr>
          <p:cNvPr id="510" name="Google Shape;510;p38"/>
          <p:cNvSpPr/>
          <p:nvPr/>
        </p:nvSpPr>
        <p:spPr>
          <a:xfrm>
            <a:off x="1471622" y="4220613"/>
            <a:ext cx="3050100" cy="5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26454" marR="0" lvl="0" indent="-226454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859"/>
              <a:buFont typeface="Roboto"/>
              <a:buChar char="•"/>
            </a:pPr>
            <a:r>
              <a:rPr lang="en" sz="859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High purity &amp; low impurity levels</a:t>
            </a:r>
            <a:endParaRPr sz="859" b="0" i="0" u="none" strike="noStrike" cap="none"/>
          </a:p>
          <a:p>
            <a:pPr marL="226454" marR="0" lvl="0" indent="-226454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859"/>
              <a:buFont typeface="Roboto"/>
              <a:buChar char="•"/>
            </a:pPr>
            <a:r>
              <a:rPr lang="en" sz="859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Flexible batch sizes</a:t>
            </a:r>
            <a:endParaRPr sz="859" b="0" i="0" u="none" strike="noStrike" cap="none"/>
          </a:p>
          <a:p>
            <a:pPr marL="226454" marR="0" lvl="0" indent="-226454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859"/>
              <a:buFont typeface="Roboto"/>
              <a:buChar char="•"/>
            </a:pPr>
            <a:r>
              <a:rPr lang="en" sz="859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Strong metallurgy expertise + 60+ years experience</a:t>
            </a:r>
            <a:endParaRPr sz="859" b="0" i="0" u="none" strike="noStrike" cap="none"/>
          </a:p>
        </p:txBody>
      </p:sp>
      <p:pic>
        <p:nvPicPr>
          <p:cNvPr id="511" name="Google Shape;511;p38" title="alnico magnets Medium.png"/>
          <p:cNvPicPr preferRelativeResize="0"/>
          <p:nvPr/>
        </p:nvPicPr>
        <p:blipFill rotWithShape="1">
          <a:blip r:embed="rId4">
            <a:alphaModFix/>
          </a:blip>
          <a:srcRect l="13814" r="12630" b="11103"/>
          <a:stretch/>
        </p:blipFill>
        <p:spPr>
          <a:xfrm>
            <a:off x="4816025" y="837325"/>
            <a:ext cx="2973536" cy="2397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38" title="alloy ingots by PML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747" b="9"/>
          <a:stretch/>
        </p:blipFill>
        <p:spPr>
          <a:xfrm>
            <a:off x="4816025" y="3332649"/>
            <a:ext cx="2973525" cy="1535608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38"/>
          <p:cNvSpPr txBox="1">
            <a:spLocks noGrp="1"/>
          </p:cNvSpPr>
          <p:nvPr>
            <p:ph type="sldNum" idx="4294967295"/>
          </p:nvPr>
        </p:nvSpPr>
        <p:spPr>
          <a:xfrm>
            <a:off x="8658043" y="4738575"/>
            <a:ext cx="300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10</a:t>
            </a:fld>
            <a:endParaRPr sz="13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39"/>
          <p:cNvSpPr txBox="1">
            <a:spLocks noGrp="1"/>
          </p:cNvSpPr>
          <p:nvPr>
            <p:ph type="title"/>
          </p:nvPr>
        </p:nvSpPr>
        <p:spPr>
          <a:xfrm>
            <a:off x="3198378" y="323119"/>
            <a:ext cx="2747100" cy="32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HEAT TREATMENT</a:t>
            </a:r>
            <a:endParaRPr/>
          </a:p>
        </p:txBody>
      </p:sp>
      <p:grpSp>
        <p:nvGrpSpPr>
          <p:cNvPr id="519" name="Google Shape;519;p39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520" name="Google Shape;520;p39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521" name="Google Shape;521;p39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2" name="Google Shape;522;p39"/>
          <p:cNvSpPr/>
          <p:nvPr/>
        </p:nvSpPr>
        <p:spPr>
          <a:xfrm>
            <a:off x="3664825" y="880975"/>
            <a:ext cx="2580900" cy="2210100"/>
          </a:xfrm>
          <a:prstGeom prst="roundRect">
            <a:avLst>
              <a:gd name="adj" fmla="val 239"/>
            </a:avLst>
          </a:prstGeom>
          <a:solidFill>
            <a:srgbClr val="DB241E"/>
          </a:solidFill>
          <a:ln>
            <a:noFill/>
          </a:ln>
        </p:spPr>
        <p:txBody>
          <a:bodyPr spcFirstLastPara="1" wrap="square" lIns="61725" tIns="61725" rIns="61725" bIns="61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39"/>
          <p:cNvSpPr/>
          <p:nvPr/>
        </p:nvSpPr>
        <p:spPr>
          <a:xfrm>
            <a:off x="3802571" y="1004980"/>
            <a:ext cx="1722600" cy="2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Quicksand"/>
              <a:buNone/>
            </a:pPr>
            <a:r>
              <a:rPr lang="en" sz="1350" b="1" i="0" u="none" strike="noStrike" cap="none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Types of Annealing</a:t>
            </a:r>
            <a:endParaRPr sz="1350" b="0" i="0" u="none" strike="noStrike" cap="none"/>
          </a:p>
        </p:txBody>
      </p:sp>
      <p:sp>
        <p:nvSpPr>
          <p:cNvPr id="524" name="Google Shape;524;p39"/>
          <p:cNvSpPr/>
          <p:nvPr/>
        </p:nvSpPr>
        <p:spPr>
          <a:xfrm>
            <a:off x="3802571" y="1344205"/>
            <a:ext cx="2304900" cy="15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-29717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80"/>
              <a:buFont typeface="Roboto Light"/>
              <a:buChar char="●"/>
            </a:pPr>
            <a:r>
              <a:rPr lang="en" sz="1080" b="1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Dry Hydrogen Annealing:</a:t>
            </a:r>
            <a:r>
              <a:rPr lang="en" sz="108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 Controlled heating, soaking, cooling in Hydrogen/Nitrogen atmosphere</a:t>
            </a:r>
            <a:endParaRPr sz="1080" b="0" i="0" u="none" strike="noStrike" cap="none"/>
          </a:p>
          <a:p>
            <a:pPr marL="457200" marR="0" lvl="0" indent="-29717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80"/>
              <a:buFont typeface="Roboto Light"/>
              <a:buChar char="●"/>
            </a:pPr>
            <a:r>
              <a:rPr lang="en" sz="1080" b="1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Vacuum Annealing:</a:t>
            </a:r>
            <a:r>
              <a:rPr lang="en" sz="108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 Oxygen-free processing for contamination-free, uniform results</a:t>
            </a:r>
            <a:endParaRPr sz="1080" b="0" i="0" u="none" strike="noStrike" cap="none"/>
          </a:p>
        </p:txBody>
      </p:sp>
      <p:sp>
        <p:nvSpPr>
          <p:cNvPr id="525" name="Google Shape;525;p39"/>
          <p:cNvSpPr/>
          <p:nvPr/>
        </p:nvSpPr>
        <p:spPr>
          <a:xfrm>
            <a:off x="6487432" y="880980"/>
            <a:ext cx="1722600" cy="2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Quicksand"/>
              <a:buNone/>
            </a:pPr>
            <a:r>
              <a:rPr lang="en" sz="135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Facilities</a:t>
            </a:r>
            <a:endParaRPr sz="1350" b="0" i="0" u="none" strike="noStrike" cap="none"/>
          </a:p>
        </p:txBody>
      </p:sp>
      <p:sp>
        <p:nvSpPr>
          <p:cNvPr id="526" name="Google Shape;526;p39"/>
          <p:cNvSpPr/>
          <p:nvPr/>
        </p:nvSpPr>
        <p:spPr>
          <a:xfrm>
            <a:off x="6487432" y="1220080"/>
            <a:ext cx="2382300" cy="20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31454" marR="0" lvl="0" indent="-23145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080"/>
              <a:buFont typeface="Roboto"/>
              <a:buChar char="•"/>
            </a:pPr>
            <a:r>
              <a:rPr lang="en" sz="108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20 advanced furnaces with atmosphere control</a:t>
            </a:r>
            <a:endParaRPr sz="1080" b="0" i="0" u="none" strike="noStrike" cap="none"/>
          </a:p>
          <a:p>
            <a:pPr marL="231454" marR="0" lvl="0" indent="-23145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080"/>
              <a:buFont typeface="Roboto"/>
              <a:buChar char="•"/>
            </a:pPr>
            <a:r>
              <a:rPr lang="en" sz="108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Precision temperature control (PID systems)</a:t>
            </a:r>
            <a:endParaRPr sz="1080" b="0" i="0" u="none" strike="noStrike" cap="none"/>
          </a:p>
          <a:p>
            <a:pPr marL="231454" marR="0" lvl="0" indent="-23145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080"/>
              <a:buFont typeface="Roboto"/>
              <a:buChar char="•"/>
            </a:pPr>
            <a:r>
              <a:rPr lang="en" sz="108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Class 2–5 furnaces with high accuracy</a:t>
            </a:r>
            <a:endParaRPr sz="1080" b="0" i="0" u="none" strike="noStrike" cap="none"/>
          </a:p>
          <a:p>
            <a:pPr marL="231454" marR="0" lvl="0" indent="-23145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080"/>
              <a:buFont typeface="Roboto"/>
              <a:buChar char="•"/>
            </a:pPr>
            <a:r>
              <a:rPr lang="en" sz="108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Full data logging &amp; traceability</a:t>
            </a:r>
            <a:endParaRPr sz="1080" b="0" i="0" u="none" strike="noStrike" cap="none"/>
          </a:p>
          <a:p>
            <a:pPr marL="231454" marR="0" lvl="0" indent="-23145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080"/>
              <a:buFont typeface="Roboto"/>
              <a:buChar char="•"/>
            </a:pPr>
            <a:r>
              <a:rPr lang="en" sz="108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In-house magnetic testing &amp; cleaning facilities</a:t>
            </a:r>
            <a:endParaRPr sz="1080" b="0" i="0" u="none" strike="noStrike" cap="none"/>
          </a:p>
        </p:txBody>
      </p:sp>
      <p:sp>
        <p:nvSpPr>
          <p:cNvPr id="527" name="Google Shape;527;p39"/>
          <p:cNvSpPr/>
          <p:nvPr/>
        </p:nvSpPr>
        <p:spPr>
          <a:xfrm>
            <a:off x="6487432" y="3526706"/>
            <a:ext cx="1722600" cy="2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Quicksand"/>
              <a:buNone/>
            </a:pPr>
            <a:r>
              <a:rPr lang="en" sz="1350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Materials Expertise</a:t>
            </a:r>
            <a:endParaRPr sz="1350" b="0" i="0" u="none" strike="noStrike" cap="none"/>
          </a:p>
        </p:txBody>
      </p:sp>
      <p:sp>
        <p:nvSpPr>
          <p:cNvPr id="528" name="Google Shape;528;p39"/>
          <p:cNvSpPr/>
          <p:nvPr/>
        </p:nvSpPr>
        <p:spPr>
          <a:xfrm>
            <a:off x="6487432" y="3865931"/>
            <a:ext cx="2382300" cy="9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31454" marR="0" lvl="0" indent="-23145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080"/>
              <a:buFont typeface="Roboto"/>
              <a:buChar char="•"/>
            </a:pPr>
            <a:r>
              <a:rPr lang="en" sz="108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Ni-Fe, Co-Fe, Silicon Steel</a:t>
            </a:r>
            <a:endParaRPr sz="1080" b="0" i="0" u="none" strike="noStrike" cap="none"/>
          </a:p>
          <a:p>
            <a:pPr marL="231454" marR="0" lvl="0" indent="-23145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080"/>
              <a:buFont typeface="Roboto"/>
              <a:buChar char="•"/>
            </a:pPr>
            <a:r>
              <a:rPr lang="en" sz="108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Amorphous &amp; Nano-crystalline alloys</a:t>
            </a:r>
            <a:endParaRPr sz="1080" b="0" i="0" u="none" strike="noStrike" cap="none"/>
          </a:p>
          <a:p>
            <a:pPr marL="231454" marR="0" lvl="0" indent="-23145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080"/>
              <a:buFont typeface="Roboto"/>
              <a:buChar char="•"/>
            </a:pPr>
            <a:r>
              <a:rPr lang="en" sz="108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Bi-metal and special alloys</a:t>
            </a:r>
            <a:endParaRPr sz="1080" b="0" i="0" u="none" strike="noStrike" cap="none"/>
          </a:p>
        </p:txBody>
      </p:sp>
      <p:pic>
        <p:nvPicPr>
          <p:cNvPr id="529" name="Google Shape;529;p39" title="Heat treatment dry hydrogen 3 Large.jpe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175" y="880975"/>
            <a:ext cx="3360026" cy="2239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39" title="Heat treatment Dry hydrogen annealng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99" y="3215125"/>
            <a:ext cx="3340902" cy="1677650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39"/>
          <p:cNvSpPr txBox="1">
            <a:spLocks noGrp="1"/>
          </p:cNvSpPr>
          <p:nvPr>
            <p:ph type="sldNum" idx="4294967295"/>
          </p:nvPr>
        </p:nvSpPr>
        <p:spPr>
          <a:xfrm>
            <a:off x="8658043" y="4738575"/>
            <a:ext cx="300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11</a:t>
            </a:fld>
            <a:endParaRPr sz="13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40"/>
          <p:cNvSpPr txBox="1">
            <a:spLocks noGrp="1"/>
          </p:cNvSpPr>
          <p:nvPr>
            <p:ph type="title"/>
          </p:nvPr>
        </p:nvSpPr>
        <p:spPr>
          <a:xfrm>
            <a:off x="3198378" y="323119"/>
            <a:ext cx="2747100" cy="32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STAMPING</a:t>
            </a:r>
            <a:endParaRPr/>
          </a:p>
        </p:txBody>
      </p:sp>
      <p:grpSp>
        <p:nvGrpSpPr>
          <p:cNvPr id="537" name="Google Shape;537;p40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538" name="Google Shape;538;p40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539" name="Google Shape;539;p40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0" name="Google Shape;540;p40"/>
          <p:cNvSpPr/>
          <p:nvPr/>
        </p:nvSpPr>
        <p:spPr>
          <a:xfrm>
            <a:off x="195575" y="860525"/>
            <a:ext cx="4317000" cy="1066200"/>
          </a:xfrm>
          <a:prstGeom prst="roundRect">
            <a:avLst>
              <a:gd name="adj" fmla="val 751"/>
            </a:avLst>
          </a:prstGeom>
          <a:solidFill>
            <a:srgbClr val="F2EEEE"/>
          </a:solidFill>
          <a:ln w="8325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  <a:effectLst>
            <a:outerShdw dist="18899" dir="2700000" algn="bl" rotWithShape="0">
              <a:srgbClr val="D8D4D4"/>
            </a:outerShdw>
          </a:effectLst>
        </p:spPr>
        <p:txBody>
          <a:bodyPr spcFirstLastPara="1" wrap="square" lIns="80000" tIns="80000" rIns="80000" bIns="80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59"/>
          </a:p>
        </p:txBody>
      </p:sp>
      <p:sp>
        <p:nvSpPr>
          <p:cNvPr id="541" name="Google Shape;541;p40"/>
          <p:cNvSpPr/>
          <p:nvPr/>
        </p:nvSpPr>
        <p:spPr>
          <a:xfrm>
            <a:off x="343525" y="1016026"/>
            <a:ext cx="17706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2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444"/>
              <a:buFont typeface="Quicksand"/>
              <a:buNone/>
            </a:pPr>
            <a:r>
              <a:rPr lang="en" sz="1444" b="1" i="0" u="none" strike="noStrike" cap="none">
                <a:solidFill>
                  <a:srgbClr val="272525"/>
                </a:solidFill>
                <a:latin typeface="Quicksand"/>
                <a:ea typeface="Quicksand"/>
                <a:cs typeface="Quicksand"/>
                <a:sym typeface="Quicksand"/>
              </a:rPr>
              <a:t>Process</a:t>
            </a:r>
            <a:endParaRPr sz="1444" b="0" i="0" u="none" strike="noStrike" cap="none"/>
          </a:p>
        </p:txBody>
      </p:sp>
      <p:sp>
        <p:nvSpPr>
          <p:cNvPr id="542" name="Google Shape;542;p40"/>
          <p:cNvSpPr/>
          <p:nvPr/>
        </p:nvSpPr>
        <p:spPr>
          <a:xfrm>
            <a:off x="326096" y="1315558"/>
            <a:ext cx="3703200" cy="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00163" marR="0" lvl="0" indent="-300163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38"/>
              <a:buFont typeface="Roboto"/>
              <a:buChar char="•"/>
            </a:pPr>
            <a:r>
              <a:rPr lang="en" sz="1138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High-speed metal stamping with integrated tooling</a:t>
            </a:r>
            <a:endParaRPr sz="1138" b="0" i="0" u="none" strike="noStrike" cap="none"/>
          </a:p>
          <a:p>
            <a:pPr marL="300163" marR="0" lvl="0" indent="-300163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38"/>
              <a:buFont typeface="Roboto"/>
              <a:buChar char="•"/>
            </a:pPr>
            <a:r>
              <a:rPr lang="en" sz="1138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Stage, progressive, compound &amp; auto-stacking dies</a:t>
            </a:r>
            <a:endParaRPr sz="1138" b="0" i="0" u="none" strike="noStrike" cap="none"/>
          </a:p>
        </p:txBody>
      </p:sp>
      <p:sp>
        <p:nvSpPr>
          <p:cNvPr id="543" name="Google Shape;543;p40"/>
          <p:cNvSpPr/>
          <p:nvPr/>
        </p:nvSpPr>
        <p:spPr>
          <a:xfrm>
            <a:off x="195575" y="2038647"/>
            <a:ext cx="4317000" cy="1314000"/>
          </a:xfrm>
          <a:prstGeom prst="roundRect">
            <a:avLst>
              <a:gd name="adj" fmla="val 609"/>
            </a:avLst>
          </a:prstGeom>
          <a:solidFill>
            <a:srgbClr val="F2EEEE"/>
          </a:solidFill>
          <a:ln w="8325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  <a:effectLst>
            <a:outerShdw dist="18899" dir="2700000" algn="bl" rotWithShape="0">
              <a:srgbClr val="D8D4D4"/>
            </a:outerShdw>
          </a:effectLst>
        </p:spPr>
        <p:txBody>
          <a:bodyPr spcFirstLastPara="1" wrap="square" lIns="80000" tIns="80000" rIns="80000" bIns="80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59"/>
          </a:p>
        </p:txBody>
      </p:sp>
      <p:sp>
        <p:nvSpPr>
          <p:cNvPr id="544" name="Google Shape;544;p40"/>
          <p:cNvSpPr/>
          <p:nvPr/>
        </p:nvSpPr>
        <p:spPr>
          <a:xfrm>
            <a:off x="343525" y="2194167"/>
            <a:ext cx="17706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2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444"/>
              <a:buFont typeface="Quicksand"/>
              <a:buNone/>
            </a:pPr>
            <a:r>
              <a:rPr lang="en" sz="1444" b="1" i="0" u="none" strike="noStrike" cap="none">
                <a:solidFill>
                  <a:srgbClr val="272525"/>
                </a:solidFill>
                <a:latin typeface="Quicksand"/>
                <a:ea typeface="Quicksand"/>
                <a:cs typeface="Quicksand"/>
                <a:sym typeface="Quicksand"/>
              </a:rPr>
              <a:t>Key Capabilities</a:t>
            </a:r>
            <a:endParaRPr sz="1444" b="0" i="0" u="none" strike="noStrike" cap="none"/>
          </a:p>
        </p:txBody>
      </p:sp>
      <p:sp>
        <p:nvSpPr>
          <p:cNvPr id="545" name="Google Shape;545;p40"/>
          <p:cNvSpPr/>
          <p:nvPr/>
        </p:nvSpPr>
        <p:spPr>
          <a:xfrm>
            <a:off x="326095" y="2493682"/>
            <a:ext cx="3218400" cy="7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38"/>
              <a:buFont typeface="Roboto"/>
              <a:buNone/>
            </a:pPr>
            <a:r>
              <a:rPr lang="en" sz="1138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Press range: </a:t>
            </a:r>
            <a:r>
              <a:rPr lang="en" sz="1138" b="1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1T–160T</a:t>
            </a:r>
            <a:endParaRPr sz="1138" b="0" i="0" u="none" strike="noStrike" cap="none"/>
          </a:p>
          <a:p>
            <a:pPr marL="300163" marR="0" lvl="0" indent="-300163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38"/>
              <a:buFont typeface="Roboto"/>
              <a:buChar char="•"/>
            </a:pPr>
            <a:r>
              <a:rPr lang="en" sz="1138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High-speed production with tight tolerances</a:t>
            </a:r>
            <a:endParaRPr sz="1138" b="0" i="0" u="none" strike="noStrike" cap="none"/>
          </a:p>
          <a:p>
            <a:pPr marL="0" marR="0" lvl="0" indent="0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38"/>
              <a:buFont typeface="Roboto"/>
              <a:buNone/>
            </a:pPr>
            <a:r>
              <a:rPr lang="en" sz="1138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Auto-stack technology (</a:t>
            </a:r>
            <a:r>
              <a:rPr lang="en" sz="1138" b="1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50+ components/min</a:t>
            </a:r>
            <a:r>
              <a:rPr lang="en" sz="1138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sz="1138" b="0" i="0" u="none" strike="noStrike" cap="none"/>
          </a:p>
        </p:txBody>
      </p:sp>
      <p:sp>
        <p:nvSpPr>
          <p:cNvPr id="546" name="Google Shape;546;p40"/>
          <p:cNvSpPr/>
          <p:nvPr/>
        </p:nvSpPr>
        <p:spPr>
          <a:xfrm>
            <a:off x="4765080" y="860525"/>
            <a:ext cx="4183200" cy="1350600"/>
          </a:xfrm>
          <a:prstGeom prst="roundRect">
            <a:avLst>
              <a:gd name="adj" fmla="val 574"/>
            </a:avLst>
          </a:prstGeom>
          <a:solidFill>
            <a:srgbClr val="F2EEEE"/>
          </a:solidFill>
          <a:ln w="8075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  <a:effectLst>
            <a:outerShdw dist="18313" dir="2700000" algn="bl" rotWithShape="0">
              <a:srgbClr val="D8D4D4"/>
            </a:outerShdw>
          </a:effectLst>
        </p:spPr>
        <p:txBody>
          <a:bodyPr spcFirstLastPara="1" wrap="square" lIns="77525" tIns="77525" rIns="77525" bIns="775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1"/>
          </a:p>
        </p:txBody>
      </p:sp>
      <p:sp>
        <p:nvSpPr>
          <p:cNvPr id="547" name="Google Shape;547;p40"/>
          <p:cNvSpPr/>
          <p:nvPr/>
        </p:nvSpPr>
        <p:spPr>
          <a:xfrm>
            <a:off x="4881759" y="917822"/>
            <a:ext cx="1715700" cy="2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2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400"/>
              <a:buFont typeface="Quicksand"/>
              <a:buNone/>
            </a:pPr>
            <a:r>
              <a:rPr lang="en" sz="1400" b="1" i="0" u="none" strike="noStrike" cap="none">
                <a:solidFill>
                  <a:srgbClr val="272525"/>
                </a:solidFill>
                <a:latin typeface="Quicksand"/>
                <a:ea typeface="Quicksand"/>
                <a:cs typeface="Quicksand"/>
                <a:sym typeface="Quicksand"/>
              </a:rPr>
              <a:t>Materials</a:t>
            </a:r>
            <a:endParaRPr sz="1400" b="0" i="0" u="none" strike="noStrike" cap="none"/>
          </a:p>
        </p:txBody>
      </p:sp>
      <p:sp>
        <p:nvSpPr>
          <p:cNvPr id="548" name="Google Shape;548;p40"/>
          <p:cNvSpPr/>
          <p:nvPr/>
        </p:nvSpPr>
        <p:spPr>
          <a:xfrm>
            <a:off x="4864870" y="1208062"/>
            <a:ext cx="322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03"/>
              <a:buFont typeface="Roboto"/>
              <a:buNone/>
            </a:pPr>
            <a:r>
              <a:rPr lang="en" sz="1103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Copper, Aluminum, SiFe, NiFe, Steel</a:t>
            </a:r>
            <a:endParaRPr sz="1103" b="0" i="0" u="none" strike="noStrike" cap="none"/>
          </a:p>
        </p:txBody>
      </p:sp>
      <p:sp>
        <p:nvSpPr>
          <p:cNvPr id="549" name="Google Shape;549;p40"/>
          <p:cNvSpPr/>
          <p:nvPr/>
        </p:nvSpPr>
        <p:spPr>
          <a:xfrm>
            <a:off x="4881759" y="1474897"/>
            <a:ext cx="1715700" cy="2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2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400"/>
              <a:buFont typeface="Quicksand"/>
              <a:buNone/>
            </a:pPr>
            <a:r>
              <a:rPr lang="en" sz="1400" b="1" i="0" u="none" strike="noStrike" cap="none">
                <a:solidFill>
                  <a:srgbClr val="272525"/>
                </a:solidFill>
                <a:latin typeface="Quicksand"/>
                <a:ea typeface="Quicksand"/>
                <a:cs typeface="Quicksand"/>
                <a:sym typeface="Quicksand"/>
              </a:rPr>
              <a:t>Output</a:t>
            </a:r>
            <a:endParaRPr sz="1400" b="0" i="0" u="none" strike="noStrike" cap="none"/>
          </a:p>
        </p:txBody>
      </p:sp>
      <p:sp>
        <p:nvSpPr>
          <p:cNvPr id="550" name="Google Shape;550;p40"/>
          <p:cNvSpPr/>
          <p:nvPr/>
        </p:nvSpPr>
        <p:spPr>
          <a:xfrm>
            <a:off x="4864865" y="1765153"/>
            <a:ext cx="39606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03"/>
              <a:buFont typeface="Roboto"/>
              <a:buNone/>
            </a:pPr>
            <a:r>
              <a:rPr lang="en" sz="1103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Laminated Flux concentrators, </a:t>
            </a:r>
            <a:r>
              <a:rPr lang="en" sz="1103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Heatsinks, shunts, busbars, deep-drawn parts</a:t>
            </a:r>
            <a:endParaRPr sz="1103" b="0" i="0" u="none" strike="noStrike" cap="none"/>
          </a:p>
        </p:txBody>
      </p:sp>
      <p:sp>
        <p:nvSpPr>
          <p:cNvPr id="551" name="Google Shape;551;p40"/>
          <p:cNvSpPr/>
          <p:nvPr/>
        </p:nvSpPr>
        <p:spPr>
          <a:xfrm>
            <a:off x="4765080" y="2319377"/>
            <a:ext cx="4183200" cy="1033200"/>
          </a:xfrm>
          <a:prstGeom prst="roundRect">
            <a:avLst>
              <a:gd name="adj" fmla="val 751"/>
            </a:avLst>
          </a:prstGeom>
          <a:solidFill>
            <a:srgbClr val="F2EEEE"/>
          </a:solidFill>
          <a:ln w="8075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  <a:effectLst>
            <a:outerShdw dist="18313" dir="2700000" algn="bl" rotWithShape="0">
              <a:srgbClr val="D8D4D4"/>
            </a:outerShdw>
          </a:effectLst>
        </p:spPr>
        <p:txBody>
          <a:bodyPr spcFirstLastPara="1" wrap="square" lIns="77525" tIns="77525" rIns="77525" bIns="775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1"/>
          </a:p>
        </p:txBody>
      </p:sp>
      <p:sp>
        <p:nvSpPr>
          <p:cNvPr id="552" name="Google Shape;552;p40"/>
          <p:cNvSpPr/>
          <p:nvPr/>
        </p:nvSpPr>
        <p:spPr>
          <a:xfrm>
            <a:off x="4908444" y="2470058"/>
            <a:ext cx="1715700" cy="2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242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400"/>
              <a:buFont typeface="Quicksand"/>
              <a:buNone/>
            </a:pPr>
            <a:r>
              <a:rPr lang="en" sz="1400" b="1" i="0" u="none" strike="noStrike" cap="none">
                <a:solidFill>
                  <a:srgbClr val="272525"/>
                </a:solidFill>
                <a:latin typeface="Quicksand"/>
                <a:ea typeface="Quicksand"/>
                <a:cs typeface="Quicksand"/>
                <a:sym typeface="Quicksand"/>
              </a:rPr>
              <a:t>Facilities</a:t>
            </a:r>
            <a:endParaRPr sz="1400" b="0" i="0" u="none" strike="noStrike" cap="none"/>
          </a:p>
        </p:txBody>
      </p:sp>
      <p:sp>
        <p:nvSpPr>
          <p:cNvPr id="553" name="Google Shape;553;p40"/>
          <p:cNvSpPr/>
          <p:nvPr/>
        </p:nvSpPr>
        <p:spPr>
          <a:xfrm>
            <a:off x="4891555" y="2760314"/>
            <a:ext cx="3404400" cy="4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0858" marR="0" lvl="0" indent="-290858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03"/>
              <a:buFont typeface="Roboto"/>
              <a:buChar char="•"/>
            </a:pPr>
            <a:r>
              <a:rPr lang="en" sz="1103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Mechanical, hydraulic, hydro-pneumatic presses</a:t>
            </a:r>
            <a:endParaRPr sz="1103" b="0" i="0" u="none" strike="noStrike" cap="none"/>
          </a:p>
          <a:p>
            <a:pPr marL="290858" marR="0" lvl="0" indent="-290858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03"/>
              <a:buFont typeface="Roboto"/>
              <a:buChar char="•"/>
            </a:pPr>
            <a:r>
              <a:rPr lang="en" sz="1103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Multi-slide machines + in-house tooling</a:t>
            </a:r>
            <a:endParaRPr sz="1103" b="0" i="0" u="none" strike="noStrike" cap="none"/>
          </a:p>
        </p:txBody>
      </p:sp>
      <p:pic>
        <p:nvPicPr>
          <p:cNvPr id="554" name="Google Shape;554;p40" title="stamping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9813" y="3611500"/>
            <a:ext cx="2401069" cy="135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40" title="Screenshot 2026-03-23 at 2.26.04 PM.pn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173" y="3464575"/>
            <a:ext cx="5056816" cy="1642325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40"/>
          <p:cNvSpPr txBox="1">
            <a:spLocks noGrp="1"/>
          </p:cNvSpPr>
          <p:nvPr>
            <p:ph type="sldNum" idx="4294967295"/>
          </p:nvPr>
        </p:nvSpPr>
        <p:spPr>
          <a:xfrm>
            <a:off x="8658043" y="4738575"/>
            <a:ext cx="300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12</a:t>
            </a:fld>
            <a:endParaRPr sz="13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41"/>
          <p:cNvSpPr txBox="1">
            <a:spLocks noGrp="1"/>
          </p:cNvSpPr>
          <p:nvPr>
            <p:ph type="title"/>
          </p:nvPr>
        </p:nvSpPr>
        <p:spPr>
          <a:xfrm>
            <a:off x="3198378" y="323119"/>
            <a:ext cx="2747100" cy="32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PLASTIC MOLDING</a:t>
            </a:r>
            <a:endParaRPr/>
          </a:p>
        </p:txBody>
      </p:sp>
      <p:grpSp>
        <p:nvGrpSpPr>
          <p:cNvPr id="562" name="Google Shape;562;p41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563" name="Google Shape;563;p41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564" name="Google Shape;564;p41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5" name="Google Shape;565;p41"/>
          <p:cNvSpPr/>
          <p:nvPr/>
        </p:nvSpPr>
        <p:spPr>
          <a:xfrm>
            <a:off x="299600" y="1032059"/>
            <a:ext cx="18603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4"/>
              <a:buFont typeface="Quicksand"/>
              <a:buNone/>
            </a:pPr>
            <a:r>
              <a:rPr lang="en" sz="1444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Process</a:t>
            </a:r>
            <a:endParaRPr sz="1444" b="0" i="0" u="none" strike="noStrike" cap="none"/>
          </a:p>
        </p:txBody>
      </p:sp>
      <p:sp>
        <p:nvSpPr>
          <p:cNvPr id="566" name="Google Shape;566;p41"/>
          <p:cNvSpPr/>
          <p:nvPr/>
        </p:nvSpPr>
        <p:spPr>
          <a:xfrm>
            <a:off x="299600" y="1413403"/>
            <a:ext cx="40977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25008" marR="0" lvl="0" indent="-225008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48"/>
              <a:buFont typeface="Roboto"/>
              <a:buChar char="•"/>
            </a:pPr>
            <a:r>
              <a:rPr lang="en" sz="1148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Precision plastic overmolding on metal components</a:t>
            </a:r>
            <a:endParaRPr sz="1148" b="0" i="0" u="none" strike="noStrike" cap="none"/>
          </a:p>
          <a:p>
            <a:pPr marL="225008" marR="0" lvl="0" indent="-225008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48"/>
              <a:buFont typeface="Roboto"/>
              <a:buChar char="•"/>
            </a:pPr>
            <a:r>
              <a:rPr lang="en" sz="1148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Vertical &amp; horizontal injection molding</a:t>
            </a:r>
            <a:endParaRPr sz="1148" b="0" i="0" u="none" strike="noStrike" cap="none"/>
          </a:p>
        </p:txBody>
      </p:sp>
      <p:sp>
        <p:nvSpPr>
          <p:cNvPr id="567" name="Google Shape;567;p41"/>
          <p:cNvSpPr/>
          <p:nvPr/>
        </p:nvSpPr>
        <p:spPr>
          <a:xfrm>
            <a:off x="299600" y="2090539"/>
            <a:ext cx="18603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4"/>
              <a:buFont typeface="Quicksand"/>
              <a:buNone/>
            </a:pPr>
            <a:r>
              <a:rPr lang="en" sz="1444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Key Capabilities</a:t>
            </a:r>
            <a:endParaRPr sz="1444" b="0" i="0" u="none" strike="noStrike" cap="none"/>
          </a:p>
        </p:txBody>
      </p:sp>
      <p:sp>
        <p:nvSpPr>
          <p:cNvPr id="568" name="Google Shape;568;p41"/>
          <p:cNvSpPr/>
          <p:nvPr/>
        </p:nvSpPr>
        <p:spPr>
          <a:xfrm>
            <a:off x="299600" y="2471884"/>
            <a:ext cx="4097700" cy="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48"/>
              <a:buFont typeface="Roboto"/>
              <a:buNone/>
            </a:pPr>
            <a:r>
              <a:rPr lang="en" sz="1148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Enhances </a:t>
            </a:r>
            <a:r>
              <a:rPr lang="en" sz="1148" b="1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durability, functionality &amp; aesthetics</a:t>
            </a:r>
            <a:endParaRPr sz="1148" b="0" i="0" u="none" strike="noStrike" cap="none"/>
          </a:p>
          <a:p>
            <a:pPr marL="225008" marR="0" lvl="0" indent="-225008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48"/>
              <a:buFont typeface="Roboto"/>
              <a:buChar char="•"/>
            </a:pPr>
            <a:r>
              <a:rPr lang="en" sz="1148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Wide range of engineering plastics (PPS, PBT, Nylon, etc.)</a:t>
            </a:r>
            <a:endParaRPr sz="1148" b="0" i="0" u="none" strike="noStrike" cap="none"/>
          </a:p>
          <a:p>
            <a:pPr marL="225008" marR="0" lvl="0" indent="-225008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48"/>
              <a:buFont typeface="Roboto"/>
              <a:buChar char="•"/>
            </a:pPr>
            <a:r>
              <a:rPr lang="en" sz="1148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Design + tooling + molding under one roof</a:t>
            </a:r>
            <a:endParaRPr sz="1148" b="0" i="0" u="none" strike="noStrike" cap="none"/>
          </a:p>
        </p:txBody>
      </p:sp>
      <p:sp>
        <p:nvSpPr>
          <p:cNvPr id="569" name="Google Shape;569;p41"/>
          <p:cNvSpPr/>
          <p:nvPr/>
        </p:nvSpPr>
        <p:spPr>
          <a:xfrm>
            <a:off x="4658281" y="883225"/>
            <a:ext cx="4312200" cy="2459100"/>
          </a:xfrm>
          <a:prstGeom prst="roundRect">
            <a:avLst>
              <a:gd name="adj" fmla="val 244"/>
            </a:avLst>
          </a:prstGeom>
          <a:solidFill>
            <a:srgbClr val="DB241E"/>
          </a:solidFill>
          <a:ln>
            <a:noFill/>
          </a:ln>
        </p:spPr>
        <p:txBody>
          <a:bodyPr spcFirstLastPara="1" wrap="square" lIns="60000" tIns="60000" rIns="60000" bIns="60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41"/>
          <p:cNvSpPr/>
          <p:nvPr/>
        </p:nvSpPr>
        <p:spPr>
          <a:xfrm>
            <a:off x="4807115" y="1032059"/>
            <a:ext cx="18603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44"/>
              <a:buFont typeface="Quicksand"/>
              <a:buNone/>
            </a:pPr>
            <a:r>
              <a:rPr lang="en" sz="1444" b="1" i="0" u="none" strike="noStrike" cap="none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Capacity</a:t>
            </a:r>
            <a:endParaRPr sz="1444" b="0" i="0" u="none" strike="noStrike" cap="none"/>
          </a:p>
        </p:txBody>
      </p:sp>
      <p:sp>
        <p:nvSpPr>
          <p:cNvPr id="571" name="Google Shape;571;p41"/>
          <p:cNvSpPr/>
          <p:nvPr/>
        </p:nvSpPr>
        <p:spPr>
          <a:xfrm>
            <a:off x="4807115" y="1413403"/>
            <a:ext cx="4014600" cy="5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48"/>
              <a:buFont typeface="Roboto Light"/>
              <a:buNone/>
            </a:pPr>
            <a:r>
              <a:rPr lang="en" sz="1148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Machines: </a:t>
            </a:r>
            <a:r>
              <a:rPr lang="en" sz="1148" b="1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45T–110T</a:t>
            </a:r>
            <a:endParaRPr sz="1148" b="0" i="0" u="none" strike="noStrike" cap="none"/>
          </a:p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48"/>
              <a:buFont typeface="Roboto Light"/>
              <a:buNone/>
            </a:pPr>
            <a:r>
              <a:rPr lang="en" sz="1148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Component size: up to </a:t>
            </a:r>
            <a:r>
              <a:rPr lang="en" sz="1148" b="1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120 × 120 × 30 mm</a:t>
            </a:r>
            <a:endParaRPr sz="1148" b="0" i="0" u="none" strike="noStrike" cap="none"/>
          </a:p>
        </p:txBody>
      </p:sp>
      <p:sp>
        <p:nvSpPr>
          <p:cNvPr id="572" name="Google Shape;572;p41"/>
          <p:cNvSpPr/>
          <p:nvPr/>
        </p:nvSpPr>
        <p:spPr>
          <a:xfrm>
            <a:off x="4807115" y="2090539"/>
            <a:ext cx="18603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44"/>
              <a:buFont typeface="Quicksand"/>
              <a:buNone/>
            </a:pPr>
            <a:r>
              <a:rPr lang="en" sz="1444" b="1" i="0" u="none" strike="noStrike" cap="none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Strength</a:t>
            </a:r>
            <a:endParaRPr sz="1444" b="0" i="0" u="none" strike="noStrike" cap="none"/>
          </a:p>
        </p:txBody>
      </p:sp>
      <p:sp>
        <p:nvSpPr>
          <p:cNvPr id="573" name="Google Shape;573;p41"/>
          <p:cNvSpPr/>
          <p:nvPr/>
        </p:nvSpPr>
        <p:spPr>
          <a:xfrm>
            <a:off x="4807115" y="2471884"/>
            <a:ext cx="40146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48"/>
              <a:buFont typeface="Roboto Light"/>
              <a:buNone/>
            </a:pPr>
            <a:r>
              <a:rPr lang="en" sz="1148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Strong design collaboration &amp; material selection support</a:t>
            </a:r>
            <a:endParaRPr sz="1148" b="0" i="0" u="none" strike="noStrike" cap="none"/>
          </a:p>
        </p:txBody>
      </p:sp>
      <p:pic>
        <p:nvPicPr>
          <p:cNvPr id="574" name="Google Shape;574;p41" title="plastic overmoulding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531" r="18926"/>
          <a:stretch/>
        </p:blipFill>
        <p:spPr>
          <a:xfrm>
            <a:off x="299600" y="3314488"/>
            <a:ext cx="1860301" cy="1673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41" title="Screenshot 2026-03-23 at 2.27.06 PM.pn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8375" y="3239950"/>
            <a:ext cx="4813996" cy="1822250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41"/>
          <p:cNvSpPr txBox="1">
            <a:spLocks noGrp="1"/>
          </p:cNvSpPr>
          <p:nvPr>
            <p:ph type="sldNum" idx="4294967295"/>
          </p:nvPr>
        </p:nvSpPr>
        <p:spPr>
          <a:xfrm>
            <a:off x="8658043" y="4738575"/>
            <a:ext cx="300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13</a:t>
            </a:fld>
            <a:endParaRPr sz="13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42"/>
          <p:cNvSpPr txBox="1">
            <a:spLocks noGrp="1"/>
          </p:cNvSpPr>
          <p:nvPr>
            <p:ph type="title"/>
          </p:nvPr>
        </p:nvSpPr>
        <p:spPr>
          <a:xfrm>
            <a:off x="3198378" y="323119"/>
            <a:ext cx="2747100" cy="32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WINDING</a:t>
            </a:r>
            <a:endParaRPr/>
          </a:p>
        </p:txBody>
      </p:sp>
      <p:grpSp>
        <p:nvGrpSpPr>
          <p:cNvPr id="582" name="Google Shape;582;p42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583" name="Google Shape;583;p42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584" name="Google Shape;584;p42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5" name="Google Shape;585;p42"/>
          <p:cNvSpPr/>
          <p:nvPr/>
        </p:nvSpPr>
        <p:spPr>
          <a:xfrm>
            <a:off x="358225" y="1159475"/>
            <a:ext cx="2678100" cy="2875800"/>
          </a:xfrm>
          <a:prstGeom prst="roundRect">
            <a:avLst>
              <a:gd name="adj" fmla="val 239"/>
            </a:avLst>
          </a:prstGeom>
          <a:solidFill>
            <a:srgbClr val="DB241E"/>
          </a:solidFill>
          <a:ln>
            <a:noFill/>
          </a:ln>
        </p:spPr>
        <p:txBody>
          <a:bodyPr spcFirstLastPara="1" wrap="square" lIns="63975" tIns="63975" rIns="63975" bIns="639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42"/>
          <p:cNvSpPr/>
          <p:nvPr/>
        </p:nvSpPr>
        <p:spPr>
          <a:xfrm>
            <a:off x="516909" y="1318159"/>
            <a:ext cx="1983600" cy="2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39"/>
              <a:buFont typeface="Quicksand"/>
              <a:buNone/>
            </a:pPr>
            <a:r>
              <a:rPr lang="en" sz="1539" b="1" i="0" u="none" strike="noStrike" cap="none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Process</a:t>
            </a:r>
            <a:endParaRPr sz="1539" b="0" i="0" u="none" strike="noStrike" cap="none"/>
          </a:p>
        </p:txBody>
      </p:sp>
      <p:sp>
        <p:nvSpPr>
          <p:cNvPr id="587" name="Google Shape;587;p42"/>
          <p:cNvSpPr/>
          <p:nvPr/>
        </p:nvSpPr>
        <p:spPr>
          <a:xfrm>
            <a:off x="516909" y="1724740"/>
            <a:ext cx="2361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24"/>
              <a:buFont typeface="Roboto Light"/>
              <a:buNone/>
            </a:pPr>
            <a:r>
              <a:rPr lang="en" sz="1224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Coil winding for electrical components</a:t>
            </a:r>
            <a:endParaRPr sz="1224" b="0" i="0" u="none" strike="noStrike" cap="none"/>
          </a:p>
        </p:txBody>
      </p:sp>
      <p:sp>
        <p:nvSpPr>
          <p:cNvPr id="588" name="Google Shape;588;p42"/>
          <p:cNvSpPr/>
          <p:nvPr/>
        </p:nvSpPr>
        <p:spPr>
          <a:xfrm>
            <a:off x="516909" y="2391212"/>
            <a:ext cx="1983600" cy="2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39"/>
              <a:buFont typeface="Quicksand"/>
              <a:buNone/>
            </a:pPr>
            <a:r>
              <a:rPr lang="en" sz="1539" b="1" i="0" u="none" strike="noStrike" cap="none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Types</a:t>
            </a:r>
            <a:endParaRPr sz="1539" b="0" i="0" u="none" strike="noStrike" cap="none"/>
          </a:p>
        </p:txBody>
      </p:sp>
      <p:sp>
        <p:nvSpPr>
          <p:cNvPr id="589" name="Google Shape;589;p42"/>
          <p:cNvSpPr/>
          <p:nvPr/>
        </p:nvSpPr>
        <p:spPr>
          <a:xfrm>
            <a:off x="516909" y="2797792"/>
            <a:ext cx="2361000" cy="11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39900" marR="0" lvl="0" indent="-23990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24"/>
              <a:buFont typeface="Roboto Light"/>
              <a:buChar char="•"/>
            </a:pPr>
            <a:r>
              <a:rPr lang="en" sz="1224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Concentrated (needle)</a:t>
            </a:r>
            <a:endParaRPr sz="1224" b="0" i="0" u="none" strike="noStrike" cap="none"/>
          </a:p>
          <a:p>
            <a:pPr marL="239900" marR="0" lvl="0" indent="-23990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24"/>
              <a:buFont typeface="Roboto Light"/>
              <a:buChar char="•"/>
            </a:pPr>
            <a:r>
              <a:rPr lang="en" sz="1224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Distributed</a:t>
            </a:r>
            <a:endParaRPr sz="1224" b="0" i="0" u="none" strike="noStrike" cap="none"/>
          </a:p>
          <a:p>
            <a:pPr marL="239900" marR="0" lvl="0" indent="-23990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24"/>
              <a:buFont typeface="Roboto Light"/>
              <a:buChar char="•"/>
            </a:pPr>
            <a:r>
              <a:rPr lang="en" sz="1224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Toroidal</a:t>
            </a:r>
            <a:endParaRPr sz="1224" b="0" i="0" u="none" strike="noStrike" cap="none"/>
          </a:p>
          <a:p>
            <a:pPr marL="239900" marR="0" lvl="0" indent="-23990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24"/>
              <a:buFont typeface="Roboto Light"/>
              <a:buChar char="•"/>
            </a:pPr>
            <a:r>
              <a:rPr lang="en" sz="1224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Linear</a:t>
            </a:r>
            <a:endParaRPr sz="1224" b="0" i="0" u="none" strike="noStrike" cap="none"/>
          </a:p>
        </p:txBody>
      </p:sp>
      <p:sp>
        <p:nvSpPr>
          <p:cNvPr id="590" name="Google Shape;590;p42"/>
          <p:cNvSpPr/>
          <p:nvPr/>
        </p:nvSpPr>
        <p:spPr>
          <a:xfrm>
            <a:off x="3613280" y="1159472"/>
            <a:ext cx="1983600" cy="2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39"/>
              <a:buFont typeface="Quicksand"/>
              <a:buNone/>
            </a:pPr>
            <a:r>
              <a:rPr lang="en" sz="1539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Applications</a:t>
            </a:r>
            <a:endParaRPr sz="1539" b="0" i="0" u="none" strike="noStrike" cap="none"/>
          </a:p>
        </p:txBody>
      </p:sp>
      <p:sp>
        <p:nvSpPr>
          <p:cNvPr id="591" name="Google Shape;591;p42"/>
          <p:cNvSpPr/>
          <p:nvPr/>
        </p:nvSpPr>
        <p:spPr>
          <a:xfrm>
            <a:off x="3613280" y="1566052"/>
            <a:ext cx="2449800" cy="5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39900" marR="0" lvl="0" indent="-23990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224"/>
              <a:buFont typeface="Roboto"/>
              <a:buChar char="•"/>
            </a:pPr>
            <a:r>
              <a:rPr lang="en" sz="1224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BLDC motors, axial flux motors</a:t>
            </a:r>
            <a:endParaRPr sz="1224" b="0" i="0" u="none" strike="noStrike" cap="none"/>
          </a:p>
          <a:p>
            <a:pPr marL="239900" marR="0" lvl="0" indent="-23990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224"/>
              <a:buFont typeface="Roboto"/>
              <a:buChar char="•"/>
            </a:pPr>
            <a:r>
              <a:rPr lang="en" sz="1224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Transformers &amp; sensors</a:t>
            </a:r>
            <a:endParaRPr sz="1224" b="0" i="0" u="none" strike="noStrike" cap="none"/>
          </a:p>
        </p:txBody>
      </p:sp>
      <p:sp>
        <p:nvSpPr>
          <p:cNvPr id="592" name="Google Shape;592;p42"/>
          <p:cNvSpPr/>
          <p:nvPr/>
        </p:nvSpPr>
        <p:spPr>
          <a:xfrm>
            <a:off x="6499930" y="1103976"/>
            <a:ext cx="1983600" cy="2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39"/>
              <a:buFont typeface="Quicksand"/>
              <a:buNone/>
            </a:pPr>
            <a:r>
              <a:rPr lang="en" sz="1539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Key Benefits</a:t>
            </a:r>
            <a:endParaRPr sz="1539" b="0" i="0" u="none" strike="noStrike" cap="none"/>
          </a:p>
        </p:txBody>
      </p:sp>
      <p:sp>
        <p:nvSpPr>
          <p:cNvPr id="593" name="Google Shape;593;p42"/>
          <p:cNvSpPr/>
          <p:nvPr/>
        </p:nvSpPr>
        <p:spPr>
          <a:xfrm>
            <a:off x="6499930" y="1510556"/>
            <a:ext cx="2449800" cy="5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24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Improved energy efficiency</a:t>
            </a:r>
            <a:endParaRPr sz="1224" i="0" u="none" strike="noStrike" cap="none"/>
          </a:p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24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Increased component lifespan</a:t>
            </a:r>
            <a:endParaRPr sz="1224" i="0" u="none" strike="noStrike" cap="none"/>
          </a:p>
        </p:txBody>
      </p:sp>
      <p:pic>
        <p:nvPicPr>
          <p:cNvPr id="594" name="Google Shape;594;p42" title="Screenshot 2026-03-23 at 10.21.07 PM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5325" y="2288225"/>
            <a:ext cx="4374867" cy="2335650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42"/>
          <p:cNvSpPr txBox="1">
            <a:spLocks noGrp="1"/>
          </p:cNvSpPr>
          <p:nvPr>
            <p:ph type="sldNum" idx="4294967295"/>
          </p:nvPr>
        </p:nvSpPr>
        <p:spPr>
          <a:xfrm>
            <a:off x="8658043" y="4738575"/>
            <a:ext cx="300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14</a:t>
            </a:fld>
            <a:endParaRPr sz="13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43"/>
          <p:cNvSpPr txBox="1">
            <a:spLocks noGrp="1"/>
          </p:cNvSpPr>
          <p:nvPr>
            <p:ph type="title"/>
          </p:nvPr>
        </p:nvSpPr>
        <p:spPr>
          <a:xfrm>
            <a:off x="3198378" y="323119"/>
            <a:ext cx="2747100" cy="32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DIE CASTING</a:t>
            </a:r>
            <a:endParaRPr/>
          </a:p>
        </p:txBody>
      </p:sp>
      <p:grpSp>
        <p:nvGrpSpPr>
          <p:cNvPr id="601" name="Google Shape;601;p43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602" name="Google Shape;602;p43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603" name="Google Shape;603;p43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43"/>
          <p:cNvSpPr/>
          <p:nvPr/>
        </p:nvSpPr>
        <p:spPr>
          <a:xfrm>
            <a:off x="359775" y="988125"/>
            <a:ext cx="4281600" cy="2678100"/>
          </a:xfrm>
          <a:prstGeom prst="roundRect">
            <a:avLst>
              <a:gd name="adj" fmla="val 222"/>
            </a:avLst>
          </a:prstGeom>
          <a:solidFill>
            <a:srgbClr val="DB241E"/>
          </a:solidFill>
          <a:ln>
            <a:noFill/>
          </a:ln>
        </p:spPr>
        <p:txBody>
          <a:bodyPr spcFirstLastPara="1" wrap="square" lIns="59550" tIns="59550" rIns="59550" bIns="59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43"/>
          <p:cNvSpPr/>
          <p:nvPr/>
        </p:nvSpPr>
        <p:spPr>
          <a:xfrm>
            <a:off x="507553" y="1135905"/>
            <a:ext cx="18474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33"/>
              <a:buFont typeface="Quicksand"/>
              <a:buNone/>
            </a:pPr>
            <a:r>
              <a:rPr lang="en" sz="1433" b="1" i="0" u="none" strike="noStrike" cap="none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Process</a:t>
            </a:r>
            <a:endParaRPr sz="1433" b="0" i="0" u="none" strike="noStrike" cap="none"/>
          </a:p>
        </p:txBody>
      </p:sp>
      <p:sp>
        <p:nvSpPr>
          <p:cNvPr id="606" name="Google Shape;606;p43"/>
          <p:cNvSpPr/>
          <p:nvPr/>
        </p:nvSpPr>
        <p:spPr>
          <a:xfrm>
            <a:off x="507553" y="1514544"/>
            <a:ext cx="3985800" cy="7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23412" marR="0" lvl="0" indent="-223411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40"/>
              <a:buFont typeface="Roboto Light"/>
              <a:buChar char="•"/>
            </a:pPr>
            <a:r>
              <a:rPr lang="en" sz="114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Multi-slide die casting (2–4 slides) using Zamak alloys</a:t>
            </a:r>
            <a:endParaRPr sz="1140" b="0" i="0" u="none" strike="noStrike" cap="none"/>
          </a:p>
          <a:p>
            <a:pPr marL="223412" marR="0" lvl="0" indent="-223411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40"/>
              <a:buFont typeface="Roboto Light"/>
              <a:buChar char="•"/>
            </a:pPr>
            <a:r>
              <a:rPr lang="en" sz="114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Net-shape manufacturing with minimal secondary operations</a:t>
            </a:r>
            <a:endParaRPr sz="1140" b="0" i="0" u="none" strike="noStrike" cap="none"/>
          </a:p>
        </p:txBody>
      </p:sp>
      <p:sp>
        <p:nvSpPr>
          <p:cNvPr id="607" name="Google Shape;607;p43"/>
          <p:cNvSpPr/>
          <p:nvPr/>
        </p:nvSpPr>
        <p:spPr>
          <a:xfrm>
            <a:off x="507553" y="2423326"/>
            <a:ext cx="18474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33"/>
              <a:buFont typeface="Quicksand"/>
              <a:buNone/>
            </a:pPr>
            <a:r>
              <a:rPr lang="en" sz="1433" b="1" i="0" u="none" strike="noStrike" cap="none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Key Capabilities</a:t>
            </a:r>
            <a:endParaRPr sz="1433" b="0" i="0" u="none" strike="noStrike" cap="none"/>
          </a:p>
        </p:txBody>
      </p:sp>
      <p:sp>
        <p:nvSpPr>
          <p:cNvPr id="608" name="Google Shape;608;p43"/>
          <p:cNvSpPr/>
          <p:nvPr/>
        </p:nvSpPr>
        <p:spPr>
          <a:xfrm>
            <a:off x="507553" y="2801966"/>
            <a:ext cx="3985800" cy="8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40"/>
              <a:buFont typeface="Roboto Light"/>
              <a:buNone/>
            </a:pPr>
            <a:r>
              <a:rPr lang="en" sz="114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High precision: </a:t>
            </a:r>
            <a:r>
              <a:rPr lang="en" sz="1140" b="1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±0.001" (0.025 mm)</a:t>
            </a:r>
            <a:endParaRPr sz="1140" b="0" i="0" u="none" strike="noStrike" cap="none"/>
          </a:p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40"/>
              <a:buFont typeface="Roboto Light"/>
              <a:buNone/>
            </a:pPr>
            <a:r>
              <a:rPr lang="en" sz="114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High-speed production: </a:t>
            </a:r>
            <a:r>
              <a:rPr lang="en" sz="1140" b="1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up to 14 shots/min</a:t>
            </a:r>
            <a:endParaRPr sz="1140" b="0" i="0" u="none" strike="noStrike" cap="none"/>
          </a:p>
          <a:p>
            <a:pPr marL="223412" marR="0" lvl="0" indent="-223411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40"/>
              <a:buFont typeface="Roboto Light"/>
              <a:buChar char="•"/>
            </a:pPr>
            <a:r>
              <a:rPr lang="en" sz="114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Reduced material waste &amp; cost</a:t>
            </a:r>
            <a:endParaRPr sz="1140" b="0" i="0" u="none" strike="noStrike" cap="none"/>
          </a:p>
        </p:txBody>
      </p:sp>
      <p:sp>
        <p:nvSpPr>
          <p:cNvPr id="609" name="Google Shape;609;p43"/>
          <p:cNvSpPr/>
          <p:nvPr/>
        </p:nvSpPr>
        <p:spPr>
          <a:xfrm>
            <a:off x="4900393" y="1135905"/>
            <a:ext cx="1920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33"/>
              <a:buFont typeface="Quicksand"/>
              <a:buNone/>
            </a:pPr>
            <a:r>
              <a:rPr lang="en" sz="1433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Applications / Output</a:t>
            </a:r>
            <a:endParaRPr sz="1433" b="0" i="0" u="none" strike="noStrike" cap="none"/>
          </a:p>
        </p:txBody>
      </p:sp>
      <p:sp>
        <p:nvSpPr>
          <p:cNvPr id="610" name="Google Shape;610;p43"/>
          <p:cNvSpPr/>
          <p:nvPr/>
        </p:nvSpPr>
        <p:spPr>
          <a:xfrm>
            <a:off x="4900393" y="1514544"/>
            <a:ext cx="4068600" cy="5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23412" marR="0" lvl="0" indent="-223411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40"/>
              <a:buFont typeface="Roboto"/>
              <a:buChar char="•"/>
            </a:pPr>
            <a:r>
              <a:rPr lang="en" sz="114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Intricate, small precision components</a:t>
            </a:r>
            <a:endParaRPr sz="1140" b="0" i="0" u="none" strike="noStrike" cap="none"/>
          </a:p>
          <a:p>
            <a:pPr marL="223412" marR="0" lvl="0" indent="-223411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40"/>
              <a:buFont typeface="Roboto"/>
              <a:buChar char="•"/>
            </a:pPr>
            <a:r>
              <a:rPr lang="en" sz="114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Tight tolerances with smooth surface finish</a:t>
            </a:r>
            <a:endParaRPr sz="1140" b="0" i="0" u="none" strike="noStrike" cap="none"/>
          </a:p>
        </p:txBody>
      </p:sp>
      <p:sp>
        <p:nvSpPr>
          <p:cNvPr id="611" name="Google Shape;611;p43"/>
          <p:cNvSpPr/>
          <p:nvPr/>
        </p:nvSpPr>
        <p:spPr>
          <a:xfrm>
            <a:off x="4900393" y="2186880"/>
            <a:ext cx="18474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33"/>
              <a:buFont typeface="Quicksand"/>
              <a:buNone/>
            </a:pPr>
            <a:r>
              <a:rPr lang="en" sz="1433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Facilities</a:t>
            </a:r>
            <a:endParaRPr sz="1433" b="0" i="0" u="none" strike="noStrike" cap="none"/>
          </a:p>
        </p:txBody>
      </p:sp>
      <p:sp>
        <p:nvSpPr>
          <p:cNvPr id="612" name="Google Shape;612;p43"/>
          <p:cNvSpPr/>
          <p:nvPr/>
        </p:nvSpPr>
        <p:spPr>
          <a:xfrm>
            <a:off x="4900393" y="2565519"/>
            <a:ext cx="4068600" cy="8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23412" marR="0" lvl="0" indent="-223411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40"/>
              <a:buFont typeface="Roboto"/>
              <a:buChar char="•"/>
            </a:pPr>
            <a:r>
              <a:rPr lang="en" sz="114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In-house machines (8T–25T)</a:t>
            </a:r>
            <a:endParaRPr sz="1140" b="0" i="0" u="none" strike="noStrike" cap="none"/>
          </a:p>
          <a:p>
            <a:pPr marL="223412" marR="0" lvl="0" indent="-223411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40"/>
              <a:buFont typeface="Roboto"/>
              <a:buChar char="•"/>
            </a:pPr>
            <a:r>
              <a:rPr lang="en" sz="114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Compact tooling for improved accuracy</a:t>
            </a:r>
            <a:endParaRPr sz="1140" b="0" i="0" u="none" strike="noStrike" cap="none"/>
          </a:p>
          <a:p>
            <a:pPr marL="223412" marR="0" lvl="0" indent="-223411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40"/>
              <a:buFont typeface="Roboto"/>
              <a:buChar char="•"/>
            </a:pPr>
            <a:r>
              <a:rPr lang="en" sz="114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Capability: up to 50×50×50 mm, 40g components</a:t>
            </a:r>
            <a:endParaRPr sz="1140" b="0" i="0" u="none" strike="noStrike" cap="none"/>
          </a:p>
        </p:txBody>
      </p:sp>
      <p:pic>
        <p:nvPicPr>
          <p:cNvPr id="613" name="Google Shape;613;p43" title="die_casted_parts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70" t="14841" r="6747" b="14217"/>
          <a:stretch/>
        </p:blipFill>
        <p:spPr>
          <a:xfrm>
            <a:off x="4900400" y="3469100"/>
            <a:ext cx="3064074" cy="1490026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43"/>
          <p:cNvSpPr txBox="1">
            <a:spLocks noGrp="1"/>
          </p:cNvSpPr>
          <p:nvPr>
            <p:ph type="sldNum" idx="4294967295"/>
          </p:nvPr>
        </p:nvSpPr>
        <p:spPr>
          <a:xfrm>
            <a:off x="8658043" y="4738575"/>
            <a:ext cx="300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15</a:t>
            </a:fld>
            <a:endParaRPr sz="13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44"/>
          <p:cNvSpPr txBox="1">
            <a:spLocks noGrp="1"/>
          </p:cNvSpPr>
          <p:nvPr>
            <p:ph type="title"/>
          </p:nvPr>
        </p:nvSpPr>
        <p:spPr>
          <a:xfrm>
            <a:off x="3198378" y="323119"/>
            <a:ext cx="2747100" cy="32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METALLURGY</a:t>
            </a:r>
            <a:endParaRPr/>
          </a:p>
        </p:txBody>
      </p:sp>
      <p:grpSp>
        <p:nvGrpSpPr>
          <p:cNvPr id="620" name="Google Shape;620;p44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621" name="Google Shape;621;p44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622" name="Google Shape;622;p44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3" name="Google Shape;623;p44"/>
          <p:cNvSpPr/>
          <p:nvPr/>
        </p:nvSpPr>
        <p:spPr>
          <a:xfrm>
            <a:off x="460200" y="1147623"/>
            <a:ext cx="1867200" cy="2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9"/>
              <a:buFont typeface="Quicksand"/>
              <a:buNone/>
            </a:pPr>
            <a:r>
              <a:rPr lang="en" sz="1449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Core Capability</a:t>
            </a:r>
            <a:endParaRPr sz="1449" b="0" i="0" u="none" strike="noStrike" cap="none"/>
          </a:p>
        </p:txBody>
      </p:sp>
      <p:sp>
        <p:nvSpPr>
          <p:cNvPr id="624" name="Google Shape;624;p44"/>
          <p:cNvSpPr/>
          <p:nvPr/>
        </p:nvSpPr>
        <p:spPr>
          <a:xfrm>
            <a:off x="460200" y="1530283"/>
            <a:ext cx="4111800" cy="2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52"/>
              <a:buFont typeface="Roboto"/>
              <a:buNone/>
            </a:pPr>
            <a:r>
              <a:rPr lang="en" sz="1152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End-to-end metallurgical expertise in magnetic materials</a:t>
            </a:r>
            <a:endParaRPr sz="1152" b="0" i="0" u="none" strike="noStrike" cap="none"/>
          </a:p>
        </p:txBody>
      </p:sp>
      <p:sp>
        <p:nvSpPr>
          <p:cNvPr id="625" name="Google Shape;625;p44"/>
          <p:cNvSpPr/>
          <p:nvPr/>
        </p:nvSpPr>
        <p:spPr>
          <a:xfrm>
            <a:off x="460200" y="1918587"/>
            <a:ext cx="1867200" cy="2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9"/>
              <a:buFont typeface="Quicksand"/>
              <a:buNone/>
            </a:pPr>
            <a:r>
              <a:rPr lang="en" sz="1449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Materials</a:t>
            </a:r>
            <a:endParaRPr sz="1449" b="0" i="0" u="none" strike="noStrike" cap="none"/>
          </a:p>
        </p:txBody>
      </p:sp>
      <p:sp>
        <p:nvSpPr>
          <p:cNvPr id="626" name="Google Shape;626;p44"/>
          <p:cNvSpPr/>
          <p:nvPr/>
        </p:nvSpPr>
        <p:spPr>
          <a:xfrm>
            <a:off x="460200" y="2301246"/>
            <a:ext cx="41118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25787" marR="0" lvl="0" indent="-225788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52"/>
              <a:buFont typeface="Roboto"/>
              <a:buChar char="•"/>
            </a:pPr>
            <a:r>
              <a:rPr lang="en" sz="1152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Soft &amp; hard magnetic alloys</a:t>
            </a:r>
            <a:endParaRPr sz="1152" b="0" i="0" u="none" strike="noStrike" cap="none"/>
          </a:p>
          <a:p>
            <a:pPr marL="225787" marR="0" lvl="0" indent="-225788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52"/>
              <a:buFont typeface="Roboto"/>
              <a:buChar char="•"/>
            </a:pPr>
            <a:r>
              <a:rPr lang="en" sz="1152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Ferrous &amp; non-ferrous alloys</a:t>
            </a:r>
            <a:endParaRPr sz="1152" b="0" i="0" u="none" strike="noStrike" cap="none"/>
          </a:p>
        </p:txBody>
      </p:sp>
      <p:sp>
        <p:nvSpPr>
          <p:cNvPr id="627" name="Google Shape;627;p44"/>
          <p:cNvSpPr/>
          <p:nvPr/>
        </p:nvSpPr>
        <p:spPr>
          <a:xfrm>
            <a:off x="460200" y="2980719"/>
            <a:ext cx="1867200" cy="2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9"/>
              <a:buFont typeface="Quicksand"/>
              <a:buNone/>
            </a:pPr>
            <a:r>
              <a:rPr lang="en" sz="1449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Key Processes</a:t>
            </a:r>
            <a:endParaRPr sz="1449" b="0" i="0" u="none" strike="noStrike" cap="none"/>
          </a:p>
        </p:txBody>
      </p:sp>
      <p:sp>
        <p:nvSpPr>
          <p:cNvPr id="628" name="Google Shape;628;p44"/>
          <p:cNvSpPr/>
          <p:nvPr/>
        </p:nvSpPr>
        <p:spPr>
          <a:xfrm>
            <a:off x="460200" y="3363379"/>
            <a:ext cx="4111800" cy="8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25787" marR="0" lvl="0" indent="-225788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52"/>
              <a:buFont typeface="Roboto"/>
              <a:buChar char="•"/>
            </a:pPr>
            <a:r>
              <a:rPr lang="en" sz="1152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Alloy design &amp; development</a:t>
            </a:r>
            <a:endParaRPr sz="1152" b="0" i="0" u="none" strike="noStrike" cap="none"/>
          </a:p>
          <a:p>
            <a:pPr marL="225787" marR="0" lvl="0" indent="-225788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52"/>
              <a:buFont typeface="Roboto"/>
              <a:buChar char="•"/>
            </a:pPr>
            <a:r>
              <a:rPr lang="en" sz="1152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Melting, casting, heat treatment</a:t>
            </a:r>
            <a:endParaRPr sz="1152" b="0" i="0" u="none" strike="noStrike" cap="none"/>
          </a:p>
          <a:p>
            <a:pPr marL="225787" marR="0" lvl="0" indent="-225788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52"/>
              <a:buFont typeface="Roboto"/>
              <a:buChar char="•"/>
            </a:pPr>
            <a:r>
              <a:rPr lang="en" sz="1152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Machining &amp; surface treatment</a:t>
            </a:r>
            <a:endParaRPr sz="1152" b="0" i="0" u="none" strike="noStrike" cap="none"/>
          </a:p>
        </p:txBody>
      </p:sp>
      <p:sp>
        <p:nvSpPr>
          <p:cNvPr id="629" name="Google Shape;629;p44"/>
          <p:cNvSpPr/>
          <p:nvPr/>
        </p:nvSpPr>
        <p:spPr>
          <a:xfrm>
            <a:off x="4694675" y="952350"/>
            <a:ext cx="3912300" cy="1982400"/>
          </a:xfrm>
          <a:prstGeom prst="roundRect">
            <a:avLst>
              <a:gd name="adj" fmla="val 186"/>
            </a:avLst>
          </a:prstGeom>
          <a:solidFill>
            <a:srgbClr val="DB241E"/>
          </a:solidFill>
          <a:ln>
            <a:noFill/>
          </a:ln>
        </p:spPr>
        <p:txBody>
          <a:bodyPr spcFirstLastPara="1" wrap="square" lIns="60200" tIns="60200" rIns="60200" bIns="602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44"/>
          <p:cNvSpPr/>
          <p:nvPr/>
        </p:nvSpPr>
        <p:spPr>
          <a:xfrm>
            <a:off x="4844034" y="1101698"/>
            <a:ext cx="1867200" cy="2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49"/>
              <a:buFont typeface="Quicksand"/>
              <a:buNone/>
            </a:pPr>
            <a:r>
              <a:rPr lang="en" sz="1449" b="1" i="0" u="none" strike="noStrike" cap="none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Testing &amp; Analysis</a:t>
            </a:r>
            <a:endParaRPr sz="1449" b="0" i="0" u="none" strike="noStrike" cap="none"/>
          </a:p>
        </p:txBody>
      </p:sp>
      <p:sp>
        <p:nvSpPr>
          <p:cNvPr id="631" name="Google Shape;631;p44"/>
          <p:cNvSpPr/>
          <p:nvPr/>
        </p:nvSpPr>
        <p:spPr>
          <a:xfrm>
            <a:off x="4844034" y="1484358"/>
            <a:ext cx="40284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25787" marR="0" lvl="0" indent="-225788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2"/>
              <a:buFont typeface="Roboto Light"/>
              <a:buChar char="•"/>
            </a:pPr>
            <a:r>
              <a:rPr lang="en" sz="1152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Magnetic testing (hysteresis, permeability)</a:t>
            </a:r>
            <a:endParaRPr sz="1152" b="0" i="0" u="none" strike="noStrike" cap="none"/>
          </a:p>
          <a:p>
            <a:pPr marL="225787" marR="0" lvl="0" indent="-225788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2"/>
              <a:buFont typeface="Roboto Light"/>
              <a:buChar char="•"/>
            </a:pPr>
            <a:r>
              <a:rPr lang="en" sz="1152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Chemical, microstructure &amp; mechanical analysis</a:t>
            </a:r>
            <a:endParaRPr sz="1152" b="0" i="0" u="none" strike="noStrike" cap="none"/>
          </a:p>
        </p:txBody>
      </p:sp>
      <p:sp>
        <p:nvSpPr>
          <p:cNvPr id="632" name="Google Shape;632;p44"/>
          <p:cNvSpPr/>
          <p:nvPr/>
        </p:nvSpPr>
        <p:spPr>
          <a:xfrm>
            <a:off x="4844034" y="2163831"/>
            <a:ext cx="1867200" cy="2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49"/>
              <a:buFont typeface="Quicksand"/>
              <a:buNone/>
            </a:pPr>
            <a:r>
              <a:rPr lang="en" sz="1449" b="1" i="0" u="none" strike="noStrike" cap="none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Strength</a:t>
            </a:r>
            <a:endParaRPr sz="1449" b="0" i="0" u="none" strike="noStrike" cap="none"/>
          </a:p>
        </p:txBody>
      </p:sp>
      <p:sp>
        <p:nvSpPr>
          <p:cNvPr id="633" name="Google Shape;633;p44"/>
          <p:cNvSpPr/>
          <p:nvPr/>
        </p:nvSpPr>
        <p:spPr>
          <a:xfrm>
            <a:off x="4844034" y="2546490"/>
            <a:ext cx="4028400" cy="2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2"/>
              <a:buFont typeface="Roboto Light"/>
              <a:buNone/>
            </a:pPr>
            <a:r>
              <a:rPr lang="en" sz="1152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Strong </a:t>
            </a:r>
            <a:r>
              <a:rPr lang="en" sz="1152" b="1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R&amp;D + process control + quality assurance</a:t>
            </a:r>
            <a:endParaRPr sz="1152" b="0" i="0" u="none" strike="noStrike" cap="none"/>
          </a:p>
        </p:txBody>
      </p:sp>
      <p:pic>
        <p:nvPicPr>
          <p:cNvPr id="634" name="Google Shape;634;p44" title="alloy ingots by PML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747" b="9"/>
          <a:stretch/>
        </p:blipFill>
        <p:spPr>
          <a:xfrm>
            <a:off x="4694681" y="3002275"/>
            <a:ext cx="3523995" cy="1819900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44"/>
          <p:cNvSpPr txBox="1">
            <a:spLocks noGrp="1"/>
          </p:cNvSpPr>
          <p:nvPr>
            <p:ph type="sldNum" idx="4294967295"/>
          </p:nvPr>
        </p:nvSpPr>
        <p:spPr>
          <a:xfrm>
            <a:off x="8658043" y="4738575"/>
            <a:ext cx="300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16</a:t>
            </a:fld>
            <a:endParaRPr sz="13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5"/>
          <p:cNvSpPr txBox="1">
            <a:spLocks noGrp="1"/>
          </p:cNvSpPr>
          <p:nvPr>
            <p:ph type="title"/>
          </p:nvPr>
        </p:nvSpPr>
        <p:spPr>
          <a:xfrm>
            <a:off x="2201748" y="323125"/>
            <a:ext cx="4740300" cy="32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TOROIDAL &amp; WOUND CUT CORES</a:t>
            </a:r>
            <a:endParaRPr/>
          </a:p>
        </p:txBody>
      </p:sp>
      <p:grpSp>
        <p:nvGrpSpPr>
          <p:cNvPr id="641" name="Google Shape;641;p45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642" name="Google Shape;642;p45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643" name="Google Shape;643;p45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4" name="Google Shape;644;p45"/>
          <p:cNvSpPr txBox="1"/>
          <p:nvPr/>
        </p:nvSpPr>
        <p:spPr>
          <a:xfrm>
            <a:off x="388200" y="1240800"/>
            <a:ext cx="4884600" cy="39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Overview</a:t>
            </a:r>
            <a:endParaRPr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0162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" sz="11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Toroidal &amp; rectangular cut cores made from Ni-Fe &amp; Si-Fe soft magnetic alloys</a:t>
            </a:r>
            <a:endParaRPr sz="115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16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" sz="11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Designed for high-accuracy current sensing &amp; flux concentration</a:t>
            </a:r>
            <a:endParaRPr sz="115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16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" sz="11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Optimized through controlled hydrogen annealing for superior magnetic performance</a:t>
            </a:r>
            <a:endParaRPr sz="115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Key Features</a:t>
            </a:r>
            <a:endParaRPr b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0162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Roboto"/>
              <a:buChar char="●"/>
            </a:pPr>
            <a:r>
              <a:rPr lang="en" sz="11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High permeability &amp; low core loss</a:t>
            </a:r>
            <a:endParaRPr sz="115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16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Roboto"/>
              <a:buChar char="●"/>
            </a:pPr>
            <a:r>
              <a:rPr lang="en" sz="11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Excellent linearity &amp; very low hysteresis</a:t>
            </a:r>
            <a:endParaRPr sz="115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16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" sz="11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Varnish-coated for mechanical stability &amp; insulation</a:t>
            </a:r>
            <a:endParaRPr sz="115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16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Char char="●"/>
            </a:pPr>
            <a:r>
              <a:rPr lang="en" sz="11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Standard strip thickness: 0.1 mm &amp; 0.23 mm</a:t>
            </a:r>
            <a:endParaRPr sz="115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16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Roboto"/>
              <a:buChar char="●"/>
            </a:pPr>
            <a:r>
              <a:rPr lang="en" sz="11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Custom dimensions available</a:t>
            </a:r>
            <a:endParaRPr sz="115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1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45" name="Google Shape;645;p45"/>
          <p:cNvSpPr/>
          <p:nvPr/>
        </p:nvSpPr>
        <p:spPr>
          <a:xfrm>
            <a:off x="453439" y="1199700"/>
            <a:ext cx="4344300" cy="411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61650" tIns="61650" rIns="61650" bIns="616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45"/>
          <p:cNvSpPr/>
          <p:nvPr/>
        </p:nvSpPr>
        <p:spPr>
          <a:xfrm>
            <a:off x="453439" y="3074425"/>
            <a:ext cx="4344300" cy="411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61650" tIns="61650" rIns="61650" bIns="616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47" name="Google Shape;647;p45" title="Screenshot 2026-03-23 at 10.43.33 PM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2800" y="1388151"/>
            <a:ext cx="3190225" cy="295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45"/>
          <p:cNvSpPr txBox="1">
            <a:spLocks noGrp="1"/>
          </p:cNvSpPr>
          <p:nvPr>
            <p:ph type="sldNum" idx="4294967295"/>
          </p:nvPr>
        </p:nvSpPr>
        <p:spPr>
          <a:xfrm>
            <a:off x="8658043" y="4727655"/>
            <a:ext cx="300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17</a:t>
            </a:fld>
            <a:endParaRPr sz="13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46"/>
          <p:cNvSpPr txBox="1">
            <a:spLocks noGrp="1"/>
          </p:cNvSpPr>
          <p:nvPr>
            <p:ph type="title"/>
          </p:nvPr>
        </p:nvSpPr>
        <p:spPr>
          <a:xfrm>
            <a:off x="1460275" y="323125"/>
            <a:ext cx="7037700" cy="32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ADVANCED PRECISION MANUFACTURING</a:t>
            </a:r>
            <a:endParaRPr/>
          </a:p>
        </p:txBody>
      </p:sp>
      <p:sp>
        <p:nvSpPr>
          <p:cNvPr id="654" name="Google Shape;654;p46"/>
          <p:cNvSpPr txBox="1">
            <a:spLocks noGrp="1"/>
          </p:cNvSpPr>
          <p:nvPr>
            <p:ph type="sldNum" idx="4294967295"/>
          </p:nvPr>
        </p:nvSpPr>
        <p:spPr>
          <a:xfrm>
            <a:off x="8658043" y="4738575"/>
            <a:ext cx="300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18</a:t>
            </a:fld>
            <a:endParaRPr sz="1300"/>
          </a:p>
        </p:txBody>
      </p:sp>
      <p:pic>
        <p:nvPicPr>
          <p:cNvPr id="655" name="Google Shape;655;p4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" t="11269" r="30"/>
          <a:stretch/>
        </p:blipFill>
        <p:spPr>
          <a:xfrm>
            <a:off x="767438" y="1023524"/>
            <a:ext cx="7609125" cy="34566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6" name="Google Shape;656;p46"/>
          <p:cNvGrpSpPr/>
          <p:nvPr/>
        </p:nvGrpSpPr>
        <p:grpSpPr>
          <a:xfrm>
            <a:off x="232925" y="245900"/>
            <a:ext cx="1301100" cy="745200"/>
            <a:chOff x="159175" y="242925"/>
            <a:chExt cx="1301100" cy="745200"/>
          </a:xfrm>
        </p:grpSpPr>
        <p:sp>
          <p:nvSpPr>
            <p:cNvPr id="657" name="Google Shape;657;p46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658" name="Google Shape;658;p46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47"/>
          <p:cNvSpPr txBox="1">
            <a:spLocks noGrp="1"/>
          </p:cNvSpPr>
          <p:nvPr>
            <p:ph type="title"/>
          </p:nvPr>
        </p:nvSpPr>
        <p:spPr>
          <a:xfrm>
            <a:off x="3198378" y="323119"/>
            <a:ext cx="2747100" cy="32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ASSEMBLY</a:t>
            </a:r>
            <a:endParaRPr/>
          </a:p>
        </p:txBody>
      </p:sp>
      <p:grpSp>
        <p:nvGrpSpPr>
          <p:cNvPr id="664" name="Google Shape;664;p47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665" name="Google Shape;665;p47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666" name="Google Shape;666;p47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7" name="Google Shape;667;p47"/>
          <p:cNvSpPr/>
          <p:nvPr/>
        </p:nvSpPr>
        <p:spPr>
          <a:xfrm>
            <a:off x="159175" y="1188900"/>
            <a:ext cx="4344300" cy="411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61650" tIns="61650" rIns="61650" bIns="616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47"/>
          <p:cNvSpPr/>
          <p:nvPr/>
        </p:nvSpPr>
        <p:spPr>
          <a:xfrm>
            <a:off x="179733" y="1382995"/>
            <a:ext cx="1912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484"/>
              <a:buFont typeface="Quicksand"/>
              <a:buNone/>
            </a:pPr>
            <a:r>
              <a:rPr lang="en" sz="1484" b="1" i="0" u="none" strike="noStrike" cap="none">
                <a:solidFill>
                  <a:srgbClr val="272525"/>
                </a:solidFill>
                <a:latin typeface="Quicksand"/>
                <a:ea typeface="Quicksand"/>
                <a:cs typeface="Quicksand"/>
                <a:sym typeface="Quicksand"/>
              </a:rPr>
              <a:t>Process</a:t>
            </a:r>
            <a:endParaRPr sz="1484" b="0" i="0" u="none" strike="noStrike" cap="none"/>
          </a:p>
        </p:txBody>
      </p:sp>
      <p:sp>
        <p:nvSpPr>
          <p:cNvPr id="669" name="Google Shape;669;p47"/>
          <p:cNvSpPr/>
          <p:nvPr/>
        </p:nvSpPr>
        <p:spPr>
          <a:xfrm>
            <a:off x="179733" y="1713767"/>
            <a:ext cx="4302900" cy="5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31276" marR="0" lvl="0" indent="-231276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80"/>
              <a:buFont typeface="Roboto"/>
              <a:buChar char="•"/>
            </a:pPr>
            <a:r>
              <a:rPr lang="en" sz="118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End-to-end assembly of electromechanical systems</a:t>
            </a:r>
            <a:endParaRPr sz="1180"/>
          </a:p>
          <a:p>
            <a:pPr marL="231276" marR="0" lvl="0" indent="-231276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80"/>
              <a:buFont typeface="Roboto"/>
              <a:buChar char="•"/>
            </a:pPr>
            <a:r>
              <a:rPr lang="en" sz="118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Focus on </a:t>
            </a:r>
            <a:r>
              <a:rPr lang="en" sz="1180" b="1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current sensors &amp; integrated systems</a:t>
            </a:r>
            <a:endParaRPr sz="1180" b="0" i="0" u="none" strike="noStrike" cap="none"/>
          </a:p>
        </p:txBody>
      </p:sp>
      <p:sp>
        <p:nvSpPr>
          <p:cNvPr id="670" name="Google Shape;670;p47"/>
          <p:cNvSpPr/>
          <p:nvPr/>
        </p:nvSpPr>
        <p:spPr>
          <a:xfrm>
            <a:off x="4653239" y="1188900"/>
            <a:ext cx="4344300" cy="411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61650" tIns="61650" rIns="61650" bIns="616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47"/>
          <p:cNvSpPr/>
          <p:nvPr/>
        </p:nvSpPr>
        <p:spPr>
          <a:xfrm>
            <a:off x="4673796" y="1382995"/>
            <a:ext cx="1912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484"/>
              <a:buFont typeface="Quicksand"/>
              <a:buNone/>
            </a:pPr>
            <a:r>
              <a:rPr lang="en" sz="1484" b="1" i="0" u="none" strike="noStrike" cap="none">
                <a:solidFill>
                  <a:srgbClr val="272525"/>
                </a:solidFill>
                <a:latin typeface="Quicksand"/>
                <a:ea typeface="Quicksand"/>
                <a:cs typeface="Quicksand"/>
                <a:sym typeface="Quicksand"/>
              </a:rPr>
              <a:t>Key Capabilities</a:t>
            </a:r>
            <a:endParaRPr sz="1484" b="0" i="0" u="none" strike="noStrike" cap="none"/>
          </a:p>
        </p:txBody>
      </p:sp>
      <p:sp>
        <p:nvSpPr>
          <p:cNvPr id="672" name="Google Shape;672;p47"/>
          <p:cNvSpPr/>
          <p:nvPr/>
        </p:nvSpPr>
        <p:spPr>
          <a:xfrm>
            <a:off x="4673796" y="1713767"/>
            <a:ext cx="4302900" cy="8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31276" marR="0" lvl="0" indent="-231276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80"/>
              <a:buFont typeface="Roboto"/>
              <a:buChar char="•"/>
            </a:pPr>
            <a:r>
              <a:rPr lang="en" sz="118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Automated assembly lines</a:t>
            </a:r>
            <a:endParaRPr sz="1180" b="0" i="0" u="none" strike="noStrike" cap="none"/>
          </a:p>
          <a:p>
            <a:pPr marL="231276" marR="0" lvl="0" indent="-231276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80"/>
              <a:buFont typeface="Roboto"/>
              <a:buChar char="•"/>
            </a:pPr>
            <a:r>
              <a:rPr lang="en" sz="118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Robotic pick &amp; place + automated potting</a:t>
            </a:r>
            <a:endParaRPr sz="1180" b="0" i="0" u="none" strike="noStrike" cap="none"/>
          </a:p>
          <a:p>
            <a:pPr marL="231276" marR="0" lvl="0" indent="-231276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80"/>
              <a:buFont typeface="Roboto"/>
              <a:buChar char="•"/>
            </a:pPr>
            <a:r>
              <a:rPr lang="en" sz="118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Complete system integration</a:t>
            </a:r>
            <a:endParaRPr sz="1180" b="0" i="0" u="none" strike="noStrike" cap="none"/>
          </a:p>
        </p:txBody>
      </p:sp>
      <p:sp>
        <p:nvSpPr>
          <p:cNvPr id="673" name="Google Shape;673;p47"/>
          <p:cNvSpPr/>
          <p:nvPr/>
        </p:nvSpPr>
        <p:spPr>
          <a:xfrm>
            <a:off x="159175" y="2860990"/>
            <a:ext cx="4344300" cy="411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61650" tIns="61650" rIns="61650" bIns="616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47"/>
          <p:cNvSpPr/>
          <p:nvPr/>
        </p:nvSpPr>
        <p:spPr>
          <a:xfrm>
            <a:off x="179733" y="3055084"/>
            <a:ext cx="1912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484"/>
              <a:buFont typeface="Quicksand"/>
              <a:buNone/>
            </a:pPr>
            <a:r>
              <a:rPr lang="en" sz="1484" b="1" i="0" u="none" strike="noStrike" cap="none">
                <a:solidFill>
                  <a:srgbClr val="272525"/>
                </a:solidFill>
                <a:latin typeface="Quicksand"/>
                <a:ea typeface="Quicksand"/>
                <a:cs typeface="Quicksand"/>
                <a:sym typeface="Quicksand"/>
              </a:rPr>
              <a:t>Quality</a:t>
            </a:r>
            <a:endParaRPr sz="1484" b="0" i="0" u="none" strike="noStrike" cap="none"/>
          </a:p>
        </p:txBody>
      </p:sp>
      <p:sp>
        <p:nvSpPr>
          <p:cNvPr id="675" name="Google Shape;675;p47"/>
          <p:cNvSpPr/>
          <p:nvPr/>
        </p:nvSpPr>
        <p:spPr>
          <a:xfrm>
            <a:off x="179733" y="3385857"/>
            <a:ext cx="4302900" cy="2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80"/>
              <a:buFont typeface="Roboto"/>
              <a:buNone/>
            </a:pPr>
            <a:r>
              <a:rPr lang="en" sz="118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Rigorous </a:t>
            </a:r>
            <a:r>
              <a:rPr lang="en" sz="1180" b="1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electrical, functional &amp; environmental testing</a:t>
            </a:r>
            <a:endParaRPr sz="1180" b="0" i="0" u="none" strike="noStrike" cap="none"/>
          </a:p>
        </p:txBody>
      </p:sp>
      <p:sp>
        <p:nvSpPr>
          <p:cNvPr id="676" name="Google Shape;676;p47"/>
          <p:cNvSpPr/>
          <p:nvPr/>
        </p:nvSpPr>
        <p:spPr>
          <a:xfrm>
            <a:off x="4653239" y="2860990"/>
            <a:ext cx="4344300" cy="411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61650" tIns="61650" rIns="61650" bIns="616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47"/>
          <p:cNvSpPr/>
          <p:nvPr/>
        </p:nvSpPr>
        <p:spPr>
          <a:xfrm>
            <a:off x="4673796" y="3055084"/>
            <a:ext cx="1912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484"/>
              <a:buFont typeface="Quicksand"/>
              <a:buNone/>
            </a:pPr>
            <a:r>
              <a:rPr lang="en" sz="1484" b="1" i="0" u="none" strike="noStrike" cap="none">
                <a:solidFill>
                  <a:srgbClr val="272525"/>
                </a:solidFill>
                <a:latin typeface="Quicksand"/>
                <a:ea typeface="Quicksand"/>
                <a:cs typeface="Quicksand"/>
                <a:sym typeface="Quicksand"/>
              </a:rPr>
              <a:t>Advantages</a:t>
            </a:r>
            <a:endParaRPr sz="1484" b="0" i="0" u="none" strike="noStrike" cap="none"/>
          </a:p>
        </p:txBody>
      </p:sp>
      <p:sp>
        <p:nvSpPr>
          <p:cNvPr id="678" name="Google Shape;678;p47"/>
          <p:cNvSpPr/>
          <p:nvPr/>
        </p:nvSpPr>
        <p:spPr>
          <a:xfrm>
            <a:off x="4673796" y="3385857"/>
            <a:ext cx="4302900" cy="5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31276" marR="0" lvl="0" indent="-231276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80"/>
              <a:buFont typeface="Roboto"/>
              <a:buChar char="•"/>
            </a:pPr>
            <a:r>
              <a:rPr lang="en" sz="118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Reduced lead time (one-roof manufacturing + assembly)</a:t>
            </a:r>
            <a:endParaRPr sz="1180" b="0" i="0" u="none" strike="noStrike" cap="none"/>
          </a:p>
          <a:p>
            <a:pPr marL="231276" marR="0" lvl="0" indent="-231276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80"/>
              <a:buFont typeface="Roboto"/>
              <a:buChar char="•"/>
            </a:pPr>
            <a:r>
              <a:rPr lang="en" sz="1180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Improved quality control &amp; cost efficiency</a:t>
            </a:r>
            <a:endParaRPr sz="1180" b="0" i="0" u="none" strike="noStrike" cap="none"/>
          </a:p>
        </p:txBody>
      </p:sp>
      <p:sp>
        <p:nvSpPr>
          <p:cNvPr id="679" name="Google Shape;679;p47"/>
          <p:cNvSpPr txBox="1">
            <a:spLocks noGrp="1"/>
          </p:cNvSpPr>
          <p:nvPr>
            <p:ph type="sldNum" idx="4294967295"/>
          </p:nvPr>
        </p:nvSpPr>
        <p:spPr>
          <a:xfrm>
            <a:off x="8658043" y="4738575"/>
            <a:ext cx="300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19</a:t>
            </a:fld>
            <a:endParaRPr sz="13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0" y="232125"/>
            <a:ext cx="91440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Quicksand"/>
              <a:buNone/>
            </a:pPr>
            <a:r>
              <a:rPr lang="en" sz="2800"/>
              <a:t>THE TEAM</a:t>
            </a:r>
            <a:endParaRPr sz="2800"/>
          </a:p>
        </p:txBody>
      </p:sp>
      <p:sp>
        <p:nvSpPr>
          <p:cNvPr id="160" name="Google Shape;160;p30"/>
          <p:cNvSpPr txBox="1"/>
          <p:nvPr/>
        </p:nvSpPr>
        <p:spPr>
          <a:xfrm>
            <a:off x="1835190" y="768310"/>
            <a:ext cx="54738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"/>
              <a:buNone/>
            </a:pPr>
            <a:r>
              <a:rPr lang="en" sz="13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Why are we the ones to solve the problem? - Team with diverse strengths</a:t>
            </a:r>
            <a:endParaRPr sz="800"/>
          </a:p>
        </p:txBody>
      </p:sp>
      <p:sp>
        <p:nvSpPr>
          <p:cNvPr id="161" name="Google Shape;161;p30"/>
          <p:cNvSpPr txBox="1">
            <a:spLocks noGrp="1"/>
          </p:cNvSpPr>
          <p:nvPr>
            <p:ph type="sldNum" idx="4294967295"/>
          </p:nvPr>
        </p:nvSpPr>
        <p:spPr>
          <a:xfrm>
            <a:off x="8658054" y="4738584"/>
            <a:ext cx="102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fld>
            <a:endParaRPr sz="1300"/>
          </a:p>
        </p:txBody>
      </p:sp>
      <p:sp>
        <p:nvSpPr>
          <p:cNvPr id="162" name="Google Shape;162;p30"/>
          <p:cNvSpPr txBox="1"/>
          <p:nvPr/>
        </p:nvSpPr>
        <p:spPr>
          <a:xfrm>
            <a:off x="312475" y="3075542"/>
            <a:ext cx="1510800" cy="431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86325" tIns="86325" rIns="86325" bIns="863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44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Managing Director</a:t>
            </a:r>
            <a:endParaRPr sz="1699" b="1">
              <a:solidFill>
                <a:srgbClr val="595959"/>
              </a:solidFill>
            </a:endParaRPr>
          </a:p>
        </p:txBody>
      </p:sp>
      <p:sp>
        <p:nvSpPr>
          <p:cNvPr id="163" name="Google Shape;163;p30"/>
          <p:cNvSpPr/>
          <p:nvPr/>
        </p:nvSpPr>
        <p:spPr>
          <a:xfrm>
            <a:off x="5571722" y="2729902"/>
            <a:ext cx="1510800" cy="347400"/>
          </a:xfrm>
          <a:prstGeom prst="rect">
            <a:avLst/>
          </a:prstGeom>
          <a:solidFill>
            <a:srgbClr val="DBAA72"/>
          </a:solidFill>
          <a:ln w="90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6325" tIns="86325" rIns="86325" bIns="86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22"/>
          </a:p>
        </p:txBody>
      </p:sp>
      <p:sp>
        <p:nvSpPr>
          <p:cNvPr id="164" name="Google Shape;164;p30"/>
          <p:cNvSpPr/>
          <p:nvPr/>
        </p:nvSpPr>
        <p:spPr>
          <a:xfrm>
            <a:off x="3822515" y="2729902"/>
            <a:ext cx="1510800" cy="347400"/>
          </a:xfrm>
          <a:prstGeom prst="rect">
            <a:avLst/>
          </a:prstGeom>
          <a:solidFill>
            <a:srgbClr val="DBAA72"/>
          </a:solidFill>
          <a:ln w="90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6325" tIns="86325" rIns="86325" bIns="86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22"/>
          </a:p>
        </p:txBody>
      </p:sp>
      <p:sp>
        <p:nvSpPr>
          <p:cNvPr id="165" name="Google Shape;165;p30"/>
          <p:cNvSpPr/>
          <p:nvPr/>
        </p:nvSpPr>
        <p:spPr>
          <a:xfrm>
            <a:off x="379320" y="1161649"/>
            <a:ext cx="1236000" cy="1477500"/>
          </a:xfrm>
          <a:prstGeom prst="rect">
            <a:avLst/>
          </a:prstGeom>
          <a:noFill/>
          <a:ln w="12000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3450" tIns="23450" rIns="23450" bIns="234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4"/>
              <a:buFont typeface="Calibri"/>
              <a:buNone/>
            </a:pPr>
            <a:endParaRPr sz="944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30"/>
          <p:cNvSpPr/>
          <p:nvPr/>
        </p:nvSpPr>
        <p:spPr>
          <a:xfrm flipH="1">
            <a:off x="499708" y="1263051"/>
            <a:ext cx="1274700" cy="1274700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3958" dist="17986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23450" tIns="23450" rIns="23450" bIns="234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4"/>
              <a:buFont typeface="Calibri"/>
              <a:buNone/>
            </a:pPr>
            <a:endParaRPr sz="944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30"/>
          <p:cNvSpPr txBox="1"/>
          <p:nvPr/>
        </p:nvSpPr>
        <p:spPr>
          <a:xfrm>
            <a:off x="4009032" y="2796181"/>
            <a:ext cx="11379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27"/>
              <a:buFont typeface="Quicksand"/>
              <a:buNone/>
            </a:pPr>
            <a:r>
              <a:rPr lang="en" sz="1227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Sukhmal Jain</a:t>
            </a:r>
            <a:endParaRPr sz="755"/>
          </a:p>
        </p:txBody>
      </p:sp>
      <p:sp>
        <p:nvSpPr>
          <p:cNvPr id="168" name="Google Shape;168;p30"/>
          <p:cNvSpPr txBox="1"/>
          <p:nvPr/>
        </p:nvSpPr>
        <p:spPr>
          <a:xfrm>
            <a:off x="5664910" y="2796181"/>
            <a:ext cx="132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27"/>
              <a:buFont typeface="Quicksand"/>
              <a:buNone/>
            </a:pPr>
            <a:r>
              <a:rPr lang="en" sz="1227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Girish Mahajan</a:t>
            </a:r>
            <a:endParaRPr sz="755"/>
          </a:p>
        </p:txBody>
      </p:sp>
      <p:sp>
        <p:nvSpPr>
          <p:cNvPr id="169" name="Google Shape;169;p30"/>
          <p:cNvSpPr/>
          <p:nvPr/>
        </p:nvSpPr>
        <p:spPr>
          <a:xfrm>
            <a:off x="2082791" y="1162216"/>
            <a:ext cx="1234800" cy="1476300"/>
          </a:xfrm>
          <a:prstGeom prst="rect">
            <a:avLst/>
          </a:prstGeom>
          <a:noFill/>
          <a:ln w="12000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3450" tIns="23450" rIns="23450" bIns="234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4"/>
              <a:buFont typeface="Calibri"/>
              <a:buNone/>
            </a:pPr>
            <a:endParaRPr sz="944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30"/>
          <p:cNvSpPr/>
          <p:nvPr/>
        </p:nvSpPr>
        <p:spPr>
          <a:xfrm>
            <a:off x="2202501" y="1263051"/>
            <a:ext cx="1260900" cy="1274700"/>
          </a:xfrm>
          <a:prstGeom prst="rect">
            <a:avLst/>
          </a:prstGeom>
          <a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3958" dist="17986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23450" tIns="23450" rIns="23450" bIns="23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4"/>
              <a:buFont typeface="Calibri"/>
              <a:buNone/>
            </a:pPr>
            <a:endParaRPr sz="944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30"/>
          <p:cNvSpPr/>
          <p:nvPr/>
        </p:nvSpPr>
        <p:spPr>
          <a:xfrm>
            <a:off x="5801070" y="1162216"/>
            <a:ext cx="1234800" cy="1476300"/>
          </a:xfrm>
          <a:prstGeom prst="rect">
            <a:avLst/>
          </a:prstGeom>
          <a:noFill/>
          <a:ln w="12000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3450" tIns="23450" rIns="23450" bIns="234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4"/>
              <a:buFont typeface="Calibri"/>
              <a:buNone/>
            </a:pPr>
            <a:endParaRPr sz="944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30"/>
          <p:cNvSpPr/>
          <p:nvPr/>
        </p:nvSpPr>
        <p:spPr>
          <a:xfrm>
            <a:off x="5640796" y="1263051"/>
            <a:ext cx="1277700" cy="1274700"/>
          </a:xfrm>
          <a:prstGeom prst="rect">
            <a:avLst/>
          </a:prstGeom>
          <a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3958" dist="17986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23450" tIns="23450" rIns="23450" bIns="23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4"/>
              <a:buFont typeface="Calibri"/>
              <a:buNone/>
            </a:pPr>
            <a:endParaRPr sz="944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30"/>
          <p:cNvSpPr/>
          <p:nvPr/>
        </p:nvSpPr>
        <p:spPr>
          <a:xfrm>
            <a:off x="4033339" y="1162216"/>
            <a:ext cx="1234800" cy="1476300"/>
          </a:xfrm>
          <a:prstGeom prst="rect">
            <a:avLst/>
          </a:prstGeom>
          <a:noFill/>
          <a:ln w="12000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3450" tIns="23450" rIns="23450" bIns="234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4"/>
              <a:buFont typeface="Calibri"/>
              <a:buNone/>
            </a:pPr>
            <a:endParaRPr sz="944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30"/>
          <p:cNvSpPr/>
          <p:nvPr/>
        </p:nvSpPr>
        <p:spPr>
          <a:xfrm flipH="1">
            <a:off x="3891641" y="1263051"/>
            <a:ext cx="1261800" cy="1274700"/>
          </a:xfrm>
          <a:prstGeom prst="rect">
            <a:avLst/>
          </a:prstGeom>
          <a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3958" dist="17986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23450" tIns="23450" rIns="23450" bIns="23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4"/>
              <a:buFont typeface="Calibri"/>
              <a:buNone/>
            </a:pPr>
            <a:endParaRPr sz="944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30"/>
          <p:cNvSpPr/>
          <p:nvPr/>
        </p:nvSpPr>
        <p:spPr>
          <a:xfrm>
            <a:off x="312475" y="2729902"/>
            <a:ext cx="1510800" cy="347400"/>
          </a:xfrm>
          <a:prstGeom prst="rect">
            <a:avLst/>
          </a:prstGeom>
          <a:solidFill>
            <a:srgbClr val="DBAA72"/>
          </a:solidFill>
          <a:ln w="90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6325" tIns="86325" rIns="86325" bIns="86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22"/>
          </a:p>
        </p:txBody>
      </p:sp>
      <p:sp>
        <p:nvSpPr>
          <p:cNvPr id="176" name="Google Shape;176;p30"/>
          <p:cNvSpPr txBox="1"/>
          <p:nvPr/>
        </p:nvSpPr>
        <p:spPr>
          <a:xfrm>
            <a:off x="449849" y="2796181"/>
            <a:ext cx="12360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27"/>
              <a:buFont typeface="Quicksand"/>
              <a:buNone/>
            </a:pPr>
            <a:r>
              <a:rPr lang="en" sz="1227" b="1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Sharad Taparia</a:t>
            </a:r>
            <a:endParaRPr sz="944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7" name="Google Shape;177;p30"/>
          <p:cNvSpPr/>
          <p:nvPr/>
        </p:nvSpPr>
        <p:spPr>
          <a:xfrm>
            <a:off x="2023554" y="2729902"/>
            <a:ext cx="1507200" cy="347400"/>
          </a:xfrm>
          <a:prstGeom prst="rect">
            <a:avLst/>
          </a:prstGeom>
          <a:solidFill>
            <a:srgbClr val="DBAA72"/>
          </a:solidFill>
          <a:ln w="90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6325" tIns="86325" rIns="86325" bIns="86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22"/>
          </a:p>
        </p:txBody>
      </p:sp>
      <p:sp>
        <p:nvSpPr>
          <p:cNvPr id="178" name="Google Shape;178;p30"/>
          <p:cNvSpPr txBox="1"/>
          <p:nvPr/>
        </p:nvSpPr>
        <p:spPr>
          <a:xfrm>
            <a:off x="2023554" y="2796181"/>
            <a:ext cx="15072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27"/>
              <a:buFont typeface="Quicksand"/>
              <a:buNone/>
            </a:pPr>
            <a:r>
              <a:rPr lang="en" sz="1227" b="1" i="0" u="none" strike="noStrike" cap="none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Prabhakar Kamath</a:t>
            </a:r>
            <a:endParaRPr sz="755"/>
          </a:p>
        </p:txBody>
      </p:sp>
      <p:sp>
        <p:nvSpPr>
          <p:cNvPr id="179" name="Google Shape;179;p30"/>
          <p:cNvSpPr txBox="1"/>
          <p:nvPr/>
        </p:nvSpPr>
        <p:spPr>
          <a:xfrm>
            <a:off x="2023554" y="3075542"/>
            <a:ext cx="1507200" cy="906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86325" tIns="86325" rIns="86325" bIns="863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27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Roboto Light"/>
              <a:buNone/>
            </a:pPr>
            <a:r>
              <a:rPr lang="en" sz="944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President</a:t>
            </a:r>
            <a:r>
              <a:rPr lang="en" sz="944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,</a:t>
            </a:r>
            <a:r>
              <a:rPr lang="en" sz="944">
                <a:solidFill>
                  <a:srgbClr val="000000"/>
                </a:solidFill>
              </a:rPr>
              <a:t> </a:t>
            </a:r>
            <a:br>
              <a:rPr lang="en" sz="944">
                <a:solidFill>
                  <a:srgbClr val="000000"/>
                </a:solidFill>
              </a:rPr>
            </a:br>
            <a:r>
              <a:rPr lang="en" sz="850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Shunt Division, Copper  and Brass Parts,  Magnets and Magnetic  Assembly CT Division  Gas Meter Parts</a:t>
            </a:r>
            <a:endParaRPr sz="850">
              <a:solidFill>
                <a:srgbClr val="595959"/>
              </a:solidFill>
            </a:endParaRPr>
          </a:p>
        </p:txBody>
      </p:sp>
      <p:sp>
        <p:nvSpPr>
          <p:cNvPr id="180" name="Google Shape;180;p30"/>
          <p:cNvSpPr txBox="1"/>
          <p:nvPr/>
        </p:nvSpPr>
        <p:spPr>
          <a:xfrm>
            <a:off x="3822515" y="3075542"/>
            <a:ext cx="1510800" cy="429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86325" tIns="86325" rIns="86325" bIns="86325" anchor="t" anchorCtr="0">
            <a:noAutofit/>
          </a:bodyPr>
          <a:lstStyle/>
          <a:p>
            <a:pPr marL="0" marR="11990" lvl="0" indent="0" algn="ctr" rtl="0">
              <a:lnSpc>
                <a:spcPct val="115000"/>
              </a:lnSpc>
              <a:spcBef>
                <a:spcPts val="1227"/>
              </a:spcBef>
              <a:spcAft>
                <a:spcPts val="0"/>
              </a:spcAft>
              <a:buNone/>
            </a:pPr>
            <a:r>
              <a:rPr lang="en" sz="944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Sr. Vice President</a:t>
            </a:r>
            <a:r>
              <a:rPr lang="en" sz="944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,</a:t>
            </a:r>
            <a:r>
              <a:rPr lang="en" sz="944">
                <a:solidFill>
                  <a:srgbClr val="000000"/>
                </a:solidFill>
              </a:rPr>
              <a:t> </a:t>
            </a:r>
            <a:r>
              <a:rPr lang="en" sz="850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Finance</a:t>
            </a:r>
            <a:endParaRPr sz="850">
              <a:solidFill>
                <a:srgbClr val="595959"/>
              </a:solidFill>
            </a:endParaRPr>
          </a:p>
        </p:txBody>
      </p:sp>
      <p:sp>
        <p:nvSpPr>
          <p:cNvPr id="181" name="Google Shape;181;p30"/>
          <p:cNvSpPr txBox="1"/>
          <p:nvPr/>
        </p:nvSpPr>
        <p:spPr>
          <a:xfrm>
            <a:off x="5571722" y="3075542"/>
            <a:ext cx="1510800" cy="9063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86325" tIns="86325" rIns="86325" bIns="86325" anchor="t" anchorCtr="0">
            <a:noAutofit/>
          </a:bodyPr>
          <a:lstStyle/>
          <a:p>
            <a:pPr marL="0" lvl="0" indent="11990" algn="ctr" rtl="0">
              <a:lnSpc>
                <a:spcPct val="115000"/>
              </a:lnSpc>
              <a:spcBef>
                <a:spcPts val="1227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Roboto Light"/>
              <a:buNone/>
            </a:pPr>
            <a:r>
              <a:rPr lang="en" sz="944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Vice President</a:t>
            </a:r>
            <a:r>
              <a:rPr lang="en" sz="944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, </a:t>
            </a:r>
            <a:r>
              <a:rPr lang="en" sz="850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Development,  New Products,  Software, Systems,  Metallurgy</a:t>
            </a:r>
            <a:endParaRPr sz="1699">
              <a:solidFill>
                <a:srgbClr val="595959"/>
              </a:solidFill>
            </a:endParaRPr>
          </a:p>
        </p:txBody>
      </p:sp>
      <p:sp>
        <p:nvSpPr>
          <p:cNvPr id="182" name="Google Shape;182;p30"/>
          <p:cNvSpPr/>
          <p:nvPr/>
        </p:nvSpPr>
        <p:spPr>
          <a:xfrm rot="10800000">
            <a:off x="1019741" y="3075412"/>
            <a:ext cx="96300" cy="83400"/>
          </a:xfrm>
          <a:prstGeom prst="triangle">
            <a:avLst>
              <a:gd name="adj" fmla="val 50000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86325" tIns="86325" rIns="86325" bIns="86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22"/>
          </a:p>
        </p:txBody>
      </p:sp>
      <p:sp>
        <p:nvSpPr>
          <p:cNvPr id="183" name="Google Shape;183;p30"/>
          <p:cNvSpPr/>
          <p:nvPr/>
        </p:nvSpPr>
        <p:spPr>
          <a:xfrm rot="10800000">
            <a:off x="2728978" y="3075601"/>
            <a:ext cx="96300" cy="83400"/>
          </a:xfrm>
          <a:prstGeom prst="triangle">
            <a:avLst>
              <a:gd name="adj" fmla="val 50000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86325" tIns="86325" rIns="86325" bIns="86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22"/>
          </a:p>
        </p:txBody>
      </p:sp>
      <p:sp>
        <p:nvSpPr>
          <p:cNvPr id="184" name="Google Shape;184;p30"/>
          <p:cNvSpPr/>
          <p:nvPr/>
        </p:nvSpPr>
        <p:spPr>
          <a:xfrm rot="10800000">
            <a:off x="4529781" y="3075412"/>
            <a:ext cx="96300" cy="83400"/>
          </a:xfrm>
          <a:prstGeom prst="triangle">
            <a:avLst>
              <a:gd name="adj" fmla="val 50000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86325" tIns="86325" rIns="86325" bIns="86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22"/>
          </a:p>
        </p:txBody>
      </p:sp>
      <p:sp>
        <p:nvSpPr>
          <p:cNvPr id="185" name="Google Shape;185;p30"/>
          <p:cNvSpPr/>
          <p:nvPr/>
        </p:nvSpPr>
        <p:spPr>
          <a:xfrm rot="10800000">
            <a:off x="6278988" y="3075412"/>
            <a:ext cx="96300" cy="83400"/>
          </a:xfrm>
          <a:prstGeom prst="triangle">
            <a:avLst>
              <a:gd name="adj" fmla="val 50000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86325" tIns="86325" rIns="86325" bIns="86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22"/>
          </a:p>
        </p:txBody>
      </p:sp>
      <p:sp>
        <p:nvSpPr>
          <p:cNvPr id="186" name="Google Shape;186;p30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30"/>
          <p:cNvSpPr/>
          <p:nvPr/>
        </p:nvSpPr>
        <p:spPr>
          <a:xfrm>
            <a:off x="7320922" y="2729614"/>
            <a:ext cx="1510800" cy="347400"/>
          </a:xfrm>
          <a:prstGeom prst="rect">
            <a:avLst/>
          </a:prstGeom>
          <a:solidFill>
            <a:srgbClr val="DBAA72"/>
          </a:solidFill>
          <a:ln w="90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6325" tIns="86325" rIns="86325" bIns="86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22"/>
          </a:p>
        </p:txBody>
      </p:sp>
      <p:sp>
        <p:nvSpPr>
          <p:cNvPr id="188" name="Google Shape;188;p30"/>
          <p:cNvSpPr txBox="1"/>
          <p:nvPr/>
        </p:nvSpPr>
        <p:spPr>
          <a:xfrm>
            <a:off x="7414110" y="2795893"/>
            <a:ext cx="132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27"/>
              <a:buFont typeface="Quicksand"/>
              <a:buNone/>
            </a:pPr>
            <a:r>
              <a:rPr lang="en" sz="1227" b="1">
                <a:latin typeface="Quicksand"/>
                <a:ea typeface="Quicksand"/>
                <a:cs typeface="Quicksand"/>
                <a:sym typeface="Quicksand"/>
              </a:rPr>
              <a:t>Hemant Kore</a:t>
            </a:r>
            <a:endParaRPr sz="755"/>
          </a:p>
        </p:txBody>
      </p:sp>
      <p:sp>
        <p:nvSpPr>
          <p:cNvPr id="189" name="Google Shape;189;p30"/>
          <p:cNvSpPr/>
          <p:nvPr/>
        </p:nvSpPr>
        <p:spPr>
          <a:xfrm>
            <a:off x="7550270" y="1161928"/>
            <a:ext cx="1234800" cy="1476300"/>
          </a:xfrm>
          <a:prstGeom prst="rect">
            <a:avLst/>
          </a:prstGeom>
          <a:noFill/>
          <a:ln w="12000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3450" tIns="23450" rIns="23450" bIns="234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4"/>
              <a:buFont typeface="Calibri"/>
              <a:buNone/>
            </a:pPr>
            <a:endParaRPr sz="944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30"/>
          <p:cNvSpPr txBox="1"/>
          <p:nvPr/>
        </p:nvSpPr>
        <p:spPr>
          <a:xfrm>
            <a:off x="7320925" y="3075252"/>
            <a:ext cx="1510800" cy="487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86325" tIns="86325" rIns="86325" bIns="86325" anchor="t" anchorCtr="0">
            <a:noAutofit/>
          </a:bodyPr>
          <a:lstStyle/>
          <a:p>
            <a:pPr marL="0" lvl="0" indent="11990" algn="ctr" rtl="0">
              <a:lnSpc>
                <a:spcPct val="115000"/>
              </a:lnSpc>
              <a:spcBef>
                <a:spcPts val="1227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Roboto Light"/>
              <a:buNone/>
            </a:pPr>
            <a:r>
              <a:rPr lang="en" sz="944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Vice President</a:t>
            </a:r>
            <a:r>
              <a:rPr lang="en" sz="944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, </a:t>
            </a:r>
            <a:r>
              <a:rPr lang="en" sz="944">
                <a:latin typeface="Roboto Light"/>
                <a:ea typeface="Roboto Light"/>
                <a:cs typeface="Roboto Light"/>
                <a:sym typeface="Roboto Light"/>
              </a:rPr>
              <a:t>              </a:t>
            </a:r>
            <a:r>
              <a:rPr lang="en" sz="844">
                <a:latin typeface="Roboto Light"/>
                <a:ea typeface="Roboto Light"/>
                <a:cs typeface="Roboto Light"/>
                <a:sym typeface="Roboto Light"/>
              </a:rPr>
              <a:t>Alloy &amp; Magnets </a:t>
            </a:r>
            <a:endParaRPr sz="1699">
              <a:solidFill>
                <a:srgbClr val="595959"/>
              </a:solidFill>
            </a:endParaRPr>
          </a:p>
        </p:txBody>
      </p:sp>
      <p:sp>
        <p:nvSpPr>
          <p:cNvPr id="191" name="Google Shape;191;p30"/>
          <p:cNvSpPr/>
          <p:nvPr/>
        </p:nvSpPr>
        <p:spPr>
          <a:xfrm rot="10800000">
            <a:off x="8028188" y="3075124"/>
            <a:ext cx="96300" cy="83400"/>
          </a:xfrm>
          <a:prstGeom prst="triangle">
            <a:avLst>
              <a:gd name="adj" fmla="val 50000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86325" tIns="86325" rIns="86325" bIns="86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22"/>
          </a:p>
        </p:txBody>
      </p:sp>
      <p:pic>
        <p:nvPicPr>
          <p:cNvPr id="192" name="Google Shape;192;p30" title="251A8003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6254"/>
          <a:stretch/>
        </p:blipFill>
        <p:spPr>
          <a:xfrm>
            <a:off x="7405850" y="1245563"/>
            <a:ext cx="1234801" cy="1309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3" name="Google Shape;193;p30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194" name="Google Shape;194;p30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195" name="Google Shape;195;p30"/>
            <p:cNvPicPr preferRelativeResize="0"/>
            <p:nvPr/>
          </p:nvPicPr>
          <p:blipFill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48"/>
          <p:cNvSpPr txBox="1">
            <a:spLocks noGrp="1"/>
          </p:cNvSpPr>
          <p:nvPr>
            <p:ph type="title"/>
          </p:nvPr>
        </p:nvSpPr>
        <p:spPr>
          <a:xfrm>
            <a:off x="3198378" y="323119"/>
            <a:ext cx="2747100" cy="32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DESIGNING</a:t>
            </a:r>
            <a:endParaRPr/>
          </a:p>
        </p:txBody>
      </p:sp>
      <p:grpSp>
        <p:nvGrpSpPr>
          <p:cNvPr id="685" name="Google Shape;685;p48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686" name="Google Shape;686;p48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687" name="Google Shape;687;p48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8" name="Google Shape;688;p48"/>
          <p:cNvSpPr/>
          <p:nvPr/>
        </p:nvSpPr>
        <p:spPr>
          <a:xfrm>
            <a:off x="308917" y="988125"/>
            <a:ext cx="4040100" cy="1141200"/>
          </a:xfrm>
          <a:prstGeom prst="roundRect">
            <a:avLst>
              <a:gd name="adj" fmla="val 8083"/>
            </a:avLst>
          </a:prstGeom>
          <a:solidFill>
            <a:srgbClr val="FFFFFF"/>
          </a:solidFill>
          <a:ln w="19200" cap="flat" cmpd="sng">
            <a:solidFill>
              <a:srgbClr val="D8D4D4"/>
            </a:solidFill>
            <a:prstDash val="solid"/>
            <a:round/>
            <a:headEnd type="none" w="sm" len="sm"/>
            <a:tailEnd type="none" w="sm" len="sm"/>
          </a:ln>
          <a:effectLst>
            <a:outerShdw dist="18416" dir="2700000" algn="bl" rotWithShape="0">
              <a:srgbClr val="D8D4D4"/>
            </a:outerShdw>
          </a:effectLst>
        </p:spPr>
        <p:txBody>
          <a:bodyPr spcFirstLastPara="1" wrap="square" lIns="57625" tIns="57625" rIns="57625" bIns="576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48"/>
          <p:cNvSpPr/>
          <p:nvPr/>
        </p:nvSpPr>
        <p:spPr>
          <a:xfrm>
            <a:off x="289700" y="988125"/>
            <a:ext cx="76800" cy="1141200"/>
          </a:xfrm>
          <a:prstGeom prst="roundRect">
            <a:avLst>
              <a:gd name="adj" fmla="val 7500"/>
            </a:avLst>
          </a:prstGeom>
          <a:solidFill>
            <a:srgbClr val="DB241E"/>
          </a:solidFill>
          <a:ln>
            <a:noFill/>
          </a:ln>
        </p:spPr>
        <p:txBody>
          <a:bodyPr spcFirstLastPara="1" wrap="square" lIns="57625" tIns="57625" rIns="57625" bIns="576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48"/>
          <p:cNvSpPr/>
          <p:nvPr/>
        </p:nvSpPr>
        <p:spPr>
          <a:xfrm>
            <a:off x="528786" y="1150342"/>
            <a:ext cx="17877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387"/>
              <a:buFont typeface="Quicksand"/>
              <a:buNone/>
            </a:pPr>
            <a:r>
              <a:rPr lang="en" sz="1387" b="1" i="0" u="none" strike="noStrike" cap="none">
                <a:solidFill>
                  <a:srgbClr val="272525"/>
                </a:solidFill>
                <a:latin typeface="Quicksand"/>
                <a:ea typeface="Quicksand"/>
                <a:cs typeface="Quicksand"/>
                <a:sym typeface="Quicksand"/>
              </a:rPr>
              <a:t>Core Capability</a:t>
            </a:r>
            <a:endParaRPr sz="1387" b="0" i="0" u="none" strike="noStrike" cap="none"/>
          </a:p>
        </p:txBody>
      </p:sp>
      <p:sp>
        <p:nvSpPr>
          <p:cNvPr id="691" name="Google Shape;691;p48"/>
          <p:cNvSpPr/>
          <p:nvPr/>
        </p:nvSpPr>
        <p:spPr>
          <a:xfrm>
            <a:off x="528786" y="1459538"/>
            <a:ext cx="3657900" cy="4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03"/>
              <a:buFont typeface="Roboto"/>
              <a:buNone/>
            </a:pPr>
            <a:r>
              <a:rPr lang="en" sz="1103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Product design leveraging </a:t>
            </a:r>
            <a:r>
              <a:rPr lang="en" sz="1103" b="1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magnetics &amp; metallurgy expertise</a:t>
            </a:r>
            <a:endParaRPr sz="1103" b="0" i="0" u="none" strike="noStrike" cap="none"/>
          </a:p>
        </p:txBody>
      </p:sp>
      <p:sp>
        <p:nvSpPr>
          <p:cNvPr id="692" name="Google Shape;692;p48"/>
          <p:cNvSpPr/>
          <p:nvPr/>
        </p:nvSpPr>
        <p:spPr>
          <a:xfrm>
            <a:off x="318519" y="3835221"/>
            <a:ext cx="4040100" cy="1141200"/>
          </a:xfrm>
          <a:prstGeom prst="roundRect">
            <a:avLst>
              <a:gd name="adj" fmla="val 8083"/>
            </a:avLst>
          </a:prstGeom>
          <a:solidFill>
            <a:srgbClr val="FFFFFF"/>
          </a:solidFill>
          <a:ln w="19200" cap="flat" cmpd="sng">
            <a:solidFill>
              <a:srgbClr val="D8D4D4"/>
            </a:solidFill>
            <a:prstDash val="solid"/>
            <a:round/>
            <a:headEnd type="none" w="sm" len="sm"/>
            <a:tailEnd type="none" w="sm" len="sm"/>
          </a:ln>
          <a:effectLst>
            <a:outerShdw dist="18416" dir="2700000" algn="bl" rotWithShape="0">
              <a:srgbClr val="D8D4D4"/>
            </a:outerShdw>
          </a:effectLst>
        </p:spPr>
        <p:txBody>
          <a:bodyPr spcFirstLastPara="1" wrap="square" lIns="57625" tIns="57625" rIns="57625" bIns="576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48"/>
          <p:cNvSpPr/>
          <p:nvPr/>
        </p:nvSpPr>
        <p:spPr>
          <a:xfrm>
            <a:off x="299302" y="3835221"/>
            <a:ext cx="76800" cy="1141200"/>
          </a:xfrm>
          <a:prstGeom prst="roundRect">
            <a:avLst>
              <a:gd name="adj" fmla="val 7500"/>
            </a:avLst>
          </a:prstGeom>
          <a:solidFill>
            <a:srgbClr val="DB241E"/>
          </a:solidFill>
          <a:ln>
            <a:noFill/>
          </a:ln>
        </p:spPr>
        <p:txBody>
          <a:bodyPr spcFirstLastPara="1" wrap="square" lIns="57625" tIns="57625" rIns="57625" bIns="576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48"/>
          <p:cNvSpPr/>
          <p:nvPr/>
        </p:nvSpPr>
        <p:spPr>
          <a:xfrm>
            <a:off x="538388" y="3997438"/>
            <a:ext cx="17877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387"/>
              <a:buFont typeface="Quicksand"/>
              <a:buNone/>
            </a:pPr>
            <a:r>
              <a:rPr lang="en" sz="1387" b="1" i="0" u="none" strike="noStrike" cap="none">
                <a:solidFill>
                  <a:srgbClr val="272525"/>
                </a:solidFill>
                <a:latin typeface="Quicksand"/>
                <a:ea typeface="Quicksand"/>
                <a:cs typeface="Quicksand"/>
                <a:sym typeface="Quicksand"/>
              </a:rPr>
              <a:t>Key Strengths</a:t>
            </a:r>
            <a:endParaRPr sz="1387" b="0" i="0" u="none" strike="noStrike" cap="none"/>
          </a:p>
        </p:txBody>
      </p:sp>
      <p:sp>
        <p:nvSpPr>
          <p:cNvPr id="695" name="Google Shape;695;p48"/>
          <p:cNvSpPr/>
          <p:nvPr/>
        </p:nvSpPr>
        <p:spPr>
          <a:xfrm>
            <a:off x="538388" y="4306634"/>
            <a:ext cx="36579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03"/>
              <a:buFont typeface="Roboto"/>
              <a:buNone/>
            </a:pPr>
            <a:r>
              <a:rPr lang="en" sz="1103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Optimized </a:t>
            </a:r>
            <a:r>
              <a:rPr lang="en" sz="1103" b="1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performance + cost-to-quality ratio</a:t>
            </a:r>
            <a:endParaRPr sz="1103" b="0" i="0" u="none" strike="noStrike" cap="none"/>
          </a:p>
          <a:p>
            <a:pPr marL="216191" marR="0" lvl="0" indent="-216191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03"/>
              <a:buFont typeface="Roboto"/>
              <a:buChar char="•"/>
            </a:pPr>
            <a:r>
              <a:rPr lang="en" sz="1103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Compliance with industry standards</a:t>
            </a:r>
            <a:endParaRPr sz="1103" b="0" i="0" u="none" strike="noStrike" cap="none"/>
          </a:p>
        </p:txBody>
      </p:sp>
      <p:sp>
        <p:nvSpPr>
          <p:cNvPr id="696" name="Google Shape;696;p48"/>
          <p:cNvSpPr/>
          <p:nvPr/>
        </p:nvSpPr>
        <p:spPr>
          <a:xfrm>
            <a:off x="308917" y="2272350"/>
            <a:ext cx="4040100" cy="1419900"/>
          </a:xfrm>
          <a:prstGeom prst="roundRect">
            <a:avLst>
              <a:gd name="adj" fmla="val 6496"/>
            </a:avLst>
          </a:prstGeom>
          <a:solidFill>
            <a:srgbClr val="FFFFFF"/>
          </a:solidFill>
          <a:ln w="19200" cap="flat" cmpd="sng">
            <a:solidFill>
              <a:srgbClr val="D8D4D4"/>
            </a:solidFill>
            <a:prstDash val="solid"/>
            <a:round/>
            <a:headEnd type="none" w="sm" len="sm"/>
            <a:tailEnd type="none" w="sm" len="sm"/>
          </a:ln>
          <a:effectLst>
            <a:outerShdw dist="18416" dir="2700000" algn="bl" rotWithShape="0">
              <a:srgbClr val="D8D4D4"/>
            </a:outerShdw>
          </a:effectLst>
        </p:spPr>
        <p:txBody>
          <a:bodyPr spcFirstLastPara="1" wrap="square" lIns="57625" tIns="57625" rIns="57625" bIns="576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48"/>
          <p:cNvSpPr/>
          <p:nvPr/>
        </p:nvSpPr>
        <p:spPr>
          <a:xfrm>
            <a:off x="289700" y="2272350"/>
            <a:ext cx="76800" cy="1419900"/>
          </a:xfrm>
          <a:prstGeom prst="roundRect">
            <a:avLst>
              <a:gd name="adj" fmla="val 7500"/>
            </a:avLst>
          </a:prstGeom>
          <a:solidFill>
            <a:srgbClr val="DB241E"/>
          </a:solidFill>
          <a:ln>
            <a:noFill/>
          </a:ln>
        </p:spPr>
        <p:txBody>
          <a:bodyPr spcFirstLastPara="1" wrap="square" lIns="57625" tIns="57625" rIns="57625" bIns="576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48"/>
          <p:cNvSpPr/>
          <p:nvPr/>
        </p:nvSpPr>
        <p:spPr>
          <a:xfrm>
            <a:off x="528786" y="2434567"/>
            <a:ext cx="17877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387"/>
              <a:buFont typeface="Quicksand"/>
              <a:buNone/>
            </a:pPr>
            <a:r>
              <a:rPr lang="en" sz="1387" b="1" i="0" u="none" strike="noStrike" cap="none">
                <a:solidFill>
                  <a:srgbClr val="272525"/>
                </a:solidFill>
                <a:latin typeface="Quicksand"/>
                <a:ea typeface="Quicksand"/>
                <a:cs typeface="Quicksand"/>
                <a:sym typeface="Quicksand"/>
              </a:rPr>
              <a:t>Tools &amp; Technology</a:t>
            </a:r>
            <a:endParaRPr sz="1387" b="0" i="0" u="none" strike="noStrike" cap="none"/>
          </a:p>
        </p:txBody>
      </p:sp>
      <p:sp>
        <p:nvSpPr>
          <p:cNvPr id="699" name="Google Shape;699;p48"/>
          <p:cNvSpPr/>
          <p:nvPr/>
        </p:nvSpPr>
        <p:spPr>
          <a:xfrm>
            <a:off x="528786" y="2743762"/>
            <a:ext cx="3657900" cy="7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16191" marR="0" lvl="0" indent="-216191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03"/>
              <a:buFont typeface="Roboto"/>
              <a:buChar char="•"/>
            </a:pPr>
            <a:r>
              <a:rPr lang="en" sz="1103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Simulation: COMSOL, SolidWorks, Fusion 360</a:t>
            </a:r>
            <a:endParaRPr sz="1103" b="0" i="0" u="none" strike="noStrike" cap="none"/>
          </a:p>
          <a:p>
            <a:pPr marL="216191" marR="0" lvl="0" indent="-216191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03"/>
              <a:buFont typeface="Roboto"/>
              <a:buChar char="•"/>
            </a:pPr>
            <a:r>
              <a:rPr lang="en" sz="1103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CAD/Drafting: SolidWorks, ProgeCAD</a:t>
            </a:r>
            <a:endParaRPr sz="1103" b="0" i="0" u="none" strike="noStrike" cap="none"/>
          </a:p>
          <a:p>
            <a:pPr marL="216191" marR="0" lvl="0" indent="-216191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03"/>
              <a:buFont typeface="Roboto"/>
              <a:buChar char="•"/>
            </a:pPr>
            <a:r>
              <a:rPr lang="en" sz="1103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Electronics: Altium, Eagle</a:t>
            </a:r>
            <a:endParaRPr sz="1103" b="0" i="0" u="none" strike="noStrike" cap="none"/>
          </a:p>
        </p:txBody>
      </p:sp>
      <p:sp>
        <p:nvSpPr>
          <p:cNvPr id="700" name="Google Shape;700;p48"/>
          <p:cNvSpPr/>
          <p:nvPr/>
        </p:nvSpPr>
        <p:spPr>
          <a:xfrm>
            <a:off x="4649112" y="978025"/>
            <a:ext cx="4041000" cy="1151400"/>
          </a:xfrm>
          <a:prstGeom prst="roundRect">
            <a:avLst>
              <a:gd name="adj" fmla="val 6496"/>
            </a:avLst>
          </a:prstGeom>
          <a:solidFill>
            <a:srgbClr val="FFFFFF"/>
          </a:solidFill>
          <a:ln w="19200" cap="flat" cmpd="sng">
            <a:solidFill>
              <a:srgbClr val="D8D4D4"/>
            </a:solidFill>
            <a:prstDash val="solid"/>
            <a:round/>
            <a:headEnd type="none" w="sm" len="sm"/>
            <a:tailEnd type="none" w="sm" len="sm"/>
          </a:ln>
          <a:effectLst>
            <a:outerShdw dist="18419" dir="2700000" algn="bl" rotWithShape="0">
              <a:srgbClr val="D8D4D4"/>
            </a:outerShdw>
          </a:effectLst>
        </p:spPr>
        <p:txBody>
          <a:bodyPr spcFirstLastPara="1" wrap="square" lIns="57625" tIns="57625" rIns="57625" bIns="576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3"/>
          </a:p>
        </p:txBody>
      </p:sp>
      <p:sp>
        <p:nvSpPr>
          <p:cNvPr id="701" name="Google Shape;701;p48"/>
          <p:cNvSpPr/>
          <p:nvPr/>
        </p:nvSpPr>
        <p:spPr>
          <a:xfrm>
            <a:off x="4629875" y="978025"/>
            <a:ext cx="76800" cy="1141500"/>
          </a:xfrm>
          <a:prstGeom prst="roundRect">
            <a:avLst>
              <a:gd name="adj" fmla="val 7500"/>
            </a:avLst>
          </a:prstGeom>
          <a:solidFill>
            <a:srgbClr val="DB241E"/>
          </a:solidFill>
          <a:ln>
            <a:noFill/>
          </a:ln>
        </p:spPr>
        <p:txBody>
          <a:bodyPr spcFirstLastPara="1" wrap="square" lIns="57625" tIns="57625" rIns="57625" bIns="576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48"/>
          <p:cNvSpPr/>
          <p:nvPr/>
        </p:nvSpPr>
        <p:spPr>
          <a:xfrm>
            <a:off x="4869009" y="1140268"/>
            <a:ext cx="1788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387"/>
              <a:buFont typeface="Quicksand"/>
              <a:buNone/>
            </a:pPr>
            <a:r>
              <a:rPr lang="en" sz="1387" b="1" i="0" u="none" strike="noStrike" cap="none">
                <a:solidFill>
                  <a:srgbClr val="272525"/>
                </a:solidFill>
                <a:latin typeface="Quicksand"/>
                <a:ea typeface="Quicksand"/>
                <a:cs typeface="Quicksand"/>
                <a:sym typeface="Quicksand"/>
              </a:rPr>
              <a:t>Team</a:t>
            </a:r>
            <a:endParaRPr sz="1387" b="0" i="0" u="none" strike="noStrike" cap="none"/>
          </a:p>
        </p:txBody>
      </p:sp>
      <p:sp>
        <p:nvSpPr>
          <p:cNvPr id="703" name="Google Shape;703;p48"/>
          <p:cNvSpPr/>
          <p:nvPr/>
        </p:nvSpPr>
        <p:spPr>
          <a:xfrm>
            <a:off x="4869009" y="1449514"/>
            <a:ext cx="3658500" cy="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104"/>
              <a:buFont typeface="Roboto"/>
              <a:buNone/>
            </a:pPr>
            <a:r>
              <a:rPr lang="en" sz="1104" b="0" i="0" u="none" strike="noStrike" cap="non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20–30 experienced designers</a:t>
            </a:r>
            <a:endParaRPr sz="1104" b="0" i="0" u="none" strike="noStrike" cap="none"/>
          </a:p>
        </p:txBody>
      </p:sp>
      <p:sp>
        <p:nvSpPr>
          <p:cNvPr id="704" name="Google Shape;704;p48"/>
          <p:cNvSpPr txBox="1">
            <a:spLocks noGrp="1"/>
          </p:cNvSpPr>
          <p:nvPr>
            <p:ph type="sldNum" idx="4294967295"/>
          </p:nvPr>
        </p:nvSpPr>
        <p:spPr>
          <a:xfrm>
            <a:off x="8658043" y="4738575"/>
            <a:ext cx="300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20</a:t>
            </a:fld>
            <a:endParaRPr sz="1300"/>
          </a:p>
        </p:txBody>
      </p:sp>
      <p:pic>
        <p:nvPicPr>
          <p:cNvPr id="705" name="Google Shape;705;p48" title="Screenshot 2026-04-27 at 3.38.42 PM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3256" y="2300725"/>
            <a:ext cx="2512695" cy="2543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49"/>
          <p:cNvSpPr txBox="1"/>
          <p:nvPr/>
        </p:nvSpPr>
        <p:spPr>
          <a:xfrm>
            <a:off x="267400" y="1937610"/>
            <a:ext cx="14748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39552" marR="158205" lvl="0" indent="11865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6"/>
              <a:buFont typeface="Roboto Light"/>
              <a:buNone/>
            </a:pPr>
            <a:r>
              <a:rPr lang="en" sz="1038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NiFe, Silicon Steel Core, Shields, </a:t>
            </a:r>
            <a:endParaRPr sz="1038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39552" marR="158205" lvl="0" indent="11865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6"/>
              <a:buFont typeface="Roboto Light"/>
              <a:buNone/>
            </a:pPr>
            <a:r>
              <a:rPr lang="en" sz="1038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Flux Concentrators</a:t>
            </a:r>
            <a:endParaRPr sz="1038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11" name="Google Shape;711;p49"/>
          <p:cNvSpPr txBox="1"/>
          <p:nvPr/>
        </p:nvSpPr>
        <p:spPr>
          <a:xfrm>
            <a:off x="2017084" y="2081825"/>
            <a:ext cx="1019700" cy="5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318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6"/>
              <a:buFont typeface="Roboto Light"/>
              <a:buNone/>
            </a:pPr>
            <a:r>
              <a:rPr lang="en" sz="1038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Copper Manganin  Shunts and  Assemblies</a:t>
            </a:r>
            <a:endParaRPr sz="1038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12" name="Google Shape;712;p49"/>
          <p:cNvSpPr txBox="1"/>
          <p:nvPr/>
        </p:nvSpPr>
        <p:spPr>
          <a:xfrm>
            <a:off x="3542001" y="2081825"/>
            <a:ext cx="12252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318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6"/>
              <a:buFont typeface="Roboto Light"/>
              <a:buNone/>
            </a:pPr>
            <a:r>
              <a:rPr lang="en" sz="1038">
                <a:latin typeface="Roboto"/>
                <a:ea typeface="Roboto"/>
                <a:cs typeface="Roboto"/>
                <a:sym typeface="Roboto"/>
              </a:rPr>
              <a:t>Nano Crystalline</a:t>
            </a:r>
            <a:endParaRPr sz="1038"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1318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6"/>
              <a:buFont typeface="Roboto Light"/>
              <a:buNone/>
            </a:pPr>
            <a:r>
              <a:rPr lang="en" sz="1038">
                <a:latin typeface="Roboto"/>
                <a:ea typeface="Roboto"/>
                <a:cs typeface="Roboto"/>
                <a:sym typeface="Roboto"/>
              </a:rPr>
              <a:t>Amorphous,</a:t>
            </a:r>
            <a:endParaRPr sz="1038"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1318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6"/>
              <a:buFont typeface="Roboto Light"/>
              <a:buNone/>
            </a:pPr>
            <a:r>
              <a:rPr lang="en" sz="1038">
                <a:latin typeface="Roboto"/>
                <a:ea typeface="Roboto"/>
                <a:cs typeface="Roboto"/>
                <a:sym typeface="Roboto"/>
              </a:rPr>
              <a:t>Current Transformers</a:t>
            </a:r>
            <a:endParaRPr sz="1038"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1318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6"/>
              <a:buFont typeface="Roboto Light"/>
              <a:buNone/>
            </a:pPr>
            <a:r>
              <a:rPr lang="en" sz="1038">
                <a:latin typeface="Roboto"/>
                <a:ea typeface="Roboto"/>
                <a:cs typeface="Roboto"/>
                <a:sym typeface="Roboto"/>
              </a:rPr>
              <a:t>And Cores</a:t>
            </a:r>
            <a:endParaRPr sz="1038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13" name="Google Shape;713;p49"/>
          <p:cNvSpPr txBox="1"/>
          <p:nvPr/>
        </p:nvSpPr>
        <p:spPr>
          <a:xfrm>
            <a:off x="5203850" y="2116599"/>
            <a:ext cx="8331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318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6"/>
              <a:buFont typeface="Roboto Light"/>
              <a:buNone/>
            </a:pPr>
            <a:r>
              <a:rPr lang="en" sz="1038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Torque Sensor</a:t>
            </a:r>
            <a:endParaRPr sz="1038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14" name="Google Shape;714;p49"/>
          <p:cNvSpPr/>
          <p:nvPr/>
        </p:nvSpPr>
        <p:spPr>
          <a:xfrm>
            <a:off x="545935" y="1111180"/>
            <a:ext cx="918300" cy="756000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5800" tIns="25800" rIns="25800" bIns="25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8"/>
              <a:buFont typeface="Calibri"/>
              <a:buNone/>
            </a:pPr>
            <a:endParaRPr sz="1038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49"/>
          <p:cNvSpPr/>
          <p:nvPr/>
        </p:nvSpPr>
        <p:spPr>
          <a:xfrm>
            <a:off x="2110016" y="1193549"/>
            <a:ext cx="833100" cy="756000"/>
          </a:xfrm>
          <a:prstGeom prst="rect">
            <a:avLst/>
          </a:prstGeom>
          <a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5800" tIns="25800" rIns="25800" bIns="25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8"/>
              <a:buFont typeface="Calibri"/>
              <a:buNone/>
            </a:pPr>
            <a:endParaRPr sz="1038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49"/>
          <p:cNvSpPr/>
          <p:nvPr/>
        </p:nvSpPr>
        <p:spPr>
          <a:xfrm>
            <a:off x="3548475" y="968700"/>
            <a:ext cx="966300" cy="825900"/>
          </a:xfrm>
          <a:prstGeom prst="rect">
            <a:avLst/>
          </a:prstGeom>
          <a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5800" tIns="25800" rIns="25800" bIns="25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8"/>
              <a:buFont typeface="Calibri"/>
              <a:buNone/>
            </a:pPr>
            <a:endParaRPr sz="1038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49"/>
          <p:cNvSpPr/>
          <p:nvPr/>
        </p:nvSpPr>
        <p:spPr>
          <a:xfrm>
            <a:off x="5338653" y="1126915"/>
            <a:ext cx="507000" cy="756000"/>
          </a:xfrm>
          <a:prstGeom prst="rect">
            <a:avLst/>
          </a:prstGeom>
          <a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5800" tIns="25800" rIns="25800" bIns="25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8"/>
              <a:buFont typeface="Calibri"/>
              <a:buNone/>
            </a:pPr>
            <a:endParaRPr sz="1038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49"/>
          <p:cNvSpPr txBox="1"/>
          <p:nvPr/>
        </p:nvSpPr>
        <p:spPr>
          <a:xfrm>
            <a:off x="6382801" y="2059668"/>
            <a:ext cx="966300" cy="2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318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6"/>
              <a:buFont typeface="Roboto Light"/>
              <a:buNone/>
            </a:pPr>
            <a:r>
              <a:rPr lang="en" sz="1038">
                <a:latin typeface="Roboto"/>
                <a:ea typeface="Roboto"/>
                <a:cs typeface="Roboto"/>
                <a:sym typeface="Roboto"/>
              </a:rPr>
              <a:t>Metal stamped parts</a:t>
            </a:r>
            <a:endParaRPr sz="1038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19" name="Google Shape;719;p49"/>
          <p:cNvSpPr txBox="1"/>
          <p:nvPr/>
        </p:nvSpPr>
        <p:spPr>
          <a:xfrm>
            <a:off x="679342" y="4188280"/>
            <a:ext cx="6171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Magnets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0" name="Google Shape;720;p49"/>
          <p:cNvSpPr txBox="1"/>
          <p:nvPr/>
        </p:nvSpPr>
        <p:spPr>
          <a:xfrm>
            <a:off x="2276023" y="4180415"/>
            <a:ext cx="8640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1430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Zamak Alloy  Castings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1" name="Google Shape;721;p49"/>
          <p:cNvSpPr/>
          <p:nvPr/>
        </p:nvSpPr>
        <p:spPr>
          <a:xfrm>
            <a:off x="555824" y="3201082"/>
            <a:ext cx="864000" cy="843300"/>
          </a:xfrm>
          <a:prstGeom prst="rect">
            <a:avLst/>
          </a:prstGeom>
          <a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49"/>
          <p:cNvSpPr txBox="1">
            <a:spLocks noGrp="1"/>
          </p:cNvSpPr>
          <p:nvPr>
            <p:ph type="sldNum" idx="4294967295"/>
          </p:nvPr>
        </p:nvSpPr>
        <p:spPr>
          <a:xfrm>
            <a:off x="8658043" y="4738575"/>
            <a:ext cx="300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21</a:t>
            </a:fld>
            <a:endParaRPr sz="1300"/>
          </a:p>
        </p:txBody>
      </p:sp>
      <p:sp>
        <p:nvSpPr>
          <p:cNvPr id="723" name="Google Shape;723;p49"/>
          <p:cNvSpPr txBox="1">
            <a:spLocks noGrp="1"/>
          </p:cNvSpPr>
          <p:nvPr>
            <p:ph type="title"/>
          </p:nvPr>
        </p:nvSpPr>
        <p:spPr>
          <a:xfrm>
            <a:off x="-33" y="251025"/>
            <a:ext cx="91440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Quicksand"/>
              <a:buNone/>
            </a:pPr>
            <a:r>
              <a:rPr lang="en" sz="2800"/>
              <a:t>PRODUCTS</a:t>
            </a:r>
            <a:endParaRPr sz="2800"/>
          </a:p>
        </p:txBody>
      </p:sp>
      <p:pic>
        <p:nvPicPr>
          <p:cNvPr id="724" name="Google Shape;724;p49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3091" y="3183400"/>
            <a:ext cx="1336165" cy="890289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49"/>
          <p:cNvSpPr txBox="1"/>
          <p:nvPr/>
        </p:nvSpPr>
        <p:spPr>
          <a:xfrm>
            <a:off x="4240890" y="4260830"/>
            <a:ext cx="6171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Special Alloys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6" name="Google Shape;726;p49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7" name="Google Shape;727;p49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0155" y="3005582"/>
            <a:ext cx="1420814" cy="1038807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49"/>
          <p:cNvSpPr txBox="1"/>
          <p:nvPr/>
        </p:nvSpPr>
        <p:spPr>
          <a:xfrm>
            <a:off x="6122013" y="4260830"/>
            <a:ext cx="6171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Latching Relays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29" name="Google Shape;729;p49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3974" y="3183411"/>
            <a:ext cx="1094074" cy="890280"/>
          </a:xfrm>
          <a:prstGeom prst="rect">
            <a:avLst/>
          </a:prstGeom>
          <a:noFill/>
          <a:ln>
            <a:noFill/>
          </a:ln>
        </p:spPr>
      </p:pic>
      <p:sp>
        <p:nvSpPr>
          <p:cNvPr id="730" name="Google Shape;730;p49"/>
          <p:cNvSpPr txBox="1"/>
          <p:nvPr/>
        </p:nvSpPr>
        <p:spPr>
          <a:xfrm>
            <a:off x="7802459" y="4260830"/>
            <a:ext cx="6171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Stator Rotor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31" name="Google Shape;731;p4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145195" y="2966765"/>
            <a:ext cx="1176052" cy="995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2" name="Google Shape;732;p49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4629" y="1067264"/>
            <a:ext cx="386559" cy="875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49"/>
          <p:cNvPicPr preferRelativeResize="0"/>
          <p:nvPr/>
        </p:nvPicPr>
        <p:blipFill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9504" y="1355635"/>
            <a:ext cx="669533" cy="542170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49"/>
          <p:cNvSpPr txBox="1"/>
          <p:nvPr/>
        </p:nvSpPr>
        <p:spPr>
          <a:xfrm>
            <a:off x="7694950" y="1881406"/>
            <a:ext cx="9012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6"/>
              <a:buFont typeface="Roboto Light"/>
              <a:buNone/>
            </a:pPr>
            <a:endParaRPr sz="1038"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6"/>
              <a:buFont typeface="Roboto Light"/>
              <a:buNone/>
            </a:pPr>
            <a:r>
              <a:rPr lang="en" sz="1038">
                <a:latin typeface="Roboto"/>
                <a:ea typeface="Roboto"/>
                <a:cs typeface="Roboto"/>
                <a:sym typeface="Roboto"/>
              </a:rPr>
              <a:t>Insert Molded parts</a:t>
            </a:r>
            <a:endParaRPr sz="1038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35" name="Google Shape;735;p49"/>
          <p:cNvPicPr preferRelativeResize="0"/>
          <p:nvPr/>
        </p:nvPicPr>
        <p:blipFill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4943" y="1199609"/>
            <a:ext cx="833356" cy="6107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6" name="Google Shape;736;p49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737" name="Google Shape;737;p49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738" name="Google Shape;738;p49"/>
            <p:cNvPicPr preferRelativeResize="0"/>
            <p:nvPr/>
          </p:nvPicPr>
          <p:blipFill>
            <a:blip r:embed="rId1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50"/>
          <p:cNvSpPr txBox="1">
            <a:spLocks noGrp="1"/>
          </p:cNvSpPr>
          <p:nvPr>
            <p:ph type="title"/>
          </p:nvPr>
        </p:nvSpPr>
        <p:spPr>
          <a:xfrm>
            <a:off x="-7175" y="117675"/>
            <a:ext cx="9144000" cy="8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Quicksand"/>
              <a:buNone/>
            </a:pPr>
            <a:r>
              <a:rPr lang="en" sz="2800"/>
              <a:t>CURRENT AND VOLTAGE</a:t>
            </a:r>
            <a:endParaRPr sz="2800"/>
          </a:p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Quicksand"/>
              <a:buNone/>
            </a:pPr>
            <a:r>
              <a:rPr lang="en" sz="2800"/>
              <a:t>SENSING MODULES</a:t>
            </a:r>
            <a:endParaRPr sz="2800"/>
          </a:p>
        </p:txBody>
      </p:sp>
      <p:sp>
        <p:nvSpPr>
          <p:cNvPr id="744" name="Google Shape;744;p50"/>
          <p:cNvSpPr txBox="1">
            <a:spLocks noGrp="1"/>
          </p:cNvSpPr>
          <p:nvPr>
            <p:ph type="sldNum" idx="4294967295"/>
          </p:nvPr>
        </p:nvSpPr>
        <p:spPr>
          <a:xfrm>
            <a:off x="8658039" y="4738575"/>
            <a:ext cx="4248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22</a:t>
            </a:fld>
            <a:endParaRPr sz="1300"/>
          </a:p>
        </p:txBody>
      </p:sp>
      <p:sp>
        <p:nvSpPr>
          <p:cNvPr id="745" name="Google Shape;745;p50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50"/>
          <p:cNvSpPr txBox="1"/>
          <p:nvPr/>
        </p:nvSpPr>
        <p:spPr>
          <a:xfrm>
            <a:off x="3578477" y="4235823"/>
            <a:ext cx="2529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IOT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7" name="Google Shape;747;p50"/>
          <p:cNvSpPr txBox="1"/>
          <p:nvPr/>
        </p:nvSpPr>
        <p:spPr>
          <a:xfrm>
            <a:off x="4836030" y="4235823"/>
            <a:ext cx="14658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Smart Battery Clamp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8" name="Google Shape;748;p50"/>
          <p:cNvSpPr txBox="1"/>
          <p:nvPr/>
        </p:nvSpPr>
        <p:spPr>
          <a:xfrm>
            <a:off x="6887825" y="4235825"/>
            <a:ext cx="1584000" cy="2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Battery Monitoring </a:t>
            </a:r>
            <a:r>
              <a:rPr lang="en" sz="1000"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ystem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9" name="Google Shape;749;p50"/>
          <p:cNvSpPr/>
          <p:nvPr/>
        </p:nvSpPr>
        <p:spPr>
          <a:xfrm>
            <a:off x="3129827" y="3245917"/>
            <a:ext cx="1150200" cy="678900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50"/>
          <p:cNvSpPr/>
          <p:nvPr/>
        </p:nvSpPr>
        <p:spPr>
          <a:xfrm>
            <a:off x="5012430" y="3387367"/>
            <a:ext cx="1113000" cy="396000"/>
          </a:xfrm>
          <a:prstGeom prst="rect">
            <a:avLst/>
          </a:prstGeom>
          <a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50"/>
          <p:cNvSpPr/>
          <p:nvPr/>
        </p:nvSpPr>
        <p:spPr>
          <a:xfrm>
            <a:off x="6938967" y="3172117"/>
            <a:ext cx="1150200" cy="826500"/>
          </a:xfrm>
          <a:prstGeom prst="rect">
            <a:avLst/>
          </a:prstGeom>
          <a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50"/>
          <p:cNvSpPr txBox="1"/>
          <p:nvPr/>
        </p:nvSpPr>
        <p:spPr>
          <a:xfrm>
            <a:off x="3066227" y="2422847"/>
            <a:ext cx="12774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Hall Shunt Module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53" name="Google Shape;753;p50"/>
          <p:cNvSpPr txBox="1"/>
          <p:nvPr/>
        </p:nvSpPr>
        <p:spPr>
          <a:xfrm>
            <a:off x="4993830" y="2422847"/>
            <a:ext cx="11502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Shield Assembly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54" name="Google Shape;754;p50"/>
          <p:cNvSpPr txBox="1"/>
          <p:nvPr/>
        </p:nvSpPr>
        <p:spPr>
          <a:xfrm>
            <a:off x="7168317" y="2422847"/>
            <a:ext cx="6915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Clamp-on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55" name="Google Shape;755;p50"/>
          <p:cNvSpPr txBox="1"/>
          <p:nvPr/>
        </p:nvSpPr>
        <p:spPr>
          <a:xfrm>
            <a:off x="1378503" y="4235823"/>
            <a:ext cx="9207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CAN Enabled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56" name="Google Shape;756;p50"/>
          <p:cNvSpPr/>
          <p:nvPr/>
        </p:nvSpPr>
        <p:spPr>
          <a:xfrm>
            <a:off x="3066225" y="1565998"/>
            <a:ext cx="1150200" cy="476700"/>
          </a:xfrm>
          <a:prstGeom prst="rect">
            <a:avLst/>
          </a:prstGeom>
          <a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" name="Google Shape;757;p50"/>
          <p:cNvSpPr/>
          <p:nvPr/>
        </p:nvSpPr>
        <p:spPr>
          <a:xfrm>
            <a:off x="4922130" y="1455748"/>
            <a:ext cx="1293600" cy="697200"/>
          </a:xfrm>
          <a:prstGeom prst="rect">
            <a:avLst/>
          </a:prstGeom>
          <a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Google Shape;758;p50"/>
          <p:cNvSpPr/>
          <p:nvPr/>
        </p:nvSpPr>
        <p:spPr>
          <a:xfrm>
            <a:off x="6887824" y="1464898"/>
            <a:ext cx="1150200" cy="678900"/>
          </a:xfrm>
          <a:prstGeom prst="rect">
            <a:avLst/>
          </a:prstGeom>
          <a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9" name="Google Shape;759;p50"/>
          <p:cNvSpPr/>
          <p:nvPr/>
        </p:nvSpPr>
        <p:spPr>
          <a:xfrm>
            <a:off x="1263753" y="3216367"/>
            <a:ext cx="1150200" cy="738000"/>
          </a:xfrm>
          <a:prstGeom prst="rect">
            <a:avLst/>
          </a:prstGeom>
          <a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0" name="Google Shape;760;p50"/>
          <p:cNvSpPr txBox="1"/>
          <p:nvPr/>
        </p:nvSpPr>
        <p:spPr>
          <a:xfrm>
            <a:off x="1046853" y="2422847"/>
            <a:ext cx="15840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Hall Based Current Sensor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61" name="Google Shape;761;p50" title="PML standard current sensor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75" y="1328862"/>
            <a:ext cx="1465799" cy="8887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2" name="Google Shape;762;p50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763" name="Google Shape;763;p50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764" name="Google Shape;764;p50"/>
            <p:cNvPicPr preferRelativeResize="0"/>
            <p:nvPr/>
          </p:nvPicPr>
          <p:blipFill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51"/>
          <p:cNvSpPr txBox="1"/>
          <p:nvPr/>
        </p:nvSpPr>
        <p:spPr>
          <a:xfrm>
            <a:off x="6525756" y="2462594"/>
            <a:ext cx="10506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Magnetic Lifter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0" name="Google Shape;770;p51"/>
          <p:cNvSpPr/>
          <p:nvPr/>
        </p:nvSpPr>
        <p:spPr>
          <a:xfrm>
            <a:off x="6483850" y="1525428"/>
            <a:ext cx="1134300" cy="715200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51"/>
          <p:cNvSpPr txBox="1"/>
          <p:nvPr/>
        </p:nvSpPr>
        <p:spPr>
          <a:xfrm>
            <a:off x="1911607" y="2462594"/>
            <a:ext cx="9582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Magnetic Grill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2" name="Google Shape;772;p51"/>
          <p:cNvSpPr/>
          <p:nvPr/>
        </p:nvSpPr>
        <p:spPr>
          <a:xfrm>
            <a:off x="1786057" y="1333050"/>
            <a:ext cx="1209300" cy="953700"/>
          </a:xfrm>
          <a:prstGeom prst="rect">
            <a:avLst/>
          </a:prstGeom>
          <a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51"/>
          <p:cNvSpPr txBox="1"/>
          <p:nvPr/>
        </p:nvSpPr>
        <p:spPr>
          <a:xfrm>
            <a:off x="4025213" y="2462594"/>
            <a:ext cx="13515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Mini Electromagnet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4" name="Google Shape;774;p51"/>
          <p:cNvSpPr/>
          <p:nvPr/>
        </p:nvSpPr>
        <p:spPr>
          <a:xfrm>
            <a:off x="4221863" y="1431779"/>
            <a:ext cx="958200" cy="791400"/>
          </a:xfrm>
          <a:prstGeom prst="rect">
            <a:avLst/>
          </a:prstGeom>
          <a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Google Shape;775;p51"/>
          <p:cNvSpPr txBox="1"/>
          <p:nvPr/>
        </p:nvSpPr>
        <p:spPr>
          <a:xfrm>
            <a:off x="1849312" y="4458763"/>
            <a:ext cx="10350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Magnetic Filter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6" name="Google Shape;776;p51"/>
          <p:cNvSpPr/>
          <p:nvPr/>
        </p:nvSpPr>
        <p:spPr>
          <a:xfrm>
            <a:off x="1691127" y="3288298"/>
            <a:ext cx="1351500" cy="791400"/>
          </a:xfrm>
          <a:prstGeom prst="rect">
            <a:avLst/>
          </a:prstGeom>
          <a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Google Shape;777;p51"/>
          <p:cNvSpPr txBox="1"/>
          <p:nvPr/>
        </p:nvSpPr>
        <p:spPr>
          <a:xfrm>
            <a:off x="4233304" y="4446169"/>
            <a:ext cx="10500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Welding Clamp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8" name="Google Shape;778;p51"/>
          <p:cNvSpPr txBox="1"/>
          <p:nvPr/>
        </p:nvSpPr>
        <p:spPr>
          <a:xfrm>
            <a:off x="6399072" y="4446169"/>
            <a:ext cx="10779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9050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Magnetic Drum  Separator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9" name="Google Shape;779;p51"/>
          <p:cNvSpPr/>
          <p:nvPr/>
        </p:nvSpPr>
        <p:spPr>
          <a:xfrm>
            <a:off x="4191220" y="3306025"/>
            <a:ext cx="1134300" cy="953700"/>
          </a:xfrm>
          <a:prstGeom prst="rect">
            <a:avLst/>
          </a:prstGeom>
          <a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51"/>
          <p:cNvSpPr/>
          <p:nvPr/>
        </p:nvSpPr>
        <p:spPr>
          <a:xfrm>
            <a:off x="6458968" y="3288302"/>
            <a:ext cx="958200" cy="1066800"/>
          </a:xfrm>
          <a:prstGeom prst="rect">
            <a:avLst/>
          </a:prstGeom>
          <a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51"/>
          <p:cNvSpPr txBox="1">
            <a:spLocks noGrp="1"/>
          </p:cNvSpPr>
          <p:nvPr>
            <p:ph type="sldNum" idx="4294967295"/>
          </p:nvPr>
        </p:nvSpPr>
        <p:spPr>
          <a:xfrm>
            <a:off x="8658067" y="4738575"/>
            <a:ext cx="4305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23</a:t>
            </a:fld>
            <a:endParaRPr sz="1300"/>
          </a:p>
        </p:txBody>
      </p:sp>
      <p:sp>
        <p:nvSpPr>
          <p:cNvPr id="782" name="Google Shape;782;p51"/>
          <p:cNvSpPr txBox="1">
            <a:spLocks noGrp="1"/>
          </p:cNvSpPr>
          <p:nvPr>
            <p:ph type="title"/>
          </p:nvPr>
        </p:nvSpPr>
        <p:spPr>
          <a:xfrm>
            <a:off x="-33" y="251025"/>
            <a:ext cx="91440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Quicksand"/>
              <a:buNone/>
            </a:pPr>
            <a:r>
              <a:rPr lang="en" sz="2800"/>
              <a:t>MAGNETIC ASSEMBLIES</a:t>
            </a:r>
            <a:endParaRPr sz="2800"/>
          </a:p>
        </p:txBody>
      </p:sp>
      <p:sp>
        <p:nvSpPr>
          <p:cNvPr id="783" name="Google Shape;783;p51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84" name="Google Shape;784;p51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785" name="Google Shape;785;p51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786" name="Google Shape;786;p51"/>
            <p:cNvPicPr preferRelativeResize="0"/>
            <p:nvPr/>
          </p:nvPicPr>
          <p:blipFill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52"/>
          <p:cNvSpPr txBox="1"/>
          <p:nvPr/>
        </p:nvSpPr>
        <p:spPr>
          <a:xfrm>
            <a:off x="313271" y="3257472"/>
            <a:ext cx="1818900" cy="1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1189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145"/>
              <a:buFont typeface="Quicksand"/>
              <a:buNone/>
            </a:pPr>
            <a:r>
              <a:rPr lang="en" sz="88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Designing &amp; Prototyping</a:t>
            </a:r>
            <a:endParaRPr sz="88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2" name="Google Shape;792;p52"/>
          <p:cNvSpPr txBox="1"/>
          <p:nvPr/>
        </p:nvSpPr>
        <p:spPr>
          <a:xfrm>
            <a:off x="2475247" y="3255206"/>
            <a:ext cx="21873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212593" lvl="0" indent="212593" algn="ctr" rtl="0">
              <a:lnSpc>
                <a:spcPct val="101298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145"/>
              <a:buFont typeface="Quicksand"/>
              <a:buNone/>
            </a:pPr>
            <a:r>
              <a:rPr lang="en" sz="88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Annealing Services with  Temperature mapping</a:t>
            </a:r>
            <a:endParaRPr sz="88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145"/>
              <a:buFont typeface="Quicksand"/>
              <a:buNone/>
            </a:pPr>
            <a:r>
              <a:rPr lang="en" sz="88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(TUS, SAT) as per AMS 2750 E</a:t>
            </a:r>
            <a:endParaRPr sz="88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3" name="Google Shape;793;p52"/>
          <p:cNvSpPr txBox="1"/>
          <p:nvPr/>
        </p:nvSpPr>
        <p:spPr>
          <a:xfrm>
            <a:off x="5160344" y="3294541"/>
            <a:ext cx="1407000" cy="1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1189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145"/>
              <a:buFont typeface="Quicksand"/>
              <a:buNone/>
            </a:pPr>
            <a:r>
              <a:rPr lang="en" sz="88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Magnetic Checking</a:t>
            </a:r>
            <a:endParaRPr sz="88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794" name="Google Shape;794;p52"/>
          <p:cNvGrpSpPr/>
          <p:nvPr/>
        </p:nvGrpSpPr>
        <p:grpSpPr>
          <a:xfrm>
            <a:off x="2613386" y="1393650"/>
            <a:ext cx="1861494" cy="1679744"/>
            <a:chOff x="0" y="0"/>
            <a:chExt cx="3756042" cy="3765398"/>
          </a:xfrm>
        </p:grpSpPr>
        <p:sp>
          <p:nvSpPr>
            <p:cNvPr id="795" name="Google Shape;795;p52"/>
            <p:cNvSpPr/>
            <p:nvPr/>
          </p:nvSpPr>
          <p:spPr>
            <a:xfrm>
              <a:off x="0" y="0"/>
              <a:ext cx="3591000" cy="3591000"/>
            </a:xfrm>
            <a:prstGeom prst="rect">
              <a:avLst/>
            </a:prstGeom>
            <a:noFill/>
            <a:ln w="12375" cap="flat" cmpd="sng">
              <a:solidFill>
                <a:srgbClr val="DB24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1900" tIns="21900" rIns="21900" bIns="219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81"/>
                <a:buFont typeface="Calibri"/>
                <a:buNone/>
              </a:pPr>
              <a:endParaRPr sz="881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52"/>
            <p:cNvSpPr/>
            <p:nvPr/>
          </p:nvSpPr>
          <p:spPr>
            <a:xfrm>
              <a:off x="257442" y="250298"/>
              <a:ext cx="3498600" cy="3515100"/>
            </a:xfrm>
            <a:prstGeom prst="rect">
              <a:avLst/>
            </a:prstGeom>
            <a:blipFill rotWithShape="1">
              <a:blip r:embed="rId3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21900" tIns="21900" rIns="21900" bIns="219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81"/>
                <a:buFont typeface="Calibri"/>
                <a:buNone/>
              </a:pPr>
              <a:endParaRPr sz="881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7" name="Google Shape;797;p52"/>
          <p:cNvGrpSpPr/>
          <p:nvPr/>
        </p:nvGrpSpPr>
        <p:grpSpPr>
          <a:xfrm>
            <a:off x="4933107" y="1393650"/>
            <a:ext cx="1861500" cy="1679772"/>
            <a:chOff x="0" y="0"/>
            <a:chExt cx="3756054" cy="3765460"/>
          </a:xfrm>
        </p:grpSpPr>
        <p:sp>
          <p:nvSpPr>
            <p:cNvPr id="798" name="Google Shape;798;p52"/>
            <p:cNvSpPr/>
            <p:nvPr/>
          </p:nvSpPr>
          <p:spPr>
            <a:xfrm>
              <a:off x="0" y="0"/>
              <a:ext cx="3591000" cy="3591000"/>
            </a:xfrm>
            <a:prstGeom prst="rect">
              <a:avLst/>
            </a:prstGeom>
            <a:noFill/>
            <a:ln w="12375" cap="flat" cmpd="sng">
              <a:solidFill>
                <a:srgbClr val="DB24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1900" tIns="21900" rIns="21900" bIns="219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81"/>
                <a:buFont typeface="Calibri"/>
                <a:buNone/>
              </a:pPr>
              <a:endParaRPr sz="881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52"/>
            <p:cNvSpPr/>
            <p:nvPr/>
          </p:nvSpPr>
          <p:spPr>
            <a:xfrm>
              <a:off x="257454" y="238660"/>
              <a:ext cx="3498600" cy="3526800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21900" tIns="21900" rIns="21900" bIns="219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81"/>
                <a:buFont typeface="Calibri"/>
                <a:buNone/>
              </a:pPr>
              <a:endParaRPr sz="881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0" name="Google Shape;800;p52"/>
          <p:cNvGrpSpPr/>
          <p:nvPr/>
        </p:nvGrpSpPr>
        <p:grpSpPr>
          <a:xfrm>
            <a:off x="293600" y="1393650"/>
            <a:ext cx="1861500" cy="1679771"/>
            <a:chOff x="0" y="0"/>
            <a:chExt cx="3756054" cy="3765458"/>
          </a:xfrm>
        </p:grpSpPr>
        <p:sp>
          <p:nvSpPr>
            <p:cNvPr id="801" name="Google Shape;801;p52"/>
            <p:cNvSpPr/>
            <p:nvPr/>
          </p:nvSpPr>
          <p:spPr>
            <a:xfrm>
              <a:off x="0" y="0"/>
              <a:ext cx="3591000" cy="3591000"/>
            </a:xfrm>
            <a:prstGeom prst="rect">
              <a:avLst/>
            </a:prstGeom>
            <a:noFill/>
            <a:ln w="12375" cap="flat" cmpd="sng">
              <a:solidFill>
                <a:srgbClr val="DB24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1900" tIns="21900" rIns="21900" bIns="219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81"/>
                <a:buFont typeface="Calibri"/>
                <a:buNone/>
              </a:pPr>
              <a:endParaRPr sz="881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52"/>
            <p:cNvSpPr/>
            <p:nvPr/>
          </p:nvSpPr>
          <p:spPr>
            <a:xfrm>
              <a:off x="257454" y="238658"/>
              <a:ext cx="3498600" cy="3526800"/>
            </a:xfrm>
            <a:prstGeom prst="rect">
              <a:avLst/>
            </a:prstGeom>
            <a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21900" tIns="21900" rIns="21900" bIns="219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81"/>
                <a:buFont typeface="Calibri"/>
                <a:buNone/>
              </a:pPr>
              <a:endParaRPr sz="881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3" name="Google Shape;803;p52"/>
          <p:cNvSpPr txBox="1">
            <a:spLocks noGrp="1"/>
          </p:cNvSpPr>
          <p:nvPr>
            <p:ph type="title"/>
          </p:nvPr>
        </p:nvSpPr>
        <p:spPr>
          <a:xfrm>
            <a:off x="-33" y="251025"/>
            <a:ext cx="91440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Quicksand"/>
              <a:buNone/>
            </a:pPr>
            <a:r>
              <a:rPr lang="en" sz="2800"/>
              <a:t>SERVICES</a:t>
            </a:r>
            <a:endParaRPr sz="2800"/>
          </a:p>
        </p:txBody>
      </p:sp>
      <p:sp>
        <p:nvSpPr>
          <p:cNvPr id="804" name="Google Shape;804;p52"/>
          <p:cNvSpPr txBox="1">
            <a:spLocks noGrp="1"/>
          </p:cNvSpPr>
          <p:nvPr>
            <p:ph type="sldNum" idx="4294967295"/>
          </p:nvPr>
        </p:nvSpPr>
        <p:spPr>
          <a:xfrm>
            <a:off x="8658039" y="4738575"/>
            <a:ext cx="4248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24</a:t>
            </a:fld>
            <a:endParaRPr sz="1300"/>
          </a:p>
        </p:txBody>
      </p:sp>
      <p:sp>
        <p:nvSpPr>
          <p:cNvPr id="805" name="Google Shape;805;p52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06" name="Google Shape;806;p52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807" name="Google Shape;807;p52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808" name="Google Shape;808;p52"/>
            <p:cNvPicPr preferRelativeResize="0"/>
            <p:nvPr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09" name="Google Shape;809;p52"/>
          <p:cNvSpPr txBox="1"/>
          <p:nvPr/>
        </p:nvSpPr>
        <p:spPr>
          <a:xfrm>
            <a:off x="7311707" y="3294541"/>
            <a:ext cx="1407000" cy="1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11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145"/>
              <a:buFont typeface="Quicksand"/>
              <a:buNone/>
            </a:pPr>
            <a:r>
              <a:rPr lang="en" sz="88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Melting services by VIM</a:t>
            </a:r>
            <a:endParaRPr sz="88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0" name="Google Shape;810;p52"/>
          <p:cNvSpPr/>
          <p:nvPr/>
        </p:nvSpPr>
        <p:spPr>
          <a:xfrm>
            <a:off x="7084469" y="1393650"/>
            <a:ext cx="1779700" cy="1601945"/>
          </a:xfrm>
          <a:prstGeom prst="rect">
            <a:avLst/>
          </a:prstGeom>
          <a:noFill/>
          <a:ln w="12375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900" tIns="21900" rIns="21900" bIns="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1"/>
              <a:buFont typeface="Calibri"/>
              <a:buNone/>
            </a:pPr>
            <a:endParaRPr sz="881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1" name="Google Shape;811;p52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44" t="10745" r="4653" b="5831"/>
          <a:stretch/>
        </p:blipFill>
        <p:spPr>
          <a:xfrm>
            <a:off x="7187626" y="1524600"/>
            <a:ext cx="1711951" cy="1601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53"/>
          <p:cNvSpPr txBox="1"/>
          <p:nvPr/>
        </p:nvSpPr>
        <p:spPr>
          <a:xfrm>
            <a:off x="1022375" y="2218975"/>
            <a:ext cx="14859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77800" marR="0" lvl="0" indent="-165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Induction Air Melting  and Casting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7" name="Google Shape;817;p53"/>
          <p:cNvSpPr txBox="1"/>
          <p:nvPr/>
        </p:nvSpPr>
        <p:spPr>
          <a:xfrm>
            <a:off x="2907826" y="2218980"/>
            <a:ext cx="14712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9050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High Temp Hydrogen  Heat Treatment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8" name="Google Shape;818;p53"/>
          <p:cNvSpPr txBox="1"/>
          <p:nvPr/>
        </p:nvSpPr>
        <p:spPr>
          <a:xfrm>
            <a:off x="4971369" y="2218980"/>
            <a:ext cx="10875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39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High Speed  Punching Press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9" name="Google Shape;819;p53"/>
          <p:cNvSpPr txBox="1"/>
          <p:nvPr/>
        </p:nvSpPr>
        <p:spPr>
          <a:xfrm>
            <a:off x="6892367" y="2218980"/>
            <a:ext cx="9888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1590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Multi Slide Die</a:t>
            </a:r>
            <a:br>
              <a:rPr lang="en" sz="1000">
                <a:latin typeface="Roboto"/>
                <a:ea typeface="Roboto"/>
                <a:cs typeface="Roboto"/>
                <a:sym typeface="Roboto"/>
              </a:rPr>
            </a:b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Casting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0" name="Google Shape;820;p53"/>
          <p:cNvSpPr txBox="1"/>
          <p:nvPr/>
        </p:nvSpPr>
        <p:spPr>
          <a:xfrm>
            <a:off x="1170394" y="4340533"/>
            <a:ext cx="12030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39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Toroidal Core  Winding Machine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1" name="Google Shape;821;p53"/>
          <p:cNvSpPr txBox="1"/>
          <p:nvPr/>
        </p:nvSpPr>
        <p:spPr>
          <a:xfrm>
            <a:off x="3043928" y="4340533"/>
            <a:ext cx="11991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Dr. Boy Plastic  Molding Machine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2" name="Google Shape;822;p53"/>
          <p:cNvSpPr txBox="1"/>
          <p:nvPr/>
        </p:nvSpPr>
        <p:spPr>
          <a:xfrm>
            <a:off x="4915577" y="4340533"/>
            <a:ext cx="11991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25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Vertical Injection  Molding Machine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3" name="Google Shape;823;p53"/>
          <p:cNvSpPr txBox="1"/>
          <p:nvPr/>
        </p:nvSpPr>
        <p:spPr>
          <a:xfrm>
            <a:off x="6783139" y="4340533"/>
            <a:ext cx="1207800" cy="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Ultrasonic Plastic  Welding Machine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4" name="Google Shape;824;p53"/>
          <p:cNvSpPr/>
          <p:nvPr/>
        </p:nvSpPr>
        <p:spPr>
          <a:xfrm>
            <a:off x="1028700" y="925830"/>
            <a:ext cx="1485900" cy="1188300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53"/>
          <p:cNvSpPr/>
          <p:nvPr/>
        </p:nvSpPr>
        <p:spPr>
          <a:xfrm>
            <a:off x="2900363" y="925830"/>
            <a:ext cx="1485900" cy="1188300"/>
          </a:xfrm>
          <a:prstGeom prst="rect">
            <a:avLst/>
          </a:prstGeom>
          <a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53"/>
          <p:cNvSpPr/>
          <p:nvPr/>
        </p:nvSpPr>
        <p:spPr>
          <a:xfrm>
            <a:off x="5020532" y="995088"/>
            <a:ext cx="1047300" cy="1088100"/>
          </a:xfrm>
          <a:prstGeom prst="rect">
            <a:avLst/>
          </a:prstGeom>
          <a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7" name="Google Shape;827;p53"/>
          <p:cNvSpPr/>
          <p:nvPr/>
        </p:nvSpPr>
        <p:spPr>
          <a:xfrm>
            <a:off x="6748111" y="954270"/>
            <a:ext cx="1205100" cy="1109700"/>
          </a:xfrm>
          <a:prstGeom prst="rect">
            <a:avLst/>
          </a:prstGeom>
          <a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53"/>
          <p:cNvSpPr/>
          <p:nvPr/>
        </p:nvSpPr>
        <p:spPr>
          <a:xfrm>
            <a:off x="1158244" y="3090582"/>
            <a:ext cx="1199700" cy="1079700"/>
          </a:xfrm>
          <a:prstGeom prst="rect">
            <a:avLst/>
          </a:prstGeom>
          <a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9" name="Google Shape;829;p53"/>
          <p:cNvSpPr/>
          <p:nvPr/>
        </p:nvSpPr>
        <p:spPr>
          <a:xfrm>
            <a:off x="2974287" y="3167459"/>
            <a:ext cx="1340400" cy="907500"/>
          </a:xfrm>
          <a:prstGeom prst="rect">
            <a:avLst/>
          </a:prstGeom>
          <a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53"/>
          <p:cNvSpPr/>
          <p:nvPr/>
        </p:nvSpPr>
        <p:spPr>
          <a:xfrm>
            <a:off x="5145929" y="3066239"/>
            <a:ext cx="751800" cy="1167000"/>
          </a:xfrm>
          <a:prstGeom prst="rect">
            <a:avLst/>
          </a:prstGeom>
          <a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Google Shape;831;p53"/>
          <p:cNvSpPr/>
          <p:nvPr/>
        </p:nvSpPr>
        <p:spPr>
          <a:xfrm>
            <a:off x="7050564" y="3098311"/>
            <a:ext cx="797700" cy="1132500"/>
          </a:xfrm>
          <a:prstGeom prst="rect">
            <a:avLst/>
          </a:prstGeom>
          <a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53"/>
          <p:cNvSpPr txBox="1">
            <a:spLocks noGrp="1"/>
          </p:cNvSpPr>
          <p:nvPr>
            <p:ph type="sldNum" idx="4294967295"/>
          </p:nvPr>
        </p:nvSpPr>
        <p:spPr>
          <a:xfrm>
            <a:off x="8658039" y="4738575"/>
            <a:ext cx="4248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25</a:t>
            </a:fld>
            <a:endParaRPr sz="1300"/>
          </a:p>
        </p:txBody>
      </p:sp>
      <p:sp>
        <p:nvSpPr>
          <p:cNvPr id="833" name="Google Shape;833;p53"/>
          <p:cNvSpPr txBox="1">
            <a:spLocks noGrp="1"/>
          </p:cNvSpPr>
          <p:nvPr>
            <p:ph type="title"/>
          </p:nvPr>
        </p:nvSpPr>
        <p:spPr>
          <a:xfrm>
            <a:off x="0" y="264375"/>
            <a:ext cx="91440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Quicksand"/>
              <a:buNone/>
            </a:pPr>
            <a:r>
              <a:rPr lang="en" sz="2800"/>
              <a:t>EQUIPMENT &amp; FACILITIES</a:t>
            </a:r>
            <a:endParaRPr sz="2800"/>
          </a:p>
        </p:txBody>
      </p:sp>
      <p:sp>
        <p:nvSpPr>
          <p:cNvPr id="834" name="Google Shape;834;p53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35" name="Google Shape;835;p53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836" name="Google Shape;836;p53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837" name="Google Shape;837;p53"/>
            <p:cNvPicPr preferRelativeResize="0"/>
            <p:nvPr/>
          </p:nvPicPr>
          <p:blipFill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54"/>
          <p:cNvSpPr txBox="1">
            <a:spLocks noGrp="1"/>
          </p:cNvSpPr>
          <p:nvPr>
            <p:ph type="title"/>
          </p:nvPr>
        </p:nvSpPr>
        <p:spPr>
          <a:xfrm>
            <a:off x="-107325" y="288900"/>
            <a:ext cx="91440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Quicksand"/>
              <a:buNone/>
            </a:pPr>
            <a:r>
              <a:rPr lang="en" sz="2800"/>
              <a:t>EQUIPMENT &amp; FACILITIES</a:t>
            </a:r>
            <a:endParaRPr sz="2800"/>
          </a:p>
        </p:txBody>
      </p:sp>
      <p:pic>
        <p:nvPicPr>
          <p:cNvPr id="843" name="Google Shape;843;p5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51" r="7725"/>
          <a:stretch/>
        </p:blipFill>
        <p:spPr>
          <a:xfrm>
            <a:off x="869694" y="1112546"/>
            <a:ext cx="1664375" cy="1300454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54"/>
          <p:cNvSpPr txBox="1"/>
          <p:nvPr/>
        </p:nvSpPr>
        <p:spPr>
          <a:xfrm>
            <a:off x="794000" y="2468650"/>
            <a:ext cx="17343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77800" marR="0" lvl="0" indent="-165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Nano Amorphous Ribbon</a:t>
            </a:r>
            <a:br>
              <a:rPr lang="en" sz="1000">
                <a:latin typeface="Roboto"/>
                <a:ea typeface="Roboto"/>
                <a:cs typeface="Roboto"/>
                <a:sym typeface="Roboto"/>
              </a:rPr>
            </a:b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Casting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45" name="Google Shape;845;p54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44" r="4653"/>
          <a:stretch/>
        </p:blipFill>
        <p:spPr>
          <a:xfrm>
            <a:off x="3259696" y="1112425"/>
            <a:ext cx="1159407" cy="1300449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54"/>
          <p:cNvSpPr txBox="1"/>
          <p:nvPr/>
        </p:nvSpPr>
        <p:spPr>
          <a:xfrm>
            <a:off x="3058350" y="2468525"/>
            <a:ext cx="15621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Vacuum Induction Melting and Casting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47" name="Google Shape;847;p54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4763" y="1112442"/>
            <a:ext cx="1664375" cy="1300658"/>
          </a:xfrm>
          <a:prstGeom prst="rect">
            <a:avLst/>
          </a:prstGeom>
          <a:noFill/>
          <a:ln>
            <a:noFill/>
          </a:ln>
        </p:spPr>
      </p:pic>
      <p:sp>
        <p:nvSpPr>
          <p:cNvPr id="848" name="Google Shape;848;p54"/>
          <p:cNvSpPr txBox="1"/>
          <p:nvPr/>
        </p:nvSpPr>
        <p:spPr>
          <a:xfrm>
            <a:off x="5125900" y="2468650"/>
            <a:ext cx="15621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Metallic Molds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49" name="Google Shape;849;p54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292" y="3056637"/>
            <a:ext cx="1734205" cy="1300650"/>
          </a:xfrm>
          <a:prstGeom prst="rect">
            <a:avLst/>
          </a:prstGeom>
          <a:noFill/>
          <a:ln>
            <a:noFill/>
          </a:ln>
        </p:spPr>
      </p:pic>
      <p:sp>
        <p:nvSpPr>
          <p:cNvPr id="850" name="Google Shape;850;p54"/>
          <p:cNvSpPr txBox="1"/>
          <p:nvPr/>
        </p:nvSpPr>
        <p:spPr>
          <a:xfrm>
            <a:off x="1176445" y="4491638"/>
            <a:ext cx="14859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77800" marR="0" lvl="0" indent="-165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Vacuum Annealing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51" name="Google Shape;851;p54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840" y="1009000"/>
            <a:ext cx="1295446" cy="1426675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54"/>
          <p:cNvSpPr txBox="1"/>
          <p:nvPr/>
        </p:nvSpPr>
        <p:spPr>
          <a:xfrm>
            <a:off x="7092013" y="2444000"/>
            <a:ext cx="1247100" cy="1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77800" marR="0" lvl="0" indent="-165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Optical Microscope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3" name="Google Shape;853;p54"/>
          <p:cNvSpPr txBox="1"/>
          <p:nvPr/>
        </p:nvSpPr>
        <p:spPr>
          <a:xfrm>
            <a:off x="8594200" y="4640175"/>
            <a:ext cx="488400" cy="2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254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26</a:t>
            </a:fld>
            <a:endParaRPr sz="3400">
              <a:solidFill>
                <a:srgbClr val="DB241E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854" name="Google Shape;854;p54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54"/>
          <p:cNvSpPr txBox="1"/>
          <p:nvPr/>
        </p:nvSpPr>
        <p:spPr>
          <a:xfrm>
            <a:off x="3455350" y="4494388"/>
            <a:ext cx="1655400" cy="1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3D scanner - GOM SCAN -1</a:t>
            </a:r>
            <a:endParaRPr sz="10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56" name="Google Shape;856;p54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8675" y="2976888"/>
            <a:ext cx="2508749" cy="140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7" name="Google Shape;857;p54" title="Screen Shot 2025-08-04 at 4.05.53 PM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2250" y="2976900"/>
            <a:ext cx="1485900" cy="1449446"/>
          </a:xfrm>
          <a:prstGeom prst="rect">
            <a:avLst/>
          </a:prstGeom>
          <a:noFill/>
          <a:ln>
            <a:noFill/>
          </a:ln>
        </p:spPr>
      </p:pic>
      <p:sp>
        <p:nvSpPr>
          <p:cNvPr id="858" name="Google Shape;858;p54"/>
          <p:cNvSpPr txBox="1"/>
          <p:nvPr/>
        </p:nvSpPr>
        <p:spPr>
          <a:xfrm>
            <a:off x="6213650" y="4411900"/>
            <a:ext cx="1734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Wire Cut Machine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859" name="Google Shape;859;p54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860" name="Google Shape;860;p54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861" name="Google Shape;861;p54"/>
            <p:cNvPicPr preferRelativeResize="0"/>
            <p:nvPr/>
          </p:nvPicPr>
          <p:blipFill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55"/>
          <p:cNvSpPr txBox="1"/>
          <p:nvPr/>
        </p:nvSpPr>
        <p:spPr>
          <a:xfrm>
            <a:off x="1340450" y="4428075"/>
            <a:ext cx="1456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"/>
              <a:buNone/>
            </a:pPr>
            <a:r>
              <a:rPr lang="en" sz="10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Keyence Camera System </a:t>
            </a:r>
            <a:b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0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 Automatic Inspection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7" name="Google Shape;867;p55"/>
          <p:cNvSpPr txBox="1"/>
          <p:nvPr/>
        </p:nvSpPr>
        <p:spPr>
          <a:xfrm>
            <a:off x="6620562" y="2418771"/>
            <a:ext cx="379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"/>
              <a:buNone/>
            </a:pPr>
            <a:r>
              <a:rPr lang="en" sz="10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VMM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8" name="Google Shape;868;p55"/>
          <p:cNvSpPr txBox="1"/>
          <p:nvPr/>
        </p:nvSpPr>
        <p:spPr>
          <a:xfrm>
            <a:off x="6410347" y="4410926"/>
            <a:ext cx="7998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"/>
              <a:buNone/>
            </a:pPr>
            <a:r>
              <a:rPr lang="en" sz="10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Koerzimat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9" name="Google Shape;869;p55"/>
          <p:cNvSpPr/>
          <p:nvPr/>
        </p:nvSpPr>
        <p:spPr>
          <a:xfrm>
            <a:off x="6118867" y="965738"/>
            <a:ext cx="1382700" cy="1255800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55"/>
          <p:cNvSpPr/>
          <p:nvPr/>
        </p:nvSpPr>
        <p:spPr>
          <a:xfrm>
            <a:off x="6105263" y="3207555"/>
            <a:ext cx="1400700" cy="841200"/>
          </a:xfrm>
          <a:prstGeom prst="rect">
            <a:avLst/>
          </a:prstGeom>
          <a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1" name="Google Shape;871;p55"/>
          <p:cNvSpPr txBox="1"/>
          <p:nvPr/>
        </p:nvSpPr>
        <p:spPr>
          <a:xfrm>
            <a:off x="1736301" y="2427350"/>
            <a:ext cx="6645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"/>
              <a:buNone/>
            </a:pPr>
            <a:r>
              <a:rPr lang="en" sz="10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AEC Q200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2" name="Google Shape;872;p55"/>
          <p:cNvSpPr/>
          <p:nvPr/>
        </p:nvSpPr>
        <p:spPr>
          <a:xfrm>
            <a:off x="1521146" y="1014043"/>
            <a:ext cx="1176600" cy="1287600"/>
          </a:xfrm>
          <a:prstGeom prst="rect">
            <a:avLst/>
          </a:prstGeom>
          <a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3" name="Google Shape;873;p55"/>
          <p:cNvSpPr/>
          <p:nvPr/>
        </p:nvSpPr>
        <p:spPr>
          <a:xfrm>
            <a:off x="1598557" y="2925333"/>
            <a:ext cx="950700" cy="1369200"/>
          </a:xfrm>
          <a:prstGeom prst="rect">
            <a:avLst/>
          </a:prstGeom>
          <a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55"/>
          <p:cNvSpPr txBox="1"/>
          <p:nvPr/>
        </p:nvSpPr>
        <p:spPr>
          <a:xfrm>
            <a:off x="4139050" y="2418800"/>
            <a:ext cx="7998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"/>
              <a:buNone/>
            </a:pPr>
            <a:r>
              <a:rPr lang="en" sz="10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Spectrometer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5" name="Google Shape;875;p55"/>
          <p:cNvSpPr txBox="1"/>
          <p:nvPr/>
        </p:nvSpPr>
        <p:spPr>
          <a:xfrm>
            <a:off x="4165687" y="4478325"/>
            <a:ext cx="7440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"/>
              <a:buNone/>
            </a:pPr>
            <a:r>
              <a:rPr lang="en" sz="10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Loop Plotter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6" name="Google Shape;876;p55"/>
          <p:cNvSpPr txBox="1">
            <a:spLocks noGrp="1"/>
          </p:cNvSpPr>
          <p:nvPr>
            <p:ph type="sldNum" idx="4294967295"/>
          </p:nvPr>
        </p:nvSpPr>
        <p:spPr>
          <a:xfrm>
            <a:off x="8658039" y="4738575"/>
            <a:ext cx="4248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27</a:t>
            </a:fld>
            <a:endParaRPr sz="1300"/>
          </a:p>
        </p:txBody>
      </p:sp>
      <p:sp>
        <p:nvSpPr>
          <p:cNvPr id="877" name="Google Shape;877;p55"/>
          <p:cNvSpPr txBox="1">
            <a:spLocks noGrp="1"/>
          </p:cNvSpPr>
          <p:nvPr>
            <p:ph type="title"/>
          </p:nvPr>
        </p:nvSpPr>
        <p:spPr>
          <a:xfrm>
            <a:off x="0" y="238825"/>
            <a:ext cx="91440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Quicksand"/>
              <a:buNone/>
            </a:pPr>
            <a:r>
              <a:rPr lang="en" sz="2800"/>
              <a:t>TESTING EQUIPMENT</a:t>
            </a:r>
            <a:endParaRPr sz="2800"/>
          </a:p>
        </p:txBody>
      </p:sp>
      <p:sp>
        <p:nvSpPr>
          <p:cNvPr id="878" name="Google Shape;878;p55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9" name="Google Shape;879;p55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50" t="33359" b="6868"/>
          <a:stretch/>
        </p:blipFill>
        <p:spPr>
          <a:xfrm>
            <a:off x="3125684" y="1304488"/>
            <a:ext cx="2744883" cy="84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" name="Google Shape;880;p55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15" t="16269" r="6298"/>
          <a:stretch/>
        </p:blipFill>
        <p:spPr>
          <a:xfrm>
            <a:off x="3550725" y="2992050"/>
            <a:ext cx="2051174" cy="13158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1" name="Google Shape;881;p55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882" name="Google Shape;882;p55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883" name="Google Shape;883;p55"/>
            <p:cNvPicPr preferRelativeResize="0"/>
            <p:nvPr/>
          </p:nvPicPr>
          <p:blipFill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8" name="Google Shape;888;p56" title="Chart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4050" y="1242900"/>
            <a:ext cx="6318345" cy="39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889" name="Google Shape;889;p56"/>
          <p:cNvSpPr txBox="1">
            <a:spLocks noGrp="1"/>
          </p:cNvSpPr>
          <p:nvPr>
            <p:ph type="title"/>
          </p:nvPr>
        </p:nvSpPr>
        <p:spPr>
          <a:xfrm>
            <a:off x="9625" y="83325"/>
            <a:ext cx="9144000" cy="1297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1"/>
                </a:solidFill>
              </a:rPr>
              <a:t>      OVERALL REVENUE GROWTH OVERVIEW </a:t>
            </a:r>
            <a:endParaRPr sz="28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(FY 2020-29) </a:t>
            </a:r>
            <a:endParaRPr sz="1600">
              <a:highlight>
                <a:srgbClr val="FFFFFF"/>
              </a:highlight>
            </a:endParaRPr>
          </a:p>
        </p:txBody>
      </p:sp>
      <p:sp>
        <p:nvSpPr>
          <p:cNvPr id="890" name="Google Shape;890;p56"/>
          <p:cNvSpPr txBox="1">
            <a:spLocks noGrp="1"/>
          </p:cNvSpPr>
          <p:nvPr>
            <p:ph type="sldNum" idx="4294967295"/>
          </p:nvPr>
        </p:nvSpPr>
        <p:spPr>
          <a:xfrm>
            <a:off x="8658039" y="4738575"/>
            <a:ext cx="4248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28</a:t>
            </a:fld>
            <a:endParaRPr sz="1300"/>
          </a:p>
        </p:txBody>
      </p:sp>
      <p:sp>
        <p:nvSpPr>
          <p:cNvPr id="891" name="Google Shape;891;p56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2" name="Google Shape;892;p56"/>
          <p:cNvSpPr/>
          <p:nvPr/>
        </p:nvSpPr>
        <p:spPr>
          <a:xfrm flipH="1">
            <a:off x="5162750" y="2071650"/>
            <a:ext cx="1077000" cy="5001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rgbClr val="DBAA7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Expansion of Alloy, and Relay Division</a:t>
            </a:r>
            <a:endParaRPr sz="10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893" name="Google Shape;893;p56"/>
          <p:cNvSpPr/>
          <p:nvPr/>
        </p:nvSpPr>
        <p:spPr>
          <a:xfrm flipH="1">
            <a:off x="6356775" y="1381125"/>
            <a:ext cx="1077000" cy="5001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rgbClr val="DBAA7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Expansion of Magnet Division</a:t>
            </a:r>
            <a:endParaRPr sz="1000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grpSp>
        <p:nvGrpSpPr>
          <p:cNvPr id="894" name="Google Shape;894;p56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895" name="Google Shape;895;p56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896" name="Google Shape;896;p56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57"/>
          <p:cNvSpPr txBox="1">
            <a:spLocks noGrp="1"/>
          </p:cNvSpPr>
          <p:nvPr>
            <p:ph type="sldNum" idx="4294967295"/>
          </p:nvPr>
        </p:nvSpPr>
        <p:spPr>
          <a:xfrm>
            <a:off x="8658050" y="4738575"/>
            <a:ext cx="300000" cy="2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29</a:t>
            </a:fld>
            <a:endParaRPr sz="1300"/>
          </a:p>
        </p:txBody>
      </p:sp>
      <p:sp>
        <p:nvSpPr>
          <p:cNvPr id="902" name="Google Shape;902;p57"/>
          <p:cNvSpPr txBox="1">
            <a:spLocks noGrp="1"/>
          </p:cNvSpPr>
          <p:nvPr>
            <p:ph type="title"/>
          </p:nvPr>
        </p:nvSpPr>
        <p:spPr>
          <a:xfrm>
            <a:off x="0" y="238825"/>
            <a:ext cx="91440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Quicksand"/>
              <a:buNone/>
            </a:pPr>
            <a:r>
              <a:rPr lang="en" sz="2800"/>
              <a:t>COUNTRY WISE SALES</a:t>
            </a:r>
            <a:endParaRPr sz="2800"/>
          </a:p>
        </p:txBody>
      </p:sp>
      <p:sp>
        <p:nvSpPr>
          <p:cNvPr id="903" name="Google Shape;903;p57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4" name="Google Shape;904;p57" title="Chart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838" y="771100"/>
            <a:ext cx="6844326" cy="4232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5" name="Google Shape;905;p57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906" name="Google Shape;906;p57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907" name="Google Shape;907;p57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1"/>
          <p:cNvSpPr txBox="1">
            <a:spLocks noGrp="1"/>
          </p:cNvSpPr>
          <p:nvPr>
            <p:ph type="title"/>
          </p:nvPr>
        </p:nvSpPr>
        <p:spPr>
          <a:xfrm>
            <a:off x="0" y="232125"/>
            <a:ext cx="91440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Quicksand"/>
              <a:buNone/>
            </a:pPr>
            <a:r>
              <a:rPr lang="en" sz="2800"/>
              <a:t>THE BUSINESS LEADERS</a:t>
            </a:r>
            <a:endParaRPr sz="2800"/>
          </a:p>
        </p:txBody>
      </p:sp>
      <p:sp>
        <p:nvSpPr>
          <p:cNvPr id="201" name="Google Shape;201;p31"/>
          <p:cNvSpPr txBox="1">
            <a:spLocks noGrp="1"/>
          </p:cNvSpPr>
          <p:nvPr>
            <p:ph type="sldNum" idx="4294967295"/>
          </p:nvPr>
        </p:nvSpPr>
        <p:spPr>
          <a:xfrm>
            <a:off x="8658054" y="4738584"/>
            <a:ext cx="102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fld>
            <a:endParaRPr sz="1300"/>
          </a:p>
        </p:txBody>
      </p:sp>
      <p:sp>
        <p:nvSpPr>
          <p:cNvPr id="202" name="Google Shape;202;p31"/>
          <p:cNvSpPr txBox="1"/>
          <p:nvPr/>
        </p:nvSpPr>
        <p:spPr>
          <a:xfrm>
            <a:off x="700975" y="3337006"/>
            <a:ext cx="1727700" cy="4935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8700" tIns="98700" rIns="98700" bIns="98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80" b="1">
                <a:latin typeface="Roboto"/>
                <a:ea typeface="Roboto"/>
                <a:cs typeface="Roboto"/>
                <a:sym typeface="Roboto"/>
              </a:rPr>
              <a:t>General Manager</a:t>
            </a:r>
            <a:endParaRPr sz="1080"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72">
                <a:latin typeface="Roboto Light"/>
                <a:ea typeface="Roboto Light"/>
                <a:cs typeface="Roboto Light"/>
                <a:sym typeface="Roboto Light"/>
              </a:rPr>
              <a:t>CT Business</a:t>
            </a:r>
            <a:endParaRPr sz="1836">
              <a:solidFill>
                <a:srgbClr val="595959"/>
              </a:solidFill>
            </a:endParaRPr>
          </a:p>
        </p:txBody>
      </p:sp>
      <p:sp>
        <p:nvSpPr>
          <p:cNvPr id="203" name="Google Shape;203;p31"/>
          <p:cNvSpPr/>
          <p:nvPr/>
        </p:nvSpPr>
        <p:spPr>
          <a:xfrm>
            <a:off x="6715327" y="2941740"/>
            <a:ext cx="1727700" cy="397200"/>
          </a:xfrm>
          <a:prstGeom prst="rect">
            <a:avLst/>
          </a:prstGeom>
          <a:solidFill>
            <a:srgbClr val="DBAA72"/>
          </a:solidFill>
          <a:ln w="102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8700" tIns="98700" rIns="98700" bIns="98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12"/>
          </a:p>
        </p:txBody>
      </p:sp>
      <p:sp>
        <p:nvSpPr>
          <p:cNvPr id="204" name="Google Shape;204;p31"/>
          <p:cNvSpPr/>
          <p:nvPr/>
        </p:nvSpPr>
        <p:spPr>
          <a:xfrm>
            <a:off x="4714975" y="2941740"/>
            <a:ext cx="1727700" cy="397200"/>
          </a:xfrm>
          <a:prstGeom prst="rect">
            <a:avLst/>
          </a:prstGeom>
          <a:solidFill>
            <a:srgbClr val="DBAA72"/>
          </a:solidFill>
          <a:ln w="102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8700" tIns="98700" rIns="98700" bIns="98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12"/>
          </a:p>
        </p:txBody>
      </p:sp>
      <p:sp>
        <p:nvSpPr>
          <p:cNvPr id="205" name="Google Shape;205;p31"/>
          <p:cNvSpPr/>
          <p:nvPr/>
        </p:nvSpPr>
        <p:spPr>
          <a:xfrm>
            <a:off x="777417" y="1148326"/>
            <a:ext cx="1413600" cy="1689600"/>
          </a:xfrm>
          <a:prstGeom prst="rect">
            <a:avLst/>
          </a:prstGeom>
          <a:noFill/>
          <a:ln w="13700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6825" tIns="26825" rIns="26825" bIns="268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Calibri"/>
              <a:buNone/>
            </a:pPr>
            <a:endParaRPr sz="108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31"/>
          <p:cNvSpPr txBox="1"/>
          <p:nvPr/>
        </p:nvSpPr>
        <p:spPr>
          <a:xfrm>
            <a:off x="4928271" y="3017535"/>
            <a:ext cx="1301100" cy="2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04"/>
              <a:buFont typeface="Quicksand"/>
              <a:buNone/>
            </a:pPr>
            <a:r>
              <a:rPr lang="en" sz="1404" b="1">
                <a:latin typeface="Quicksand"/>
                <a:ea typeface="Quicksand"/>
                <a:cs typeface="Quicksand"/>
                <a:sym typeface="Quicksand"/>
              </a:rPr>
              <a:t>Manish Kale</a:t>
            </a:r>
            <a:endParaRPr sz="864"/>
          </a:p>
        </p:txBody>
      </p:sp>
      <p:sp>
        <p:nvSpPr>
          <p:cNvPr id="207" name="Google Shape;207;p31"/>
          <p:cNvSpPr txBox="1"/>
          <p:nvPr/>
        </p:nvSpPr>
        <p:spPr>
          <a:xfrm>
            <a:off x="6821894" y="3017535"/>
            <a:ext cx="1514700" cy="2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04"/>
              <a:buFont typeface="Quicksand"/>
              <a:buNone/>
            </a:pPr>
            <a:r>
              <a:rPr lang="en" sz="1404" b="1">
                <a:latin typeface="Quicksand"/>
                <a:ea typeface="Quicksand"/>
                <a:cs typeface="Quicksand"/>
                <a:sym typeface="Quicksand"/>
              </a:rPr>
              <a:t>Paresh Rathod</a:t>
            </a:r>
            <a:endParaRPr sz="864"/>
          </a:p>
        </p:txBody>
      </p:sp>
      <p:sp>
        <p:nvSpPr>
          <p:cNvPr id="208" name="Google Shape;208;p31"/>
          <p:cNvSpPr/>
          <p:nvPr/>
        </p:nvSpPr>
        <p:spPr>
          <a:xfrm>
            <a:off x="2725467" y="1148974"/>
            <a:ext cx="1411800" cy="1688100"/>
          </a:xfrm>
          <a:prstGeom prst="rect">
            <a:avLst/>
          </a:prstGeom>
          <a:noFill/>
          <a:ln w="13700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6825" tIns="26825" rIns="26825" bIns="268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Calibri"/>
              <a:buNone/>
            </a:pPr>
            <a:endParaRPr sz="108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31"/>
          <p:cNvSpPr/>
          <p:nvPr/>
        </p:nvSpPr>
        <p:spPr>
          <a:xfrm>
            <a:off x="6977604" y="1148974"/>
            <a:ext cx="1411800" cy="1688100"/>
          </a:xfrm>
          <a:prstGeom prst="rect">
            <a:avLst/>
          </a:prstGeom>
          <a:noFill/>
          <a:ln w="13700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6825" tIns="26825" rIns="26825" bIns="268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Calibri"/>
              <a:buNone/>
            </a:pPr>
            <a:endParaRPr sz="108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31"/>
          <p:cNvSpPr/>
          <p:nvPr/>
        </p:nvSpPr>
        <p:spPr>
          <a:xfrm>
            <a:off x="4956068" y="1148974"/>
            <a:ext cx="1411800" cy="1688100"/>
          </a:xfrm>
          <a:prstGeom prst="rect">
            <a:avLst/>
          </a:prstGeom>
          <a:noFill/>
          <a:ln w="13700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6825" tIns="26825" rIns="26825" bIns="268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Calibri"/>
              <a:buNone/>
            </a:pPr>
            <a:endParaRPr sz="108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31"/>
          <p:cNvSpPr/>
          <p:nvPr/>
        </p:nvSpPr>
        <p:spPr>
          <a:xfrm>
            <a:off x="700975" y="2941740"/>
            <a:ext cx="1727700" cy="397200"/>
          </a:xfrm>
          <a:prstGeom prst="rect">
            <a:avLst/>
          </a:prstGeom>
          <a:solidFill>
            <a:srgbClr val="DBAA72"/>
          </a:solidFill>
          <a:ln w="102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8700" tIns="98700" rIns="98700" bIns="98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12"/>
          </a:p>
        </p:txBody>
      </p:sp>
      <p:sp>
        <p:nvSpPr>
          <p:cNvPr id="212" name="Google Shape;212;p31"/>
          <p:cNvSpPr txBox="1"/>
          <p:nvPr/>
        </p:nvSpPr>
        <p:spPr>
          <a:xfrm>
            <a:off x="858072" y="3017535"/>
            <a:ext cx="1413600" cy="2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04"/>
              <a:buFont typeface="Quicksand"/>
              <a:buNone/>
            </a:pPr>
            <a:r>
              <a:rPr lang="en" sz="1404" b="1">
                <a:latin typeface="Quicksand"/>
                <a:ea typeface="Quicksand"/>
                <a:cs typeface="Quicksand"/>
                <a:sym typeface="Quicksand"/>
              </a:rPr>
              <a:t>Allen D'Cunha</a:t>
            </a:r>
            <a:endParaRPr sz="108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13" name="Google Shape;213;p31"/>
          <p:cNvSpPr/>
          <p:nvPr/>
        </p:nvSpPr>
        <p:spPr>
          <a:xfrm>
            <a:off x="2657724" y="2941740"/>
            <a:ext cx="1723500" cy="397200"/>
          </a:xfrm>
          <a:prstGeom prst="rect">
            <a:avLst/>
          </a:prstGeom>
          <a:solidFill>
            <a:srgbClr val="DBAA72"/>
          </a:solidFill>
          <a:ln w="102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8700" tIns="98700" rIns="98700" bIns="98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12"/>
          </a:p>
        </p:txBody>
      </p:sp>
      <p:sp>
        <p:nvSpPr>
          <p:cNvPr id="214" name="Google Shape;214;p31"/>
          <p:cNvSpPr txBox="1"/>
          <p:nvPr/>
        </p:nvSpPr>
        <p:spPr>
          <a:xfrm>
            <a:off x="2657724" y="3017535"/>
            <a:ext cx="1723500" cy="2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04"/>
              <a:buFont typeface="Quicksand"/>
              <a:buNone/>
            </a:pPr>
            <a:r>
              <a:rPr lang="en" sz="1404" b="1">
                <a:latin typeface="Quicksand"/>
                <a:ea typeface="Quicksand"/>
                <a:cs typeface="Quicksand"/>
                <a:sym typeface="Quicksand"/>
              </a:rPr>
              <a:t>Ajit Vanjare</a:t>
            </a:r>
            <a:endParaRPr sz="864"/>
          </a:p>
        </p:txBody>
      </p:sp>
      <p:sp>
        <p:nvSpPr>
          <p:cNvPr id="215" name="Google Shape;215;p31"/>
          <p:cNvSpPr txBox="1"/>
          <p:nvPr/>
        </p:nvSpPr>
        <p:spPr>
          <a:xfrm>
            <a:off x="2657725" y="3336999"/>
            <a:ext cx="1723500" cy="4935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8700" tIns="98700" rIns="98700" bIns="98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8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Deputy General Manager</a:t>
            </a:r>
            <a:endParaRPr sz="108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72">
                <a:latin typeface="Roboto Light"/>
                <a:ea typeface="Roboto Light"/>
                <a:cs typeface="Roboto Light"/>
                <a:sym typeface="Roboto Light"/>
              </a:rPr>
              <a:t>Business</a:t>
            </a:r>
            <a:endParaRPr sz="972">
              <a:solidFill>
                <a:srgbClr val="595959"/>
              </a:solidFill>
            </a:endParaRPr>
          </a:p>
        </p:txBody>
      </p:sp>
      <p:sp>
        <p:nvSpPr>
          <p:cNvPr id="216" name="Google Shape;216;p31"/>
          <p:cNvSpPr txBox="1"/>
          <p:nvPr/>
        </p:nvSpPr>
        <p:spPr>
          <a:xfrm>
            <a:off x="4714975" y="3336999"/>
            <a:ext cx="1727700" cy="4935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8700" tIns="98700" rIns="98700" bIns="98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8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Deputy General Manager</a:t>
            </a:r>
            <a:br>
              <a:rPr lang="en" sz="1080">
                <a:solidFill>
                  <a:schemeClr val="dk1"/>
                </a:solidFill>
              </a:rPr>
            </a:br>
            <a:r>
              <a:rPr lang="en" sz="972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</a:t>
            </a:r>
            <a:endParaRPr sz="972">
              <a:solidFill>
                <a:srgbClr val="595959"/>
              </a:solidFill>
            </a:endParaRPr>
          </a:p>
          <a:p>
            <a:pPr marL="0" marR="13712" lvl="0" indent="0" algn="ctr" rtl="0">
              <a:lnSpc>
                <a:spcPct val="115000"/>
              </a:lnSpc>
              <a:spcBef>
                <a:spcPts val="1404"/>
              </a:spcBef>
              <a:spcAft>
                <a:spcPts val="0"/>
              </a:spcAft>
              <a:buNone/>
            </a:pPr>
            <a:endParaRPr sz="108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" name="Google Shape;217;p31"/>
          <p:cNvSpPr txBox="1"/>
          <p:nvPr/>
        </p:nvSpPr>
        <p:spPr>
          <a:xfrm>
            <a:off x="6715325" y="3337002"/>
            <a:ext cx="1727700" cy="4935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8700" tIns="98700" rIns="98700" bIns="98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4"/>
              </a:spcBef>
              <a:spcAft>
                <a:spcPts val="0"/>
              </a:spcAft>
              <a:buClr>
                <a:schemeClr val="dk1"/>
              </a:buClr>
              <a:buSzPts val="1296"/>
              <a:buFont typeface="Roboto Light"/>
              <a:buNone/>
            </a:pPr>
            <a:r>
              <a:rPr lang="en" sz="108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Deputy General Manager</a:t>
            </a:r>
            <a:br>
              <a:rPr lang="en" sz="1080">
                <a:solidFill>
                  <a:schemeClr val="dk1"/>
                </a:solidFill>
              </a:rPr>
            </a:br>
            <a:r>
              <a:rPr lang="en" sz="972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</a:t>
            </a:r>
            <a:endParaRPr sz="972">
              <a:solidFill>
                <a:srgbClr val="595959"/>
              </a:solidFill>
            </a:endParaRPr>
          </a:p>
          <a:p>
            <a:pPr marL="0" lvl="0" indent="13712" algn="ctr" rtl="0">
              <a:lnSpc>
                <a:spcPct val="115000"/>
              </a:lnSpc>
              <a:spcBef>
                <a:spcPts val="1404"/>
              </a:spcBef>
              <a:spcAft>
                <a:spcPts val="0"/>
              </a:spcAft>
              <a:buClr>
                <a:srgbClr val="000000"/>
              </a:buClr>
              <a:buSzPts val="1296"/>
              <a:buFont typeface="Roboto Light"/>
              <a:buNone/>
            </a:pPr>
            <a:endParaRPr sz="108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8" name="Google Shape;218;p31"/>
          <p:cNvSpPr/>
          <p:nvPr/>
        </p:nvSpPr>
        <p:spPr>
          <a:xfrm rot="10800000">
            <a:off x="1509813" y="3337131"/>
            <a:ext cx="110100" cy="95100"/>
          </a:xfrm>
          <a:prstGeom prst="triangle">
            <a:avLst>
              <a:gd name="adj" fmla="val 50000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98700" tIns="98700" rIns="98700" bIns="98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12"/>
          </a:p>
        </p:txBody>
      </p:sp>
      <p:sp>
        <p:nvSpPr>
          <p:cNvPr id="219" name="Google Shape;219;p31"/>
          <p:cNvSpPr/>
          <p:nvPr/>
        </p:nvSpPr>
        <p:spPr>
          <a:xfrm rot="10800000">
            <a:off x="3464458" y="3337347"/>
            <a:ext cx="110100" cy="95100"/>
          </a:xfrm>
          <a:prstGeom prst="triangle">
            <a:avLst>
              <a:gd name="adj" fmla="val 50000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98700" tIns="98700" rIns="98700" bIns="98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12"/>
          </a:p>
        </p:txBody>
      </p:sp>
      <p:sp>
        <p:nvSpPr>
          <p:cNvPr id="220" name="Google Shape;220;p31"/>
          <p:cNvSpPr/>
          <p:nvPr/>
        </p:nvSpPr>
        <p:spPr>
          <a:xfrm rot="10800000">
            <a:off x="5523814" y="3337131"/>
            <a:ext cx="110100" cy="95100"/>
          </a:xfrm>
          <a:prstGeom prst="triangle">
            <a:avLst>
              <a:gd name="adj" fmla="val 50000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98700" tIns="98700" rIns="98700" bIns="98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12"/>
          </a:p>
        </p:txBody>
      </p:sp>
      <p:sp>
        <p:nvSpPr>
          <p:cNvPr id="221" name="Google Shape;221;p31"/>
          <p:cNvSpPr/>
          <p:nvPr/>
        </p:nvSpPr>
        <p:spPr>
          <a:xfrm rot="10800000">
            <a:off x="7524166" y="3337131"/>
            <a:ext cx="110100" cy="95100"/>
          </a:xfrm>
          <a:prstGeom prst="triangle">
            <a:avLst>
              <a:gd name="adj" fmla="val 50000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98700" tIns="98700" rIns="98700" bIns="98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12"/>
          </a:p>
        </p:txBody>
      </p:sp>
      <p:sp>
        <p:nvSpPr>
          <p:cNvPr id="222" name="Google Shape;222;p31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31" title="Manish Kale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54" r="3244"/>
          <a:stretch/>
        </p:blipFill>
        <p:spPr>
          <a:xfrm>
            <a:off x="4808600" y="1245475"/>
            <a:ext cx="1413601" cy="1514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grpSp>
        <p:nvGrpSpPr>
          <p:cNvPr id="224" name="Google Shape;224;p31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225" name="Google Shape;225;p31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226" name="Google Shape;226;p31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7" name="Google Shape;227;p31" title="Screenshot 2026-04-10 at 11.29.29 AM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66" t="-2247" r="5279" b="-2247"/>
          <a:stretch/>
        </p:blipFill>
        <p:spPr>
          <a:xfrm>
            <a:off x="2812725" y="1245475"/>
            <a:ext cx="1411799" cy="1533525"/>
          </a:xfrm>
          <a:prstGeom prst="rect">
            <a:avLst/>
          </a:prstGeom>
          <a:noFill/>
          <a:ln>
            <a:noFill/>
          </a:ln>
          <a:effectLst>
            <a:outerShdw blurRad="61705" dist="20568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28" name="Google Shape;228;p31" title="Screenshot 2026-04-13 at 9.48.27 AM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13" t="6227" r="4021"/>
          <a:stretch/>
        </p:blipFill>
        <p:spPr>
          <a:xfrm>
            <a:off x="6848300" y="1230025"/>
            <a:ext cx="1411800" cy="1533525"/>
          </a:xfrm>
          <a:prstGeom prst="rect">
            <a:avLst/>
          </a:prstGeom>
          <a:noFill/>
          <a:ln>
            <a:noFill/>
          </a:ln>
          <a:effectLst>
            <a:outerShdw blurRad="61705" dist="20568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29" name="Google Shape;229;p31" title="Allen D'cunha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24" r="4151"/>
          <a:stretch/>
        </p:blipFill>
        <p:spPr>
          <a:xfrm>
            <a:off x="919675" y="1264300"/>
            <a:ext cx="1386461" cy="15147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58"/>
          <p:cNvSpPr txBox="1">
            <a:spLocks noGrp="1"/>
          </p:cNvSpPr>
          <p:nvPr>
            <p:ph type="title"/>
          </p:nvPr>
        </p:nvSpPr>
        <p:spPr>
          <a:xfrm>
            <a:off x="0" y="220625"/>
            <a:ext cx="9144000" cy="54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1"/>
                </a:solidFill>
              </a:rPr>
              <a:t>APPLICATION WISE SALE</a:t>
            </a:r>
            <a:r>
              <a:rPr lang="en" sz="282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lang="en" sz="1220">
                <a:solidFill>
                  <a:srgbClr val="DB241E"/>
                </a:solidFill>
                <a:latin typeface="Quicksand"/>
                <a:ea typeface="Quicksand"/>
                <a:cs typeface="Quicksand"/>
                <a:sym typeface="Quicksand"/>
              </a:rPr>
              <a:t>for the year 2025</a:t>
            </a:r>
            <a:endParaRPr/>
          </a:p>
        </p:txBody>
      </p:sp>
      <p:sp>
        <p:nvSpPr>
          <p:cNvPr id="913" name="Google Shape;913;p58"/>
          <p:cNvSpPr txBox="1">
            <a:spLocks noGrp="1"/>
          </p:cNvSpPr>
          <p:nvPr>
            <p:ph type="sldNum" idx="4294967295"/>
          </p:nvPr>
        </p:nvSpPr>
        <p:spPr>
          <a:xfrm>
            <a:off x="8658039" y="4738575"/>
            <a:ext cx="4248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30</a:t>
            </a:fld>
            <a:endParaRPr sz="1300"/>
          </a:p>
        </p:txBody>
      </p:sp>
      <p:pic>
        <p:nvPicPr>
          <p:cNvPr id="914" name="Google Shape;914;p58" title="Application Wise Sale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376" y="995100"/>
            <a:ext cx="7344200" cy="3405875"/>
          </a:xfrm>
          <a:prstGeom prst="rect">
            <a:avLst/>
          </a:prstGeom>
          <a:noFill/>
          <a:ln>
            <a:noFill/>
          </a:ln>
        </p:spPr>
      </p:pic>
      <p:sp>
        <p:nvSpPr>
          <p:cNvPr id="915" name="Google Shape;915;p58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16" name="Google Shape;916;p58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917" name="Google Shape;917;p58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918" name="Google Shape;918;p58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59"/>
          <p:cNvSpPr/>
          <p:nvPr/>
        </p:nvSpPr>
        <p:spPr>
          <a:xfrm>
            <a:off x="5101725" y="1106400"/>
            <a:ext cx="3741900" cy="23877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59"/>
          <p:cNvSpPr/>
          <p:nvPr/>
        </p:nvSpPr>
        <p:spPr>
          <a:xfrm>
            <a:off x="725225" y="1077626"/>
            <a:ext cx="4131900" cy="30345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59"/>
          <p:cNvSpPr txBox="1">
            <a:spLocks noGrp="1"/>
          </p:cNvSpPr>
          <p:nvPr>
            <p:ph type="title"/>
          </p:nvPr>
        </p:nvSpPr>
        <p:spPr>
          <a:xfrm>
            <a:off x="0" y="229175"/>
            <a:ext cx="9144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800">
                <a:latin typeface="Quicksand"/>
                <a:ea typeface="Quicksand"/>
                <a:cs typeface="Quicksand"/>
                <a:sym typeface="Quicksand"/>
              </a:rPr>
              <a:t>CUSTOMERS</a:t>
            </a:r>
            <a:endParaRPr sz="280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926" name="Google Shape;926;p5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4063" y="1599400"/>
            <a:ext cx="811300" cy="258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7" name="Google Shape;927;p59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6335" y="2174771"/>
            <a:ext cx="710679" cy="206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8" name="Google Shape;928;p59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93000" y="2540599"/>
            <a:ext cx="980401" cy="37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9" name="Google Shape;929;p59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924" b="24682"/>
          <a:stretch/>
        </p:blipFill>
        <p:spPr>
          <a:xfrm>
            <a:off x="842388" y="2174771"/>
            <a:ext cx="1378225" cy="206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0" name="Google Shape;930;p59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1938" y="2079198"/>
            <a:ext cx="1296000" cy="236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1" name="Google Shape;931;p59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4161" y="1415564"/>
            <a:ext cx="1048800" cy="429532"/>
          </a:xfrm>
          <a:prstGeom prst="rect">
            <a:avLst/>
          </a:prstGeom>
          <a:noFill/>
          <a:ln>
            <a:noFill/>
          </a:ln>
        </p:spPr>
      </p:pic>
      <p:sp>
        <p:nvSpPr>
          <p:cNvPr id="932" name="Google Shape;932;p59"/>
          <p:cNvSpPr/>
          <p:nvPr/>
        </p:nvSpPr>
        <p:spPr>
          <a:xfrm>
            <a:off x="5015475" y="986825"/>
            <a:ext cx="1604400" cy="356100"/>
          </a:xfrm>
          <a:prstGeom prst="roundRect">
            <a:avLst>
              <a:gd name="adj" fmla="val 16667"/>
            </a:avLst>
          </a:prstGeom>
          <a:solidFill>
            <a:srgbClr val="DB24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lt1"/>
                </a:solidFill>
                <a:highlight>
                  <a:srgbClr val="DB241E"/>
                </a:highlight>
                <a:latin typeface="Roboto"/>
                <a:ea typeface="Roboto"/>
                <a:cs typeface="Roboto"/>
                <a:sym typeface="Roboto"/>
              </a:rPr>
              <a:t>Non -Automotive</a:t>
            </a:r>
            <a:endParaRPr sz="1200" b="0" i="0" u="none" strike="noStrike" cap="none">
              <a:solidFill>
                <a:schemeClr val="lt1"/>
              </a:solidFill>
              <a:highlight>
                <a:srgbClr val="DB241E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33" name="Google Shape;933;p59"/>
          <p:cNvSpPr/>
          <p:nvPr/>
        </p:nvSpPr>
        <p:spPr>
          <a:xfrm>
            <a:off x="5123051" y="3871926"/>
            <a:ext cx="3766500" cy="776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59"/>
          <p:cNvSpPr/>
          <p:nvPr/>
        </p:nvSpPr>
        <p:spPr>
          <a:xfrm>
            <a:off x="5101720" y="3586813"/>
            <a:ext cx="1079700" cy="356100"/>
          </a:xfrm>
          <a:prstGeom prst="roundRect">
            <a:avLst>
              <a:gd name="adj" fmla="val 16667"/>
            </a:avLst>
          </a:prstGeom>
          <a:solidFill>
            <a:srgbClr val="DB24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Aerospace</a:t>
            </a:r>
            <a:endParaRPr sz="12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35" name="Google Shape;935;p59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8938" y="4109565"/>
            <a:ext cx="828268" cy="314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6" name="Google Shape;936;p59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3474" y="4212626"/>
            <a:ext cx="558374" cy="211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7" name="Google Shape;937;p59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3217" y="1957414"/>
            <a:ext cx="661829" cy="330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8" name="Google Shape;938;p59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8812" y="2018868"/>
            <a:ext cx="698928" cy="209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9" name="Google Shape;939;p59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0692" y="1539784"/>
            <a:ext cx="774744" cy="180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0" name="Google Shape;940;p59"/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8327" y="1470125"/>
            <a:ext cx="832355" cy="358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1" name="Google Shape;941;p59"/>
          <p:cNvPicPr preferRelativeResize="0"/>
          <p:nvPr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8953" y="1548150"/>
            <a:ext cx="695241" cy="157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2" name="Google Shape;942;p59"/>
          <p:cNvPicPr preferRelativeResize="0"/>
          <p:nvPr/>
        </p:nvPicPr>
        <p:blipFill rotWithShape="1">
          <a:blip r:embed="rId1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48256" y="3600530"/>
            <a:ext cx="669891" cy="5103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3" name="Google Shape;943;p59"/>
          <p:cNvGrpSpPr/>
          <p:nvPr/>
        </p:nvGrpSpPr>
        <p:grpSpPr>
          <a:xfrm>
            <a:off x="5310093" y="3090877"/>
            <a:ext cx="832627" cy="141405"/>
            <a:chOff x="7520474" y="4088782"/>
            <a:chExt cx="1083868" cy="154170"/>
          </a:xfrm>
        </p:grpSpPr>
        <p:pic>
          <p:nvPicPr>
            <p:cNvPr id="944" name="Google Shape;944;p59"/>
            <p:cNvPicPr preferRelativeResize="0"/>
            <p:nvPr/>
          </p:nvPicPr>
          <p:blipFill rotWithShape="1">
            <a:blip r:embed="rId1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20474" y="4088782"/>
              <a:ext cx="126845" cy="1541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5" name="Google Shape;945;p59"/>
            <p:cNvSpPr/>
            <p:nvPr/>
          </p:nvSpPr>
          <p:spPr>
            <a:xfrm>
              <a:off x="7673365" y="4091381"/>
              <a:ext cx="208915" cy="149225"/>
            </a:xfrm>
            <a:custGeom>
              <a:avLst/>
              <a:gdLst/>
              <a:ahLst/>
              <a:cxnLst/>
              <a:rect l="l" t="t" r="r" b="b"/>
              <a:pathLst>
                <a:path w="208915" h="149225" extrusionOk="0">
                  <a:moveTo>
                    <a:pt x="46189" y="0"/>
                  </a:moveTo>
                  <a:lnTo>
                    <a:pt x="0" y="0"/>
                  </a:lnTo>
                  <a:lnTo>
                    <a:pt x="0" y="148488"/>
                  </a:lnTo>
                  <a:lnTo>
                    <a:pt x="46189" y="148488"/>
                  </a:lnTo>
                  <a:lnTo>
                    <a:pt x="46189" y="0"/>
                  </a:lnTo>
                  <a:close/>
                </a:path>
                <a:path w="208915" h="149225" extrusionOk="0">
                  <a:moveTo>
                    <a:pt x="208534" y="119951"/>
                  </a:moveTo>
                  <a:lnTo>
                    <a:pt x="132816" y="119951"/>
                  </a:lnTo>
                  <a:lnTo>
                    <a:pt x="132816" y="84391"/>
                  </a:lnTo>
                  <a:lnTo>
                    <a:pt x="197065" y="84391"/>
                  </a:lnTo>
                  <a:lnTo>
                    <a:pt x="197065" y="60261"/>
                  </a:lnTo>
                  <a:lnTo>
                    <a:pt x="132816" y="60261"/>
                  </a:lnTo>
                  <a:lnTo>
                    <a:pt x="132816" y="27241"/>
                  </a:lnTo>
                  <a:lnTo>
                    <a:pt x="206629" y="27241"/>
                  </a:lnTo>
                  <a:lnTo>
                    <a:pt x="206629" y="571"/>
                  </a:lnTo>
                  <a:lnTo>
                    <a:pt x="88379" y="571"/>
                  </a:lnTo>
                  <a:lnTo>
                    <a:pt x="88379" y="27241"/>
                  </a:lnTo>
                  <a:lnTo>
                    <a:pt x="88379" y="60261"/>
                  </a:lnTo>
                  <a:lnTo>
                    <a:pt x="88379" y="84391"/>
                  </a:lnTo>
                  <a:lnTo>
                    <a:pt x="88379" y="119951"/>
                  </a:lnTo>
                  <a:lnTo>
                    <a:pt x="88379" y="149161"/>
                  </a:lnTo>
                  <a:lnTo>
                    <a:pt x="208534" y="149161"/>
                  </a:lnTo>
                  <a:lnTo>
                    <a:pt x="208534" y="119951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46" name="Google Shape;946;p59"/>
            <p:cNvPicPr preferRelativeResize="0"/>
            <p:nvPr/>
          </p:nvPicPr>
          <p:blipFill rotWithShape="1">
            <a:blip r:embed="rId1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12014" y="4091367"/>
              <a:ext cx="200663" cy="1500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7" name="Google Shape;947;p59"/>
            <p:cNvSpPr/>
            <p:nvPr/>
          </p:nvSpPr>
          <p:spPr>
            <a:xfrm>
              <a:off x="8154975" y="4091952"/>
              <a:ext cx="120650" cy="148589"/>
            </a:xfrm>
            <a:custGeom>
              <a:avLst/>
              <a:gdLst/>
              <a:ahLst/>
              <a:cxnLst/>
              <a:rect l="l" t="t" r="r" b="b"/>
              <a:pathLst>
                <a:path w="120650" h="148589" extrusionOk="0">
                  <a:moveTo>
                    <a:pt x="120142" y="119380"/>
                  </a:moveTo>
                  <a:lnTo>
                    <a:pt x="44424" y="119380"/>
                  </a:lnTo>
                  <a:lnTo>
                    <a:pt x="44424" y="83820"/>
                  </a:lnTo>
                  <a:lnTo>
                    <a:pt x="108673" y="83820"/>
                  </a:lnTo>
                  <a:lnTo>
                    <a:pt x="108673" y="59690"/>
                  </a:lnTo>
                  <a:lnTo>
                    <a:pt x="44424" y="59690"/>
                  </a:lnTo>
                  <a:lnTo>
                    <a:pt x="44424" y="26670"/>
                  </a:lnTo>
                  <a:lnTo>
                    <a:pt x="118237" y="26670"/>
                  </a:lnTo>
                  <a:lnTo>
                    <a:pt x="118237" y="0"/>
                  </a:lnTo>
                  <a:lnTo>
                    <a:pt x="0" y="0"/>
                  </a:lnTo>
                  <a:lnTo>
                    <a:pt x="0" y="26670"/>
                  </a:lnTo>
                  <a:lnTo>
                    <a:pt x="0" y="59690"/>
                  </a:lnTo>
                  <a:lnTo>
                    <a:pt x="0" y="83820"/>
                  </a:lnTo>
                  <a:lnTo>
                    <a:pt x="0" y="119380"/>
                  </a:lnTo>
                  <a:lnTo>
                    <a:pt x="0" y="148590"/>
                  </a:lnTo>
                  <a:lnTo>
                    <a:pt x="120142" y="148590"/>
                  </a:lnTo>
                  <a:lnTo>
                    <a:pt x="120142" y="119380"/>
                  </a:ln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48" name="Google Shape;948;p59"/>
            <p:cNvPicPr preferRelativeResize="0"/>
            <p:nvPr/>
          </p:nvPicPr>
          <p:blipFill rotWithShape="1">
            <a:blip r:embed="rId1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05481" y="4091367"/>
              <a:ext cx="142613" cy="1485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9" name="Google Shape;949;p59"/>
            <p:cNvPicPr preferRelativeResize="0"/>
            <p:nvPr/>
          </p:nvPicPr>
          <p:blipFill rotWithShape="1">
            <a:blip r:embed="rId2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77496" y="4088782"/>
              <a:ext cx="126846" cy="1541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50" name="Google Shape;950;p59"/>
          <p:cNvPicPr preferRelativeResize="0"/>
          <p:nvPr/>
        </p:nvPicPr>
        <p:blipFill rotWithShape="1">
          <a:blip r:embed="rId2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895" y="3649253"/>
            <a:ext cx="1048800" cy="349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1" name="Google Shape;951;p59"/>
          <p:cNvPicPr preferRelativeResize="0"/>
          <p:nvPr/>
        </p:nvPicPr>
        <p:blipFill rotWithShape="1">
          <a:blip r:embed="rId2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6816" y="3054872"/>
            <a:ext cx="821753" cy="228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2" name="Google Shape;952;p59"/>
          <p:cNvPicPr preferRelativeResize="0"/>
          <p:nvPr/>
        </p:nvPicPr>
        <p:blipFill rotWithShape="1">
          <a:blip r:embed="rId2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1416" y="2482179"/>
            <a:ext cx="980400" cy="393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59"/>
          <p:cNvPicPr preferRelativeResize="0"/>
          <p:nvPr/>
        </p:nvPicPr>
        <p:blipFill rotWithShape="1">
          <a:blip r:embed="rId2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2019" y="2561678"/>
            <a:ext cx="804239" cy="255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4" name="Google Shape;954;p59"/>
          <p:cNvPicPr preferRelativeResize="0"/>
          <p:nvPr/>
        </p:nvPicPr>
        <p:blipFill rotWithShape="1">
          <a:blip r:embed="rId2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350" b="22145"/>
          <a:stretch/>
        </p:blipFill>
        <p:spPr>
          <a:xfrm>
            <a:off x="8001258" y="1925995"/>
            <a:ext cx="710700" cy="462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Google Shape;955;p59"/>
          <p:cNvPicPr preferRelativeResize="0"/>
          <p:nvPr/>
        </p:nvPicPr>
        <p:blipFill rotWithShape="1">
          <a:blip r:embed="rId2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9637" y="1445345"/>
            <a:ext cx="558359" cy="295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6" name="Google Shape;956;p59"/>
          <p:cNvPicPr preferRelativeResize="0"/>
          <p:nvPr/>
        </p:nvPicPr>
        <p:blipFill rotWithShape="1">
          <a:blip r:embed="rId2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8855" y="2047178"/>
            <a:ext cx="691323" cy="220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7" name="Google Shape;957;p59"/>
          <p:cNvPicPr preferRelativeResize="0"/>
          <p:nvPr/>
        </p:nvPicPr>
        <p:blipFill rotWithShape="1">
          <a:blip r:embed="rId2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2475" y="2527964"/>
            <a:ext cx="828249" cy="295175"/>
          </a:xfrm>
          <a:prstGeom prst="rect">
            <a:avLst/>
          </a:prstGeom>
          <a:noFill/>
          <a:ln>
            <a:noFill/>
          </a:ln>
        </p:spPr>
      </p:pic>
      <p:sp>
        <p:nvSpPr>
          <p:cNvPr id="958" name="Google Shape;958;p59"/>
          <p:cNvSpPr txBox="1">
            <a:spLocks noGrp="1"/>
          </p:cNvSpPr>
          <p:nvPr>
            <p:ph type="sldNum" idx="12"/>
          </p:nvPr>
        </p:nvSpPr>
        <p:spPr>
          <a:xfrm>
            <a:off x="8807400" y="4728625"/>
            <a:ext cx="3366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8100" lvl="0" indent="0" algn="l" rtl="0">
              <a:lnSpc>
                <a:spcPct val="11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31</a:t>
            </a:fld>
            <a:endParaRPr sz="1000">
              <a:solidFill>
                <a:schemeClr val="dk2"/>
              </a:solidFill>
            </a:endParaRPr>
          </a:p>
        </p:txBody>
      </p:sp>
      <p:pic>
        <p:nvPicPr>
          <p:cNvPr id="959" name="Google Shape;959;p59"/>
          <p:cNvPicPr preferRelativeResize="0"/>
          <p:nvPr/>
        </p:nvPicPr>
        <p:blipFill>
          <a:blip r:embed="rId2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0350" y="2549838"/>
            <a:ext cx="916500" cy="265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0" name="Google Shape;960;p59"/>
          <p:cNvPicPr preferRelativeResize="0"/>
          <p:nvPr/>
        </p:nvPicPr>
        <p:blipFill>
          <a:blip r:embed="rId3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613" y="3111696"/>
            <a:ext cx="1180700" cy="29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1" name="Google Shape;961;p59"/>
          <p:cNvPicPr preferRelativeResize="0"/>
          <p:nvPr/>
        </p:nvPicPr>
        <p:blipFill>
          <a:blip r:embed="rId3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0874" y="3008138"/>
            <a:ext cx="772674" cy="502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2" name="Google Shape;962;p59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2271600" y="3144988"/>
            <a:ext cx="11811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963" name="Google Shape;963;p59"/>
          <p:cNvSpPr/>
          <p:nvPr/>
        </p:nvSpPr>
        <p:spPr>
          <a:xfrm>
            <a:off x="652775" y="945200"/>
            <a:ext cx="1604400" cy="356100"/>
          </a:xfrm>
          <a:prstGeom prst="roundRect">
            <a:avLst>
              <a:gd name="adj" fmla="val 16667"/>
            </a:avLst>
          </a:prstGeom>
          <a:solidFill>
            <a:srgbClr val="DB24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>
                <a:solidFill>
                  <a:schemeClr val="lt1"/>
                </a:solidFill>
                <a:highlight>
                  <a:srgbClr val="DB241E"/>
                </a:highlight>
                <a:latin typeface="Roboto"/>
                <a:ea typeface="Roboto"/>
                <a:cs typeface="Roboto"/>
                <a:sym typeface="Roboto"/>
              </a:rPr>
              <a:t>   </a:t>
            </a:r>
            <a:r>
              <a:rPr lang="en" sz="1200" b="0" i="0" u="none" strike="noStrike" cap="none">
                <a:solidFill>
                  <a:schemeClr val="lt1"/>
                </a:solidFill>
                <a:highlight>
                  <a:srgbClr val="DB241E"/>
                </a:highlight>
                <a:latin typeface="Roboto"/>
                <a:ea typeface="Roboto"/>
                <a:cs typeface="Roboto"/>
                <a:sym typeface="Roboto"/>
              </a:rPr>
              <a:t>Automotive</a:t>
            </a:r>
            <a:endParaRPr sz="1200" b="0" i="0" u="none" strike="noStrike" cap="none">
              <a:solidFill>
                <a:schemeClr val="lt1"/>
              </a:solidFill>
              <a:highlight>
                <a:srgbClr val="DB241E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64" name="Google Shape;964;p59"/>
          <p:cNvPicPr preferRelativeResize="0"/>
          <p:nvPr/>
        </p:nvPicPr>
        <p:blipFill>
          <a:blip r:embed="rId3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5188" y="2541336"/>
            <a:ext cx="772675" cy="274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5" name="Google Shape;965;p59"/>
          <p:cNvPicPr preferRelativeResize="0"/>
          <p:nvPr/>
        </p:nvPicPr>
        <p:blipFill>
          <a:blip r:embed="rId3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9663" y="3776877"/>
            <a:ext cx="1140549" cy="15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6" name="Google Shape;966;p59"/>
          <p:cNvPicPr preferRelativeResize="0"/>
          <p:nvPr/>
        </p:nvPicPr>
        <p:blipFill>
          <a:blip r:embed="rId3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500" y="2542478"/>
            <a:ext cx="1296000" cy="201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7" name="Google Shape;967;p59"/>
          <p:cNvPicPr preferRelativeResize="0"/>
          <p:nvPr/>
        </p:nvPicPr>
        <p:blipFill>
          <a:blip r:embed="rId3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9625" y="4138563"/>
            <a:ext cx="710700" cy="243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8" name="Google Shape;968;p59"/>
          <p:cNvPicPr preferRelativeResize="0"/>
          <p:nvPr/>
        </p:nvPicPr>
        <p:blipFill>
          <a:blip r:embed="rId3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7862" y="4035650"/>
            <a:ext cx="980400" cy="551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9" name="Google Shape;969;p59"/>
          <p:cNvPicPr preferRelativeResize="0"/>
          <p:nvPr/>
        </p:nvPicPr>
        <p:blipFill rotWithShape="1">
          <a:blip r:embed="rId3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01" t="41002" r="7254" b="35699"/>
          <a:stretch/>
        </p:blipFill>
        <p:spPr>
          <a:xfrm>
            <a:off x="823275" y="1586223"/>
            <a:ext cx="1416446" cy="295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0" name="Google Shape;970;p59"/>
          <p:cNvGrpSpPr/>
          <p:nvPr/>
        </p:nvGrpSpPr>
        <p:grpSpPr>
          <a:xfrm>
            <a:off x="159175" y="162075"/>
            <a:ext cx="1301100" cy="745200"/>
            <a:chOff x="159175" y="162075"/>
            <a:chExt cx="1301100" cy="745200"/>
          </a:xfrm>
        </p:grpSpPr>
        <p:sp>
          <p:nvSpPr>
            <p:cNvPr id="971" name="Google Shape;971;p59"/>
            <p:cNvSpPr/>
            <p:nvPr/>
          </p:nvSpPr>
          <p:spPr>
            <a:xfrm>
              <a:off x="159175" y="16207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972" name="Google Shape;972;p59"/>
            <p:cNvPicPr preferRelativeResize="0"/>
            <p:nvPr/>
          </p:nvPicPr>
          <p:blipFill>
            <a:blip r:embed="rId3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73" name="Google Shape;973;p59"/>
          <p:cNvPicPr preferRelativeResize="0"/>
          <p:nvPr/>
        </p:nvPicPr>
        <p:blipFill>
          <a:blip r:embed="rId4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2675" y="2962675"/>
            <a:ext cx="1048800" cy="335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78" name="Google Shape;978;p60"/>
          <p:cNvGraphicFramePr/>
          <p:nvPr/>
        </p:nvGraphicFramePr>
        <p:xfrm>
          <a:off x="2428875" y="126023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{8D4552AF-ABC0-4CBC-AAE4-E2C2B9CE3283}</a:tableStyleId>
              </a:tblPr>
              <a:tblGrid>
                <a:gridCol w="178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00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8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2700" cap="flat" cmpd="sng">
                      <a:solidFill>
                        <a:srgbClr val="CF8E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CF8E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F8E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F8E4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1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2700" cap="flat" cmpd="sng">
                      <a:solidFill>
                        <a:srgbClr val="CF8E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DBAA7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CF8E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DBAA7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01600" lvl="0" indent="0" algn="ctr" rtl="0">
                        <a:lnSpc>
                          <a:spcPct val="9230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Roboto Light"/>
                        <a:buNone/>
                      </a:pPr>
                      <a:r>
                        <a:rPr lang="en" sz="1300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  <a:t>Reach us at:</a:t>
                      </a:r>
                      <a:endParaRPr sz="13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0" marR="1016000" lvl="0" indent="9144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Roboto Light"/>
                        <a:buNone/>
                      </a:pPr>
                      <a:r>
                        <a:rPr lang="en" sz="1300" strike="noStrike" cap="none">
                          <a:uFill>
                            <a:noFill/>
                          </a:uFill>
                          <a:latin typeface="Roboto"/>
                          <a:ea typeface="Roboto"/>
                          <a:cs typeface="Roboto"/>
                          <a:sym typeface="Roboto"/>
                          <a:hlinkClick r:id="rId3"/>
                        </a:rPr>
                        <a:t>sales@p</a:t>
                      </a:r>
                      <a:r>
                        <a:rPr lang="en" sz="1300" strike="noStrike" cap="none">
                          <a:uFill>
                            <a:noFill/>
                          </a:uFill>
                          <a:latin typeface="Roboto"/>
                          <a:ea typeface="Roboto"/>
                          <a:cs typeface="Roboto"/>
                          <a:sym typeface="Roboto"/>
                          <a:hlinkClick r:id="rId4"/>
                        </a:rPr>
                        <a:t>m</a:t>
                      </a:r>
                      <a:r>
                        <a:rPr lang="en" sz="1300" strike="noStrike" cap="none">
                          <a:uFill>
                            <a:noFill/>
                          </a:uFill>
                          <a:latin typeface="Roboto"/>
                          <a:ea typeface="Roboto"/>
                          <a:cs typeface="Roboto"/>
                          <a:sym typeface="Roboto"/>
                          <a:hlinkClick r:id="rId3"/>
                        </a:rPr>
                        <a:t>lindia.</a:t>
                      </a:r>
                      <a:r>
                        <a:rPr lang="en" sz="1300" strike="noStrike" cap="none">
                          <a:latin typeface="Roboto"/>
                          <a:ea typeface="Roboto"/>
                          <a:cs typeface="Roboto"/>
                          <a:sym typeface="Roboto"/>
                        </a:rPr>
                        <a:t>co</a:t>
                      </a:r>
                      <a:r>
                        <a:rPr lang="en" sz="1300" strike="noStrike" cap="none">
                          <a:uFill>
                            <a:noFill/>
                          </a:uFill>
                          <a:latin typeface="Roboto"/>
                          <a:ea typeface="Roboto"/>
                          <a:cs typeface="Roboto"/>
                          <a:sym typeface="Roboto"/>
                          <a:hlinkClick r:id="rId3"/>
                        </a:rPr>
                        <a:t>m</a:t>
                      </a:r>
                      <a:r>
                        <a:rPr lang="en" sz="1300">
                          <a:latin typeface="Roboto"/>
                          <a:ea typeface="Roboto"/>
                          <a:cs typeface="Roboto"/>
                          <a:sym typeface="Roboto"/>
                        </a:rPr>
                        <a:t> or </a:t>
                      </a:r>
                      <a:endParaRPr sz="13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0" marR="1016000" lvl="0" indent="91440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Roboto Light"/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uFill>
                            <a:noFill/>
                          </a:uFill>
                          <a:latin typeface="Roboto"/>
                          <a:ea typeface="Roboto"/>
                          <a:cs typeface="Roboto"/>
                          <a:sym typeface="Roboto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www.pmlindia.com</a:t>
                      </a:r>
                      <a:endParaRPr sz="13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endParaRPr sz="1300" u="none" strike="noStrike" cap="none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 Light"/>
                        <a:buNone/>
                      </a:pPr>
                      <a:endParaRPr sz="13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0" marR="0" marT="0" marB="0">
                    <a:lnR w="12700" cap="flat" cmpd="sng">
                      <a:solidFill>
                        <a:srgbClr val="CF8E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 New Roman"/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2700" cap="flat" cmpd="sng">
                      <a:solidFill>
                        <a:srgbClr val="CF8E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Roboto Light"/>
                        <a:buNone/>
                      </a:pPr>
                      <a:endParaRPr sz="1200" u="none" strike="noStrike" cap="none">
                        <a:latin typeface="Roboto Light"/>
                        <a:ea typeface="Roboto Light"/>
                        <a:cs typeface="Roboto Light"/>
                        <a:sym typeface="Roboto Light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CF8E4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F8E4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rgbClr val="CF8E4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79" name="Google Shape;979;p60"/>
          <p:cNvSpPr/>
          <p:nvPr/>
        </p:nvSpPr>
        <p:spPr>
          <a:xfrm>
            <a:off x="8460800" y="4397950"/>
            <a:ext cx="683100" cy="444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grpSp>
        <p:nvGrpSpPr>
          <p:cNvPr id="980" name="Google Shape;980;p60"/>
          <p:cNvGrpSpPr/>
          <p:nvPr/>
        </p:nvGrpSpPr>
        <p:grpSpPr>
          <a:xfrm>
            <a:off x="3921450" y="1602075"/>
            <a:ext cx="1301100" cy="867600"/>
            <a:chOff x="-18000" y="120475"/>
            <a:chExt cx="1301100" cy="867600"/>
          </a:xfrm>
        </p:grpSpPr>
        <p:sp>
          <p:nvSpPr>
            <p:cNvPr id="981" name="Google Shape;981;p60"/>
            <p:cNvSpPr/>
            <p:nvPr/>
          </p:nvSpPr>
          <p:spPr>
            <a:xfrm>
              <a:off x="-18000" y="120475"/>
              <a:ext cx="1301100" cy="867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982" name="Google Shape;982;p60"/>
            <p:cNvPicPr preferRelativeResize="0"/>
            <p:nvPr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8875" y="511350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2"/>
          <p:cNvSpPr txBox="1">
            <a:spLocks noGrp="1"/>
          </p:cNvSpPr>
          <p:nvPr>
            <p:ph type="title"/>
          </p:nvPr>
        </p:nvSpPr>
        <p:spPr>
          <a:xfrm>
            <a:off x="0" y="232125"/>
            <a:ext cx="91440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127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Quicksand"/>
              <a:buNone/>
            </a:pPr>
            <a:r>
              <a:rPr lang="en" sz="2800">
                <a:solidFill>
                  <a:schemeClr val="dk1"/>
                </a:solidFill>
              </a:rPr>
              <a:t>THE BUSINESS LEADERS</a:t>
            </a:r>
            <a:endParaRPr sz="2800">
              <a:solidFill>
                <a:schemeClr val="dk1"/>
              </a:solidFill>
            </a:endParaRPr>
          </a:p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Quicksand"/>
              <a:buNone/>
            </a:pPr>
            <a:endParaRPr sz="2800"/>
          </a:p>
        </p:txBody>
      </p:sp>
      <p:sp>
        <p:nvSpPr>
          <p:cNvPr id="235" name="Google Shape;235;p32"/>
          <p:cNvSpPr txBox="1">
            <a:spLocks noGrp="1"/>
          </p:cNvSpPr>
          <p:nvPr>
            <p:ph type="sldNum" idx="4294967295"/>
          </p:nvPr>
        </p:nvSpPr>
        <p:spPr>
          <a:xfrm>
            <a:off x="8658054" y="4738584"/>
            <a:ext cx="102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fld>
            <a:endParaRPr sz="1300"/>
          </a:p>
        </p:txBody>
      </p:sp>
      <p:sp>
        <p:nvSpPr>
          <p:cNvPr id="236" name="Google Shape;236;p32"/>
          <p:cNvSpPr txBox="1"/>
          <p:nvPr/>
        </p:nvSpPr>
        <p:spPr>
          <a:xfrm>
            <a:off x="3714950" y="3349847"/>
            <a:ext cx="1742400" cy="495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9550" tIns="99550" rIns="99550" bIns="995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89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Deputy General Manager</a:t>
            </a:r>
            <a:endParaRPr sz="108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80">
                <a:latin typeface="Roboto Light"/>
                <a:ea typeface="Roboto Light"/>
                <a:cs typeface="Roboto Light"/>
                <a:sym typeface="Roboto Light"/>
              </a:rPr>
              <a:t>Shunt</a:t>
            </a:r>
            <a:endParaRPr sz="98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7" name="Google Shape;237;p32"/>
          <p:cNvSpPr/>
          <p:nvPr/>
        </p:nvSpPr>
        <p:spPr>
          <a:xfrm>
            <a:off x="5839734" y="2951229"/>
            <a:ext cx="1742400" cy="400500"/>
          </a:xfrm>
          <a:prstGeom prst="rect">
            <a:avLst/>
          </a:prstGeom>
          <a:solidFill>
            <a:srgbClr val="DBAA72"/>
          </a:solidFill>
          <a:ln w="103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24"/>
          </a:p>
        </p:txBody>
      </p:sp>
      <p:sp>
        <p:nvSpPr>
          <p:cNvPr id="238" name="Google Shape;238;p32"/>
          <p:cNvSpPr/>
          <p:nvPr/>
        </p:nvSpPr>
        <p:spPr>
          <a:xfrm>
            <a:off x="3792052" y="1142651"/>
            <a:ext cx="1425600" cy="1703700"/>
          </a:xfrm>
          <a:prstGeom prst="rect">
            <a:avLst/>
          </a:prstGeom>
          <a:noFill/>
          <a:ln w="13825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50" tIns="27050" rIns="27050" bIns="27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9"/>
              <a:buFont typeface="Calibri"/>
              <a:buNone/>
            </a:pPr>
            <a:endParaRPr sz="1089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32"/>
          <p:cNvSpPr txBox="1"/>
          <p:nvPr/>
        </p:nvSpPr>
        <p:spPr>
          <a:xfrm>
            <a:off x="5843926" y="3027679"/>
            <a:ext cx="1738200" cy="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15"/>
              <a:buFont typeface="Quicksand"/>
              <a:buNone/>
            </a:pPr>
            <a:r>
              <a:rPr lang="en" sz="1415" b="1">
                <a:latin typeface="Quicksand"/>
                <a:ea typeface="Quicksand"/>
                <a:cs typeface="Quicksand"/>
                <a:sym typeface="Quicksand"/>
              </a:rPr>
              <a:t>Ganesh Garad</a:t>
            </a:r>
            <a:endParaRPr sz="871"/>
          </a:p>
        </p:txBody>
      </p:sp>
      <p:sp>
        <p:nvSpPr>
          <p:cNvPr id="240" name="Google Shape;240;p32"/>
          <p:cNvSpPr/>
          <p:nvPr/>
        </p:nvSpPr>
        <p:spPr>
          <a:xfrm>
            <a:off x="1732251" y="1142654"/>
            <a:ext cx="1423800" cy="1702500"/>
          </a:xfrm>
          <a:prstGeom prst="rect">
            <a:avLst/>
          </a:prstGeom>
          <a:noFill/>
          <a:ln w="13825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50" tIns="27050" rIns="27050" bIns="27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9"/>
              <a:buFont typeface="Calibri"/>
              <a:buNone/>
            </a:pPr>
            <a:endParaRPr sz="1089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32"/>
          <p:cNvSpPr/>
          <p:nvPr/>
        </p:nvSpPr>
        <p:spPr>
          <a:xfrm>
            <a:off x="6082866" y="1143304"/>
            <a:ext cx="1423800" cy="1702500"/>
          </a:xfrm>
          <a:prstGeom prst="rect">
            <a:avLst/>
          </a:prstGeom>
          <a:noFill/>
          <a:ln w="13825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50" tIns="27050" rIns="27050" bIns="27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9"/>
              <a:buFont typeface="Calibri"/>
              <a:buNone/>
            </a:pPr>
            <a:endParaRPr sz="1089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32"/>
          <p:cNvSpPr/>
          <p:nvPr/>
        </p:nvSpPr>
        <p:spPr>
          <a:xfrm>
            <a:off x="3714963" y="2951229"/>
            <a:ext cx="1742400" cy="400500"/>
          </a:xfrm>
          <a:prstGeom prst="rect">
            <a:avLst/>
          </a:prstGeom>
          <a:solidFill>
            <a:srgbClr val="DBAA72"/>
          </a:solidFill>
          <a:ln w="103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24"/>
          </a:p>
        </p:txBody>
      </p:sp>
      <p:sp>
        <p:nvSpPr>
          <p:cNvPr id="243" name="Google Shape;243;p32"/>
          <p:cNvSpPr txBox="1"/>
          <p:nvPr/>
        </p:nvSpPr>
        <p:spPr>
          <a:xfrm>
            <a:off x="3873389" y="3027665"/>
            <a:ext cx="1425600" cy="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15"/>
              <a:buFont typeface="Quicksand"/>
              <a:buNone/>
            </a:pPr>
            <a:r>
              <a:rPr lang="en" sz="1415" b="1">
                <a:latin typeface="Quicksand"/>
                <a:ea typeface="Quicksand"/>
                <a:cs typeface="Quicksand"/>
                <a:sym typeface="Quicksand"/>
              </a:rPr>
              <a:t>Raghav Garg</a:t>
            </a:r>
            <a:endParaRPr sz="1089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4" name="Google Shape;244;p32"/>
          <p:cNvSpPr/>
          <p:nvPr/>
        </p:nvSpPr>
        <p:spPr>
          <a:xfrm>
            <a:off x="1663935" y="2950579"/>
            <a:ext cx="1738200" cy="400500"/>
          </a:xfrm>
          <a:prstGeom prst="rect">
            <a:avLst/>
          </a:prstGeom>
          <a:solidFill>
            <a:srgbClr val="DBAA72"/>
          </a:solidFill>
          <a:ln w="103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24"/>
          </a:p>
        </p:txBody>
      </p:sp>
      <p:sp>
        <p:nvSpPr>
          <p:cNvPr id="245" name="Google Shape;245;p32"/>
          <p:cNvSpPr txBox="1"/>
          <p:nvPr/>
        </p:nvSpPr>
        <p:spPr>
          <a:xfrm>
            <a:off x="1663935" y="3027015"/>
            <a:ext cx="1738200" cy="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15"/>
              <a:buFont typeface="Quicksand"/>
              <a:buNone/>
            </a:pPr>
            <a:r>
              <a:rPr lang="en" sz="1415" b="1">
                <a:latin typeface="Quicksand"/>
                <a:ea typeface="Quicksand"/>
                <a:cs typeface="Quicksand"/>
                <a:sym typeface="Quicksand"/>
              </a:rPr>
              <a:t>Shashin Rajput</a:t>
            </a:r>
            <a:endParaRPr sz="871"/>
          </a:p>
        </p:txBody>
      </p:sp>
      <p:sp>
        <p:nvSpPr>
          <p:cNvPr id="246" name="Google Shape;246;p32"/>
          <p:cNvSpPr txBox="1"/>
          <p:nvPr/>
        </p:nvSpPr>
        <p:spPr>
          <a:xfrm>
            <a:off x="1663939" y="3349188"/>
            <a:ext cx="1738200" cy="495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9550" tIns="99550" rIns="99550" bIns="995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98"/>
              <a:buFont typeface="Arial"/>
              <a:buNone/>
            </a:pPr>
            <a:r>
              <a:rPr lang="en" sz="1089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Deputy General Manager</a:t>
            </a:r>
            <a:endParaRPr sz="1089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98"/>
              <a:buFont typeface="Arial"/>
              <a:buNone/>
            </a:pPr>
            <a:r>
              <a:rPr lang="en" sz="98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                    Relay</a:t>
            </a:r>
            <a:endParaRPr sz="1089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7" name="Google Shape;247;p32"/>
          <p:cNvSpPr txBox="1"/>
          <p:nvPr/>
        </p:nvSpPr>
        <p:spPr>
          <a:xfrm>
            <a:off x="5839734" y="3349838"/>
            <a:ext cx="1742400" cy="495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9550" tIns="99550" rIns="99550" bIns="995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89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Sr.Manager-Assemblies</a:t>
            </a:r>
            <a:endParaRPr sz="1089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8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TMPL</a:t>
            </a:r>
            <a:endParaRPr sz="1089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8" name="Google Shape;248;p32"/>
          <p:cNvSpPr/>
          <p:nvPr/>
        </p:nvSpPr>
        <p:spPr>
          <a:xfrm rot="10800000">
            <a:off x="4530673" y="3349867"/>
            <a:ext cx="111000" cy="96000"/>
          </a:xfrm>
          <a:prstGeom prst="triangle">
            <a:avLst>
              <a:gd name="adj" fmla="val 50000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24"/>
          </a:p>
        </p:txBody>
      </p:sp>
      <p:sp>
        <p:nvSpPr>
          <p:cNvPr id="249" name="Google Shape;249;p32"/>
          <p:cNvSpPr/>
          <p:nvPr/>
        </p:nvSpPr>
        <p:spPr>
          <a:xfrm rot="10800000">
            <a:off x="2477522" y="3349435"/>
            <a:ext cx="111000" cy="96000"/>
          </a:xfrm>
          <a:prstGeom prst="triangle">
            <a:avLst>
              <a:gd name="adj" fmla="val 50000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24"/>
          </a:p>
        </p:txBody>
      </p:sp>
      <p:sp>
        <p:nvSpPr>
          <p:cNvPr id="250" name="Google Shape;250;p32"/>
          <p:cNvSpPr/>
          <p:nvPr/>
        </p:nvSpPr>
        <p:spPr>
          <a:xfrm rot="10800000">
            <a:off x="6655445" y="3349867"/>
            <a:ext cx="111000" cy="96000"/>
          </a:xfrm>
          <a:prstGeom prst="triangle">
            <a:avLst>
              <a:gd name="adj" fmla="val 50000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24"/>
          </a:p>
        </p:txBody>
      </p:sp>
      <p:sp>
        <p:nvSpPr>
          <p:cNvPr id="251" name="Google Shape;251;p32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32" title="Raghav Garg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33" r="6133"/>
          <a:stretch/>
        </p:blipFill>
        <p:spPr>
          <a:xfrm>
            <a:off x="3936498" y="1259604"/>
            <a:ext cx="1299286" cy="1469926"/>
          </a:xfrm>
          <a:prstGeom prst="rect">
            <a:avLst/>
          </a:prstGeom>
          <a:noFill/>
          <a:ln>
            <a:noFill/>
          </a:ln>
          <a:effectLst>
            <a:outerShdw blurRad="62227" dist="20742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53" name="Google Shape;253;p32" title="Ganesh Garad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7" r="1747"/>
          <a:stretch/>
        </p:blipFill>
        <p:spPr>
          <a:xfrm>
            <a:off x="5900325" y="1239937"/>
            <a:ext cx="1423876" cy="1469927"/>
          </a:xfrm>
          <a:prstGeom prst="rect">
            <a:avLst/>
          </a:prstGeom>
          <a:noFill/>
          <a:ln>
            <a:noFill/>
          </a:ln>
          <a:effectLst>
            <a:outerShdw blurRad="62227" dist="20742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54" name="Google Shape;254;p32" title="Shashin Rajput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90" r="4890"/>
          <a:stretch/>
        </p:blipFill>
        <p:spPr>
          <a:xfrm>
            <a:off x="1907025" y="1242825"/>
            <a:ext cx="1364926" cy="150732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grpSp>
        <p:nvGrpSpPr>
          <p:cNvPr id="255" name="Google Shape;255;p32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256" name="Google Shape;256;p32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257" name="Google Shape;257;p32"/>
            <p:cNvPicPr preferRelativeResize="0"/>
            <p:nvPr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3"/>
          <p:cNvSpPr txBox="1">
            <a:spLocks noGrp="1"/>
          </p:cNvSpPr>
          <p:nvPr>
            <p:ph type="title"/>
          </p:nvPr>
        </p:nvSpPr>
        <p:spPr>
          <a:xfrm>
            <a:off x="0" y="232125"/>
            <a:ext cx="91440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Quicksand"/>
              <a:buNone/>
            </a:pPr>
            <a:r>
              <a:rPr lang="en" sz="2800">
                <a:solidFill>
                  <a:schemeClr val="dk1"/>
                </a:solidFill>
              </a:rPr>
              <a:t>OTHER KEY PERSONNEL </a:t>
            </a:r>
            <a:endParaRPr sz="2800"/>
          </a:p>
        </p:txBody>
      </p:sp>
      <p:sp>
        <p:nvSpPr>
          <p:cNvPr id="263" name="Google Shape;263;p33"/>
          <p:cNvSpPr txBox="1">
            <a:spLocks noGrp="1"/>
          </p:cNvSpPr>
          <p:nvPr>
            <p:ph type="sldNum" idx="4294967295"/>
          </p:nvPr>
        </p:nvSpPr>
        <p:spPr>
          <a:xfrm>
            <a:off x="8658054" y="4738584"/>
            <a:ext cx="102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fld>
            <a:endParaRPr sz="1300"/>
          </a:p>
        </p:txBody>
      </p:sp>
      <p:sp>
        <p:nvSpPr>
          <p:cNvPr id="264" name="Google Shape;264;p33"/>
          <p:cNvSpPr txBox="1"/>
          <p:nvPr/>
        </p:nvSpPr>
        <p:spPr>
          <a:xfrm>
            <a:off x="2635575" y="3349848"/>
            <a:ext cx="1742400" cy="5079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9550" tIns="99550" rIns="99550" bIns="995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8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Deputy General Manager</a:t>
            </a:r>
            <a:endParaRPr sz="1089"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80">
                <a:latin typeface="Roboto Light"/>
                <a:ea typeface="Roboto Light"/>
                <a:cs typeface="Roboto Light"/>
                <a:sym typeface="Roboto Light"/>
              </a:rPr>
              <a:t>Quantum Magnetics</a:t>
            </a:r>
            <a:endParaRPr sz="98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5" name="Google Shape;265;p33"/>
          <p:cNvSpPr/>
          <p:nvPr/>
        </p:nvSpPr>
        <p:spPr>
          <a:xfrm>
            <a:off x="2712664" y="1142651"/>
            <a:ext cx="1425600" cy="1703700"/>
          </a:xfrm>
          <a:prstGeom prst="rect">
            <a:avLst/>
          </a:prstGeom>
          <a:noFill/>
          <a:ln w="13825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50" tIns="27050" rIns="27050" bIns="27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9"/>
              <a:buFont typeface="Calibri"/>
              <a:buNone/>
            </a:pPr>
            <a:endParaRPr sz="1089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33"/>
          <p:cNvSpPr/>
          <p:nvPr/>
        </p:nvSpPr>
        <p:spPr>
          <a:xfrm>
            <a:off x="2635575" y="2951229"/>
            <a:ext cx="1742400" cy="400500"/>
          </a:xfrm>
          <a:prstGeom prst="rect">
            <a:avLst/>
          </a:prstGeom>
          <a:solidFill>
            <a:srgbClr val="DBAA72"/>
          </a:solidFill>
          <a:ln w="103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24"/>
          </a:p>
        </p:txBody>
      </p:sp>
      <p:sp>
        <p:nvSpPr>
          <p:cNvPr id="267" name="Google Shape;267;p33"/>
          <p:cNvSpPr txBox="1"/>
          <p:nvPr/>
        </p:nvSpPr>
        <p:spPr>
          <a:xfrm>
            <a:off x="2714789" y="3027725"/>
            <a:ext cx="1584000" cy="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15"/>
              <a:buFont typeface="Quicksand"/>
              <a:buNone/>
            </a:pPr>
            <a:r>
              <a:rPr lang="en" sz="1415" b="1">
                <a:latin typeface="Quicksand"/>
                <a:ea typeface="Quicksand"/>
                <a:cs typeface="Quicksand"/>
                <a:sym typeface="Quicksand"/>
              </a:rPr>
              <a:t>Swapnil Khochare</a:t>
            </a:r>
            <a:endParaRPr sz="1089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8" name="Google Shape;268;p33"/>
          <p:cNvSpPr/>
          <p:nvPr/>
        </p:nvSpPr>
        <p:spPr>
          <a:xfrm rot="10800000">
            <a:off x="3451286" y="3349867"/>
            <a:ext cx="111000" cy="96000"/>
          </a:xfrm>
          <a:prstGeom prst="triangle">
            <a:avLst>
              <a:gd name="adj" fmla="val 50000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24"/>
          </a:p>
        </p:txBody>
      </p:sp>
      <p:sp>
        <p:nvSpPr>
          <p:cNvPr id="269" name="Google Shape;269;p33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0" name="Google Shape;270;p33" title="Swapnil Khochare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09" r="5309"/>
          <a:stretch/>
        </p:blipFill>
        <p:spPr>
          <a:xfrm>
            <a:off x="2857607" y="1242825"/>
            <a:ext cx="1364943" cy="1507317"/>
          </a:xfrm>
          <a:prstGeom prst="rect">
            <a:avLst/>
          </a:prstGeom>
          <a:noFill/>
          <a:ln>
            <a:noFill/>
          </a:ln>
          <a:effectLst>
            <a:outerShdw blurRad="62227" dist="20742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71" name="Google Shape;271;p33"/>
          <p:cNvSpPr txBox="1"/>
          <p:nvPr/>
        </p:nvSpPr>
        <p:spPr>
          <a:xfrm>
            <a:off x="4766013" y="3349847"/>
            <a:ext cx="1742400" cy="5079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9550" tIns="99550" rIns="99550" bIns="995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98"/>
              <a:buFont typeface="Arial"/>
              <a:buNone/>
            </a:pPr>
            <a:r>
              <a:rPr lang="en" sz="1089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Deputy General Manager</a:t>
            </a:r>
            <a:endParaRPr sz="1089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80">
                <a:latin typeface="Roboto Light"/>
                <a:ea typeface="Roboto Light"/>
                <a:cs typeface="Roboto Light"/>
                <a:sym typeface="Roboto Light"/>
              </a:rPr>
              <a:t>Operations</a:t>
            </a:r>
            <a:endParaRPr sz="98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72" name="Google Shape;272;p33"/>
          <p:cNvSpPr/>
          <p:nvPr/>
        </p:nvSpPr>
        <p:spPr>
          <a:xfrm>
            <a:off x="4843114" y="1142651"/>
            <a:ext cx="1425600" cy="1703700"/>
          </a:xfrm>
          <a:prstGeom prst="rect">
            <a:avLst/>
          </a:prstGeom>
          <a:noFill/>
          <a:ln w="13825" cap="flat" cmpd="sng">
            <a:solidFill>
              <a:srgbClr val="DB24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50" tIns="27050" rIns="27050" bIns="27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9"/>
              <a:buFont typeface="Calibri"/>
              <a:buNone/>
            </a:pPr>
            <a:endParaRPr sz="1089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33"/>
          <p:cNvSpPr/>
          <p:nvPr/>
        </p:nvSpPr>
        <p:spPr>
          <a:xfrm>
            <a:off x="4766025" y="2951229"/>
            <a:ext cx="1742400" cy="400500"/>
          </a:xfrm>
          <a:prstGeom prst="rect">
            <a:avLst/>
          </a:prstGeom>
          <a:solidFill>
            <a:srgbClr val="DBAA72"/>
          </a:solidFill>
          <a:ln w="103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24"/>
          </a:p>
        </p:txBody>
      </p:sp>
      <p:sp>
        <p:nvSpPr>
          <p:cNvPr id="274" name="Google Shape;274;p33"/>
          <p:cNvSpPr txBox="1"/>
          <p:nvPr/>
        </p:nvSpPr>
        <p:spPr>
          <a:xfrm>
            <a:off x="4845239" y="3027725"/>
            <a:ext cx="1584000" cy="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15"/>
              <a:buFont typeface="Quicksand"/>
              <a:buNone/>
            </a:pPr>
            <a:r>
              <a:rPr lang="en" sz="1415" b="1">
                <a:latin typeface="Quicksand"/>
                <a:ea typeface="Quicksand"/>
                <a:cs typeface="Quicksand"/>
                <a:sym typeface="Quicksand"/>
              </a:rPr>
              <a:t>Sunil Verma</a:t>
            </a:r>
            <a:endParaRPr sz="1089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75" name="Google Shape;275;p33"/>
          <p:cNvSpPr/>
          <p:nvPr/>
        </p:nvSpPr>
        <p:spPr>
          <a:xfrm rot="10800000">
            <a:off x="5581736" y="3349867"/>
            <a:ext cx="111000" cy="96000"/>
          </a:xfrm>
          <a:prstGeom prst="triangle">
            <a:avLst>
              <a:gd name="adj" fmla="val 50000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24"/>
          </a:p>
        </p:txBody>
      </p:sp>
      <p:sp>
        <p:nvSpPr>
          <p:cNvPr id="276" name="Google Shape;276;p33"/>
          <p:cNvSpPr/>
          <p:nvPr/>
        </p:nvSpPr>
        <p:spPr>
          <a:xfrm>
            <a:off x="4719025" y="1235950"/>
            <a:ext cx="1365000" cy="15072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277" name="Google Shape;277;p33" title="STM04840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928" t="10343" r="34127" b="66636"/>
          <a:stretch/>
        </p:blipFill>
        <p:spPr>
          <a:xfrm>
            <a:off x="4703600" y="1221237"/>
            <a:ext cx="1364950" cy="150732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grpSp>
        <p:nvGrpSpPr>
          <p:cNvPr id="278" name="Google Shape;278;p33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279" name="Google Shape;279;p33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280" name="Google Shape;280;p33"/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4"/>
          <p:cNvSpPr txBox="1">
            <a:spLocks noGrp="1"/>
          </p:cNvSpPr>
          <p:nvPr>
            <p:ph type="sldNum" idx="4294967295"/>
          </p:nvPr>
        </p:nvSpPr>
        <p:spPr>
          <a:xfrm>
            <a:off x="8658054" y="4738584"/>
            <a:ext cx="102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6</a:t>
            </a:fld>
            <a:endParaRPr sz="1300"/>
          </a:p>
        </p:txBody>
      </p:sp>
      <p:sp>
        <p:nvSpPr>
          <p:cNvPr id="286" name="Google Shape;286;p34"/>
          <p:cNvSpPr txBox="1">
            <a:spLocks noGrp="1"/>
          </p:cNvSpPr>
          <p:nvPr>
            <p:ph type="title"/>
          </p:nvPr>
        </p:nvSpPr>
        <p:spPr>
          <a:xfrm>
            <a:off x="0" y="238825"/>
            <a:ext cx="91440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Quicksand"/>
              <a:buNone/>
            </a:pPr>
            <a:r>
              <a:rPr lang="en" sz="2800"/>
              <a:t>PERMANENT MAGNETS LTD</a:t>
            </a:r>
            <a:endParaRPr sz="2800"/>
          </a:p>
        </p:txBody>
      </p:sp>
      <p:pic>
        <p:nvPicPr>
          <p:cNvPr id="287" name="Google Shape;287;p34"/>
          <p:cNvPicPr preferRelativeResize="0"/>
          <p:nvPr/>
        </p:nvPicPr>
        <p:blipFill>
          <a:blip r:embed="rId3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3412" y="1177263"/>
            <a:ext cx="815375" cy="815375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4"/>
          <p:cNvSpPr txBox="1"/>
          <p:nvPr/>
        </p:nvSpPr>
        <p:spPr>
          <a:xfrm>
            <a:off x="1021300" y="2189275"/>
            <a:ext cx="15996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12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Public Limited Company</a:t>
            </a:r>
            <a:endParaRPr sz="16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89" name="Google Shape;289;p34"/>
          <p:cNvPicPr preferRelativeResize="0"/>
          <p:nvPr/>
        </p:nvPicPr>
        <p:blipFill>
          <a:blip r:embed="rId4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9381" y="1177262"/>
            <a:ext cx="815400" cy="815377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4"/>
          <p:cNvSpPr txBox="1"/>
          <p:nvPr/>
        </p:nvSpPr>
        <p:spPr>
          <a:xfrm>
            <a:off x="3002131" y="2189275"/>
            <a:ext cx="13299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12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Established in 1960</a:t>
            </a:r>
            <a:endParaRPr sz="10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1" name="Google Shape;291;p34"/>
          <p:cNvSpPr txBox="1"/>
          <p:nvPr/>
        </p:nvSpPr>
        <p:spPr>
          <a:xfrm>
            <a:off x="4748563" y="2183875"/>
            <a:ext cx="1557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5+1</a:t>
            </a:r>
            <a:r>
              <a:rPr lang="en" sz="1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Locations</a:t>
            </a:r>
            <a:br>
              <a:rPr lang="en" sz="1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0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2" name="Google Shape;292;p34"/>
          <p:cNvPicPr preferRelativeResize="0"/>
          <p:nvPr/>
        </p:nvPicPr>
        <p:blipFill>
          <a:blip r:embed="rId5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4611" y="1142475"/>
            <a:ext cx="884950" cy="8849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4"/>
          <p:cNvSpPr txBox="1"/>
          <p:nvPr/>
        </p:nvSpPr>
        <p:spPr>
          <a:xfrm>
            <a:off x="6722136" y="2102875"/>
            <a:ext cx="1329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Listed on Bombay Stock Exchange</a:t>
            </a:r>
            <a:endParaRPr sz="10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12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4" name="Google Shape;294;p34"/>
          <p:cNvPicPr preferRelativeResize="0"/>
          <p:nvPr/>
        </p:nvPicPr>
        <p:blipFill>
          <a:blip r:embed="rId6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8625" y="2868575"/>
            <a:ext cx="884950" cy="88495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4"/>
          <p:cNvSpPr txBox="1"/>
          <p:nvPr/>
        </p:nvSpPr>
        <p:spPr>
          <a:xfrm>
            <a:off x="1335550" y="3910175"/>
            <a:ext cx="9711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12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180+ Staff</a:t>
            </a:r>
            <a:endParaRPr sz="10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6" name="Google Shape;296;p34"/>
          <p:cNvPicPr preferRelativeResize="0"/>
          <p:nvPr/>
        </p:nvPicPr>
        <p:blipFill>
          <a:blip r:embed="rId7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4606" y="2868575"/>
            <a:ext cx="884950" cy="88495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4"/>
          <p:cNvSpPr txBox="1"/>
          <p:nvPr/>
        </p:nvSpPr>
        <p:spPr>
          <a:xfrm>
            <a:off x="3091831" y="3910175"/>
            <a:ext cx="11505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12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400+ Workers</a:t>
            </a:r>
            <a:endParaRPr sz="10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8" name="Google Shape;298;p34"/>
          <p:cNvPicPr preferRelativeResize="0"/>
          <p:nvPr/>
        </p:nvPicPr>
        <p:blipFill>
          <a:blip r:embed="rId8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9487" y="2918763"/>
            <a:ext cx="784550" cy="784573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4"/>
          <p:cNvSpPr txBox="1"/>
          <p:nvPr/>
        </p:nvSpPr>
        <p:spPr>
          <a:xfrm>
            <a:off x="4970513" y="3910175"/>
            <a:ext cx="10425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12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75+ Engineers</a:t>
            </a:r>
            <a:endParaRPr sz="10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00" name="Google Shape;300;p34"/>
          <p:cNvPicPr preferRelativeResize="0"/>
          <p:nvPr/>
        </p:nvPicPr>
        <p:blipFill>
          <a:blip r:embed="rId9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9386" y="2903340"/>
            <a:ext cx="815400" cy="81542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4"/>
          <p:cNvSpPr txBox="1"/>
          <p:nvPr/>
        </p:nvSpPr>
        <p:spPr>
          <a:xfrm>
            <a:off x="6651486" y="3910175"/>
            <a:ext cx="14712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$2</a:t>
            </a:r>
            <a:r>
              <a:rPr lang="en" sz="1000">
                <a:latin typeface="Roboto"/>
                <a:ea typeface="Roboto"/>
                <a:cs typeface="Roboto"/>
                <a:sym typeface="Roboto"/>
              </a:rPr>
              <a:t>4</a:t>
            </a:r>
            <a:r>
              <a:rPr lang="en" sz="1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Million+ revenue</a:t>
            </a:r>
            <a:endParaRPr sz="10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02" name="Google Shape;302;p34"/>
          <p:cNvPicPr preferRelativeResize="0"/>
          <p:nvPr/>
        </p:nvPicPr>
        <p:blipFill>
          <a:blip r:embed="rId10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150" y="1228338"/>
            <a:ext cx="713225" cy="71322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4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4" name="Google Shape;304;p34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305" name="Google Shape;305;p34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306" name="Google Shape;306;p34"/>
            <p:cNvPicPr preferRelativeResize="0"/>
            <p:nvPr/>
          </p:nvPicPr>
          <p:blipFill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5"/>
          <p:cNvSpPr txBox="1">
            <a:spLocks noGrp="1"/>
          </p:cNvSpPr>
          <p:nvPr>
            <p:ph type="title"/>
          </p:nvPr>
        </p:nvSpPr>
        <p:spPr>
          <a:xfrm>
            <a:off x="-33" y="251025"/>
            <a:ext cx="91440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Quicksand"/>
              <a:buNone/>
            </a:pPr>
            <a:r>
              <a:rPr lang="en" sz="2800"/>
              <a:t>MILESTONES</a:t>
            </a:r>
            <a:endParaRPr sz="2800"/>
          </a:p>
        </p:txBody>
      </p:sp>
      <p:sp>
        <p:nvSpPr>
          <p:cNvPr id="312" name="Google Shape;312;p35"/>
          <p:cNvSpPr txBox="1">
            <a:spLocks noGrp="1"/>
          </p:cNvSpPr>
          <p:nvPr>
            <p:ph type="sldNum" idx="4294967295"/>
          </p:nvPr>
        </p:nvSpPr>
        <p:spPr>
          <a:xfrm>
            <a:off x="8658054" y="4738584"/>
            <a:ext cx="102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7</a:t>
            </a:fld>
            <a:endParaRPr sz="1300"/>
          </a:p>
        </p:txBody>
      </p:sp>
      <p:sp>
        <p:nvSpPr>
          <p:cNvPr id="313" name="Google Shape;313;p35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35"/>
          <p:cNvSpPr/>
          <p:nvPr/>
        </p:nvSpPr>
        <p:spPr>
          <a:xfrm>
            <a:off x="8736896" y="2425023"/>
            <a:ext cx="240300" cy="44366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10251"/>
                </a:lnTo>
                <a:lnTo>
                  <a:pt x="0" y="0"/>
                </a:lnTo>
                <a:close/>
              </a:path>
            </a:pathLst>
          </a:custGeom>
          <a:solidFill>
            <a:srgbClr val="DB241E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35"/>
          <p:cNvSpPr txBox="1"/>
          <p:nvPr/>
        </p:nvSpPr>
        <p:spPr>
          <a:xfrm>
            <a:off x="86426" y="981194"/>
            <a:ext cx="8643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 Medium"/>
              <a:buNone/>
            </a:pPr>
            <a:r>
              <a:rPr lang="en" sz="1000" b="1" i="0" u="none" strike="noStrike" cap="none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1960</a:t>
            </a:r>
            <a:endParaRPr sz="600" b="1" i="0" u="none" strike="noStrike" cap="none">
              <a:solidFill>
                <a:srgbClr val="000000"/>
              </a:solidFill>
            </a:endParaRPr>
          </a:p>
          <a:p>
            <a:pPr marL="0" marR="0" lvl="0" indent="127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PML Established:  Alnico Magnet  Production</a:t>
            </a:r>
            <a:endParaRPr sz="6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6" name="Google Shape;316;p35"/>
          <p:cNvSpPr txBox="1"/>
          <p:nvPr/>
        </p:nvSpPr>
        <p:spPr>
          <a:xfrm>
            <a:off x="1687284" y="3397236"/>
            <a:ext cx="10770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 Medium"/>
              <a:buNone/>
            </a:pPr>
            <a:r>
              <a:rPr lang="en" sz="1000" b="1" i="0" u="none" strike="noStrike" cap="none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2005</a:t>
            </a:r>
            <a:endParaRPr sz="600" b="1" i="0" u="none" strike="noStrike" cap="none">
              <a:solidFill>
                <a:srgbClr val="000000"/>
              </a:solidFill>
            </a:endParaRPr>
          </a:p>
          <a:p>
            <a:pPr marL="0" marR="0" lvl="0" indent="1270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Hiperm Division  Starts: Soft  Magnetic Parts</a:t>
            </a:r>
            <a:endParaRPr sz="6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7" name="Google Shape;317;p35"/>
          <p:cNvSpPr txBox="1"/>
          <p:nvPr/>
        </p:nvSpPr>
        <p:spPr>
          <a:xfrm>
            <a:off x="2833991" y="3397225"/>
            <a:ext cx="11547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 Medium"/>
              <a:buNone/>
            </a:pPr>
            <a:r>
              <a:rPr lang="en" sz="1000" b="1" i="0" u="none" strike="noStrike" cap="none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2016</a:t>
            </a:r>
            <a:endParaRPr sz="600" b="1" i="0" u="none" strike="noStrike" cap="none">
              <a:solidFill>
                <a:srgbClr val="000000"/>
              </a:solidFill>
            </a:endParaRPr>
          </a:p>
          <a:p>
            <a:pPr marL="0" marR="0" lvl="0" indent="1270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Zamak Die Casting  Process Starts</a:t>
            </a:r>
            <a:endParaRPr sz="6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8" name="Google Shape;318;p35"/>
          <p:cNvSpPr txBox="1"/>
          <p:nvPr/>
        </p:nvSpPr>
        <p:spPr>
          <a:xfrm>
            <a:off x="4144928" y="3389025"/>
            <a:ext cx="1046100" cy="5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 Medium"/>
              <a:buNone/>
            </a:pPr>
            <a:r>
              <a:rPr lang="en" sz="1000" b="1" i="0" u="none" strike="noStrike" cap="none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2018</a:t>
            </a:r>
            <a:endParaRPr sz="600" b="1" i="0" u="none" strike="noStrike" cap="none">
              <a:solidFill>
                <a:srgbClr val="000000"/>
              </a:solidFill>
            </a:endParaRPr>
          </a:p>
          <a:p>
            <a:pPr marL="0" marR="0" lvl="0" indent="1270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Plastic Molding  Process Starts</a:t>
            </a:r>
            <a:endParaRPr sz="6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9" name="Google Shape;319;p35"/>
          <p:cNvSpPr txBox="1"/>
          <p:nvPr/>
        </p:nvSpPr>
        <p:spPr>
          <a:xfrm>
            <a:off x="401250" y="3397225"/>
            <a:ext cx="1248600" cy="8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 Medium"/>
              <a:buNone/>
            </a:pPr>
            <a:r>
              <a:rPr lang="en" sz="1000" b="1" i="0" u="none" strike="noStrike" cap="none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1983</a:t>
            </a:r>
            <a:endParaRPr sz="600" b="1" i="0" u="none" strike="noStrike" cap="none">
              <a:solidFill>
                <a:srgbClr val="00000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Know How  Agreement:  Sumitomo Special  Metals Japan</a:t>
            </a:r>
            <a:endParaRPr sz="10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0" name="Google Shape;320;p35"/>
          <p:cNvSpPr txBox="1"/>
          <p:nvPr/>
        </p:nvSpPr>
        <p:spPr>
          <a:xfrm>
            <a:off x="1204054" y="972794"/>
            <a:ext cx="9432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 Medium"/>
              <a:buNone/>
            </a:pPr>
            <a:r>
              <a:rPr lang="en" sz="1000" b="1" i="0" u="none" strike="noStrike" cap="none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2000</a:t>
            </a:r>
            <a:endParaRPr sz="600" b="1" i="0" u="none" strike="noStrike" cap="none">
              <a:solidFill>
                <a:srgbClr val="00000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Magnetic  Assemblies Export</a:t>
            </a:r>
            <a:endParaRPr sz="6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1" name="Google Shape;321;p35"/>
          <p:cNvSpPr txBox="1"/>
          <p:nvPr/>
        </p:nvSpPr>
        <p:spPr>
          <a:xfrm>
            <a:off x="2213769" y="964394"/>
            <a:ext cx="10686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 Medium"/>
              <a:buNone/>
            </a:pPr>
            <a:r>
              <a:rPr lang="en" sz="1000" b="1" i="0" u="none" strike="noStrike" cap="none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2007</a:t>
            </a:r>
            <a:endParaRPr sz="1000" b="1" i="0" u="none" strike="noStrike" cap="none">
              <a:solidFill>
                <a:srgbClr val="000000"/>
              </a:solidFill>
            </a:endParaRPr>
          </a:p>
          <a:p>
            <a:pPr marL="0" marR="0" lvl="0" indent="127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Shunt Division Starts:  Copper Manganin  Shunt Assemblies</a:t>
            </a:r>
            <a:endParaRPr sz="10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2" name="Google Shape;322;p35"/>
          <p:cNvSpPr txBox="1"/>
          <p:nvPr/>
        </p:nvSpPr>
        <p:spPr>
          <a:xfrm>
            <a:off x="3553379" y="981200"/>
            <a:ext cx="9189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 Medium"/>
              <a:buNone/>
            </a:pPr>
            <a:r>
              <a:rPr lang="en" sz="1000" b="1" i="0" u="none" strike="noStrike" cap="none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2017</a:t>
            </a:r>
            <a:endParaRPr sz="600" b="1" i="0" u="none" strike="noStrike" cap="none">
              <a:solidFill>
                <a:srgbClr val="000000"/>
              </a:solidFill>
            </a:endParaRPr>
          </a:p>
          <a:p>
            <a:pPr marL="0" marR="0" lvl="0" indent="1270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CT Division Starts:  Nano Crystalline  And Amorphous  Components</a:t>
            </a:r>
            <a:endParaRPr sz="60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3" name="Google Shape;323;p35"/>
          <p:cNvSpPr txBox="1"/>
          <p:nvPr/>
        </p:nvSpPr>
        <p:spPr>
          <a:xfrm>
            <a:off x="4739507" y="955994"/>
            <a:ext cx="7713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 Medium"/>
              <a:buNone/>
            </a:pPr>
            <a:r>
              <a:rPr lang="en" sz="1000" b="1" i="0" u="none" strike="noStrike" cap="none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20</a:t>
            </a:r>
            <a:r>
              <a:rPr lang="en" sz="1000" b="1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22</a:t>
            </a:r>
            <a:endParaRPr sz="600" b="1" i="0" u="none" strike="noStrike" cap="none">
              <a:solidFill>
                <a:srgbClr val="000000"/>
              </a:solidFill>
            </a:endParaRPr>
          </a:p>
          <a:p>
            <a:pPr marL="0" marR="0" lvl="0" indent="1270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Expansion of stamping facility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4" name="Google Shape;324;p35"/>
          <p:cNvSpPr txBox="1"/>
          <p:nvPr/>
        </p:nvSpPr>
        <p:spPr>
          <a:xfrm>
            <a:off x="5318132" y="3391463"/>
            <a:ext cx="10686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 Medium"/>
              <a:buNone/>
            </a:pPr>
            <a:r>
              <a:rPr lang="en" sz="1000" b="1" i="0" u="none" strike="noStrike" cap="none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20</a:t>
            </a:r>
            <a:r>
              <a:rPr lang="en" sz="1000" b="1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23</a:t>
            </a:r>
            <a:endParaRPr sz="600" b="1" i="0" u="none" strike="noStrike" cap="none">
              <a:solidFill>
                <a:srgbClr val="000000"/>
              </a:solidFill>
            </a:endParaRPr>
          </a:p>
          <a:p>
            <a:pPr marL="0" marR="0" lvl="0" indent="1270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Nano Ribbon Casting  </a:t>
            </a:r>
            <a:br>
              <a:rPr lang="en" sz="1000">
                <a:latin typeface="Roboto"/>
                <a:ea typeface="Roboto"/>
                <a:cs typeface="Roboto"/>
                <a:sym typeface="Roboto"/>
              </a:rPr>
            </a:br>
            <a:r>
              <a:rPr lang="en" sz="1000">
                <a:latin typeface="Roboto"/>
                <a:ea typeface="Roboto"/>
                <a:cs typeface="Roboto"/>
                <a:sym typeface="Roboto"/>
              </a:rPr>
              <a:t>Vacuum Induction</a:t>
            </a:r>
            <a:br>
              <a:rPr lang="en" sz="1000">
                <a:latin typeface="Roboto"/>
                <a:ea typeface="Roboto"/>
                <a:cs typeface="Roboto"/>
                <a:sym typeface="Roboto"/>
              </a:rPr>
            </a:br>
            <a:r>
              <a:rPr lang="en" sz="1000">
                <a:latin typeface="Roboto"/>
                <a:ea typeface="Roboto"/>
                <a:cs typeface="Roboto"/>
                <a:sym typeface="Roboto"/>
              </a:rPr>
              <a:t> Melting</a:t>
            </a:r>
            <a:br>
              <a:rPr lang="en" sz="1000">
                <a:latin typeface="Roboto"/>
                <a:ea typeface="Roboto"/>
                <a:cs typeface="Roboto"/>
                <a:sym typeface="Roboto"/>
              </a:rPr>
            </a:b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25" name="Google Shape;325;p35"/>
          <p:cNvCxnSpPr/>
          <p:nvPr/>
        </p:nvCxnSpPr>
        <p:spPr>
          <a:xfrm>
            <a:off x="5737419" y="3152038"/>
            <a:ext cx="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6" name="Google Shape;326;p35"/>
          <p:cNvCxnSpPr/>
          <p:nvPr/>
        </p:nvCxnSpPr>
        <p:spPr>
          <a:xfrm>
            <a:off x="4581341" y="3152038"/>
            <a:ext cx="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7" name="Google Shape;327;p35"/>
          <p:cNvCxnSpPr/>
          <p:nvPr/>
        </p:nvCxnSpPr>
        <p:spPr>
          <a:xfrm>
            <a:off x="3296579" y="3152038"/>
            <a:ext cx="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8" name="Google Shape;328;p35"/>
          <p:cNvCxnSpPr/>
          <p:nvPr/>
        </p:nvCxnSpPr>
        <p:spPr>
          <a:xfrm>
            <a:off x="2110478" y="3152038"/>
            <a:ext cx="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9" name="Google Shape;329;p35"/>
          <p:cNvCxnSpPr/>
          <p:nvPr/>
        </p:nvCxnSpPr>
        <p:spPr>
          <a:xfrm>
            <a:off x="916837" y="3152038"/>
            <a:ext cx="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0" name="Google Shape;330;p35"/>
          <p:cNvSpPr/>
          <p:nvPr/>
        </p:nvSpPr>
        <p:spPr>
          <a:xfrm>
            <a:off x="-162" y="2584448"/>
            <a:ext cx="8773500" cy="1248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1" name="Google Shape;331;p35"/>
          <p:cNvCxnSpPr>
            <a:stCxn id="330" idx="1"/>
          </p:cNvCxnSpPr>
          <p:nvPr/>
        </p:nvCxnSpPr>
        <p:spPr>
          <a:xfrm>
            <a:off x="-162" y="2646848"/>
            <a:ext cx="89580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332" name="Google Shape;332;p35"/>
          <p:cNvGrpSpPr/>
          <p:nvPr/>
        </p:nvGrpSpPr>
        <p:grpSpPr>
          <a:xfrm>
            <a:off x="339988" y="1929066"/>
            <a:ext cx="413400" cy="657000"/>
            <a:chOff x="636399" y="1929066"/>
            <a:chExt cx="413400" cy="657000"/>
          </a:xfrm>
        </p:grpSpPr>
        <p:sp>
          <p:nvSpPr>
            <p:cNvPr id="333" name="Google Shape;333;p35"/>
            <p:cNvSpPr/>
            <p:nvPr/>
          </p:nvSpPr>
          <p:spPr>
            <a:xfrm rot="8268771">
              <a:off x="696127" y="1989987"/>
              <a:ext cx="293945" cy="290958"/>
            </a:xfrm>
            <a:prstGeom prst="teardrop">
              <a:avLst>
                <a:gd name="adj" fmla="val 100000"/>
              </a:avLst>
            </a:prstGeom>
            <a:solidFill>
              <a:srgbClr val="DB241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34" name="Google Shape;334;p35"/>
            <p:cNvCxnSpPr/>
            <p:nvPr/>
          </p:nvCxnSpPr>
          <p:spPr>
            <a:xfrm>
              <a:off x="756725" y="2178804"/>
              <a:ext cx="0" cy="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35"/>
            <p:cNvCxnSpPr>
              <a:stCxn id="333" idx="7"/>
            </p:cNvCxnSpPr>
            <p:nvPr/>
          </p:nvCxnSpPr>
          <p:spPr>
            <a:xfrm>
              <a:off x="831999" y="2341866"/>
              <a:ext cx="2100" cy="244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336" name="Google Shape;336;p35"/>
            <p:cNvSpPr/>
            <p:nvPr/>
          </p:nvSpPr>
          <p:spPr>
            <a:xfrm>
              <a:off x="756700" y="2049066"/>
              <a:ext cx="172800" cy="172800"/>
            </a:xfrm>
            <a:prstGeom prst="ellipse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7" name="Google Shape;337;p35"/>
          <p:cNvGrpSpPr/>
          <p:nvPr/>
        </p:nvGrpSpPr>
        <p:grpSpPr>
          <a:xfrm>
            <a:off x="1468965" y="1929066"/>
            <a:ext cx="413400" cy="657000"/>
            <a:chOff x="636399" y="1929066"/>
            <a:chExt cx="413400" cy="657000"/>
          </a:xfrm>
        </p:grpSpPr>
        <p:sp>
          <p:nvSpPr>
            <p:cNvPr id="338" name="Google Shape;338;p35"/>
            <p:cNvSpPr/>
            <p:nvPr/>
          </p:nvSpPr>
          <p:spPr>
            <a:xfrm rot="8268771">
              <a:off x="696127" y="1989987"/>
              <a:ext cx="293945" cy="290958"/>
            </a:xfrm>
            <a:prstGeom prst="teardrop">
              <a:avLst>
                <a:gd name="adj" fmla="val 100000"/>
              </a:avLst>
            </a:prstGeom>
            <a:solidFill>
              <a:srgbClr val="DB241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39" name="Google Shape;339;p35"/>
            <p:cNvCxnSpPr/>
            <p:nvPr/>
          </p:nvCxnSpPr>
          <p:spPr>
            <a:xfrm>
              <a:off x="756725" y="2178804"/>
              <a:ext cx="0" cy="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35"/>
            <p:cNvCxnSpPr>
              <a:stCxn id="338" idx="7"/>
            </p:cNvCxnSpPr>
            <p:nvPr/>
          </p:nvCxnSpPr>
          <p:spPr>
            <a:xfrm>
              <a:off x="831999" y="2341866"/>
              <a:ext cx="2100" cy="244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341" name="Google Shape;341;p35"/>
            <p:cNvSpPr/>
            <p:nvPr/>
          </p:nvSpPr>
          <p:spPr>
            <a:xfrm>
              <a:off x="756700" y="2049066"/>
              <a:ext cx="172800" cy="172800"/>
            </a:xfrm>
            <a:prstGeom prst="ellipse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" name="Google Shape;342;p35"/>
          <p:cNvGrpSpPr/>
          <p:nvPr/>
        </p:nvGrpSpPr>
        <p:grpSpPr>
          <a:xfrm>
            <a:off x="2541381" y="1929066"/>
            <a:ext cx="413400" cy="657000"/>
            <a:chOff x="636399" y="1929066"/>
            <a:chExt cx="413400" cy="657000"/>
          </a:xfrm>
        </p:grpSpPr>
        <p:sp>
          <p:nvSpPr>
            <p:cNvPr id="343" name="Google Shape;343;p35"/>
            <p:cNvSpPr/>
            <p:nvPr/>
          </p:nvSpPr>
          <p:spPr>
            <a:xfrm rot="8268771">
              <a:off x="696127" y="1989987"/>
              <a:ext cx="293945" cy="290958"/>
            </a:xfrm>
            <a:prstGeom prst="teardrop">
              <a:avLst>
                <a:gd name="adj" fmla="val 100000"/>
              </a:avLst>
            </a:prstGeom>
            <a:solidFill>
              <a:srgbClr val="DB241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44" name="Google Shape;344;p35"/>
            <p:cNvCxnSpPr/>
            <p:nvPr/>
          </p:nvCxnSpPr>
          <p:spPr>
            <a:xfrm>
              <a:off x="756725" y="2178804"/>
              <a:ext cx="0" cy="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35"/>
            <p:cNvCxnSpPr>
              <a:stCxn id="343" idx="7"/>
            </p:cNvCxnSpPr>
            <p:nvPr/>
          </p:nvCxnSpPr>
          <p:spPr>
            <a:xfrm>
              <a:off x="831999" y="2341866"/>
              <a:ext cx="2100" cy="244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346" name="Google Shape;346;p35"/>
            <p:cNvSpPr/>
            <p:nvPr/>
          </p:nvSpPr>
          <p:spPr>
            <a:xfrm>
              <a:off x="756700" y="2049066"/>
              <a:ext cx="172800" cy="172800"/>
            </a:xfrm>
            <a:prstGeom prst="ellipse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7" name="Google Shape;347;p35"/>
          <p:cNvGrpSpPr/>
          <p:nvPr/>
        </p:nvGrpSpPr>
        <p:grpSpPr>
          <a:xfrm>
            <a:off x="3806128" y="1929066"/>
            <a:ext cx="413400" cy="657000"/>
            <a:chOff x="636399" y="1929066"/>
            <a:chExt cx="413400" cy="657000"/>
          </a:xfrm>
        </p:grpSpPr>
        <p:sp>
          <p:nvSpPr>
            <p:cNvPr id="348" name="Google Shape;348;p35"/>
            <p:cNvSpPr/>
            <p:nvPr/>
          </p:nvSpPr>
          <p:spPr>
            <a:xfrm rot="8268771">
              <a:off x="696127" y="1989987"/>
              <a:ext cx="293945" cy="290958"/>
            </a:xfrm>
            <a:prstGeom prst="teardrop">
              <a:avLst>
                <a:gd name="adj" fmla="val 100000"/>
              </a:avLst>
            </a:prstGeom>
            <a:solidFill>
              <a:srgbClr val="DB241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49" name="Google Shape;349;p35"/>
            <p:cNvCxnSpPr/>
            <p:nvPr/>
          </p:nvCxnSpPr>
          <p:spPr>
            <a:xfrm>
              <a:off x="756725" y="2178804"/>
              <a:ext cx="0" cy="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35"/>
            <p:cNvCxnSpPr>
              <a:stCxn id="348" idx="7"/>
            </p:cNvCxnSpPr>
            <p:nvPr/>
          </p:nvCxnSpPr>
          <p:spPr>
            <a:xfrm>
              <a:off x="831999" y="2341866"/>
              <a:ext cx="2100" cy="244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351" name="Google Shape;351;p35"/>
            <p:cNvSpPr/>
            <p:nvPr/>
          </p:nvSpPr>
          <p:spPr>
            <a:xfrm>
              <a:off x="756700" y="2049066"/>
              <a:ext cx="172800" cy="172800"/>
            </a:xfrm>
            <a:prstGeom prst="ellipse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2" name="Google Shape;352;p35"/>
          <p:cNvGrpSpPr/>
          <p:nvPr/>
        </p:nvGrpSpPr>
        <p:grpSpPr>
          <a:xfrm>
            <a:off x="4918469" y="1929066"/>
            <a:ext cx="413400" cy="657000"/>
            <a:chOff x="636399" y="1929066"/>
            <a:chExt cx="413400" cy="657000"/>
          </a:xfrm>
        </p:grpSpPr>
        <p:sp>
          <p:nvSpPr>
            <p:cNvPr id="353" name="Google Shape;353;p35"/>
            <p:cNvSpPr/>
            <p:nvPr/>
          </p:nvSpPr>
          <p:spPr>
            <a:xfrm rot="8268771">
              <a:off x="696127" y="1989987"/>
              <a:ext cx="293945" cy="290958"/>
            </a:xfrm>
            <a:prstGeom prst="teardrop">
              <a:avLst>
                <a:gd name="adj" fmla="val 100000"/>
              </a:avLst>
            </a:prstGeom>
            <a:solidFill>
              <a:srgbClr val="DB241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54" name="Google Shape;354;p35"/>
            <p:cNvCxnSpPr/>
            <p:nvPr/>
          </p:nvCxnSpPr>
          <p:spPr>
            <a:xfrm>
              <a:off x="756725" y="2178804"/>
              <a:ext cx="0" cy="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35"/>
            <p:cNvCxnSpPr>
              <a:stCxn id="353" idx="7"/>
            </p:cNvCxnSpPr>
            <p:nvPr/>
          </p:nvCxnSpPr>
          <p:spPr>
            <a:xfrm>
              <a:off x="831999" y="2341866"/>
              <a:ext cx="2100" cy="244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356" name="Google Shape;356;p35"/>
            <p:cNvSpPr/>
            <p:nvPr/>
          </p:nvSpPr>
          <p:spPr>
            <a:xfrm>
              <a:off x="756700" y="2049066"/>
              <a:ext cx="172800" cy="172800"/>
            </a:xfrm>
            <a:prstGeom prst="ellipse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7" name="Google Shape;357;p35"/>
          <p:cNvGrpSpPr/>
          <p:nvPr/>
        </p:nvGrpSpPr>
        <p:grpSpPr>
          <a:xfrm rot="10800000">
            <a:off x="818849" y="2709241"/>
            <a:ext cx="413400" cy="657000"/>
            <a:chOff x="636399" y="1929066"/>
            <a:chExt cx="413400" cy="657000"/>
          </a:xfrm>
        </p:grpSpPr>
        <p:sp>
          <p:nvSpPr>
            <p:cNvPr id="358" name="Google Shape;358;p35"/>
            <p:cNvSpPr/>
            <p:nvPr/>
          </p:nvSpPr>
          <p:spPr>
            <a:xfrm rot="8268771">
              <a:off x="696127" y="1989987"/>
              <a:ext cx="293945" cy="290958"/>
            </a:xfrm>
            <a:prstGeom prst="teardrop">
              <a:avLst>
                <a:gd name="adj" fmla="val 100000"/>
              </a:avLst>
            </a:prstGeom>
            <a:solidFill>
              <a:srgbClr val="DB241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59" name="Google Shape;359;p35"/>
            <p:cNvCxnSpPr/>
            <p:nvPr/>
          </p:nvCxnSpPr>
          <p:spPr>
            <a:xfrm>
              <a:off x="756725" y="2178804"/>
              <a:ext cx="0" cy="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35"/>
            <p:cNvCxnSpPr>
              <a:stCxn id="358" idx="7"/>
            </p:cNvCxnSpPr>
            <p:nvPr/>
          </p:nvCxnSpPr>
          <p:spPr>
            <a:xfrm>
              <a:off x="831999" y="2341866"/>
              <a:ext cx="2100" cy="244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361" name="Google Shape;361;p35"/>
            <p:cNvSpPr/>
            <p:nvPr/>
          </p:nvSpPr>
          <p:spPr>
            <a:xfrm>
              <a:off x="756700" y="2049066"/>
              <a:ext cx="172800" cy="172800"/>
            </a:xfrm>
            <a:prstGeom prst="ellipse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62" name="Google Shape;362;p35"/>
          <p:cNvCxnSpPr/>
          <p:nvPr/>
        </p:nvCxnSpPr>
        <p:spPr>
          <a:xfrm>
            <a:off x="2093891" y="3152038"/>
            <a:ext cx="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63" name="Google Shape;363;p35"/>
          <p:cNvGrpSpPr/>
          <p:nvPr/>
        </p:nvGrpSpPr>
        <p:grpSpPr>
          <a:xfrm rot="10800000">
            <a:off x="1995903" y="2709241"/>
            <a:ext cx="413400" cy="657000"/>
            <a:chOff x="636399" y="1929066"/>
            <a:chExt cx="413400" cy="657000"/>
          </a:xfrm>
        </p:grpSpPr>
        <p:sp>
          <p:nvSpPr>
            <p:cNvPr id="364" name="Google Shape;364;p35"/>
            <p:cNvSpPr/>
            <p:nvPr/>
          </p:nvSpPr>
          <p:spPr>
            <a:xfrm rot="8268771">
              <a:off x="696127" y="1989987"/>
              <a:ext cx="293945" cy="290958"/>
            </a:xfrm>
            <a:prstGeom prst="teardrop">
              <a:avLst>
                <a:gd name="adj" fmla="val 100000"/>
              </a:avLst>
            </a:prstGeom>
            <a:solidFill>
              <a:srgbClr val="DB241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65" name="Google Shape;365;p35"/>
            <p:cNvCxnSpPr/>
            <p:nvPr/>
          </p:nvCxnSpPr>
          <p:spPr>
            <a:xfrm>
              <a:off x="756725" y="2178804"/>
              <a:ext cx="0" cy="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35"/>
            <p:cNvCxnSpPr>
              <a:stCxn id="364" idx="7"/>
            </p:cNvCxnSpPr>
            <p:nvPr/>
          </p:nvCxnSpPr>
          <p:spPr>
            <a:xfrm>
              <a:off x="831999" y="2341866"/>
              <a:ext cx="2100" cy="244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367" name="Google Shape;367;p35"/>
            <p:cNvSpPr/>
            <p:nvPr/>
          </p:nvSpPr>
          <p:spPr>
            <a:xfrm>
              <a:off x="756700" y="2049066"/>
              <a:ext cx="172800" cy="172800"/>
            </a:xfrm>
            <a:prstGeom prst="ellipse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68" name="Google Shape;368;p35"/>
          <p:cNvCxnSpPr/>
          <p:nvPr/>
        </p:nvCxnSpPr>
        <p:spPr>
          <a:xfrm>
            <a:off x="3302641" y="3152038"/>
            <a:ext cx="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69" name="Google Shape;369;p35"/>
          <p:cNvGrpSpPr/>
          <p:nvPr/>
        </p:nvGrpSpPr>
        <p:grpSpPr>
          <a:xfrm rot="10800000">
            <a:off x="3204653" y="2709241"/>
            <a:ext cx="413400" cy="657000"/>
            <a:chOff x="636399" y="1929066"/>
            <a:chExt cx="413400" cy="657000"/>
          </a:xfrm>
        </p:grpSpPr>
        <p:sp>
          <p:nvSpPr>
            <p:cNvPr id="370" name="Google Shape;370;p35"/>
            <p:cNvSpPr/>
            <p:nvPr/>
          </p:nvSpPr>
          <p:spPr>
            <a:xfrm rot="8268771">
              <a:off x="696127" y="1989987"/>
              <a:ext cx="293945" cy="290958"/>
            </a:xfrm>
            <a:prstGeom prst="teardrop">
              <a:avLst>
                <a:gd name="adj" fmla="val 100000"/>
              </a:avLst>
            </a:prstGeom>
            <a:solidFill>
              <a:srgbClr val="DB241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71" name="Google Shape;371;p35"/>
            <p:cNvCxnSpPr/>
            <p:nvPr/>
          </p:nvCxnSpPr>
          <p:spPr>
            <a:xfrm>
              <a:off x="756725" y="2178804"/>
              <a:ext cx="0" cy="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35"/>
            <p:cNvCxnSpPr>
              <a:stCxn id="370" idx="7"/>
            </p:cNvCxnSpPr>
            <p:nvPr/>
          </p:nvCxnSpPr>
          <p:spPr>
            <a:xfrm>
              <a:off x="831999" y="2341866"/>
              <a:ext cx="2100" cy="244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373" name="Google Shape;373;p35"/>
            <p:cNvSpPr/>
            <p:nvPr/>
          </p:nvSpPr>
          <p:spPr>
            <a:xfrm>
              <a:off x="756700" y="2049066"/>
              <a:ext cx="172800" cy="172800"/>
            </a:xfrm>
            <a:prstGeom prst="ellipse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74" name="Google Shape;374;p35"/>
          <p:cNvCxnSpPr/>
          <p:nvPr/>
        </p:nvCxnSpPr>
        <p:spPr>
          <a:xfrm>
            <a:off x="4555141" y="3152038"/>
            <a:ext cx="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75" name="Google Shape;375;p35"/>
          <p:cNvGrpSpPr/>
          <p:nvPr/>
        </p:nvGrpSpPr>
        <p:grpSpPr>
          <a:xfrm rot="10800000">
            <a:off x="4457153" y="2709241"/>
            <a:ext cx="413400" cy="657000"/>
            <a:chOff x="636399" y="1929066"/>
            <a:chExt cx="413400" cy="657000"/>
          </a:xfrm>
        </p:grpSpPr>
        <p:sp>
          <p:nvSpPr>
            <p:cNvPr id="376" name="Google Shape;376;p35"/>
            <p:cNvSpPr/>
            <p:nvPr/>
          </p:nvSpPr>
          <p:spPr>
            <a:xfrm rot="8268771">
              <a:off x="696127" y="1989987"/>
              <a:ext cx="293945" cy="290958"/>
            </a:xfrm>
            <a:prstGeom prst="teardrop">
              <a:avLst>
                <a:gd name="adj" fmla="val 100000"/>
              </a:avLst>
            </a:prstGeom>
            <a:solidFill>
              <a:srgbClr val="DB241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77" name="Google Shape;377;p35"/>
            <p:cNvCxnSpPr/>
            <p:nvPr/>
          </p:nvCxnSpPr>
          <p:spPr>
            <a:xfrm>
              <a:off x="756725" y="2178804"/>
              <a:ext cx="0" cy="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8" name="Google Shape;378;p35"/>
            <p:cNvCxnSpPr>
              <a:stCxn id="376" idx="7"/>
            </p:cNvCxnSpPr>
            <p:nvPr/>
          </p:nvCxnSpPr>
          <p:spPr>
            <a:xfrm>
              <a:off x="831999" y="2341866"/>
              <a:ext cx="2100" cy="244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379" name="Google Shape;379;p35"/>
            <p:cNvSpPr/>
            <p:nvPr/>
          </p:nvSpPr>
          <p:spPr>
            <a:xfrm>
              <a:off x="756700" y="2049066"/>
              <a:ext cx="172800" cy="172800"/>
            </a:xfrm>
            <a:prstGeom prst="ellipse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80" name="Google Shape;380;p35"/>
          <p:cNvCxnSpPr/>
          <p:nvPr/>
        </p:nvCxnSpPr>
        <p:spPr>
          <a:xfrm>
            <a:off x="5743382" y="3152038"/>
            <a:ext cx="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81" name="Google Shape;381;p35"/>
          <p:cNvGrpSpPr/>
          <p:nvPr/>
        </p:nvGrpSpPr>
        <p:grpSpPr>
          <a:xfrm rot="10800000">
            <a:off x="5645393" y="2709241"/>
            <a:ext cx="413400" cy="657000"/>
            <a:chOff x="636399" y="1929066"/>
            <a:chExt cx="413400" cy="657000"/>
          </a:xfrm>
        </p:grpSpPr>
        <p:sp>
          <p:nvSpPr>
            <p:cNvPr id="382" name="Google Shape;382;p35"/>
            <p:cNvSpPr/>
            <p:nvPr/>
          </p:nvSpPr>
          <p:spPr>
            <a:xfrm rot="8268771">
              <a:off x="696127" y="1989987"/>
              <a:ext cx="293945" cy="290958"/>
            </a:xfrm>
            <a:prstGeom prst="teardrop">
              <a:avLst>
                <a:gd name="adj" fmla="val 100000"/>
              </a:avLst>
            </a:prstGeom>
            <a:solidFill>
              <a:srgbClr val="DB241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83" name="Google Shape;383;p35"/>
            <p:cNvCxnSpPr/>
            <p:nvPr/>
          </p:nvCxnSpPr>
          <p:spPr>
            <a:xfrm>
              <a:off x="756725" y="2178804"/>
              <a:ext cx="0" cy="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35"/>
            <p:cNvCxnSpPr>
              <a:stCxn id="382" idx="7"/>
            </p:cNvCxnSpPr>
            <p:nvPr/>
          </p:nvCxnSpPr>
          <p:spPr>
            <a:xfrm>
              <a:off x="831999" y="2341866"/>
              <a:ext cx="2100" cy="244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385" name="Google Shape;385;p35"/>
            <p:cNvSpPr/>
            <p:nvPr/>
          </p:nvSpPr>
          <p:spPr>
            <a:xfrm>
              <a:off x="756700" y="2049066"/>
              <a:ext cx="172800" cy="172800"/>
            </a:xfrm>
            <a:prstGeom prst="ellipse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6" name="Google Shape;386;p35"/>
          <p:cNvGrpSpPr/>
          <p:nvPr/>
        </p:nvGrpSpPr>
        <p:grpSpPr>
          <a:xfrm>
            <a:off x="6219811" y="1929066"/>
            <a:ext cx="413400" cy="657000"/>
            <a:chOff x="636399" y="1929066"/>
            <a:chExt cx="413400" cy="657000"/>
          </a:xfrm>
        </p:grpSpPr>
        <p:sp>
          <p:nvSpPr>
            <p:cNvPr id="387" name="Google Shape;387;p35"/>
            <p:cNvSpPr/>
            <p:nvPr/>
          </p:nvSpPr>
          <p:spPr>
            <a:xfrm rot="8268771">
              <a:off x="696127" y="1989987"/>
              <a:ext cx="293945" cy="290958"/>
            </a:xfrm>
            <a:prstGeom prst="teardrop">
              <a:avLst>
                <a:gd name="adj" fmla="val 100000"/>
              </a:avLst>
            </a:prstGeom>
            <a:solidFill>
              <a:srgbClr val="DB241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88" name="Google Shape;388;p35"/>
            <p:cNvCxnSpPr/>
            <p:nvPr/>
          </p:nvCxnSpPr>
          <p:spPr>
            <a:xfrm>
              <a:off x="756725" y="2178804"/>
              <a:ext cx="0" cy="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35"/>
            <p:cNvCxnSpPr>
              <a:stCxn id="387" idx="7"/>
            </p:cNvCxnSpPr>
            <p:nvPr/>
          </p:nvCxnSpPr>
          <p:spPr>
            <a:xfrm>
              <a:off x="831999" y="2341866"/>
              <a:ext cx="2100" cy="244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390" name="Google Shape;390;p35"/>
            <p:cNvSpPr/>
            <p:nvPr/>
          </p:nvSpPr>
          <p:spPr>
            <a:xfrm>
              <a:off x="756700" y="2049066"/>
              <a:ext cx="172800" cy="172800"/>
            </a:xfrm>
            <a:prstGeom prst="ellipse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1" name="Google Shape;391;p35"/>
          <p:cNvSpPr txBox="1"/>
          <p:nvPr/>
        </p:nvSpPr>
        <p:spPr>
          <a:xfrm>
            <a:off x="5888461" y="956000"/>
            <a:ext cx="10461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 Medium"/>
              <a:buNone/>
            </a:pPr>
            <a:r>
              <a:rPr lang="en" sz="1000" b="1" i="0" u="none" strike="noStrike" cap="none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20</a:t>
            </a:r>
            <a:r>
              <a:rPr lang="en" sz="1000" b="1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24</a:t>
            </a:r>
            <a:endParaRPr sz="600" b="1" i="0" u="none" strike="noStrike" cap="none">
              <a:solidFill>
                <a:srgbClr val="000000"/>
              </a:solidFill>
            </a:endParaRPr>
          </a:p>
          <a:p>
            <a:pPr marL="0" marR="0" lvl="0" indent="1270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Inhouse  Manufacturing of wound cut cores 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2" name="Google Shape;392;p35"/>
          <p:cNvSpPr txBox="1"/>
          <p:nvPr/>
        </p:nvSpPr>
        <p:spPr>
          <a:xfrm>
            <a:off x="7090630" y="964510"/>
            <a:ext cx="10686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 Medium"/>
              <a:buNone/>
            </a:pPr>
            <a:r>
              <a:rPr lang="en" sz="1000" b="1" i="0" u="none" strike="noStrike" cap="none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20</a:t>
            </a:r>
            <a:r>
              <a:rPr lang="en" sz="1000" b="1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26</a:t>
            </a:r>
            <a:endParaRPr sz="600" b="1" i="0" u="none" strike="noStrike" cap="none">
              <a:solidFill>
                <a:srgbClr val="000000"/>
              </a:solidFill>
            </a:endParaRPr>
          </a:p>
          <a:p>
            <a:pPr marL="0" marR="0" lvl="0" indent="1270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NdFeB Magnet processing starts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93" name="Google Shape;393;p35"/>
          <p:cNvCxnSpPr/>
          <p:nvPr/>
        </p:nvCxnSpPr>
        <p:spPr>
          <a:xfrm>
            <a:off x="6849310" y="3155009"/>
            <a:ext cx="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4" name="Google Shape;394;p35"/>
          <p:cNvCxnSpPr/>
          <p:nvPr/>
        </p:nvCxnSpPr>
        <p:spPr>
          <a:xfrm>
            <a:off x="6855273" y="3155009"/>
            <a:ext cx="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95" name="Google Shape;395;p35"/>
          <p:cNvGrpSpPr/>
          <p:nvPr/>
        </p:nvGrpSpPr>
        <p:grpSpPr>
          <a:xfrm rot="10800000">
            <a:off x="6828067" y="2712212"/>
            <a:ext cx="413400" cy="657000"/>
            <a:chOff x="636399" y="1929066"/>
            <a:chExt cx="413400" cy="657000"/>
          </a:xfrm>
        </p:grpSpPr>
        <p:sp>
          <p:nvSpPr>
            <p:cNvPr id="396" name="Google Shape;396;p35"/>
            <p:cNvSpPr/>
            <p:nvPr/>
          </p:nvSpPr>
          <p:spPr>
            <a:xfrm rot="8268771">
              <a:off x="696127" y="1989987"/>
              <a:ext cx="293945" cy="290958"/>
            </a:xfrm>
            <a:prstGeom prst="teardrop">
              <a:avLst>
                <a:gd name="adj" fmla="val 100000"/>
              </a:avLst>
            </a:prstGeom>
            <a:solidFill>
              <a:srgbClr val="DB241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97" name="Google Shape;397;p35"/>
            <p:cNvCxnSpPr/>
            <p:nvPr/>
          </p:nvCxnSpPr>
          <p:spPr>
            <a:xfrm>
              <a:off x="756725" y="2178804"/>
              <a:ext cx="0" cy="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35"/>
            <p:cNvCxnSpPr>
              <a:stCxn id="396" idx="7"/>
            </p:cNvCxnSpPr>
            <p:nvPr/>
          </p:nvCxnSpPr>
          <p:spPr>
            <a:xfrm>
              <a:off x="831999" y="2341866"/>
              <a:ext cx="2100" cy="244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399" name="Google Shape;399;p35"/>
            <p:cNvSpPr/>
            <p:nvPr/>
          </p:nvSpPr>
          <p:spPr>
            <a:xfrm>
              <a:off x="756700" y="2049066"/>
              <a:ext cx="172800" cy="172800"/>
            </a:xfrm>
            <a:prstGeom prst="ellipse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0" name="Google Shape;400;p35"/>
          <p:cNvGrpSpPr/>
          <p:nvPr/>
        </p:nvGrpSpPr>
        <p:grpSpPr>
          <a:xfrm>
            <a:off x="7418213" y="1924172"/>
            <a:ext cx="413400" cy="657000"/>
            <a:chOff x="636399" y="1929066"/>
            <a:chExt cx="413400" cy="657000"/>
          </a:xfrm>
        </p:grpSpPr>
        <p:sp>
          <p:nvSpPr>
            <p:cNvPr id="401" name="Google Shape;401;p35"/>
            <p:cNvSpPr/>
            <p:nvPr/>
          </p:nvSpPr>
          <p:spPr>
            <a:xfrm rot="8268771">
              <a:off x="696127" y="1989987"/>
              <a:ext cx="293945" cy="290958"/>
            </a:xfrm>
            <a:prstGeom prst="teardrop">
              <a:avLst>
                <a:gd name="adj" fmla="val 100000"/>
              </a:avLst>
            </a:prstGeom>
            <a:solidFill>
              <a:srgbClr val="DB241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02" name="Google Shape;402;p35"/>
            <p:cNvCxnSpPr/>
            <p:nvPr/>
          </p:nvCxnSpPr>
          <p:spPr>
            <a:xfrm>
              <a:off x="756725" y="2178804"/>
              <a:ext cx="0" cy="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35"/>
            <p:cNvCxnSpPr>
              <a:stCxn id="401" idx="7"/>
            </p:cNvCxnSpPr>
            <p:nvPr/>
          </p:nvCxnSpPr>
          <p:spPr>
            <a:xfrm>
              <a:off x="831999" y="2341866"/>
              <a:ext cx="2100" cy="244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404" name="Google Shape;404;p35"/>
            <p:cNvSpPr/>
            <p:nvPr/>
          </p:nvSpPr>
          <p:spPr>
            <a:xfrm>
              <a:off x="756700" y="2049066"/>
              <a:ext cx="172800" cy="172800"/>
            </a:xfrm>
            <a:prstGeom prst="ellipse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5" name="Google Shape;405;p35"/>
          <p:cNvSpPr txBox="1"/>
          <p:nvPr/>
        </p:nvSpPr>
        <p:spPr>
          <a:xfrm>
            <a:off x="7705830" y="3398878"/>
            <a:ext cx="10461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 Medium"/>
              <a:buNone/>
            </a:pPr>
            <a:r>
              <a:rPr lang="en" sz="1000" b="1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2027</a:t>
            </a:r>
            <a:endParaRPr sz="600" b="1" i="0" u="none" strike="noStrike" cap="none">
              <a:solidFill>
                <a:srgbClr val="000000"/>
              </a:solidFill>
            </a:endParaRPr>
          </a:p>
          <a:p>
            <a:pPr marL="0" marR="0" lvl="0" indent="1270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NdFeB Magnet inhouse manufacturing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06" name="Google Shape;406;p35"/>
          <p:cNvGrpSpPr/>
          <p:nvPr/>
        </p:nvGrpSpPr>
        <p:grpSpPr>
          <a:xfrm rot="10800000">
            <a:off x="8010747" y="2720130"/>
            <a:ext cx="413400" cy="657000"/>
            <a:chOff x="636399" y="1929066"/>
            <a:chExt cx="413400" cy="657000"/>
          </a:xfrm>
        </p:grpSpPr>
        <p:sp>
          <p:nvSpPr>
            <p:cNvPr id="407" name="Google Shape;407;p35"/>
            <p:cNvSpPr/>
            <p:nvPr/>
          </p:nvSpPr>
          <p:spPr>
            <a:xfrm rot="8268771">
              <a:off x="696127" y="1989987"/>
              <a:ext cx="293945" cy="290958"/>
            </a:xfrm>
            <a:prstGeom prst="teardrop">
              <a:avLst>
                <a:gd name="adj" fmla="val 100000"/>
              </a:avLst>
            </a:prstGeom>
            <a:solidFill>
              <a:srgbClr val="DB241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08" name="Google Shape;408;p35"/>
            <p:cNvCxnSpPr/>
            <p:nvPr/>
          </p:nvCxnSpPr>
          <p:spPr>
            <a:xfrm>
              <a:off x="756725" y="2178804"/>
              <a:ext cx="0" cy="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35"/>
            <p:cNvCxnSpPr>
              <a:stCxn id="407" idx="7"/>
            </p:cNvCxnSpPr>
            <p:nvPr/>
          </p:nvCxnSpPr>
          <p:spPr>
            <a:xfrm>
              <a:off x="831999" y="2341866"/>
              <a:ext cx="2100" cy="244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410" name="Google Shape;410;p35"/>
            <p:cNvSpPr/>
            <p:nvPr/>
          </p:nvSpPr>
          <p:spPr>
            <a:xfrm>
              <a:off x="756700" y="2049066"/>
              <a:ext cx="172800" cy="172800"/>
            </a:xfrm>
            <a:prstGeom prst="ellipse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1" name="Google Shape;411;p35"/>
          <p:cNvSpPr txBox="1"/>
          <p:nvPr/>
        </p:nvSpPr>
        <p:spPr>
          <a:xfrm>
            <a:off x="6529168" y="3398017"/>
            <a:ext cx="10461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200"/>
              <a:buFont typeface="Quicksand Medium"/>
              <a:buNone/>
            </a:pPr>
            <a:r>
              <a:rPr lang="en" sz="1000" b="1" i="0" u="none" strike="noStrike" cap="none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20</a:t>
            </a:r>
            <a:r>
              <a:rPr lang="en" sz="1000" b="1">
                <a:solidFill>
                  <a:srgbClr val="CF8E43"/>
                </a:solidFill>
                <a:latin typeface="Quicksand"/>
                <a:ea typeface="Quicksand"/>
                <a:cs typeface="Quicksand"/>
                <a:sym typeface="Quicksand"/>
              </a:rPr>
              <a:t>26</a:t>
            </a:r>
            <a:endParaRPr sz="600" b="1" i="0" u="none" strike="noStrike" cap="none">
              <a:solidFill>
                <a:srgbClr val="000000"/>
              </a:solidFill>
            </a:endParaRPr>
          </a:p>
          <a:p>
            <a:pPr marL="0" marR="0" lvl="0" indent="1270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Light"/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Relay Division: Manufacturing of Latching relays for energy meter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12" name="Google Shape;412;p35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413" name="Google Shape;413;p35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414" name="Google Shape;414;p35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6"/>
          <p:cNvSpPr/>
          <p:nvPr/>
        </p:nvSpPr>
        <p:spPr>
          <a:xfrm>
            <a:off x="4691434" y="3316432"/>
            <a:ext cx="2257800" cy="433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20" name="Google Shape;420;p36"/>
          <p:cNvSpPr/>
          <p:nvPr/>
        </p:nvSpPr>
        <p:spPr>
          <a:xfrm>
            <a:off x="4691398" y="2551390"/>
            <a:ext cx="2257800" cy="433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21" name="Google Shape;421;p36"/>
          <p:cNvSpPr/>
          <p:nvPr/>
        </p:nvSpPr>
        <p:spPr>
          <a:xfrm>
            <a:off x="4666000" y="1783074"/>
            <a:ext cx="2257800" cy="433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22" name="Google Shape;422;p36"/>
          <p:cNvSpPr/>
          <p:nvPr/>
        </p:nvSpPr>
        <p:spPr>
          <a:xfrm>
            <a:off x="4666000" y="1053632"/>
            <a:ext cx="2257800" cy="433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23" name="Google Shape;423;p36"/>
          <p:cNvSpPr/>
          <p:nvPr/>
        </p:nvSpPr>
        <p:spPr>
          <a:xfrm>
            <a:off x="1880253" y="3313107"/>
            <a:ext cx="2283300" cy="433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24" name="Google Shape;424;p36"/>
          <p:cNvSpPr/>
          <p:nvPr/>
        </p:nvSpPr>
        <p:spPr>
          <a:xfrm>
            <a:off x="1880251" y="2549045"/>
            <a:ext cx="2283300" cy="433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25" name="Google Shape;425;p36"/>
          <p:cNvSpPr/>
          <p:nvPr/>
        </p:nvSpPr>
        <p:spPr>
          <a:xfrm>
            <a:off x="1880258" y="1036657"/>
            <a:ext cx="2283300" cy="433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26" name="Google Shape;426;p36"/>
          <p:cNvSpPr/>
          <p:nvPr/>
        </p:nvSpPr>
        <p:spPr>
          <a:xfrm>
            <a:off x="1905930" y="1794095"/>
            <a:ext cx="2283300" cy="433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27" name="Google Shape;427;p36"/>
          <p:cNvSpPr txBox="1"/>
          <p:nvPr/>
        </p:nvSpPr>
        <p:spPr>
          <a:xfrm>
            <a:off x="2004624" y="1160107"/>
            <a:ext cx="13914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00"/>
              <a:buFont typeface="Roboto Medium"/>
              <a:buNone/>
            </a:pPr>
            <a:r>
              <a:rPr lang="en">
                <a:solidFill>
                  <a:srgbClr val="CF8E43"/>
                </a:solidFill>
                <a:latin typeface="Roboto Medium"/>
                <a:ea typeface="Roboto Medium"/>
                <a:cs typeface="Roboto Medium"/>
                <a:sym typeface="Roboto Medium"/>
              </a:rPr>
              <a:t>Casting</a:t>
            </a:r>
            <a:endParaRPr sz="800"/>
          </a:p>
        </p:txBody>
      </p:sp>
      <p:sp>
        <p:nvSpPr>
          <p:cNvPr id="428" name="Google Shape;428;p36"/>
          <p:cNvSpPr txBox="1"/>
          <p:nvPr/>
        </p:nvSpPr>
        <p:spPr>
          <a:xfrm>
            <a:off x="2004624" y="1917532"/>
            <a:ext cx="13914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00"/>
              <a:buFont typeface="Roboto Medium"/>
              <a:buNone/>
            </a:pPr>
            <a:r>
              <a:rPr lang="en">
                <a:solidFill>
                  <a:srgbClr val="CF8E43"/>
                </a:solidFill>
                <a:latin typeface="Roboto Medium"/>
                <a:ea typeface="Roboto Medium"/>
                <a:cs typeface="Roboto Medium"/>
                <a:sym typeface="Roboto Medium"/>
              </a:rPr>
              <a:t>Heat treatment</a:t>
            </a:r>
            <a:endParaRPr sz="800"/>
          </a:p>
        </p:txBody>
      </p:sp>
      <p:sp>
        <p:nvSpPr>
          <p:cNvPr id="429" name="Google Shape;429;p36"/>
          <p:cNvSpPr txBox="1"/>
          <p:nvPr/>
        </p:nvSpPr>
        <p:spPr>
          <a:xfrm>
            <a:off x="2004625" y="2653432"/>
            <a:ext cx="13914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00"/>
              <a:buFont typeface="Roboto Medium"/>
              <a:buNone/>
            </a:pPr>
            <a:r>
              <a:rPr lang="en">
                <a:solidFill>
                  <a:srgbClr val="CF8E43"/>
                </a:solidFill>
                <a:latin typeface="Roboto Medium"/>
                <a:ea typeface="Roboto Medium"/>
                <a:cs typeface="Roboto Medium"/>
                <a:sym typeface="Roboto Medium"/>
              </a:rPr>
              <a:t>Stamping</a:t>
            </a:r>
            <a:endParaRPr sz="800"/>
          </a:p>
        </p:txBody>
      </p:sp>
      <p:sp>
        <p:nvSpPr>
          <p:cNvPr id="430" name="Google Shape;430;p36"/>
          <p:cNvSpPr txBox="1"/>
          <p:nvPr/>
        </p:nvSpPr>
        <p:spPr>
          <a:xfrm>
            <a:off x="2004625" y="3382007"/>
            <a:ext cx="14505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00"/>
              <a:buFont typeface="Roboto Medium"/>
              <a:buNone/>
            </a:pPr>
            <a:r>
              <a:rPr lang="en">
                <a:solidFill>
                  <a:srgbClr val="CF8E43"/>
                </a:solidFill>
                <a:latin typeface="Roboto Medium"/>
                <a:ea typeface="Roboto Medium"/>
                <a:cs typeface="Roboto Medium"/>
                <a:sym typeface="Roboto Medium"/>
              </a:rPr>
              <a:t>Plastic Molding</a:t>
            </a:r>
            <a:endParaRPr sz="800"/>
          </a:p>
        </p:txBody>
      </p:sp>
      <p:sp>
        <p:nvSpPr>
          <p:cNvPr id="431" name="Google Shape;431;p36"/>
          <p:cNvSpPr txBox="1"/>
          <p:nvPr/>
        </p:nvSpPr>
        <p:spPr>
          <a:xfrm>
            <a:off x="5954411" y="1160107"/>
            <a:ext cx="8292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00"/>
              <a:buFont typeface="Roboto Medium"/>
              <a:buNone/>
            </a:pPr>
            <a:r>
              <a:rPr lang="en">
                <a:solidFill>
                  <a:srgbClr val="CF8E43"/>
                </a:solidFill>
                <a:latin typeface="Roboto Medium"/>
                <a:ea typeface="Roboto Medium"/>
                <a:cs typeface="Roboto Medium"/>
                <a:sym typeface="Roboto Medium"/>
              </a:rPr>
              <a:t>Winding</a:t>
            </a:r>
            <a:endParaRPr sz="800"/>
          </a:p>
        </p:txBody>
      </p:sp>
      <p:sp>
        <p:nvSpPr>
          <p:cNvPr id="432" name="Google Shape;432;p36"/>
          <p:cNvSpPr txBox="1"/>
          <p:nvPr/>
        </p:nvSpPr>
        <p:spPr>
          <a:xfrm>
            <a:off x="5831702" y="1902658"/>
            <a:ext cx="9519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00"/>
              <a:buFont typeface="Roboto Medium"/>
              <a:buNone/>
            </a:pPr>
            <a:r>
              <a:rPr lang="en">
                <a:solidFill>
                  <a:srgbClr val="CF8E43"/>
                </a:solidFill>
                <a:latin typeface="Roboto Medium"/>
                <a:ea typeface="Roboto Medium"/>
                <a:cs typeface="Roboto Medium"/>
                <a:sym typeface="Roboto Medium"/>
              </a:rPr>
              <a:t>Assembly</a:t>
            </a:r>
            <a:endParaRPr sz="800"/>
          </a:p>
        </p:txBody>
      </p:sp>
      <p:sp>
        <p:nvSpPr>
          <p:cNvPr id="433" name="Google Shape;433;p36"/>
          <p:cNvSpPr txBox="1"/>
          <p:nvPr/>
        </p:nvSpPr>
        <p:spPr>
          <a:xfrm>
            <a:off x="5560754" y="2647653"/>
            <a:ext cx="12666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00"/>
              <a:buFont typeface="Roboto Medium"/>
              <a:buNone/>
            </a:pPr>
            <a:r>
              <a:rPr lang="en">
                <a:solidFill>
                  <a:srgbClr val="CF8E43"/>
                </a:solidFill>
                <a:latin typeface="Roboto Medium"/>
                <a:ea typeface="Roboto Medium"/>
                <a:cs typeface="Roboto Medium"/>
                <a:sym typeface="Roboto Medium"/>
              </a:rPr>
              <a:t>Die casting</a:t>
            </a:r>
            <a:endParaRPr sz="800"/>
          </a:p>
        </p:txBody>
      </p:sp>
      <p:sp>
        <p:nvSpPr>
          <p:cNvPr id="434" name="Google Shape;434;p36"/>
          <p:cNvSpPr txBox="1"/>
          <p:nvPr/>
        </p:nvSpPr>
        <p:spPr>
          <a:xfrm>
            <a:off x="3477477" y="1125867"/>
            <a:ext cx="946500" cy="2523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139700" lvl="0" indent="0" algn="ctr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Light"/>
              <a:buNone/>
            </a:pPr>
            <a:r>
              <a:rPr lang="en" sz="180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1</a:t>
            </a:r>
            <a:endParaRPr sz="800"/>
          </a:p>
        </p:txBody>
      </p:sp>
      <p:sp>
        <p:nvSpPr>
          <p:cNvPr id="435" name="Google Shape;435;p36"/>
          <p:cNvSpPr txBox="1"/>
          <p:nvPr/>
        </p:nvSpPr>
        <p:spPr>
          <a:xfrm>
            <a:off x="4431165" y="1125867"/>
            <a:ext cx="946500" cy="2523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39700" algn="ctr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Light"/>
              <a:buNone/>
            </a:pPr>
            <a:r>
              <a:rPr lang="en" sz="18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6</a:t>
            </a:r>
            <a:endParaRPr sz="800"/>
          </a:p>
        </p:txBody>
      </p:sp>
      <p:sp>
        <p:nvSpPr>
          <p:cNvPr id="436" name="Google Shape;436;p36"/>
          <p:cNvSpPr txBox="1"/>
          <p:nvPr/>
        </p:nvSpPr>
        <p:spPr>
          <a:xfrm>
            <a:off x="3477477" y="1889882"/>
            <a:ext cx="946500" cy="2523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139700" lvl="0" indent="0" algn="ctr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Light"/>
              <a:buNone/>
            </a:pPr>
            <a:r>
              <a:rPr lang="en" sz="180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2</a:t>
            </a:r>
            <a:endParaRPr sz="800"/>
          </a:p>
        </p:txBody>
      </p:sp>
      <p:sp>
        <p:nvSpPr>
          <p:cNvPr id="437" name="Google Shape;437;p36"/>
          <p:cNvSpPr txBox="1"/>
          <p:nvPr/>
        </p:nvSpPr>
        <p:spPr>
          <a:xfrm>
            <a:off x="4431165" y="1889882"/>
            <a:ext cx="946500" cy="2523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39700" algn="ctr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Light"/>
              <a:buNone/>
            </a:pPr>
            <a:r>
              <a:rPr lang="en" sz="18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7</a:t>
            </a:r>
            <a:endParaRPr sz="800"/>
          </a:p>
        </p:txBody>
      </p:sp>
      <p:sp>
        <p:nvSpPr>
          <p:cNvPr id="438" name="Google Shape;438;p36"/>
          <p:cNvSpPr txBox="1"/>
          <p:nvPr/>
        </p:nvSpPr>
        <p:spPr>
          <a:xfrm>
            <a:off x="3477477" y="2647596"/>
            <a:ext cx="946500" cy="2523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139700" lvl="0" indent="0" algn="ctr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Light"/>
              <a:buNone/>
            </a:pPr>
            <a:r>
              <a:rPr lang="en" sz="180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3</a:t>
            </a:r>
            <a:endParaRPr sz="800"/>
          </a:p>
        </p:txBody>
      </p:sp>
      <p:sp>
        <p:nvSpPr>
          <p:cNvPr id="439" name="Google Shape;439;p36"/>
          <p:cNvSpPr txBox="1"/>
          <p:nvPr/>
        </p:nvSpPr>
        <p:spPr>
          <a:xfrm>
            <a:off x="4431165" y="2647596"/>
            <a:ext cx="946500" cy="2523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39700" algn="ctr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Light"/>
              <a:buNone/>
            </a:pPr>
            <a:r>
              <a:rPr lang="en" sz="18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8</a:t>
            </a:r>
            <a:endParaRPr sz="800"/>
          </a:p>
        </p:txBody>
      </p:sp>
      <p:sp>
        <p:nvSpPr>
          <p:cNvPr id="440" name="Google Shape;440;p36"/>
          <p:cNvSpPr txBox="1"/>
          <p:nvPr/>
        </p:nvSpPr>
        <p:spPr>
          <a:xfrm>
            <a:off x="3477477" y="3382011"/>
            <a:ext cx="946500" cy="2523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139700" lvl="0" indent="0" algn="ctr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Light"/>
              <a:buNone/>
            </a:pPr>
            <a:r>
              <a:rPr lang="en" sz="1800" b="0" i="0" u="none" strike="noStrike" cap="none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4</a:t>
            </a:r>
            <a:endParaRPr sz="800"/>
          </a:p>
        </p:txBody>
      </p:sp>
      <p:cxnSp>
        <p:nvCxnSpPr>
          <p:cNvPr id="441" name="Google Shape;441;p36"/>
          <p:cNvCxnSpPr/>
          <p:nvPr/>
        </p:nvCxnSpPr>
        <p:spPr>
          <a:xfrm>
            <a:off x="4427594" y="847853"/>
            <a:ext cx="0" cy="3886800"/>
          </a:xfrm>
          <a:prstGeom prst="straightConnector1">
            <a:avLst/>
          </a:prstGeom>
          <a:noFill/>
          <a:ln w="127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2" name="Google Shape;442;p36"/>
          <p:cNvSpPr txBox="1">
            <a:spLocks noGrp="1"/>
          </p:cNvSpPr>
          <p:nvPr>
            <p:ph type="sldNum" idx="4294967295"/>
          </p:nvPr>
        </p:nvSpPr>
        <p:spPr>
          <a:xfrm>
            <a:off x="8658054" y="4738584"/>
            <a:ext cx="102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8</a:t>
            </a:fld>
            <a:endParaRPr sz="1300"/>
          </a:p>
        </p:txBody>
      </p:sp>
      <p:sp>
        <p:nvSpPr>
          <p:cNvPr id="443" name="Google Shape;443;p36"/>
          <p:cNvSpPr txBox="1">
            <a:spLocks noGrp="1"/>
          </p:cNvSpPr>
          <p:nvPr>
            <p:ph type="title"/>
          </p:nvPr>
        </p:nvSpPr>
        <p:spPr>
          <a:xfrm>
            <a:off x="-33" y="251025"/>
            <a:ext cx="91440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Quicksand"/>
              <a:buNone/>
            </a:pPr>
            <a:r>
              <a:rPr lang="en" sz="2800"/>
              <a:t>CAPABILITIES</a:t>
            </a:r>
            <a:endParaRPr sz="2800"/>
          </a:p>
        </p:txBody>
      </p:sp>
      <p:sp>
        <p:nvSpPr>
          <p:cNvPr id="444" name="Google Shape;444;p36"/>
          <p:cNvSpPr txBox="1"/>
          <p:nvPr/>
        </p:nvSpPr>
        <p:spPr>
          <a:xfrm>
            <a:off x="4431190" y="3382046"/>
            <a:ext cx="946500" cy="2523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39700" algn="ctr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Light"/>
              <a:buNone/>
            </a:pPr>
            <a:r>
              <a:rPr lang="en" sz="18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9</a:t>
            </a:r>
            <a:endParaRPr sz="800"/>
          </a:p>
        </p:txBody>
      </p:sp>
      <p:sp>
        <p:nvSpPr>
          <p:cNvPr id="445" name="Google Shape;445;p36"/>
          <p:cNvSpPr txBox="1"/>
          <p:nvPr/>
        </p:nvSpPr>
        <p:spPr>
          <a:xfrm>
            <a:off x="5527152" y="3414895"/>
            <a:ext cx="13338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00"/>
              <a:buFont typeface="Roboto Medium"/>
              <a:buNone/>
            </a:pPr>
            <a:r>
              <a:rPr lang="en">
                <a:solidFill>
                  <a:srgbClr val="CF8E43"/>
                </a:solidFill>
                <a:latin typeface="Roboto Medium"/>
                <a:ea typeface="Roboto Medium"/>
                <a:cs typeface="Roboto Medium"/>
                <a:sym typeface="Roboto Medium"/>
              </a:rPr>
              <a:t>Metallurgy</a:t>
            </a:r>
            <a:endParaRPr sz="800"/>
          </a:p>
        </p:txBody>
      </p:sp>
      <p:sp>
        <p:nvSpPr>
          <p:cNvPr id="446" name="Google Shape;446;p36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7" name="Google Shape;447;p36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432" y="1022145"/>
            <a:ext cx="459725" cy="4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36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444" y="1717570"/>
            <a:ext cx="459700" cy="4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36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444" y="2521795"/>
            <a:ext cx="459700" cy="4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36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2150" y="1041370"/>
            <a:ext cx="459700" cy="4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36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3050" y="1697295"/>
            <a:ext cx="597900" cy="59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36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2150" y="2536095"/>
            <a:ext cx="459700" cy="4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36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5600" y="3295995"/>
            <a:ext cx="512800" cy="5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36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325" y="3251767"/>
            <a:ext cx="535273" cy="5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36"/>
          <p:cNvSpPr/>
          <p:nvPr/>
        </p:nvSpPr>
        <p:spPr>
          <a:xfrm>
            <a:off x="1883224" y="4071088"/>
            <a:ext cx="2283300" cy="433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56" name="Google Shape;456;p36"/>
          <p:cNvSpPr txBox="1"/>
          <p:nvPr/>
        </p:nvSpPr>
        <p:spPr>
          <a:xfrm>
            <a:off x="2007596" y="4139988"/>
            <a:ext cx="1450500" cy="2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00"/>
              <a:buFont typeface="Roboto Medium"/>
              <a:buNone/>
            </a:pPr>
            <a:r>
              <a:rPr lang="en">
                <a:solidFill>
                  <a:srgbClr val="CF8E43"/>
                </a:solidFill>
                <a:latin typeface="Roboto Medium"/>
                <a:ea typeface="Roboto Medium"/>
                <a:cs typeface="Roboto Medium"/>
                <a:sym typeface="Roboto Medium"/>
              </a:rPr>
              <a:t>Brazing</a:t>
            </a:r>
            <a:endParaRPr sz="800"/>
          </a:p>
        </p:txBody>
      </p:sp>
      <p:sp>
        <p:nvSpPr>
          <p:cNvPr id="457" name="Google Shape;457;p36"/>
          <p:cNvSpPr txBox="1"/>
          <p:nvPr/>
        </p:nvSpPr>
        <p:spPr>
          <a:xfrm>
            <a:off x="3480448" y="4139991"/>
            <a:ext cx="946500" cy="2523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139700" lvl="0" indent="0" algn="ctr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Light"/>
              <a:buNone/>
            </a:pPr>
            <a:r>
              <a:rPr lang="en" sz="18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5</a:t>
            </a:r>
            <a:endParaRPr sz="800"/>
          </a:p>
        </p:txBody>
      </p:sp>
      <p:pic>
        <p:nvPicPr>
          <p:cNvPr id="458" name="Google Shape;458;p36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6376" y="4013549"/>
            <a:ext cx="411170" cy="5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36"/>
          <p:cNvSpPr/>
          <p:nvPr/>
        </p:nvSpPr>
        <p:spPr>
          <a:xfrm>
            <a:off x="4694406" y="4074412"/>
            <a:ext cx="2257800" cy="433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460" name="Google Shape;460;p36"/>
          <p:cNvSpPr txBox="1"/>
          <p:nvPr/>
        </p:nvSpPr>
        <p:spPr>
          <a:xfrm>
            <a:off x="4434161" y="4140026"/>
            <a:ext cx="946500" cy="252300"/>
          </a:xfrm>
          <a:prstGeom prst="rect">
            <a:avLst/>
          </a:prstGeom>
          <a:solidFill>
            <a:srgbClr val="DB241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39700" algn="ctr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Light"/>
              <a:buNone/>
            </a:pPr>
            <a:r>
              <a:rPr lang="en" sz="18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rPr>
              <a:t>10</a:t>
            </a:r>
            <a:endParaRPr sz="800"/>
          </a:p>
        </p:txBody>
      </p:sp>
      <p:sp>
        <p:nvSpPr>
          <p:cNvPr id="461" name="Google Shape;461;p36"/>
          <p:cNvSpPr txBox="1"/>
          <p:nvPr/>
        </p:nvSpPr>
        <p:spPr>
          <a:xfrm>
            <a:off x="5530123" y="4172875"/>
            <a:ext cx="13338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8E43"/>
              </a:buClr>
              <a:buSzPts val="1400"/>
              <a:buFont typeface="Roboto Medium"/>
              <a:buNone/>
            </a:pPr>
            <a:r>
              <a:rPr lang="en">
                <a:solidFill>
                  <a:srgbClr val="CF8E43"/>
                </a:solidFill>
                <a:latin typeface="Roboto Medium"/>
                <a:ea typeface="Roboto Medium"/>
                <a:cs typeface="Roboto Medium"/>
                <a:sym typeface="Roboto Medium"/>
              </a:rPr>
              <a:t>Riveting</a:t>
            </a:r>
            <a:endParaRPr sz="800"/>
          </a:p>
        </p:txBody>
      </p:sp>
      <p:pic>
        <p:nvPicPr>
          <p:cNvPr id="462" name="Google Shape;462;p36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413" y="4030813"/>
            <a:ext cx="411175" cy="5595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3" name="Google Shape;463;p36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464" name="Google Shape;464;p36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465" name="Google Shape;465;p36"/>
            <p:cNvPicPr preferRelativeResize="0"/>
            <p:nvPr/>
          </p:nvPicPr>
          <p:blipFill>
            <a:blip r:embed="rId1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7"/>
          <p:cNvSpPr txBox="1">
            <a:spLocks noGrp="1"/>
          </p:cNvSpPr>
          <p:nvPr>
            <p:ph type="title"/>
          </p:nvPr>
        </p:nvSpPr>
        <p:spPr>
          <a:xfrm>
            <a:off x="-33" y="251025"/>
            <a:ext cx="91440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Quicksand"/>
              <a:buNone/>
            </a:pPr>
            <a:r>
              <a:rPr lang="en" sz="2800"/>
              <a:t>QUALITY CERTIFICATES</a:t>
            </a:r>
            <a:endParaRPr sz="2800"/>
          </a:p>
        </p:txBody>
      </p:sp>
      <p:sp>
        <p:nvSpPr>
          <p:cNvPr id="471" name="Google Shape;471;p37"/>
          <p:cNvSpPr txBox="1">
            <a:spLocks noGrp="1"/>
          </p:cNvSpPr>
          <p:nvPr>
            <p:ph type="sldNum" idx="4294967295"/>
          </p:nvPr>
        </p:nvSpPr>
        <p:spPr>
          <a:xfrm>
            <a:off x="8658054" y="4738584"/>
            <a:ext cx="1020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"/>
              <a:buNone/>
            </a:pPr>
            <a:fld id="{00000000-1234-1234-1234-123412341234}" type="slidenum">
              <a:rPr lang="en" sz="13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9</a:t>
            </a:fld>
            <a:endParaRPr sz="1300"/>
          </a:p>
        </p:txBody>
      </p:sp>
      <p:sp>
        <p:nvSpPr>
          <p:cNvPr id="472" name="Google Shape;472;p37"/>
          <p:cNvSpPr txBox="1"/>
          <p:nvPr/>
        </p:nvSpPr>
        <p:spPr>
          <a:xfrm>
            <a:off x="3942288" y="2482442"/>
            <a:ext cx="10887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en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Quality System</a:t>
            </a:r>
            <a:endParaRPr sz="800"/>
          </a:p>
        </p:txBody>
      </p:sp>
      <p:sp>
        <p:nvSpPr>
          <p:cNvPr id="473" name="Google Shape;473;p37"/>
          <p:cNvSpPr txBox="1"/>
          <p:nvPr/>
        </p:nvSpPr>
        <p:spPr>
          <a:xfrm>
            <a:off x="5211426" y="4062232"/>
            <a:ext cx="7911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en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Aerospace</a:t>
            </a:r>
            <a:endParaRPr sz="800"/>
          </a:p>
        </p:txBody>
      </p:sp>
      <p:sp>
        <p:nvSpPr>
          <p:cNvPr id="474" name="Google Shape;474;p37"/>
          <p:cNvSpPr txBox="1"/>
          <p:nvPr/>
        </p:nvSpPr>
        <p:spPr>
          <a:xfrm>
            <a:off x="2037898" y="2438367"/>
            <a:ext cx="921900" cy="1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en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Environment</a:t>
            </a:r>
            <a:endParaRPr sz="800"/>
          </a:p>
        </p:txBody>
      </p:sp>
      <p:sp>
        <p:nvSpPr>
          <p:cNvPr id="475" name="Google Shape;475;p37"/>
          <p:cNvSpPr txBox="1"/>
          <p:nvPr/>
        </p:nvSpPr>
        <p:spPr>
          <a:xfrm>
            <a:off x="6131407" y="2391914"/>
            <a:ext cx="1152000" cy="4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Occupational </a:t>
            </a:r>
            <a:br>
              <a:rPr lang="en" sz="1200"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latin typeface="Roboto"/>
                <a:ea typeface="Roboto"/>
                <a:cs typeface="Roboto"/>
                <a:sym typeface="Roboto"/>
              </a:rPr>
              <a:t>Health &amp; Safety</a:t>
            </a:r>
            <a:endParaRPr sz="800"/>
          </a:p>
        </p:txBody>
      </p:sp>
      <p:sp>
        <p:nvSpPr>
          <p:cNvPr id="476" name="Google Shape;476;p37"/>
          <p:cNvSpPr txBox="1"/>
          <p:nvPr/>
        </p:nvSpPr>
        <p:spPr>
          <a:xfrm>
            <a:off x="3038101" y="4075453"/>
            <a:ext cx="9219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Automotive</a:t>
            </a:r>
            <a:endParaRPr sz="800"/>
          </a:p>
        </p:txBody>
      </p:sp>
      <p:sp>
        <p:nvSpPr>
          <p:cNvPr id="477" name="Google Shape;477;p37"/>
          <p:cNvSpPr/>
          <p:nvPr/>
        </p:nvSpPr>
        <p:spPr>
          <a:xfrm>
            <a:off x="8707050" y="1"/>
            <a:ext cx="300000" cy="597900"/>
          </a:xfrm>
          <a:prstGeom prst="rect">
            <a:avLst/>
          </a:prstGeom>
          <a:solidFill>
            <a:srgbClr val="DBAA72"/>
          </a:solidFill>
          <a:ln>
            <a:noFill/>
          </a:ln>
        </p:spPr>
        <p:txBody>
          <a:bodyPr spcFirstLastPara="1" wrap="square" lIns="24850" tIns="24850" rIns="24850" bIns="2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37"/>
          <p:cNvSpPr txBox="1"/>
          <p:nvPr/>
        </p:nvSpPr>
        <p:spPr>
          <a:xfrm>
            <a:off x="1925700" y="2212172"/>
            <a:ext cx="11520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en" sz="1200" b="1">
                <a:latin typeface="Roboto"/>
                <a:ea typeface="Roboto"/>
                <a:cs typeface="Roboto"/>
                <a:sym typeface="Roboto"/>
              </a:rPr>
              <a:t>ISO 14001:2015</a:t>
            </a:r>
            <a:endParaRPr sz="800" b="1"/>
          </a:p>
        </p:txBody>
      </p:sp>
      <p:sp>
        <p:nvSpPr>
          <p:cNvPr id="479" name="Google Shape;479;p37"/>
          <p:cNvSpPr txBox="1"/>
          <p:nvPr/>
        </p:nvSpPr>
        <p:spPr>
          <a:xfrm>
            <a:off x="3969588" y="2217672"/>
            <a:ext cx="11520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en" sz="1200" b="1">
                <a:latin typeface="Roboto"/>
                <a:ea typeface="Roboto"/>
                <a:cs typeface="Roboto"/>
                <a:sym typeface="Roboto"/>
              </a:rPr>
              <a:t>ISO 9001:2015</a:t>
            </a:r>
            <a:endParaRPr sz="800" b="1"/>
          </a:p>
        </p:txBody>
      </p:sp>
      <p:sp>
        <p:nvSpPr>
          <p:cNvPr id="480" name="Google Shape;480;p37"/>
          <p:cNvSpPr txBox="1"/>
          <p:nvPr/>
        </p:nvSpPr>
        <p:spPr>
          <a:xfrm>
            <a:off x="2903100" y="3817872"/>
            <a:ext cx="13122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en" sz="1200" b="1">
                <a:latin typeface="Roboto"/>
                <a:ea typeface="Roboto"/>
                <a:cs typeface="Roboto"/>
                <a:sym typeface="Roboto"/>
              </a:rPr>
              <a:t>IATF 16949:2016</a:t>
            </a:r>
            <a:endParaRPr sz="800" b="1"/>
          </a:p>
        </p:txBody>
      </p:sp>
      <p:sp>
        <p:nvSpPr>
          <p:cNvPr id="481" name="Google Shape;481;p37"/>
          <p:cNvSpPr txBox="1"/>
          <p:nvPr/>
        </p:nvSpPr>
        <p:spPr>
          <a:xfrm>
            <a:off x="6131414" y="2194056"/>
            <a:ext cx="13122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en" sz="1200" b="1">
                <a:latin typeface="Roboto"/>
                <a:ea typeface="Roboto"/>
                <a:cs typeface="Roboto"/>
                <a:sym typeface="Roboto"/>
              </a:rPr>
              <a:t>ISO 45001:2018</a:t>
            </a:r>
            <a:endParaRPr sz="800" b="1"/>
          </a:p>
        </p:txBody>
      </p:sp>
      <p:sp>
        <p:nvSpPr>
          <p:cNvPr id="482" name="Google Shape;482;p37"/>
          <p:cNvSpPr txBox="1"/>
          <p:nvPr/>
        </p:nvSpPr>
        <p:spPr>
          <a:xfrm>
            <a:off x="5062639" y="3787011"/>
            <a:ext cx="1088700" cy="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12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r>
              <a:rPr lang="en" sz="1200" b="1">
                <a:latin typeface="Roboto"/>
                <a:ea typeface="Roboto"/>
                <a:cs typeface="Roboto"/>
                <a:sym typeface="Roboto"/>
              </a:rPr>
              <a:t>AS 9100: 2016</a:t>
            </a:r>
            <a:endParaRPr sz="800" b="1"/>
          </a:p>
        </p:txBody>
      </p:sp>
      <p:pic>
        <p:nvPicPr>
          <p:cNvPr id="483" name="Google Shape;483;p37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5299" y="1517172"/>
            <a:ext cx="660600" cy="66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37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8546" y="1447469"/>
            <a:ext cx="660600" cy="634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37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0712" y="3083144"/>
            <a:ext cx="696975" cy="70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37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0989" y="3205728"/>
            <a:ext cx="1152000" cy="462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37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7464" y="1538270"/>
            <a:ext cx="619908" cy="597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8" name="Google Shape;488;p37"/>
          <p:cNvGrpSpPr/>
          <p:nvPr/>
        </p:nvGrpSpPr>
        <p:grpSpPr>
          <a:xfrm>
            <a:off x="159175" y="242925"/>
            <a:ext cx="1301100" cy="745200"/>
            <a:chOff x="159175" y="242925"/>
            <a:chExt cx="1301100" cy="745200"/>
          </a:xfrm>
        </p:grpSpPr>
        <p:sp>
          <p:nvSpPr>
            <p:cNvPr id="489" name="Google Shape;489;p37"/>
            <p:cNvSpPr/>
            <p:nvPr/>
          </p:nvSpPr>
          <p:spPr>
            <a:xfrm>
              <a:off x="159175" y="242925"/>
              <a:ext cx="1301100" cy="745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  <a:highlight>
                  <a:schemeClr val="lt1"/>
                </a:highlight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pic>
          <p:nvPicPr>
            <p:cNvPr id="490" name="Google Shape;490;p37"/>
            <p:cNvPicPr preferRelativeResize="0"/>
            <p:nvPr/>
          </p:nvPicPr>
          <p:blipFill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25" y="263675"/>
              <a:ext cx="767346" cy="304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1256</Words>
  <Application>Microsoft Office PowerPoint</Application>
  <PresentationFormat>On-screen Show (16:9)</PresentationFormat>
  <Paragraphs>362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Roboto</vt:lpstr>
      <vt:lpstr>Tahoma</vt:lpstr>
      <vt:lpstr>Open Sans</vt:lpstr>
      <vt:lpstr>Quicksand</vt:lpstr>
      <vt:lpstr>Roboto Medium</vt:lpstr>
      <vt:lpstr>Quicksand Medium</vt:lpstr>
      <vt:lpstr>Calibri</vt:lpstr>
      <vt:lpstr>Roboto Light</vt:lpstr>
      <vt:lpstr>Times New Roman</vt:lpstr>
      <vt:lpstr>Arial</vt:lpstr>
      <vt:lpstr>Simple Light</vt:lpstr>
      <vt:lpstr>Office Theme</vt:lpstr>
      <vt:lpstr>Office Theme</vt:lpstr>
      <vt:lpstr>PERMANENT</vt:lpstr>
      <vt:lpstr>THE TEAM</vt:lpstr>
      <vt:lpstr>THE BUSINESS LEADERS</vt:lpstr>
      <vt:lpstr>THE BUSINESS LEADERS </vt:lpstr>
      <vt:lpstr>OTHER KEY PERSONNEL </vt:lpstr>
      <vt:lpstr>PERMANENT MAGNETS LTD</vt:lpstr>
      <vt:lpstr>MILESTONES</vt:lpstr>
      <vt:lpstr>CAPABILITIES</vt:lpstr>
      <vt:lpstr>QUALITY CERTIFICATES</vt:lpstr>
      <vt:lpstr>CASTING</vt:lpstr>
      <vt:lpstr>HEAT TREATMENT</vt:lpstr>
      <vt:lpstr>STAMPING</vt:lpstr>
      <vt:lpstr>PLASTIC MOLDING</vt:lpstr>
      <vt:lpstr>WINDING</vt:lpstr>
      <vt:lpstr>DIE CASTING</vt:lpstr>
      <vt:lpstr>METALLURGY</vt:lpstr>
      <vt:lpstr>TOROIDAL &amp; WOUND CUT CORES</vt:lpstr>
      <vt:lpstr>ADVANCED PRECISION MANUFACTURING</vt:lpstr>
      <vt:lpstr>ASSEMBLY</vt:lpstr>
      <vt:lpstr>DESIGNING</vt:lpstr>
      <vt:lpstr>PRODUCTS</vt:lpstr>
      <vt:lpstr>CURRENT AND VOLTAGE SENSING MODULES</vt:lpstr>
      <vt:lpstr>MAGNETIC ASSEMBLIES</vt:lpstr>
      <vt:lpstr>SERVICES</vt:lpstr>
      <vt:lpstr>EQUIPMENT &amp; FACILITIES</vt:lpstr>
      <vt:lpstr>EQUIPMENT &amp; FACILITIES</vt:lpstr>
      <vt:lpstr>TESTING EQUIPMENT</vt:lpstr>
      <vt:lpstr>      OVERALL REVENUE GROWTH OVERVIEW  (FY 2020-29) </vt:lpstr>
      <vt:lpstr>COUNTRY WISE SALES</vt:lpstr>
      <vt:lpstr>APPLICATION WISE SALE for the year 2025</vt:lpstr>
      <vt:lpstr>CUSTOMERS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Shashin Rajput</cp:lastModifiedBy>
  <cp:revision>3</cp:revision>
  <dcterms:modified xsi:type="dcterms:W3CDTF">2026-08-01T08:15:55Z</dcterms:modified>
</cp:coreProperties>
</file>