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Lst>
  <p:notesMasterIdLst>
    <p:notesMasterId r:id="rId18"/>
  </p:notesMasterIdLst>
  <p:sldIdLst>
    <p:sldId id="256" r:id="rId3"/>
    <p:sldId id="257" r:id="rId4"/>
    <p:sldId id="825" r:id="rId5"/>
    <p:sldId id="831" r:id="rId6"/>
    <p:sldId id="651" r:id="rId7"/>
    <p:sldId id="832" r:id="rId8"/>
    <p:sldId id="830" r:id="rId9"/>
    <p:sldId id="828" r:id="rId10"/>
    <p:sldId id="829" r:id="rId11"/>
    <p:sldId id="658" r:id="rId12"/>
    <p:sldId id="652" r:id="rId13"/>
    <p:sldId id="653" r:id="rId14"/>
    <p:sldId id="654" r:id="rId15"/>
    <p:sldId id="271"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B3C7"/>
    <a:srgbClr val="CC9900"/>
    <a:srgbClr val="D2326B"/>
    <a:srgbClr val="B8B0AE"/>
    <a:srgbClr val="B5B6BB"/>
    <a:srgbClr val="3E4045"/>
    <a:srgbClr val="FFCC00"/>
    <a:srgbClr val="EBE6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33" autoAdjust="0"/>
    <p:restoredTop sz="94660"/>
  </p:normalViewPr>
  <p:slideViewPr>
    <p:cSldViewPr snapToGrid="0">
      <p:cViewPr varScale="1">
        <p:scale>
          <a:sx n="72" d="100"/>
          <a:sy n="72" d="100"/>
        </p:scale>
        <p:origin x="6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595595-622A-43CF-9FDE-0A70AACE88BD}" type="doc">
      <dgm:prSet loTypeId="urn:microsoft.com/office/officeart/2005/8/layout/chevronAccent+Icon" loCatId="process" qsTypeId="urn:microsoft.com/office/officeart/2005/8/quickstyle/simple1" qsCatId="simple" csTypeId="urn:microsoft.com/office/officeart/2005/8/colors/colorful1" csCatId="colorful" phldr="1"/>
      <dgm:spPr/>
    </dgm:pt>
    <dgm:pt modelId="{D2372448-1751-4BB2-9B16-C7F59241C503}">
      <dgm:prSet phldrT="[Text]"/>
      <dgm:spPr/>
      <dgm:t>
        <a:bodyPr/>
        <a:lstStyle/>
        <a:p>
          <a:r>
            <a:rPr lang="en-SG" dirty="0"/>
            <a:t>Purchase Order (Supplier)</a:t>
          </a:r>
        </a:p>
      </dgm:t>
    </dgm:pt>
    <dgm:pt modelId="{EE08517A-5F0B-458B-B85D-9B7EE9A626AD}" type="parTrans" cxnId="{2B3820FB-E742-4C65-B0CD-D799676153DE}">
      <dgm:prSet/>
      <dgm:spPr/>
      <dgm:t>
        <a:bodyPr/>
        <a:lstStyle/>
        <a:p>
          <a:endParaRPr lang="en-SG"/>
        </a:p>
      </dgm:t>
    </dgm:pt>
    <dgm:pt modelId="{44D55F9F-2AC6-4EEC-9ABA-A9C452A9469D}" type="sibTrans" cxnId="{2B3820FB-E742-4C65-B0CD-D799676153DE}">
      <dgm:prSet/>
      <dgm:spPr/>
      <dgm:t>
        <a:bodyPr/>
        <a:lstStyle/>
        <a:p>
          <a:endParaRPr lang="en-SG"/>
        </a:p>
      </dgm:t>
    </dgm:pt>
    <dgm:pt modelId="{B05C2806-1CA9-488C-9234-FC5563A8E185}">
      <dgm:prSet phldrT="[Text]"/>
      <dgm:spPr/>
      <dgm:t>
        <a:bodyPr/>
        <a:lstStyle/>
        <a:p>
          <a:r>
            <a:rPr lang="en-SG" dirty="0"/>
            <a:t>Goods Issue</a:t>
          </a:r>
        </a:p>
      </dgm:t>
    </dgm:pt>
    <dgm:pt modelId="{06AD784D-75F5-4750-9E5B-BE81E2A08095}" type="parTrans" cxnId="{310D3BF7-E71E-4C90-BCAD-58114937B90D}">
      <dgm:prSet/>
      <dgm:spPr/>
      <dgm:t>
        <a:bodyPr/>
        <a:lstStyle/>
        <a:p>
          <a:endParaRPr lang="en-SG"/>
        </a:p>
      </dgm:t>
    </dgm:pt>
    <dgm:pt modelId="{62B6954D-4DF8-4725-9FBC-164824BA7FE7}" type="sibTrans" cxnId="{310D3BF7-E71E-4C90-BCAD-58114937B90D}">
      <dgm:prSet/>
      <dgm:spPr/>
      <dgm:t>
        <a:bodyPr/>
        <a:lstStyle/>
        <a:p>
          <a:endParaRPr lang="en-SG"/>
        </a:p>
      </dgm:t>
    </dgm:pt>
    <dgm:pt modelId="{93D9E42B-019D-4401-9CCE-75F77DA9AB3C}">
      <dgm:prSet phldrT="[Text]"/>
      <dgm:spPr/>
      <dgm:t>
        <a:bodyPr/>
        <a:lstStyle/>
        <a:p>
          <a:r>
            <a:rPr lang="en-SG" dirty="0"/>
            <a:t>Logistics</a:t>
          </a:r>
        </a:p>
      </dgm:t>
    </dgm:pt>
    <dgm:pt modelId="{834EA0F4-2EFE-48CD-B491-A1561DC3D462}" type="parTrans" cxnId="{F80D14E3-4398-474D-AC06-ED0E8918A4A6}">
      <dgm:prSet/>
      <dgm:spPr/>
      <dgm:t>
        <a:bodyPr/>
        <a:lstStyle/>
        <a:p>
          <a:endParaRPr lang="en-SG"/>
        </a:p>
      </dgm:t>
    </dgm:pt>
    <dgm:pt modelId="{2163B06E-AE95-4C02-8592-4DB9F612653F}" type="sibTrans" cxnId="{F80D14E3-4398-474D-AC06-ED0E8918A4A6}">
      <dgm:prSet/>
      <dgm:spPr/>
      <dgm:t>
        <a:bodyPr/>
        <a:lstStyle/>
        <a:p>
          <a:endParaRPr lang="en-SG"/>
        </a:p>
      </dgm:t>
    </dgm:pt>
    <dgm:pt modelId="{91659EE6-8AC1-4E32-8D9A-2178C55A53CF}">
      <dgm:prSet phldrT="[Text]"/>
      <dgm:spPr/>
      <dgm:t>
        <a:bodyPr/>
        <a:lstStyle/>
        <a:p>
          <a:r>
            <a:rPr lang="en-SG" dirty="0"/>
            <a:t>Warehouse (Goods Receipt)</a:t>
          </a:r>
        </a:p>
      </dgm:t>
    </dgm:pt>
    <dgm:pt modelId="{7FF10AC9-2554-47B0-8C37-CAF414BDADB6}" type="parTrans" cxnId="{EBD5B06E-EA72-402F-A920-8B308FFF2609}">
      <dgm:prSet/>
      <dgm:spPr/>
      <dgm:t>
        <a:bodyPr/>
        <a:lstStyle/>
        <a:p>
          <a:endParaRPr lang="en-SG"/>
        </a:p>
      </dgm:t>
    </dgm:pt>
    <dgm:pt modelId="{7D40A294-A793-4825-BC80-83D7717D7BB1}" type="sibTrans" cxnId="{EBD5B06E-EA72-402F-A920-8B308FFF2609}">
      <dgm:prSet/>
      <dgm:spPr/>
      <dgm:t>
        <a:bodyPr/>
        <a:lstStyle/>
        <a:p>
          <a:endParaRPr lang="en-SG"/>
        </a:p>
      </dgm:t>
    </dgm:pt>
    <dgm:pt modelId="{C341C2B2-10ED-4450-A010-B14EA130E8DF}">
      <dgm:prSet phldrT="[Text]"/>
      <dgm:spPr/>
      <dgm:t>
        <a:bodyPr/>
        <a:lstStyle/>
        <a:p>
          <a:r>
            <a:rPr lang="en-SG" dirty="0"/>
            <a:t>Goods Issue to Manufacturer</a:t>
          </a:r>
        </a:p>
      </dgm:t>
    </dgm:pt>
    <dgm:pt modelId="{55B09DFA-B275-4666-8F88-55FF950BDD75}" type="parTrans" cxnId="{375C1593-DED2-4CF2-B004-5299E57C6D09}">
      <dgm:prSet/>
      <dgm:spPr/>
      <dgm:t>
        <a:bodyPr/>
        <a:lstStyle/>
        <a:p>
          <a:endParaRPr lang="en-SG"/>
        </a:p>
      </dgm:t>
    </dgm:pt>
    <dgm:pt modelId="{796DC12F-0C3C-49B4-9AE9-1659CC923406}" type="sibTrans" cxnId="{375C1593-DED2-4CF2-B004-5299E57C6D09}">
      <dgm:prSet/>
      <dgm:spPr/>
      <dgm:t>
        <a:bodyPr/>
        <a:lstStyle/>
        <a:p>
          <a:endParaRPr lang="en-SG"/>
        </a:p>
      </dgm:t>
    </dgm:pt>
    <dgm:pt modelId="{5F8B2BE0-7161-4C3D-AD39-4CC7CA5FF1FD}">
      <dgm:prSet phldrT="[Text]"/>
      <dgm:spPr/>
      <dgm:t>
        <a:bodyPr/>
        <a:lstStyle/>
        <a:p>
          <a:r>
            <a:rPr lang="en-SG" dirty="0"/>
            <a:t>Goods Issue</a:t>
          </a:r>
        </a:p>
      </dgm:t>
    </dgm:pt>
    <dgm:pt modelId="{DE61180C-49FB-4F38-9933-68EBDC0EFEF0}" type="parTrans" cxnId="{3DE5992F-B22D-455C-BA06-83E11B9111DE}">
      <dgm:prSet/>
      <dgm:spPr/>
      <dgm:t>
        <a:bodyPr/>
        <a:lstStyle/>
        <a:p>
          <a:endParaRPr lang="en-SG"/>
        </a:p>
      </dgm:t>
    </dgm:pt>
    <dgm:pt modelId="{E5C0B454-DAE7-47BC-9688-C7F6DB08976B}" type="sibTrans" cxnId="{3DE5992F-B22D-455C-BA06-83E11B9111DE}">
      <dgm:prSet/>
      <dgm:spPr/>
      <dgm:t>
        <a:bodyPr/>
        <a:lstStyle/>
        <a:p>
          <a:endParaRPr lang="en-SG"/>
        </a:p>
      </dgm:t>
    </dgm:pt>
    <dgm:pt modelId="{1878AA6C-D7B5-4335-886B-1BC388F7DB01}">
      <dgm:prSet phldrT="[Text]"/>
      <dgm:spPr/>
      <dgm:t>
        <a:bodyPr/>
        <a:lstStyle/>
        <a:p>
          <a:r>
            <a:rPr lang="en-SG" dirty="0"/>
            <a:t>FG to Warehouse</a:t>
          </a:r>
        </a:p>
      </dgm:t>
    </dgm:pt>
    <dgm:pt modelId="{FC2ECF71-ABED-4054-98A2-4F94F2CE1A79}" type="parTrans" cxnId="{A09ABBCB-3482-481C-8E8F-33F3199A9937}">
      <dgm:prSet/>
      <dgm:spPr/>
      <dgm:t>
        <a:bodyPr/>
        <a:lstStyle/>
        <a:p>
          <a:endParaRPr lang="en-SG"/>
        </a:p>
      </dgm:t>
    </dgm:pt>
    <dgm:pt modelId="{9EFEFA31-29B0-4764-ADF2-F6F2DB5DA852}" type="sibTrans" cxnId="{A09ABBCB-3482-481C-8E8F-33F3199A9937}">
      <dgm:prSet/>
      <dgm:spPr/>
      <dgm:t>
        <a:bodyPr/>
        <a:lstStyle/>
        <a:p>
          <a:endParaRPr lang="en-SG"/>
        </a:p>
      </dgm:t>
    </dgm:pt>
    <dgm:pt modelId="{35E70DBC-BE49-4EB9-A0AA-3A69F9CC5622}">
      <dgm:prSet phldrT="[Text]"/>
      <dgm:spPr/>
      <dgm:t>
        <a:bodyPr/>
        <a:lstStyle/>
        <a:p>
          <a:r>
            <a:rPr lang="en-SG" dirty="0"/>
            <a:t>Logistics</a:t>
          </a:r>
        </a:p>
      </dgm:t>
    </dgm:pt>
    <dgm:pt modelId="{6F9F55F0-E59E-4941-8407-366E88C7E595}" type="parTrans" cxnId="{4A2B3FE8-0B9C-4C31-9348-D681EC5EEA4C}">
      <dgm:prSet/>
      <dgm:spPr/>
      <dgm:t>
        <a:bodyPr/>
        <a:lstStyle/>
        <a:p>
          <a:endParaRPr lang="en-SG"/>
        </a:p>
      </dgm:t>
    </dgm:pt>
    <dgm:pt modelId="{D2B62B45-8CED-40CA-9945-D0EC223CF103}" type="sibTrans" cxnId="{4A2B3FE8-0B9C-4C31-9348-D681EC5EEA4C}">
      <dgm:prSet/>
      <dgm:spPr/>
      <dgm:t>
        <a:bodyPr/>
        <a:lstStyle/>
        <a:p>
          <a:endParaRPr lang="en-SG"/>
        </a:p>
      </dgm:t>
    </dgm:pt>
    <dgm:pt modelId="{D0534EE1-050B-44BF-B648-C19AFB6A1B3F}">
      <dgm:prSet phldrT="[Text]"/>
      <dgm:spPr/>
      <dgm:t>
        <a:bodyPr/>
        <a:lstStyle/>
        <a:p>
          <a:r>
            <a:rPr lang="en-SG" dirty="0"/>
            <a:t>Goods Receipt (Customer)</a:t>
          </a:r>
        </a:p>
      </dgm:t>
    </dgm:pt>
    <dgm:pt modelId="{A63270B1-817C-40A7-9AC5-56E2FC2DF06D}" type="parTrans" cxnId="{386ED839-6433-4C7E-B058-C2EB347A83F5}">
      <dgm:prSet/>
      <dgm:spPr/>
      <dgm:t>
        <a:bodyPr/>
        <a:lstStyle/>
        <a:p>
          <a:endParaRPr lang="en-SG"/>
        </a:p>
      </dgm:t>
    </dgm:pt>
    <dgm:pt modelId="{D3131CE4-431B-414B-807D-0F447B31EA60}" type="sibTrans" cxnId="{386ED839-6433-4C7E-B058-C2EB347A83F5}">
      <dgm:prSet/>
      <dgm:spPr/>
      <dgm:t>
        <a:bodyPr/>
        <a:lstStyle/>
        <a:p>
          <a:endParaRPr lang="en-SG"/>
        </a:p>
      </dgm:t>
    </dgm:pt>
    <dgm:pt modelId="{B2AB4A38-E3CF-461E-9356-192C4939AE81}" type="pres">
      <dgm:prSet presAssocID="{E1595595-622A-43CF-9FDE-0A70AACE88BD}" presName="Name0" presStyleCnt="0">
        <dgm:presLayoutVars>
          <dgm:dir/>
          <dgm:resizeHandles val="exact"/>
        </dgm:presLayoutVars>
      </dgm:prSet>
      <dgm:spPr/>
    </dgm:pt>
    <dgm:pt modelId="{82DF2A4C-0FB6-4A45-A051-7EA02427E7F0}" type="pres">
      <dgm:prSet presAssocID="{D2372448-1751-4BB2-9B16-C7F59241C503}" presName="composite" presStyleCnt="0"/>
      <dgm:spPr/>
    </dgm:pt>
    <dgm:pt modelId="{B89424AA-CD88-4E63-9735-D111D7B10CFA}" type="pres">
      <dgm:prSet presAssocID="{D2372448-1751-4BB2-9B16-C7F59241C503}" presName="bgChev" presStyleLbl="node1" presStyleIdx="0" presStyleCnt="9"/>
      <dgm:spPr/>
    </dgm:pt>
    <dgm:pt modelId="{536A371B-305C-4CC4-B382-E5FF9D17D6C4}" type="pres">
      <dgm:prSet presAssocID="{D2372448-1751-4BB2-9B16-C7F59241C503}" presName="txNode" presStyleLbl="fgAcc1" presStyleIdx="0" presStyleCnt="9">
        <dgm:presLayoutVars>
          <dgm:bulletEnabled val="1"/>
        </dgm:presLayoutVars>
      </dgm:prSet>
      <dgm:spPr/>
    </dgm:pt>
    <dgm:pt modelId="{1864E061-8805-4FB2-AD8C-9061ECDB3F01}" type="pres">
      <dgm:prSet presAssocID="{44D55F9F-2AC6-4EEC-9ABA-A9C452A9469D}" presName="compositeSpace" presStyleCnt="0"/>
      <dgm:spPr/>
    </dgm:pt>
    <dgm:pt modelId="{11E22626-A006-4F99-9DE6-D9AA04F64B23}" type="pres">
      <dgm:prSet presAssocID="{B05C2806-1CA9-488C-9234-FC5563A8E185}" presName="composite" presStyleCnt="0"/>
      <dgm:spPr/>
    </dgm:pt>
    <dgm:pt modelId="{EFA2BABF-544E-49D5-B920-C5C22E51F951}" type="pres">
      <dgm:prSet presAssocID="{B05C2806-1CA9-488C-9234-FC5563A8E185}" presName="bgChev" presStyleLbl="node1" presStyleIdx="1" presStyleCnt="9"/>
      <dgm:spPr/>
    </dgm:pt>
    <dgm:pt modelId="{C83AB764-0545-4F6E-833F-FCC45F8C4E8A}" type="pres">
      <dgm:prSet presAssocID="{B05C2806-1CA9-488C-9234-FC5563A8E185}" presName="txNode" presStyleLbl="fgAcc1" presStyleIdx="1" presStyleCnt="9">
        <dgm:presLayoutVars>
          <dgm:bulletEnabled val="1"/>
        </dgm:presLayoutVars>
      </dgm:prSet>
      <dgm:spPr/>
    </dgm:pt>
    <dgm:pt modelId="{FB4EFC58-E071-4CDB-8C19-5804B517BDAF}" type="pres">
      <dgm:prSet presAssocID="{62B6954D-4DF8-4725-9FBC-164824BA7FE7}" presName="compositeSpace" presStyleCnt="0"/>
      <dgm:spPr/>
    </dgm:pt>
    <dgm:pt modelId="{8DD9A200-F7D8-4247-ACB3-3C6B0EE1D160}" type="pres">
      <dgm:prSet presAssocID="{93D9E42B-019D-4401-9CCE-75F77DA9AB3C}" presName="composite" presStyleCnt="0"/>
      <dgm:spPr/>
    </dgm:pt>
    <dgm:pt modelId="{661D9A30-587F-405D-B012-83C9F7BA57E3}" type="pres">
      <dgm:prSet presAssocID="{93D9E42B-019D-4401-9CCE-75F77DA9AB3C}" presName="bgChev" presStyleLbl="node1" presStyleIdx="2" presStyleCnt="9"/>
      <dgm:spPr/>
    </dgm:pt>
    <dgm:pt modelId="{2570D1EB-80B8-4E2E-B801-2E2FFB367A81}" type="pres">
      <dgm:prSet presAssocID="{93D9E42B-019D-4401-9CCE-75F77DA9AB3C}" presName="txNode" presStyleLbl="fgAcc1" presStyleIdx="2" presStyleCnt="9">
        <dgm:presLayoutVars>
          <dgm:bulletEnabled val="1"/>
        </dgm:presLayoutVars>
      </dgm:prSet>
      <dgm:spPr/>
    </dgm:pt>
    <dgm:pt modelId="{C4DF6D28-91F9-444B-86AA-8BBF0E8E8A20}" type="pres">
      <dgm:prSet presAssocID="{2163B06E-AE95-4C02-8592-4DB9F612653F}" presName="compositeSpace" presStyleCnt="0"/>
      <dgm:spPr/>
    </dgm:pt>
    <dgm:pt modelId="{7DFEC272-C187-4402-84A5-E2B2E06BD8C5}" type="pres">
      <dgm:prSet presAssocID="{91659EE6-8AC1-4E32-8D9A-2178C55A53CF}" presName="composite" presStyleCnt="0"/>
      <dgm:spPr/>
    </dgm:pt>
    <dgm:pt modelId="{126DA697-FE15-44A3-95CE-20E05497F40D}" type="pres">
      <dgm:prSet presAssocID="{91659EE6-8AC1-4E32-8D9A-2178C55A53CF}" presName="bgChev" presStyleLbl="node1" presStyleIdx="3" presStyleCnt="9"/>
      <dgm:spPr/>
    </dgm:pt>
    <dgm:pt modelId="{A77E3FE7-FB83-458D-894C-6B33CC09993E}" type="pres">
      <dgm:prSet presAssocID="{91659EE6-8AC1-4E32-8D9A-2178C55A53CF}" presName="txNode" presStyleLbl="fgAcc1" presStyleIdx="3" presStyleCnt="9">
        <dgm:presLayoutVars>
          <dgm:bulletEnabled val="1"/>
        </dgm:presLayoutVars>
      </dgm:prSet>
      <dgm:spPr/>
    </dgm:pt>
    <dgm:pt modelId="{9F16C319-3687-4DDD-8535-9D53F8A600BD}" type="pres">
      <dgm:prSet presAssocID="{7D40A294-A793-4825-BC80-83D7717D7BB1}" presName="compositeSpace" presStyleCnt="0"/>
      <dgm:spPr/>
    </dgm:pt>
    <dgm:pt modelId="{CC794F4B-0786-4B6C-911D-8BE973D01E12}" type="pres">
      <dgm:prSet presAssocID="{C341C2B2-10ED-4450-A010-B14EA130E8DF}" presName="composite" presStyleCnt="0"/>
      <dgm:spPr/>
    </dgm:pt>
    <dgm:pt modelId="{2D1683C4-8F48-40F8-999E-81C57AA9F856}" type="pres">
      <dgm:prSet presAssocID="{C341C2B2-10ED-4450-A010-B14EA130E8DF}" presName="bgChev" presStyleLbl="node1" presStyleIdx="4" presStyleCnt="9"/>
      <dgm:spPr/>
    </dgm:pt>
    <dgm:pt modelId="{3A212D2C-5405-4CEB-A4DF-2CB1A10F68CB}" type="pres">
      <dgm:prSet presAssocID="{C341C2B2-10ED-4450-A010-B14EA130E8DF}" presName="txNode" presStyleLbl="fgAcc1" presStyleIdx="4" presStyleCnt="9">
        <dgm:presLayoutVars>
          <dgm:bulletEnabled val="1"/>
        </dgm:presLayoutVars>
      </dgm:prSet>
      <dgm:spPr/>
    </dgm:pt>
    <dgm:pt modelId="{4052C372-C295-4C47-BC1C-C86E8F4FC30A}" type="pres">
      <dgm:prSet presAssocID="{796DC12F-0C3C-49B4-9AE9-1659CC923406}" presName="compositeSpace" presStyleCnt="0"/>
      <dgm:spPr/>
    </dgm:pt>
    <dgm:pt modelId="{96807C67-D990-4681-93D9-CBBDB5DE8563}" type="pres">
      <dgm:prSet presAssocID="{1878AA6C-D7B5-4335-886B-1BC388F7DB01}" presName="composite" presStyleCnt="0"/>
      <dgm:spPr/>
    </dgm:pt>
    <dgm:pt modelId="{5227E34B-CE65-4945-A0FE-89A77250D8F4}" type="pres">
      <dgm:prSet presAssocID="{1878AA6C-D7B5-4335-886B-1BC388F7DB01}" presName="bgChev" presStyleLbl="node1" presStyleIdx="5" presStyleCnt="9"/>
      <dgm:spPr/>
    </dgm:pt>
    <dgm:pt modelId="{A13A954B-D95C-43F1-8317-4138D8A4BD0B}" type="pres">
      <dgm:prSet presAssocID="{1878AA6C-D7B5-4335-886B-1BC388F7DB01}" presName="txNode" presStyleLbl="fgAcc1" presStyleIdx="5" presStyleCnt="9">
        <dgm:presLayoutVars>
          <dgm:bulletEnabled val="1"/>
        </dgm:presLayoutVars>
      </dgm:prSet>
      <dgm:spPr/>
    </dgm:pt>
    <dgm:pt modelId="{7814EF6D-D4D5-470B-A04E-4DEF7E42A07A}" type="pres">
      <dgm:prSet presAssocID="{9EFEFA31-29B0-4764-ADF2-F6F2DB5DA852}" presName="compositeSpace" presStyleCnt="0"/>
      <dgm:spPr/>
    </dgm:pt>
    <dgm:pt modelId="{352E283C-CC05-433C-AD3E-20A1BBDC2C9B}" type="pres">
      <dgm:prSet presAssocID="{5F8B2BE0-7161-4C3D-AD39-4CC7CA5FF1FD}" presName="composite" presStyleCnt="0"/>
      <dgm:spPr/>
    </dgm:pt>
    <dgm:pt modelId="{30E68E17-7033-464D-98E9-A54D13C75E0A}" type="pres">
      <dgm:prSet presAssocID="{5F8B2BE0-7161-4C3D-AD39-4CC7CA5FF1FD}" presName="bgChev" presStyleLbl="node1" presStyleIdx="6" presStyleCnt="9"/>
      <dgm:spPr/>
    </dgm:pt>
    <dgm:pt modelId="{691CE679-61D6-4129-BECE-990E6A5D09EF}" type="pres">
      <dgm:prSet presAssocID="{5F8B2BE0-7161-4C3D-AD39-4CC7CA5FF1FD}" presName="txNode" presStyleLbl="fgAcc1" presStyleIdx="6" presStyleCnt="9">
        <dgm:presLayoutVars>
          <dgm:bulletEnabled val="1"/>
        </dgm:presLayoutVars>
      </dgm:prSet>
      <dgm:spPr/>
    </dgm:pt>
    <dgm:pt modelId="{04F44C6D-FDB5-49E3-916B-5758A40F5C25}" type="pres">
      <dgm:prSet presAssocID="{E5C0B454-DAE7-47BC-9688-C7F6DB08976B}" presName="compositeSpace" presStyleCnt="0"/>
      <dgm:spPr/>
    </dgm:pt>
    <dgm:pt modelId="{EAF7C229-6246-4E6F-87B8-90D158392E02}" type="pres">
      <dgm:prSet presAssocID="{35E70DBC-BE49-4EB9-A0AA-3A69F9CC5622}" presName="composite" presStyleCnt="0"/>
      <dgm:spPr/>
    </dgm:pt>
    <dgm:pt modelId="{E492FD89-B927-42EB-8B14-15C4E8DBF6E8}" type="pres">
      <dgm:prSet presAssocID="{35E70DBC-BE49-4EB9-A0AA-3A69F9CC5622}" presName="bgChev" presStyleLbl="node1" presStyleIdx="7" presStyleCnt="9"/>
      <dgm:spPr/>
    </dgm:pt>
    <dgm:pt modelId="{4AF1ECE8-1DA5-449B-A6C6-A2565F79C4F0}" type="pres">
      <dgm:prSet presAssocID="{35E70DBC-BE49-4EB9-A0AA-3A69F9CC5622}" presName="txNode" presStyleLbl="fgAcc1" presStyleIdx="7" presStyleCnt="9">
        <dgm:presLayoutVars>
          <dgm:bulletEnabled val="1"/>
        </dgm:presLayoutVars>
      </dgm:prSet>
      <dgm:spPr/>
    </dgm:pt>
    <dgm:pt modelId="{0E619DC5-14A7-46A0-9AF2-8B3598E613E3}" type="pres">
      <dgm:prSet presAssocID="{D2B62B45-8CED-40CA-9945-D0EC223CF103}" presName="compositeSpace" presStyleCnt="0"/>
      <dgm:spPr/>
    </dgm:pt>
    <dgm:pt modelId="{8110B8B1-AA6F-4CBD-8249-4A09F921E348}" type="pres">
      <dgm:prSet presAssocID="{D0534EE1-050B-44BF-B648-C19AFB6A1B3F}" presName="composite" presStyleCnt="0"/>
      <dgm:spPr/>
    </dgm:pt>
    <dgm:pt modelId="{A660911B-8EF4-4757-BD5F-313CFB93E09B}" type="pres">
      <dgm:prSet presAssocID="{D0534EE1-050B-44BF-B648-C19AFB6A1B3F}" presName="bgChev" presStyleLbl="node1" presStyleIdx="8" presStyleCnt="9"/>
      <dgm:spPr/>
    </dgm:pt>
    <dgm:pt modelId="{C3ADB450-8AF0-46FD-9AE1-BD05BA0CC76F}" type="pres">
      <dgm:prSet presAssocID="{D0534EE1-050B-44BF-B648-C19AFB6A1B3F}" presName="txNode" presStyleLbl="fgAcc1" presStyleIdx="8" presStyleCnt="9">
        <dgm:presLayoutVars>
          <dgm:bulletEnabled val="1"/>
        </dgm:presLayoutVars>
      </dgm:prSet>
      <dgm:spPr/>
    </dgm:pt>
  </dgm:ptLst>
  <dgm:cxnLst>
    <dgm:cxn modelId="{A4461F23-4591-41D1-AB4E-8C561E33C07C}" type="presOf" srcId="{B05C2806-1CA9-488C-9234-FC5563A8E185}" destId="{C83AB764-0545-4F6E-833F-FCC45F8C4E8A}" srcOrd="0" destOrd="0" presId="urn:microsoft.com/office/officeart/2005/8/layout/chevronAccent+Icon"/>
    <dgm:cxn modelId="{3DE5992F-B22D-455C-BA06-83E11B9111DE}" srcId="{E1595595-622A-43CF-9FDE-0A70AACE88BD}" destId="{5F8B2BE0-7161-4C3D-AD39-4CC7CA5FF1FD}" srcOrd="6" destOrd="0" parTransId="{DE61180C-49FB-4F38-9933-68EBDC0EFEF0}" sibTransId="{E5C0B454-DAE7-47BC-9688-C7F6DB08976B}"/>
    <dgm:cxn modelId="{386ED839-6433-4C7E-B058-C2EB347A83F5}" srcId="{E1595595-622A-43CF-9FDE-0A70AACE88BD}" destId="{D0534EE1-050B-44BF-B648-C19AFB6A1B3F}" srcOrd="8" destOrd="0" parTransId="{A63270B1-817C-40A7-9AC5-56E2FC2DF06D}" sibTransId="{D3131CE4-431B-414B-807D-0F447B31EA60}"/>
    <dgm:cxn modelId="{EBD5B06E-EA72-402F-A920-8B308FFF2609}" srcId="{E1595595-622A-43CF-9FDE-0A70AACE88BD}" destId="{91659EE6-8AC1-4E32-8D9A-2178C55A53CF}" srcOrd="3" destOrd="0" parTransId="{7FF10AC9-2554-47B0-8C37-CAF414BDADB6}" sibTransId="{7D40A294-A793-4825-BC80-83D7717D7BB1}"/>
    <dgm:cxn modelId="{1937B258-AA6E-40D8-8A16-C6BFFC14320B}" type="presOf" srcId="{C341C2B2-10ED-4450-A010-B14EA130E8DF}" destId="{3A212D2C-5405-4CEB-A4DF-2CB1A10F68CB}" srcOrd="0" destOrd="0" presId="urn:microsoft.com/office/officeart/2005/8/layout/chevronAccent+Icon"/>
    <dgm:cxn modelId="{B5A3AC87-3B70-43BA-A380-5D169B491E02}" type="presOf" srcId="{5F8B2BE0-7161-4C3D-AD39-4CC7CA5FF1FD}" destId="{691CE679-61D6-4129-BECE-990E6A5D09EF}" srcOrd="0" destOrd="0" presId="urn:microsoft.com/office/officeart/2005/8/layout/chevronAccent+Icon"/>
    <dgm:cxn modelId="{375C1593-DED2-4CF2-B004-5299E57C6D09}" srcId="{E1595595-622A-43CF-9FDE-0A70AACE88BD}" destId="{C341C2B2-10ED-4450-A010-B14EA130E8DF}" srcOrd="4" destOrd="0" parTransId="{55B09DFA-B275-4666-8F88-55FF950BDD75}" sibTransId="{796DC12F-0C3C-49B4-9AE9-1659CC923406}"/>
    <dgm:cxn modelId="{B33A3793-F01F-4F29-97B0-1012C2DF2FF9}" type="presOf" srcId="{91659EE6-8AC1-4E32-8D9A-2178C55A53CF}" destId="{A77E3FE7-FB83-458D-894C-6B33CC09993E}" srcOrd="0" destOrd="0" presId="urn:microsoft.com/office/officeart/2005/8/layout/chevronAccent+Icon"/>
    <dgm:cxn modelId="{C103A696-0DFE-4C05-8167-DA372E14BDAB}" type="presOf" srcId="{93D9E42B-019D-4401-9CCE-75F77DA9AB3C}" destId="{2570D1EB-80B8-4E2E-B801-2E2FFB367A81}" srcOrd="0" destOrd="0" presId="urn:microsoft.com/office/officeart/2005/8/layout/chevronAccent+Icon"/>
    <dgm:cxn modelId="{472148A0-33CF-4871-B525-35E992404C4D}" type="presOf" srcId="{D0534EE1-050B-44BF-B648-C19AFB6A1B3F}" destId="{C3ADB450-8AF0-46FD-9AE1-BD05BA0CC76F}" srcOrd="0" destOrd="0" presId="urn:microsoft.com/office/officeart/2005/8/layout/chevronAccent+Icon"/>
    <dgm:cxn modelId="{C78D0AB6-8174-4AD8-991D-DE9425060899}" type="presOf" srcId="{35E70DBC-BE49-4EB9-A0AA-3A69F9CC5622}" destId="{4AF1ECE8-1DA5-449B-A6C6-A2565F79C4F0}" srcOrd="0" destOrd="0" presId="urn:microsoft.com/office/officeart/2005/8/layout/chevronAccent+Icon"/>
    <dgm:cxn modelId="{A67A1EB8-B9D3-469C-9E99-6B8043A46408}" type="presOf" srcId="{E1595595-622A-43CF-9FDE-0A70AACE88BD}" destId="{B2AB4A38-E3CF-461E-9356-192C4939AE81}" srcOrd="0" destOrd="0" presId="urn:microsoft.com/office/officeart/2005/8/layout/chevronAccent+Icon"/>
    <dgm:cxn modelId="{A09ABBCB-3482-481C-8E8F-33F3199A9937}" srcId="{E1595595-622A-43CF-9FDE-0A70AACE88BD}" destId="{1878AA6C-D7B5-4335-886B-1BC388F7DB01}" srcOrd="5" destOrd="0" parTransId="{FC2ECF71-ABED-4054-98A2-4F94F2CE1A79}" sibTransId="{9EFEFA31-29B0-4764-ADF2-F6F2DB5DA852}"/>
    <dgm:cxn modelId="{F80D14E3-4398-474D-AC06-ED0E8918A4A6}" srcId="{E1595595-622A-43CF-9FDE-0A70AACE88BD}" destId="{93D9E42B-019D-4401-9CCE-75F77DA9AB3C}" srcOrd="2" destOrd="0" parTransId="{834EA0F4-2EFE-48CD-B491-A1561DC3D462}" sibTransId="{2163B06E-AE95-4C02-8592-4DB9F612653F}"/>
    <dgm:cxn modelId="{4A2B3FE8-0B9C-4C31-9348-D681EC5EEA4C}" srcId="{E1595595-622A-43CF-9FDE-0A70AACE88BD}" destId="{35E70DBC-BE49-4EB9-A0AA-3A69F9CC5622}" srcOrd="7" destOrd="0" parTransId="{6F9F55F0-E59E-4941-8407-366E88C7E595}" sibTransId="{D2B62B45-8CED-40CA-9945-D0EC223CF103}"/>
    <dgm:cxn modelId="{310D3BF7-E71E-4C90-BCAD-58114937B90D}" srcId="{E1595595-622A-43CF-9FDE-0A70AACE88BD}" destId="{B05C2806-1CA9-488C-9234-FC5563A8E185}" srcOrd="1" destOrd="0" parTransId="{06AD784D-75F5-4750-9E5B-BE81E2A08095}" sibTransId="{62B6954D-4DF8-4725-9FBC-164824BA7FE7}"/>
    <dgm:cxn modelId="{2B3820FB-E742-4C65-B0CD-D799676153DE}" srcId="{E1595595-622A-43CF-9FDE-0A70AACE88BD}" destId="{D2372448-1751-4BB2-9B16-C7F59241C503}" srcOrd="0" destOrd="0" parTransId="{EE08517A-5F0B-458B-B85D-9B7EE9A626AD}" sibTransId="{44D55F9F-2AC6-4EEC-9ABA-A9C452A9469D}"/>
    <dgm:cxn modelId="{F5C92AFB-67D6-40FC-A65D-FE12483E4C34}" type="presOf" srcId="{1878AA6C-D7B5-4335-886B-1BC388F7DB01}" destId="{A13A954B-D95C-43F1-8317-4138D8A4BD0B}" srcOrd="0" destOrd="0" presId="urn:microsoft.com/office/officeart/2005/8/layout/chevronAccent+Icon"/>
    <dgm:cxn modelId="{969046FC-3701-4F5E-8EAB-AFAD40BB9DF5}" type="presOf" srcId="{D2372448-1751-4BB2-9B16-C7F59241C503}" destId="{536A371B-305C-4CC4-B382-E5FF9D17D6C4}" srcOrd="0" destOrd="0" presId="urn:microsoft.com/office/officeart/2005/8/layout/chevronAccent+Icon"/>
    <dgm:cxn modelId="{4BF632B8-7DA7-49B5-8E78-598700901675}" type="presParOf" srcId="{B2AB4A38-E3CF-461E-9356-192C4939AE81}" destId="{82DF2A4C-0FB6-4A45-A051-7EA02427E7F0}" srcOrd="0" destOrd="0" presId="urn:microsoft.com/office/officeart/2005/8/layout/chevronAccent+Icon"/>
    <dgm:cxn modelId="{18B8563D-C79C-4B87-A35D-A42143141B93}" type="presParOf" srcId="{82DF2A4C-0FB6-4A45-A051-7EA02427E7F0}" destId="{B89424AA-CD88-4E63-9735-D111D7B10CFA}" srcOrd="0" destOrd="0" presId="urn:microsoft.com/office/officeart/2005/8/layout/chevronAccent+Icon"/>
    <dgm:cxn modelId="{6D448AF6-CEAE-4524-A228-EC6BDF9EFF39}" type="presParOf" srcId="{82DF2A4C-0FB6-4A45-A051-7EA02427E7F0}" destId="{536A371B-305C-4CC4-B382-E5FF9D17D6C4}" srcOrd="1" destOrd="0" presId="urn:microsoft.com/office/officeart/2005/8/layout/chevronAccent+Icon"/>
    <dgm:cxn modelId="{642195D4-45E0-44A4-9AC2-A4BE77C966CB}" type="presParOf" srcId="{B2AB4A38-E3CF-461E-9356-192C4939AE81}" destId="{1864E061-8805-4FB2-AD8C-9061ECDB3F01}" srcOrd="1" destOrd="0" presId="urn:microsoft.com/office/officeart/2005/8/layout/chevronAccent+Icon"/>
    <dgm:cxn modelId="{58CF6E06-EBB4-4C28-A4E6-587C2C271B52}" type="presParOf" srcId="{B2AB4A38-E3CF-461E-9356-192C4939AE81}" destId="{11E22626-A006-4F99-9DE6-D9AA04F64B23}" srcOrd="2" destOrd="0" presId="urn:microsoft.com/office/officeart/2005/8/layout/chevronAccent+Icon"/>
    <dgm:cxn modelId="{9F223A7C-25B8-4EA6-8CD4-34D2BB9E9FDC}" type="presParOf" srcId="{11E22626-A006-4F99-9DE6-D9AA04F64B23}" destId="{EFA2BABF-544E-49D5-B920-C5C22E51F951}" srcOrd="0" destOrd="0" presId="urn:microsoft.com/office/officeart/2005/8/layout/chevronAccent+Icon"/>
    <dgm:cxn modelId="{EF3F5C1D-543E-45E6-9FB4-3FCD3BB7A467}" type="presParOf" srcId="{11E22626-A006-4F99-9DE6-D9AA04F64B23}" destId="{C83AB764-0545-4F6E-833F-FCC45F8C4E8A}" srcOrd="1" destOrd="0" presId="urn:microsoft.com/office/officeart/2005/8/layout/chevronAccent+Icon"/>
    <dgm:cxn modelId="{9755C493-2C9D-46C1-97C9-CC1340B283E7}" type="presParOf" srcId="{B2AB4A38-E3CF-461E-9356-192C4939AE81}" destId="{FB4EFC58-E071-4CDB-8C19-5804B517BDAF}" srcOrd="3" destOrd="0" presId="urn:microsoft.com/office/officeart/2005/8/layout/chevronAccent+Icon"/>
    <dgm:cxn modelId="{D78D4700-7A76-458D-9FD4-74A8E46DF809}" type="presParOf" srcId="{B2AB4A38-E3CF-461E-9356-192C4939AE81}" destId="{8DD9A200-F7D8-4247-ACB3-3C6B0EE1D160}" srcOrd="4" destOrd="0" presId="urn:microsoft.com/office/officeart/2005/8/layout/chevronAccent+Icon"/>
    <dgm:cxn modelId="{A3A33BD9-B1C5-47D3-822A-D92DC59B844D}" type="presParOf" srcId="{8DD9A200-F7D8-4247-ACB3-3C6B0EE1D160}" destId="{661D9A30-587F-405D-B012-83C9F7BA57E3}" srcOrd="0" destOrd="0" presId="urn:microsoft.com/office/officeart/2005/8/layout/chevronAccent+Icon"/>
    <dgm:cxn modelId="{00FA7A11-10C2-4108-A9AA-DC42FB99A99B}" type="presParOf" srcId="{8DD9A200-F7D8-4247-ACB3-3C6B0EE1D160}" destId="{2570D1EB-80B8-4E2E-B801-2E2FFB367A81}" srcOrd="1" destOrd="0" presId="urn:microsoft.com/office/officeart/2005/8/layout/chevronAccent+Icon"/>
    <dgm:cxn modelId="{118C9B48-A5C3-4D73-B3FE-23730B73DBF8}" type="presParOf" srcId="{B2AB4A38-E3CF-461E-9356-192C4939AE81}" destId="{C4DF6D28-91F9-444B-86AA-8BBF0E8E8A20}" srcOrd="5" destOrd="0" presId="urn:microsoft.com/office/officeart/2005/8/layout/chevronAccent+Icon"/>
    <dgm:cxn modelId="{4EF3050D-C6E9-4FFE-8979-7FFB0B630A5D}" type="presParOf" srcId="{B2AB4A38-E3CF-461E-9356-192C4939AE81}" destId="{7DFEC272-C187-4402-84A5-E2B2E06BD8C5}" srcOrd="6" destOrd="0" presId="urn:microsoft.com/office/officeart/2005/8/layout/chevronAccent+Icon"/>
    <dgm:cxn modelId="{D76CA08A-B052-4D60-834F-1520A33E8C71}" type="presParOf" srcId="{7DFEC272-C187-4402-84A5-E2B2E06BD8C5}" destId="{126DA697-FE15-44A3-95CE-20E05497F40D}" srcOrd="0" destOrd="0" presId="urn:microsoft.com/office/officeart/2005/8/layout/chevronAccent+Icon"/>
    <dgm:cxn modelId="{FAFD65D0-0559-4557-B5C8-D1EF44093FE5}" type="presParOf" srcId="{7DFEC272-C187-4402-84A5-E2B2E06BD8C5}" destId="{A77E3FE7-FB83-458D-894C-6B33CC09993E}" srcOrd="1" destOrd="0" presId="urn:microsoft.com/office/officeart/2005/8/layout/chevronAccent+Icon"/>
    <dgm:cxn modelId="{95DAE86A-91B2-4038-8D1D-D73DE957B093}" type="presParOf" srcId="{B2AB4A38-E3CF-461E-9356-192C4939AE81}" destId="{9F16C319-3687-4DDD-8535-9D53F8A600BD}" srcOrd="7" destOrd="0" presId="urn:microsoft.com/office/officeart/2005/8/layout/chevronAccent+Icon"/>
    <dgm:cxn modelId="{586524E6-CCC2-453F-AD51-66517C4A0E33}" type="presParOf" srcId="{B2AB4A38-E3CF-461E-9356-192C4939AE81}" destId="{CC794F4B-0786-4B6C-911D-8BE973D01E12}" srcOrd="8" destOrd="0" presId="urn:microsoft.com/office/officeart/2005/8/layout/chevronAccent+Icon"/>
    <dgm:cxn modelId="{FEE1058C-7635-4CA7-AC17-B2EB54507D4A}" type="presParOf" srcId="{CC794F4B-0786-4B6C-911D-8BE973D01E12}" destId="{2D1683C4-8F48-40F8-999E-81C57AA9F856}" srcOrd="0" destOrd="0" presId="urn:microsoft.com/office/officeart/2005/8/layout/chevronAccent+Icon"/>
    <dgm:cxn modelId="{C14C4D0F-5879-4732-A055-E917AB5DD4F6}" type="presParOf" srcId="{CC794F4B-0786-4B6C-911D-8BE973D01E12}" destId="{3A212D2C-5405-4CEB-A4DF-2CB1A10F68CB}" srcOrd="1" destOrd="0" presId="urn:microsoft.com/office/officeart/2005/8/layout/chevronAccent+Icon"/>
    <dgm:cxn modelId="{95C374E0-596D-422B-8374-D8E99EB40467}" type="presParOf" srcId="{B2AB4A38-E3CF-461E-9356-192C4939AE81}" destId="{4052C372-C295-4C47-BC1C-C86E8F4FC30A}" srcOrd="9" destOrd="0" presId="urn:microsoft.com/office/officeart/2005/8/layout/chevronAccent+Icon"/>
    <dgm:cxn modelId="{2D962C9E-A33B-4BA7-A96C-EA908E4C040F}" type="presParOf" srcId="{B2AB4A38-E3CF-461E-9356-192C4939AE81}" destId="{96807C67-D990-4681-93D9-CBBDB5DE8563}" srcOrd="10" destOrd="0" presId="urn:microsoft.com/office/officeart/2005/8/layout/chevronAccent+Icon"/>
    <dgm:cxn modelId="{2CCB10A8-D989-49F7-9191-C79C264682CA}" type="presParOf" srcId="{96807C67-D990-4681-93D9-CBBDB5DE8563}" destId="{5227E34B-CE65-4945-A0FE-89A77250D8F4}" srcOrd="0" destOrd="0" presId="urn:microsoft.com/office/officeart/2005/8/layout/chevronAccent+Icon"/>
    <dgm:cxn modelId="{E8511C18-9A08-424D-87E5-EF226403ADA2}" type="presParOf" srcId="{96807C67-D990-4681-93D9-CBBDB5DE8563}" destId="{A13A954B-D95C-43F1-8317-4138D8A4BD0B}" srcOrd="1" destOrd="0" presId="urn:microsoft.com/office/officeart/2005/8/layout/chevronAccent+Icon"/>
    <dgm:cxn modelId="{1274BAC2-BF3A-494F-B490-955DEABF0EC5}" type="presParOf" srcId="{B2AB4A38-E3CF-461E-9356-192C4939AE81}" destId="{7814EF6D-D4D5-470B-A04E-4DEF7E42A07A}" srcOrd="11" destOrd="0" presId="urn:microsoft.com/office/officeart/2005/8/layout/chevronAccent+Icon"/>
    <dgm:cxn modelId="{BE039E28-433C-472A-A517-8EBA09480A0C}" type="presParOf" srcId="{B2AB4A38-E3CF-461E-9356-192C4939AE81}" destId="{352E283C-CC05-433C-AD3E-20A1BBDC2C9B}" srcOrd="12" destOrd="0" presId="urn:microsoft.com/office/officeart/2005/8/layout/chevronAccent+Icon"/>
    <dgm:cxn modelId="{9108506A-5791-4D92-BD7A-C83596D770B5}" type="presParOf" srcId="{352E283C-CC05-433C-AD3E-20A1BBDC2C9B}" destId="{30E68E17-7033-464D-98E9-A54D13C75E0A}" srcOrd="0" destOrd="0" presId="urn:microsoft.com/office/officeart/2005/8/layout/chevronAccent+Icon"/>
    <dgm:cxn modelId="{3BA1C139-9406-41B8-8487-CABED9295C6A}" type="presParOf" srcId="{352E283C-CC05-433C-AD3E-20A1BBDC2C9B}" destId="{691CE679-61D6-4129-BECE-990E6A5D09EF}" srcOrd="1" destOrd="0" presId="urn:microsoft.com/office/officeart/2005/8/layout/chevronAccent+Icon"/>
    <dgm:cxn modelId="{92B5DCFC-F4AE-4135-8C44-D87107642D97}" type="presParOf" srcId="{B2AB4A38-E3CF-461E-9356-192C4939AE81}" destId="{04F44C6D-FDB5-49E3-916B-5758A40F5C25}" srcOrd="13" destOrd="0" presId="urn:microsoft.com/office/officeart/2005/8/layout/chevronAccent+Icon"/>
    <dgm:cxn modelId="{8BE5D9FF-8329-494B-8382-F6C2735BB0DB}" type="presParOf" srcId="{B2AB4A38-E3CF-461E-9356-192C4939AE81}" destId="{EAF7C229-6246-4E6F-87B8-90D158392E02}" srcOrd="14" destOrd="0" presId="urn:microsoft.com/office/officeart/2005/8/layout/chevronAccent+Icon"/>
    <dgm:cxn modelId="{0CA374D7-8D6E-4FB5-B592-BBBB626C393B}" type="presParOf" srcId="{EAF7C229-6246-4E6F-87B8-90D158392E02}" destId="{E492FD89-B927-42EB-8B14-15C4E8DBF6E8}" srcOrd="0" destOrd="0" presId="urn:microsoft.com/office/officeart/2005/8/layout/chevronAccent+Icon"/>
    <dgm:cxn modelId="{CA3DA584-D290-4A53-AA89-F2DF2E64079D}" type="presParOf" srcId="{EAF7C229-6246-4E6F-87B8-90D158392E02}" destId="{4AF1ECE8-1DA5-449B-A6C6-A2565F79C4F0}" srcOrd="1" destOrd="0" presId="urn:microsoft.com/office/officeart/2005/8/layout/chevronAccent+Icon"/>
    <dgm:cxn modelId="{E97B3B99-2C35-46C8-A069-507F6F278A43}" type="presParOf" srcId="{B2AB4A38-E3CF-461E-9356-192C4939AE81}" destId="{0E619DC5-14A7-46A0-9AF2-8B3598E613E3}" srcOrd="15" destOrd="0" presId="urn:microsoft.com/office/officeart/2005/8/layout/chevronAccent+Icon"/>
    <dgm:cxn modelId="{CE635A4A-5C84-4E5A-B4A0-2F25B2720B2D}" type="presParOf" srcId="{B2AB4A38-E3CF-461E-9356-192C4939AE81}" destId="{8110B8B1-AA6F-4CBD-8249-4A09F921E348}" srcOrd="16" destOrd="0" presId="urn:microsoft.com/office/officeart/2005/8/layout/chevronAccent+Icon"/>
    <dgm:cxn modelId="{99E05EAB-2E58-45E0-A0DD-F3DC7CABA9CA}" type="presParOf" srcId="{8110B8B1-AA6F-4CBD-8249-4A09F921E348}" destId="{A660911B-8EF4-4757-BD5F-313CFB93E09B}" srcOrd="0" destOrd="0" presId="urn:microsoft.com/office/officeart/2005/8/layout/chevronAccent+Icon"/>
    <dgm:cxn modelId="{B28E4FB8-A447-420E-8FDC-12EAE729DBFB}" type="presParOf" srcId="{8110B8B1-AA6F-4CBD-8249-4A09F921E348}" destId="{C3ADB450-8AF0-46FD-9AE1-BD05BA0CC76F}" srcOrd="1" destOrd="0" presId="urn:microsoft.com/office/officeart/2005/8/layout/chevronAccent+Icon"/>
  </dgm:cxnLst>
  <dgm:bg/>
  <dgm:whole/>
  <dgm:extLst>
    <a:ext uri="http://schemas.microsoft.com/office/drawing/2008/diagram">
      <dsp:dataModelExt xmlns:dsp="http://schemas.microsoft.com/office/drawing/2008/diagram" relId="rId2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24AA-CD88-4E63-9735-D111D7B10CFA}">
      <dsp:nvSpPr>
        <dsp:cNvPr id="0" name=""/>
        <dsp:cNvSpPr/>
      </dsp:nvSpPr>
      <dsp:spPr>
        <a:xfrm>
          <a:off x="771" y="763283"/>
          <a:ext cx="1133435" cy="437506"/>
        </a:xfrm>
        <a:prstGeom prst="chevron">
          <a:avLst>
            <a:gd name="adj" fmla="val 4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6A371B-305C-4CC4-B382-E5FF9D17D6C4}">
      <dsp:nvSpPr>
        <dsp:cNvPr id="0" name=""/>
        <dsp:cNvSpPr/>
      </dsp:nvSpPr>
      <dsp:spPr>
        <a:xfrm>
          <a:off x="303021" y="872659"/>
          <a:ext cx="957123" cy="4375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SG" sz="900" kern="1200" dirty="0"/>
            <a:t>Purchase Order (Supplier)</a:t>
          </a:r>
        </a:p>
      </dsp:txBody>
      <dsp:txXfrm>
        <a:off x="315835" y="885473"/>
        <a:ext cx="931495" cy="411878"/>
      </dsp:txXfrm>
    </dsp:sp>
    <dsp:sp modelId="{EFA2BABF-544E-49D5-B920-C5C22E51F951}">
      <dsp:nvSpPr>
        <dsp:cNvPr id="0" name=""/>
        <dsp:cNvSpPr/>
      </dsp:nvSpPr>
      <dsp:spPr>
        <a:xfrm>
          <a:off x="1295407" y="763283"/>
          <a:ext cx="1133435" cy="437506"/>
        </a:xfrm>
        <a:prstGeom prst="chevron">
          <a:avLst>
            <a:gd name="adj" fmla="val 4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3AB764-0545-4F6E-833F-FCC45F8C4E8A}">
      <dsp:nvSpPr>
        <dsp:cNvPr id="0" name=""/>
        <dsp:cNvSpPr/>
      </dsp:nvSpPr>
      <dsp:spPr>
        <a:xfrm>
          <a:off x="1597656" y="872659"/>
          <a:ext cx="957123" cy="43750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SG" sz="900" kern="1200" dirty="0"/>
            <a:t>Goods Issue</a:t>
          </a:r>
        </a:p>
      </dsp:txBody>
      <dsp:txXfrm>
        <a:off x="1610470" y="885473"/>
        <a:ext cx="931495" cy="411878"/>
      </dsp:txXfrm>
    </dsp:sp>
    <dsp:sp modelId="{661D9A30-587F-405D-B012-83C9F7BA57E3}">
      <dsp:nvSpPr>
        <dsp:cNvPr id="0" name=""/>
        <dsp:cNvSpPr/>
      </dsp:nvSpPr>
      <dsp:spPr>
        <a:xfrm>
          <a:off x="2590042" y="763283"/>
          <a:ext cx="1133435" cy="437506"/>
        </a:xfrm>
        <a:prstGeom prst="chevron">
          <a:avLst>
            <a:gd name="adj" fmla="val 4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70D1EB-80B8-4E2E-B801-2E2FFB367A81}">
      <dsp:nvSpPr>
        <dsp:cNvPr id="0" name=""/>
        <dsp:cNvSpPr/>
      </dsp:nvSpPr>
      <dsp:spPr>
        <a:xfrm>
          <a:off x="2892292" y="872659"/>
          <a:ext cx="957123" cy="43750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SG" sz="900" kern="1200" dirty="0"/>
            <a:t>Logistics</a:t>
          </a:r>
        </a:p>
      </dsp:txBody>
      <dsp:txXfrm>
        <a:off x="2905106" y="885473"/>
        <a:ext cx="931495" cy="411878"/>
      </dsp:txXfrm>
    </dsp:sp>
    <dsp:sp modelId="{126DA697-FE15-44A3-95CE-20E05497F40D}">
      <dsp:nvSpPr>
        <dsp:cNvPr id="0" name=""/>
        <dsp:cNvSpPr/>
      </dsp:nvSpPr>
      <dsp:spPr>
        <a:xfrm>
          <a:off x="3884677" y="763283"/>
          <a:ext cx="1133435" cy="437506"/>
        </a:xfrm>
        <a:prstGeom prst="chevron">
          <a:avLst>
            <a:gd name="adj" fmla="val 4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7E3FE7-FB83-458D-894C-6B33CC09993E}">
      <dsp:nvSpPr>
        <dsp:cNvPr id="0" name=""/>
        <dsp:cNvSpPr/>
      </dsp:nvSpPr>
      <dsp:spPr>
        <a:xfrm>
          <a:off x="4186927" y="872659"/>
          <a:ext cx="957123" cy="43750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SG" sz="900" kern="1200" dirty="0"/>
            <a:t>Warehouse (Goods Receipt)</a:t>
          </a:r>
        </a:p>
      </dsp:txBody>
      <dsp:txXfrm>
        <a:off x="4199741" y="885473"/>
        <a:ext cx="931495" cy="411878"/>
      </dsp:txXfrm>
    </dsp:sp>
    <dsp:sp modelId="{2D1683C4-8F48-40F8-999E-81C57AA9F856}">
      <dsp:nvSpPr>
        <dsp:cNvPr id="0" name=""/>
        <dsp:cNvSpPr/>
      </dsp:nvSpPr>
      <dsp:spPr>
        <a:xfrm>
          <a:off x="5179313" y="763283"/>
          <a:ext cx="1133435" cy="437506"/>
        </a:xfrm>
        <a:prstGeom prst="chevron">
          <a:avLst>
            <a:gd name="adj" fmla="val 4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212D2C-5405-4CEB-A4DF-2CB1A10F68CB}">
      <dsp:nvSpPr>
        <dsp:cNvPr id="0" name=""/>
        <dsp:cNvSpPr/>
      </dsp:nvSpPr>
      <dsp:spPr>
        <a:xfrm>
          <a:off x="5481563" y="872659"/>
          <a:ext cx="957123" cy="437506"/>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SG" sz="900" kern="1200" dirty="0"/>
            <a:t>Goods Issue to Manufacturer</a:t>
          </a:r>
        </a:p>
      </dsp:txBody>
      <dsp:txXfrm>
        <a:off x="5494377" y="885473"/>
        <a:ext cx="931495" cy="411878"/>
      </dsp:txXfrm>
    </dsp:sp>
    <dsp:sp modelId="{5227E34B-CE65-4945-A0FE-89A77250D8F4}">
      <dsp:nvSpPr>
        <dsp:cNvPr id="0" name=""/>
        <dsp:cNvSpPr/>
      </dsp:nvSpPr>
      <dsp:spPr>
        <a:xfrm>
          <a:off x="6473948" y="763283"/>
          <a:ext cx="1133435" cy="437506"/>
        </a:xfrm>
        <a:prstGeom prst="chevron">
          <a:avLst>
            <a:gd name="adj" fmla="val 4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3A954B-D95C-43F1-8317-4138D8A4BD0B}">
      <dsp:nvSpPr>
        <dsp:cNvPr id="0" name=""/>
        <dsp:cNvSpPr/>
      </dsp:nvSpPr>
      <dsp:spPr>
        <a:xfrm>
          <a:off x="6776198" y="872659"/>
          <a:ext cx="957123" cy="43750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SG" sz="900" kern="1200" dirty="0"/>
            <a:t>FG to Warehouse</a:t>
          </a:r>
        </a:p>
      </dsp:txBody>
      <dsp:txXfrm>
        <a:off x="6789012" y="885473"/>
        <a:ext cx="931495" cy="411878"/>
      </dsp:txXfrm>
    </dsp:sp>
    <dsp:sp modelId="{30E68E17-7033-464D-98E9-A54D13C75E0A}">
      <dsp:nvSpPr>
        <dsp:cNvPr id="0" name=""/>
        <dsp:cNvSpPr/>
      </dsp:nvSpPr>
      <dsp:spPr>
        <a:xfrm>
          <a:off x="7768584" y="763283"/>
          <a:ext cx="1133435" cy="437506"/>
        </a:xfrm>
        <a:prstGeom prst="chevron">
          <a:avLst>
            <a:gd name="adj" fmla="val 4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1CE679-61D6-4129-BECE-990E6A5D09EF}">
      <dsp:nvSpPr>
        <dsp:cNvPr id="0" name=""/>
        <dsp:cNvSpPr/>
      </dsp:nvSpPr>
      <dsp:spPr>
        <a:xfrm>
          <a:off x="8070833" y="872659"/>
          <a:ext cx="957123" cy="43750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SG" sz="900" kern="1200" dirty="0"/>
            <a:t>Goods Issue</a:t>
          </a:r>
        </a:p>
      </dsp:txBody>
      <dsp:txXfrm>
        <a:off x="8083647" y="885473"/>
        <a:ext cx="931495" cy="411878"/>
      </dsp:txXfrm>
    </dsp:sp>
    <dsp:sp modelId="{E492FD89-B927-42EB-8B14-15C4E8DBF6E8}">
      <dsp:nvSpPr>
        <dsp:cNvPr id="0" name=""/>
        <dsp:cNvSpPr/>
      </dsp:nvSpPr>
      <dsp:spPr>
        <a:xfrm>
          <a:off x="9063219" y="763283"/>
          <a:ext cx="1133435" cy="437506"/>
        </a:xfrm>
        <a:prstGeom prst="chevron">
          <a:avLst>
            <a:gd name="adj" fmla="val 4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F1ECE8-1DA5-449B-A6C6-A2565F79C4F0}">
      <dsp:nvSpPr>
        <dsp:cNvPr id="0" name=""/>
        <dsp:cNvSpPr/>
      </dsp:nvSpPr>
      <dsp:spPr>
        <a:xfrm>
          <a:off x="9365469" y="872659"/>
          <a:ext cx="957123" cy="43750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SG" sz="900" kern="1200" dirty="0"/>
            <a:t>Logistics</a:t>
          </a:r>
        </a:p>
      </dsp:txBody>
      <dsp:txXfrm>
        <a:off x="9378283" y="885473"/>
        <a:ext cx="931495" cy="411878"/>
      </dsp:txXfrm>
    </dsp:sp>
    <dsp:sp modelId="{A660911B-8EF4-4757-BD5F-313CFB93E09B}">
      <dsp:nvSpPr>
        <dsp:cNvPr id="0" name=""/>
        <dsp:cNvSpPr/>
      </dsp:nvSpPr>
      <dsp:spPr>
        <a:xfrm>
          <a:off x="10357855" y="763283"/>
          <a:ext cx="1133435" cy="437506"/>
        </a:xfrm>
        <a:prstGeom prst="chevron">
          <a:avLst>
            <a:gd name="adj" fmla="val 4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ADB450-8AF0-46FD-9AE1-BD05BA0CC76F}">
      <dsp:nvSpPr>
        <dsp:cNvPr id="0" name=""/>
        <dsp:cNvSpPr/>
      </dsp:nvSpPr>
      <dsp:spPr>
        <a:xfrm>
          <a:off x="10660104" y="872659"/>
          <a:ext cx="957123" cy="43750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SG" sz="900" kern="1200" dirty="0"/>
            <a:t>Goods Receipt (Customer)</a:t>
          </a:r>
        </a:p>
      </dsp:txBody>
      <dsp:txXfrm>
        <a:off x="10672918" y="885473"/>
        <a:ext cx="931495" cy="411878"/>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FA924C-6D03-47C8-92AD-D3B3D2FD91BD}" type="datetimeFigureOut">
              <a:rPr lang="en-US" smtClean="0"/>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1BB654-EE25-452B-B6D1-ABFB9138788B}" type="slidenum">
              <a:rPr lang="en-US" smtClean="0"/>
              <a:t>‹#›</a:t>
            </a:fld>
            <a:endParaRPr lang="en-US"/>
          </a:p>
        </p:txBody>
      </p:sp>
    </p:spTree>
    <p:extLst>
      <p:ext uri="{BB962C8B-B14F-4D97-AF65-F5344CB8AC3E}">
        <p14:creationId xmlns:p14="http://schemas.microsoft.com/office/powerpoint/2010/main" val="3750047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91089F-0332-4929-8123-F0E647FD99BF}" type="slidenum">
              <a:rPr lang="en-US" smtClean="0"/>
              <a:t>4</a:t>
            </a:fld>
            <a:endParaRPr lang="en-US"/>
          </a:p>
        </p:txBody>
      </p:sp>
    </p:spTree>
    <p:extLst>
      <p:ext uri="{BB962C8B-B14F-4D97-AF65-F5344CB8AC3E}">
        <p14:creationId xmlns:p14="http://schemas.microsoft.com/office/powerpoint/2010/main" val="4248640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err="1"/>
              <a:t>iBWMS</a:t>
            </a:r>
            <a:r>
              <a:rPr lang="en-US" dirty="0"/>
              <a:t> uses Virtual plotting of the warehouse – Digital blueprint of the entire warehouse is mapped and the physical characteristics are captured, like bins rows,  aisles and rack, doors. </a:t>
            </a:r>
          </a:p>
          <a:p>
            <a:pPr algn="just"/>
            <a:endParaRPr lang="en-US" dirty="0"/>
          </a:p>
          <a:p>
            <a:pPr algn="just"/>
            <a:r>
              <a:rPr lang="en-US" dirty="0"/>
              <a:t>All the movement of goods in the warehouse, are digitally captured in the system. This will give transactional visibility. </a:t>
            </a:r>
          </a:p>
          <a:p>
            <a:pPr algn="just"/>
            <a:r>
              <a:rPr lang="en-US" dirty="0"/>
              <a:t>80 to 90% of the</a:t>
            </a:r>
            <a:r>
              <a:rPr lang="en-US" baseline="0" dirty="0"/>
              <a:t> standard operations are covered. </a:t>
            </a:r>
            <a:r>
              <a:rPr lang="en-US" dirty="0"/>
              <a:t>We have grouped various processes and functionality into 3 modules Inward, Operations and Outward</a:t>
            </a:r>
          </a:p>
          <a:p>
            <a:pPr algn="just"/>
            <a:r>
              <a:rPr lang="en-US" dirty="0"/>
              <a:t> </a:t>
            </a:r>
          </a:p>
          <a:p>
            <a:pPr algn="just"/>
            <a:r>
              <a:rPr lang="en-US" b="1" dirty="0"/>
              <a:t>Inward </a:t>
            </a:r>
          </a:p>
          <a:p>
            <a:pPr algn="just"/>
            <a:r>
              <a:rPr lang="en-US" dirty="0"/>
              <a:t>Covers goods receipt optimization of the goods receipt process - </a:t>
            </a:r>
            <a:r>
              <a:rPr lang="en-US" dirty="0" err="1"/>
              <a:t>iBWMS</a:t>
            </a:r>
            <a:r>
              <a:rPr lang="en-US" dirty="0"/>
              <a:t> integration is done with Client’s ERP system</a:t>
            </a:r>
          </a:p>
          <a:p>
            <a:pPr algn="just"/>
            <a:r>
              <a:rPr lang="en-US" dirty="0"/>
              <a:t>With the help of machine learning algorithm running in the background, based on the parameters set, the system identifies the storage bins/racks where the item needs to be placed at</a:t>
            </a:r>
          </a:p>
          <a:p>
            <a:pPr algn="just"/>
            <a:r>
              <a:rPr lang="en-US" dirty="0"/>
              <a:t>This will also help the operators put the items in the right bins</a:t>
            </a:r>
            <a:r>
              <a:rPr lang="en-US" baseline="0" dirty="0"/>
              <a:t> (t</a:t>
            </a:r>
            <a:r>
              <a:rPr lang="en-US" dirty="0"/>
              <a:t>hey would get an update on the mobile app on where the item need be binned)</a:t>
            </a:r>
          </a:p>
          <a:p>
            <a:pPr algn="just"/>
            <a:r>
              <a:rPr lang="en-US" dirty="0"/>
              <a:t>Once the items are placed, the binning activity is updated using the mobile app which in turn will get updated in this system. </a:t>
            </a:r>
          </a:p>
          <a:p>
            <a:pPr algn="just"/>
            <a:r>
              <a:rPr lang="en-US" dirty="0"/>
              <a:t>We also cover dock and yard management. </a:t>
            </a:r>
          </a:p>
          <a:p>
            <a:pPr algn="just"/>
            <a:endParaRPr lang="en-US" dirty="0"/>
          </a:p>
          <a:p>
            <a:pPr algn="just"/>
            <a:r>
              <a:rPr lang="en-US" b="1" dirty="0"/>
              <a:t>Operations</a:t>
            </a:r>
          </a:p>
          <a:p>
            <a:pPr algn="just"/>
            <a:r>
              <a:rPr lang="en-US" dirty="0"/>
              <a:t>Covers activities inside the warehouse, like bin to bin transfer, internal warehouse transfer between multiple warehouses. </a:t>
            </a:r>
          </a:p>
          <a:p>
            <a:pPr algn="just"/>
            <a:r>
              <a:rPr lang="en-US" dirty="0"/>
              <a:t>Managing the goods, based on batch or serial number, </a:t>
            </a:r>
          </a:p>
          <a:p>
            <a:pPr algn="just"/>
            <a:r>
              <a:rPr lang="en-US" dirty="0"/>
              <a:t>Cycle Count Activities </a:t>
            </a:r>
          </a:p>
          <a:p>
            <a:pPr algn="just"/>
            <a:r>
              <a:rPr lang="en-US" dirty="0"/>
              <a:t>Batch Management, Packaging specifications </a:t>
            </a:r>
          </a:p>
          <a:p>
            <a:pPr algn="just"/>
            <a:r>
              <a:rPr lang="en-US" dirty="0"/>
              <a:t>Stock reconciliation,</a:t>
            </a:r>
            <a:r>
              <a:rPr lang="en-US" baseline="0" dirty="0"/>
              <a:t> Inventory Management</a:t>
            </a:r>
            <a:endParaRPr lang="en-US" dirty="0"/>
          </a:p>
          <a:p>
            <a:pPr algn="just"/>
            <a:r>
              <a:rPr lang="en-US" dirty="0"/>
              <a:t>Activities</a:t>
            </a:r>
            <a:r>
              <a:rPr lang="en-US" baseline="0" dirty="0"/>
              <a:t> required to be performed </a:t>
            </a:r>
            <a:r>
              <a:rPr lang="en-US" dirty="0"/>
              <a:t>will be delivered to the operators in the form of notification on a daily or weekly basis. </a:t>
            </a:r>
          </a:p>
          <a:p>
            <a:pPr algn="just"/>
            <a:endParaRPr lang="en-US" dirty="0"/>
          </a:p>
          <a:p>
            <a:pPr algn="just"/>
            <a:r>
              <a:rPr lang="en-US" b="1" dirty="0"/>
              <a:t>Outward </a:t>
            </a:r>
          </a:p>
          <a:p>
            <a:pPr algn="just"/>
            <a:r>
              <a:rPr lang="en-US" dirty="0"/>
              <a:t>Delivery management is handled</a:t>
            </a:r>
            <a:r>
              <a:rPr lang="en-US" baseline="0" dirty="0"/>
              <a:t> – bin determination for picking</a:t>
            </a:r>
          </a:p>
          <a:p>
            <a:pPr algn="just"/>
            <a:r>
              <a:rPr lang="en-US" baseline="0" dirty="0"/>
              <a:t>Handle picking, packing, staging, kit to order</a:t>
            </a:r>
          </a:p>
          <a:p>
            <a:pPr algn="just"/>
            <a:r>
              <a:rPr lang="en-US" baseline="0" dirty="0"/>
              <a:t>Goods Issue and outward automation through </a:t>
            </a:r>
            <a:r>
              <a:rPr lang="en-US" baseline="0" dirty="0" err="1"/>
              <a:t>IoT</a:t>
            </a:r>
            <a:r>
              <a:rPr lang="en-US" baseline="0" dirty="0"/>
              <a:t> devices</a:t>
            </a:r>
          </a:p>
          <a:p>
            <a:pPr algn="just"/>
            <a:r>
              <a:rPr lang="en-US" dirty="0"/>
              <a:t>Route determination and optimization</a:t>
            </a:r>
          </a:p>
          <a:p>
            <a:pPr algn="just"/>
            <a:r>
              <a:rPr lang="en-US" dirty="0"/>
              <a:t>Cross docking can be done according to customers or zones or spaces are on delivery date. </a:t>
            </a:r>
          </a:p>
          <a:p>
            <a:pPr algn="just"/>
            <a:r>
              <a:rPr lang="en-US" dirty="0"/>
              <a:t>The system can also do a good issue based on the container size like whether it's going to be a 20 feet, or 40 feet container.</a:t>
            </a:r>
          </a:p>
          <a:p>
            <a:pPr algn="just"/>
            <a:endParaRPr lang="en-US" dirty="0"/>
          </a:p>
          <a:p>
            <a:pPr algn="just"/>
            <a:r>
              <a:rPr lang="en-US" dirty="0"/>
              <a:t>This system has a level of intelligence built in when an item is bought into the warehouse. Automatic bin determination is done based on various parameters where this item needs to be placed based on the nature of the product. If it needs to be placed in room temperature or in cold storage, or is it a hazardous product. Is it a fast moving or slow moving product. fast moving products are kept closer to the aisle, or within the reach, slow moving products are kept on the highest shelves, various parameters are confirmed before allocating storage for an item. This system does not stop with identifying the storage bins alone but also assigning a handling unit, Like a trolley, or a forklift. So this will allocate a individual or a handling unit for the put away activity. There are two native mobile apps, one for the warehouse operator, and other for drivers. If a person is being assigned a notification would be triggered in his mobile app, where they need to go for that activity and what Handling Unit would they need for this activity. This is where bridging of operations to the system takes place.</a:t>
            </a:r>
          </a:p>
          <a:p>
            <a:pPr algn="just"/>
            <a:r>
              <a:rPr lang="en-US" dirty="0"/>
              <a:t> </a:t>
            </a:r>
          </a:p>
          <a:p>
            <a:pPr algn="just"/>
            <a:r>
              <a:rPr lang="en-US" dirty="0"/>
              <a:t>On confirming the placing of the goods in the bins in the mobile app. The system is directly updated with the updated inventory.</a:t>
            </a:r>
          </a:p>
          <a:p>
            <a:pPr algn="just"/>
            <a:endParaRPr lang="en-US" dirty="0"/>
          </a:p>
        </p:txBody>
      </p:sp>
      <p:sp>
        <p:nvSpPr>
          <p:cNvPr id="4" name="Slide Number Placeholder 3"/>
          <p:cNvSpPr>
            <a:spLocks noGrp="1"/>
          </p:cNvSpPr>
          <p:nvPr>
            <p:ph type="sldNum" sz="quarter" idx="10"/>
          </p:nvPr>
        </p:nvSpPr>
        <p:spPr/>
        <p:txBody>
          <a:bodyPr/>
          <a:lstStyle/>
          <a:p>
            <a:fld id="{D6DA383B-E3A9-4F29-B1C4-D2EB2C952A1F}" type="slidenum">
              <a:rPr lang="en-SG" smtClean="0"/>
              <a:t>7</a:t>
            </a:fld>
            <a:endParaRPr lang="en-SG"/>
          </a:p>
        </p:txBody>
      </p:sp>
    </p:spTree>
    <p:extLst>
      <p:ext uri="{BB962C8B-B14F-4D97-AF65-F5344CB8AC3E}">
        <p14:creationId xmlns:p14="http://schemas.microsoft.com/office/powerpoint/2010/main" val="231383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007D7-9A5B-D436-6AB1-86138E578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0E601-9D9E-E4AB-BEE8-CE58BD012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347DBF-424C-2FF0-B479-F5AF023530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F97C78-722B-4F6F-F44A-7314D421499A}"/>
              </a:ext>
            </a:extLst>
          </p:cNvPr>
          <p:cNvSpPr>
            <a:spLocks noGrp="1"/>
          </p:cNvSpPr>
          <p:nvPr>
            <p:ph type="sldNum" sz="quarter" idx="5"/>
          </p:nvPr>
        </p:nvSpPr>
        <p:spPr/>
        <p:txBody>
          <a:bodyPr/>
          <a:lstStyle/>
          <a:p>
            <a:fld id="{822AB1D8-59B4-46C5-B643-8C1030CB1206}" type="slidenum">
              <a:rPr lang="en-US" smtClean="0"/>
              <a:t>8</a:t>
            </a:fld>
            <a:endParaRPr lang="en-US"/>
          </a:p>
        </p:txBody>
      </p:sp>
    </p:spTree>
    <p:extLst>
      <p:ext uri="{BB962C8B-B14F-4D97-AF65-F5344CB8AC3E}">
        <p14:creationId xmlns:p14="http://schemas.microsoft.com/office/powerpoint/2010/main" val="3347862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3F616-F211-033D-6602-1A0F8DC355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81AA1D-8A28-685F-52D4-514797240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6BC1B6-3BFC-AA7A-91EE-F96B0C0126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8CC148-DB74-0043-AC07-B696EDA92286}"/>
              </a:ext>
            </a:extLst>
          </p:cNvPr>
          <p:cNvSpPr>
            <a:spLocks noGrp="1"/>
          </p:cNvSpPr>
          <p:nvPr>
            <p:ph type="sldNum" sz="quarter" idx="5"/>
          </p:nvPr>
        </p:nvSpPr>
        <p:spPr/>
        <p:txBody>
          <a:bodyPr/>
          <a:lstStyle/>
          <a:p>
            <a:fld id="{822AB1D8-59B4-46C5-B643-8C1030CB1206}" type="slidenum">
              <a:rPr lang="en-US" smtClean="0"/>
              <a:t>9</a:t>
            </a:fld>
            <a:endParaRPr lang="en-US"/>
          </a:p>
        </p:txBody>
      </p:sp>
    </p:spTree>
    <p:extLst>
      <p:ext uri="{BB962C8B-B14F-4D97-AF65-F5344CB8AC3E}">
        <p14:creationId xmlns:p14="http://schemas.microsoft.com/office/powerpoint/2010/main" val="2177906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B9A6A-D000-EA9B-EBF9-BF91801A64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91294D-BA2B-C8DE-214C-27E57FC58C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C7ABFE-52A0-A343-4708-0BB8C6631993}"/>
              </a:ext>
            </a:extLst>
          </p:cNvPr>
          <p:cNvSpPr>
            <a:spLocks noGrp="1"/>
          </p:cNvSpPr>
          <p:nvPr>
            <p:ph type="dt" sz="half" idx="10"/>
          </p:nvPr>
        </p:nvSpPr>
        <p:spPr/>
        <p:txBody>
          <a:bodyPr/>
          <a:lstStyle/>
          <a:p>
            <a:fld id="{67BEAFFD-6DF2-4C36-BEE0-0643B7B89F4B}" type="datetimeFigureOut">
              <a:rPr lang="en-US" smtClean="0"/>
              <a:t>5/11/2026</a:t>
            </a:fld>
            <a:endParaRPr lang="en-US"/>
          </a:p>
        </p:txBody>
      </p:sp>
      <p:sp>
        <p:nvSpPr>
          <p:cNvPr id="5" name="Footer Placeholder 4">
            <a:extLst>
              <a:ext uri="{FF2B5EF4-FFF2-40B4-BE49-F238E27FC236}">
                <a16:creationId xmlns:a16="http://schemas.microsoft.com/office/drawing/2014/main" id="{1810EA2A-13A1-FE84-0296-16F85C81B8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82326E-3816-C056-2CC2-034666DF45A5}"/>
              </a:ext>
            </a:extLst>
          </p:cNvPr>
          <p:cNvSpPr>
            <a:spLocks noGrp="1"/>
          </p:cNvSpPr>
          <p:nvPr>
            <p:ph type="sldNum" sz="quarter" idx="12"/>
          </p:nvPr>
        </p:nvSpPr>
        <p:spPr/>
        <p:txBody>
          <a:bodyPr/>
          <a:lstStyle/>
          <a:p>
            <a:fld id="{F92D2034-7E71-4937-BF94-F6963FFE9C6B}" type="slidenum">
              <a:rPr lang="en-US" smtClean="0"/>
              <a:t>‹#›</a:t>
            </a:fld>
            <a:endParaRPr lang="en-US"/>
          </a:p>
        </p:txBody>
      </p:sp>
    </p:spTree>
    <p:extLst>
      <p:ext uri="{BB962C8B-B14F-4D97-AF65-F5344CB8AC3E}">
        <p14:creationId xmlns:p14="http://schemas.microsoft.com/office/powerpoint/2010/main" val="2190252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FEC58-947D-8F51-C789-A1440ABC43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B319D7-213B-52A2-83E9-8E2968A131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495EDD-6F4A-7BCB-50A8-983579CF1A3D}"/>
              </a:ext>
            </a:extLst>
          </p:cNvPr>
          <p:cNvSpPr>
            <a:spLocks noGrp="1"/>
          </p:cNvSpPr>
          <p:nvPr>
            <p:ph type="dt" sz="half" idx="10"/>
          </p:nvPr>
        </p:nvSpPr>
        <p:spPr/>
        <p:txBody>
          <a:bodyPr/>
          <a:lstStyle/>
          <a:p>
            <a:fld id="{67BEAFFD-6DF2-4C36-BEE0-0643B7B89F4B}" type="datetimeFigureOut">
              <a:rPr lang="en-US" smtClean="0"/>
              <a:t>5/11/2026</a:t>
            </a:fld>
            <a:endParaRPr lang="en-US"/>
          </a:p>
        </p:txBody>
      </p:sp>
      <p:sp>
        <p:nvSpPr>
          <p:cNvPr id="5" name="Footer Placeholder 4">
            <a:extLst>
              <a:ext uri="{FF2B5EF4-FFF2-40B4-BE49-F238E27FC236}">
                <a16:creationId xmlns:a16="http://schemas.microsoft.com/office/drawing/2014/main" id="{818EDB2C-F82D-F707-DBC1-FE597294BC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F4FB74-BA61-B469-D6EC-04BA7D4C739A}"/>
              </a:ext>
            </a:extLst>
          </p:cNvPr>
          <p:cNvSpPr>
            <a:spLocks noGrp="1"/>
          </p:cNvSpPr>
          <p:nvPr>
            <p:ph type="sldNum" sz="quarter" idx="12"/>
          </p:nvPr>
        </p:nvSpPr>
        <p:spPr/>
        <p:txBody>
          <a:bodyPr/>
          <a:lstStyle/>
          <a:p>
            <a:fld id="{F92D2034-7E71-4937-BF94-F6963FFE9C6B}" type="slidenum">
              <a:rPr lang="en-US" smtClean="0"/>
              <a:t>‹#›</a:t>
            </a:fld>
            <a:endParaRPr lang="en-US"/>
          </a:p>
        </p:txBody>
      </p:sp>
    </p:spTree>
    <p:extLst>
      <p:ext uri="{BB962C8B-B14F-4D97-AF65-F5344CB8AC3E}">
        <p14:creationId xmlns:p14="http://schemas.microsoft.com/office/powerpoint/2010/main" val="2250402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1B6CD-0B73-C9A1-A432-457C74782B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D92F59-B406-6761-8FD6-BA379DBBDF5D}"/>
              </a:ext>
            </a:extLst>
          </p:cNvPr>
          <p:cNvSpPr>
            <a:spLocks noGrp="1"/>
          </p:cNvSpPr>
          <p:nvPr>
            <p:ph type="dt" sz="half" idx="10"/>
          </p:nvPr>
        </p:nvSpPr>
        <p:spPr/>
        <p:txBody>
          <a:bodyPr/>
          <a:lstStyle/>
          <a:p>
            <a:fld id="{67BEAFFD-6DF2-4C36-BEE0-0643B7B89F4B}" type="datetimeFigureOut">
              <a:rPr lang="en-US" smtClean="0"/>
              <a:t>5/11/2026</a:t>
            </a:fld>
            <a:endParaRPr lang="en-US"/>
          </a:p>
        </p:txBody>
      </p:sp>
      <p:sp>
        <p:nvSpPr>
          <p:cNvPr id="4" name="Footer Placeholder 3">
            <a:extLst>
              <a:ext uri="{FF2B5EF4-FFF2-40B4-BE49-F238E27FC236}">
                <a16:creationId xmlns:a16="http://schemas.microsoft.com/office/drawing/2014/main" id="{B67DAF5C-9ADE-F7F2-7B7C-3CC82549CF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F4D2A5-B904-8450-C286-1C90BFF20448}"/>
              </a:ext>
            </a:extLst>
          </p:cNvPr>
          <p:cNvSpPr>
            <a:spLocks noGrp="1"/>
          </p:cNvSpPr>
          <p:nvPr>
            <p:ph type="sldNum" sz="quarter" idx="12"/>
          </p:nvPr>
        </p:nvSpPr>
        <p:spPr/>
        <p:txBody>
          <a:bodyPr/>
          <a:lstStyle/>
          <a:p>
            <a:fld id="{F92D2034-7E71-4937-BF94-F6963FFE9C6B}" type="slidenum">
              <a:rPr lang="en-US" smtClean="0"/>
              <a:t>‹#›</a:t>
            </a:fld>
            <a:endParaRPr lang="en-US"/>
          </a:p>
        </p:txBody>
      </p:sp>
    </p:spTree>
    <p:extLst>
      <p:ext uri="{BB962C8B-B14F-4D97-AF65-F5344CB8AC3E}">
        <p14:creationId xmlns:p14="http://schemas.microsoft.com/office/powerpoint/2010/main" val="3519991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878DB8-16E3-AE75-DA06-690987905D63}"/>
              </a:ext>
            </a:extLst>
          </p:cNvPr>
          <p:cNvSpPr>
            <a:spLocks noGrp="1"/>
          </p:cNvSpPr>
          <p:nvPr>
            <p:ph type="dt" sz="half" idx="10"/>
          </p:nvPr>
        </p:nvSpPr>
        <p:spPr/>
        <p:txBody>
          <a:bodyPr/>
          <a:lstStyle/>
          <a:p>
            <a:fld id="{67BEAFFD-6DF2-4C36-BEE0-0643B7B89F4B}" type="datetimeFigureOut">
              <a:rPr lang="en-US" smtClean="0"/>
              <a:t>5/11/2026</a:t>
            </a:fld>
            <a:endParaRPr lang="en-US"/>
          </a:p>
        </p:txBody>
      </p:sp>
      <p:sp>
        <p:nvSpPr>
          <p:cNvPr id="3" name="Footer Placeholder 2">
            <a:extLst>
              <a:ext uri="{FF2B5EF4-FFF2-40B4-BE49-F238E27FC236}">
                <a16:creationId xmlns:a16="http://schemas.microsoft.com/office/drawing/2014/main" id="{809B1474-F834-5D5E-C989-B419886E0E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882C78-CA49-1A82-6A9A-89EC3498D79C}"/>
              </a:ext>
            </a:extLst>
          </p:cNvPr>
          <p:cNvSpPr>
            <a:spLocks noGrp="1"/>
          </p:cNvSpPr>
          <p:nvPr>
            <p:ph type="sldNum" sz="quarter" idx="12"/>
          </p:nvPr>
        </p:nvSpPr>
        <p:spPr/>
        <p:txBody>
          <a:bodyPr/>
          <a:lstStyle/>
          <a:p>
            <a:fld id="{F92D2034-7E71-4937-BF94-F6963FFE9C6B}" type="slidenum">
              <a:rPr lang="en-US" smtClean="0"/>
              <a:t>‹#›</a:t>
            </a:fld>
            <a:endParaRPr lang="en-US"/>
          </a:p>
        </p:txBody>
      </p:sp>
    </p:spTree>
    <p:extLst>
      <p:ext uri="{BB962C8B-B14F-4D97-AF65-F5344CB8AC3E}">
        <p14:creationId xmlns:p14="http://schemas.microsoft.com/office/powerpoint/2010/main" val="2754522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0" y="1028733"/>
            <a:ext cx="11633029" cy="5176024"/>
          </a:xfrm>
          <a:prstGeom prst="rect">
            <a:avLst/>
          </a:prstGeom>
        </p:spPr>
        <p:txBody>
          <a:bodyPr lIns="68589" tIns="34295" rIns="68589" bIns="34295"/>
          <a:lstStyle>
            <a:lvl1pPr>
              <a:defRPr>
                <a:solidFill>
                  <a:schemeClr val="tx2"/>
                </a:solidFill>
                <a:latin typeface="Tw Cen MT" panose="020B0602020104020603" pitchFamily="34" charset="0"/>
              </a:defRPr>
            </a:lvl1pPr>
            <a:lvl2pPr>
              <a:defRPr>
                <a:solidFill>
                  <a:schemeClr val="tx2"/>
                </a:solidFill>
                <a:latin typeface="Tw Cen MT" panose="020B0602020104020603" pitchFamily="34" charset="0"/>
              </a:defRPr>
            </a:lvl2pPr>
            <a:lvl3pPr>
              <a:defRPr>
                <a:solidFill>
                  <a:schemeClr val="tx2"/>
                </a:solidFill>
                <a:latin typeface="Tw Cen MT" panose="020B0602020104020603" pitchFamily="34" charset="0"/>
              </a:defRPr>
            </a:lvl3pPr>
            <a:lvl4pPr>
              <a:defRPr>
                <a:solidFill>
                  <a:schemeClr val="tx2"/>
                </a:solidFill>
                <a:latin typeface="Tw Cen MT" panose="020B0602020104020603" pitchFamily="34" charset="0"/>
              </a:defRPr>
            </a:lvl4pPr>
            <a:lvl5pPr>
              <a:defRPr>
                <a:solidFill>
                  <a:schemeClr val="tx2"/>
                </a:solidFill>
                <a:latin typeface="Tw Cen MT" panose="020B0602020104020603" pitchFamily="34" charset="0"/>
              </a:defRPr>
            </a:lvl5pPr>
            <a:lvl6pPr>
              <a:defRPr/>
            </a:lvl6pPr>
            <a:lvl7pPr>
              <a:defRPr baseline="0"/>
            </a:lvl7pPr>
            <a:lvl8pPr>
              <a:defRPr baseline="0"/>
            </a:lvl8pPr>
            <a:lvl9pPr>
              <a:defRPr baseline="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Title 3"/>
          <p:cNvSpPr>
            <a:spLocks noGrp="1"/>
          </p:cNvSpPr>
          <p:nvPr>
            <p:ph type="title"/>
          </p:nvPr>
        </p:nvSpPr>
        <p:spPr>
          <a:xfrm>
            <a:off x="403973" y="233251"/>
            <a:ext cx="10972800" cy="576064"/>
          </a:xfrm>
          <a:prstGeom prst="rect">
            <a:avLst/>
          </a:prstGeom>
        </p:spPr>
        <p:txBody>
          <a:bodyPr/>
          <a:lstStyle>
            <a:lvl1pPr>
              <a:defRPr sz="3200">
                <a:solidFill>
                  <a:schemeClr val="tx2"/>
                </a:solidFill>
                <a:latin typeface="Tw Cen MT" panose="020B0602020104020603" pitchFamily="34" charset="0"/>
              </a:defRPr>
            </a:lvl1pPr>
          </a:lstStyle>
          <a:p>
            <a:r>
              <a:rPr lang="en-US" dirty="0"/>
              <a:t>Click to edit Master title style</a:t>
            </a:r>
            <a:endParaRPr lang="en-IN" dirty="0"/>
          </a:p>
        </p:txBody>
      </p:sp>
    </p:spTree>
    <p:extLst>
      <p:ext uri="{BB962C8B-B14F-4D97-AF65-F5344CB8AC3E}">
        <p14:creationId xmlns:p14="http://schemas.microsoft.com/office/powerpoint/2010/main" val="28392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94F217-C6C0-471C-96AF-200A1BB91873}" type="datetimeFigureOut">
              <a:rPr lang="en-US" smtClean="0"/>
              <a:t>5/11/2026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0F4994-03C0-4F17-BF35-62F7ABA9C6B5}" type="slidenum">
              <a:rPr lang="en-US" smtClean="0"/>
              <a:t>‹#›</a:t>
            </a:fld>
            <a:endParaRPr lang="en-US"/>
          </a:p>
        </p:txBody>
      </p:sp>
    </p:spTree>
    <p:extLst>
      <p:ext uri="{BB962C8B-B14F-4D97-AF65-F5344CB8AC3E}">
        <p14:creationId xmlns:p14="http://schemas.microsoft.com/office/powerpoint/2010/main" val="1670482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3 Column">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698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EF308E-9A24-5B90-B8F6-51A8E472DC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784196-B2BA-A729-658D-670B783CCE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D0B16D-16B2-0DAA-1555-28E491E0A9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BEAFFD-6DF2-4C36-BEE0-0643B7B89F4B}" type="datetimeFigureOut">
              <a:rPr lang="en-US" smtClean="0"/>
              <a:t>5/11/2026</a:t>
            </a:fld>
            <a:endParaRPr lang="en-US"/>
          </a:p>
        </p:txBody>
      </p:sp>
      <p:sp>
        <p:nvSpPr>
          <p:cNvPr id="5" name="Footer Placeholder 4">
            <a:extLst>
              <a:ext uri="{FF2B5EF4-FFF2-40B4-BE49-F238E27FC236}">
                <a16:creationId xmlns:a16="http://schemas.microsoft.com/office/drawing/2014/main" id="{2BE1D1E8-C1EA-AFA5-480B-28D0F7644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6A2FE0-E0A9-CEB3-3A53-B94941FA4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2D2034-7E71-4937-BF94-F6963FFE9C6B}" type="slidenum">
              <a:rPr lang="en-US" smtClean="0"/>
              <a:t>‹#›</a:t>
            </a:fld>
            <a:endParaRPr lang="en-US"/>
          </a:p>
        </p:txBody>
      </p:sp>
      <p:pic>
        <p:nvPicPr>
          <p:cNvPr id="7" name="Picture 6">
            <a:extLst>
              <a:ext uri="{FF2B5EF4-FFF2-40B4-BE49-F238E27FC236}">
                <a16:creationId xmlns:a16="http://schemas.microsoft.com/office/drawing/2014/main" id="{2F0F9688-0C64-9D6D-8F55-DA20E208FCC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53800" y="6080080"/>
            <a:ext cx="769184" cy="825590"/>
          </a:xfrm>
          <a:prstGeom prst="rect">
            <a:avLst/>
          </a:prstGeom>
          <a:effectLst/>
          <a:scene3d>
            <a:camera prst="orthographicFront"/>
            <a:lightRig rig="threePt" dir="t"/>
          </a:scene3d>
          <a:sp3d extrusionH="76200">
            <a:extrusionClr>
              <a:schemeClr val="tx1"/>
            </a:extrusionClr>
          </a:sp3d>
        </p:spPr>
      </p:pic>
    </p:spTree>
    <p:extLst>
      <p:ext uri="{BB962C8B-B14F-4D97-AF65-F5344CB8AC3E}">
        <p14:creationId xmlns:p14="http://schemas.microsoft.com/office/powerpoint/2010/main" val="1941180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64" r:id="rId5"/>
    <p:sldLayoutId id="2147483679"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EF308E-9A24-5B90-B8F6-51A8E472DC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784196-B2BA-A729-658D-670B783CCE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D0B16D-16B2-0DAA-1555-28E491E0A9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BEAFFD-6DF2-4C36-BEE0-0643B7B89F4B}" type="datetimeFigureOut">
              <a:rPr lang="en-US" smtClean="0"/>
              <a:t>5/11/2026</a:t>
            </a:fld>
            <a:endParaRPr lang="en-US"/>
          </a:p>
        </p:txBody>
      </p:sp>
      <p:sp>
        <p:nvSpPr>
          <p:cNvPr id="5" name="Footer Placeholder 4">
            <a:extLst>
              <a:ext uri="{FF2B5EF4-FFF2-40B4-BE49-F238E27FC236}">
                <a16:creationId xmlns:a16="http://schemas.microsoft.com/office/drawing/2014/main" id="{2BE1D1E8-C1EA-AFA5-480B-28D0F7644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6A2FE0-E0A9-CEB3-3A53-B94941FA4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2D2034-7E71-4937-BF94-F6963FFE9C6B}" type="slidenum">
              <a:rPr lang="en-US" smtClean="0"/>
              <a:t>‹#›</a:t>
            </a:fld>
            <a:endParaRPr lang="en-US"/>
          </a:p>
        </p:txBody>
      </p:sp>
      <p:pic>
        <p:nvPicPr>
          <p:cNvPr id="9" name="Picture 8">
            <a:extLst>
              <a:ext uri="{FF2B5EF4-FFF2-40B4-BE49-F238E27FC236}">
                <a16:creationId xmlns:a16="http://schemas.microsoft.com/office/drawing/2014/main" id="{523DA888-9C9C-5258-F824-058DA66A92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6035556"/>
            <a:ext cx="766253" cy="822444"/>
          </a:xfrm>
          <a:prstGeom prst="rect">
            <a:avLst/>
          </a:prstGeom>
        </p:spPr>
      </p:pic>
    </p:spTree>
    <p:extLst>
      <p:ext uri="{BB962C8B-B14F-4D97-AF65-F5344CB8AC3E}">
        <p14:creationId xmlns:p14="http://schemas.microsoft.com/office/powerpoint/2010/main" val="210333836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5.jpeg"/><Relationship Id="rId2" Type="http://schemas.openxmlformats.org/officeDocument/2006/relationships/image" Target="../media/image81.gif"/><Relationship Id="rId1" Type="http://schemas.openxmlformats.org/officeDocument/2006/relationships/slideLayout" Target="../slideLayouts/slideLayout4.xml"/><Relationship Id="rId6" Type="http://schemas.openxmlformats.org/officeDocument/2006/relationships/image" Target="../media/image84.jpeg"/><Relationship Id="rId5" Type="http://schemas.openxmlformats.org/officeDocument/2006/relationships/image" Target="../media/image83.png"/><Relationship Id="rId4" Type="http://schemas.microsoft.com/office/2007/relationships/hdphoto" Target="../media/hdphoto12.wdp"/></Relationships>
</file>

<file path=ppt/slides/_rels/slide12.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jpeg"/><Relationship Id="rId18" Type="http://schemas.openxmlformats.org/officeDocument/2006/relationships/image" Target="../media/image102.png"/><Relationship Id="rId26" Type="http://schemas.openxmlformats.org/officeDocument/2006/relationships/image" Target="../media/image110.png"/><Relationship Id="rId39" Type="http://schemas.openxmlformats.org/officeDocument/2006/relationships/image" Target="../media/image123.png"/><Relationship Id="rId3" Type="http://schemas.openxmlformats.org/officeDocument/2006/relationships/image" Target="../media/image87.jpeg"/><Relationship Id="rId21" Type="http://schemas.openxmlformats.org/officeDocument/2006/relationships/image" Target="../media/image105.png"/><Relationship Id="rId34" Type="http://schemas.openxmlformats.org/officeDocument/2006/relationships/image" Target="../media/image118.png"/><Relationship Id="rId42" Type="http://schemas.openxmlformats.org/officeDocument/2006/relationships/image" Target="../media/image126.png"/><Relationship Id="rId7" Type="http://schemas.openxmlformats.org/officeDocument/2006/relationships/image" Target="../media/image91.png"/><Relationship Id="rId12" Type="http://schemas.openxmlformats.org/officeDocument/2006/relationships/image" Target="../media/image96.png"/><Relationship Id="rId17" Type="http://schemas.openxmlformats.org/officeDocument/2006/relationships/image" Target="../media/image101.png"/><Relationship Id="rId25" Type="http://schemas.openxmlformats.org/officeDocument/2006/relationships/image" Target="../media/image109.png"/><Relationship Id="rId33" Type="http://schemas.openxmlformats.org/officeDocument/2006/relationships/image" Target="../media/image117.png"/><Relationship Id="rId38" Type="http://schemas.openxmlformats.org/officeDocument/2006/relationships/image" Target="../media/image122.png"/><Relationship Id="rId2" Type="http://schemas.openxmlformats.org/officeDocument/2006/relationships/image" Target="../media/image86.png"/><Relationship Id="rId16" Type="http://schemas.openxmlformats.org/officeDocument/2006/relationships/image" Target="../media/image100.png"/><Relationship Id="rId20" Type="http://schemas.openxmlformats.org/officeDocument/2006/relationships/image" Target="../media/image104.png"/><Relationship Id="rId29" Type="http://schemas.openxmlformats.org/officeDocument/2006/relationships/image" Target="../media/image113.png"/><Relationship Id="rId41" Type="http://schemas.openxmlformats.org/officeDocument/2006/relationships/image" Target="../media/image125.png"/><Relationship Id="rId1" Type="http://schemas.openxmlformats.org/officeDocument/2006/relationships/slideLayout" Target="../slideLayouts/slideLayout4.xml"/><Relationship Id="rId6" Type="http://schemas.openxmlformats.org/officeDocument/2006/relationships/image" Target="../media/image90.jpeg"/><Relationship Id="rId11" Type="http://schemas.openxmlformats.org/officeDocument/2006/relationships/image" Target="../media/image95.jpeg"/><Relationship Id="rId24" Type="http://schemas.openxmlformats.org/officeDocument/2006/relationships/image" Target="../media/image108.png"/><Relationship Id="rId32" Type="http://schemas.openxmlformats.org/officeDocument/2006/relationships/image" Target="../media/image116.png"/><Relationship Id="rId37" Type="http://schemas.openxmlformats.org/officeDocument/2006/relationships/image" Target="../media/image121.jpeg"/><Relationship Id="rId40" Type="http://schemas.openxmlformats.org/officeDocument/2006/relationships/image" Target="../media/image124.png"/><Relationship Id="rId5" Type="http://schemas.openxmlformats.org/officeDocument/2006/relationships/image" Target="../media/image89.jpeg"/><Relationship Id="rId15" Type="http://schemas.openxmlformats.org/officeDocument/2006/relationships/image" Target="../media/image99.png"/><Relationship Id="rId23" Type="http://schemas.openxmlformats.org/officeDocument/2006/relationships/image" Target="../media/image107.png"/><Relationship Id="rId28" Type="http://schemas.openxmlformats.org/officeDocument/2006/relationships/image" Target="../media/image112.png"/><Relationship Id="rId36" Type="http://schemas.openxmlformats.org/officeDocument/2006/relationships/image" Target="../media/image120.jpeg"/><Relationship Id="rId10" Type="http://schemas.openxmlformats.org/officeDocument/2006/relationships/image" Target="../media/image94.png"/><Relationship Id="rId19" Type="http://schemas.openxmlformats.org/officeDocument/2006/relationships/image" Target="../media/image103.jpeg"/><Relationship Id="rId31" Type="http://schemas.openxmlformats.org/officeDocument/2006/relationships/image" Target="../media/image115.png"/><Relationship Id="rId44" Type="http://schemas.openxmlformats.org/officeDocument/2006/relationships/image" Target="../media/image128.png"/><Relationship Id="rId4" Type="http://schemas.openxmlformats.org/officeDocument/2006/relationships/image" Target="../media/image88.jpeg"/><Relationship Id="rId9" Type="http://schemas.openxmlformats.org/officeDocument/2006/relationships/image" Target="../media/image93.png"/><Relationship Id="rId14" Type="http://schemas.openxmlformats.org/officeDocument/2006/relationships/image" Target="../media/image98.png"/><Relationship Id="rId22" Type="http://schemas.openxmlformats.org/officeDocument/2006/relationships/image" Target="../media/image106.png"/><Relationship Id="rId27" Type="http://schemas.openxmlformats.org/officeDocument/2006/relationships/image" Target="../media/image111.png"/><Relationship Id="rId30" Type="http://schemas.openxmlformats.org/officeDocument/2006/relationships/image" Target="../media/image114.png"/><Relationship Id="rId35" Type="http://schemas.openxmlformats.org/officeDocument/2006/relationships/image" Target="../media/image119.png"/><Relationship Id="rId43" Type="http://schemas.openxmlformats.org/officeDocument/2006/relationships/image" Target="../media/image127.png"/></Relationships>
</file>

<file path=ppt/slides/_rels/slide13.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0.jpg"/><Relationship Id="rId7" Type="http://schemas.openxmlformats.org/officeDocument/2006/relationships/image" Target="../media/image134.png"/><Relationship Id="rId2" Type="http://schemas.openxmlformats.org/officeDocument/2006/relationships/image" Target="../media/image129.jpg"/><Relationship Id="rId1" Type="http://schemas.openxmlformats.org/officeDocument/2006/relationships/slideLayout" Target="../slideLayouts/slideLayout4.xml"/><Relationship Id="rId6" Type="http://schemas.openxmlformats.org/officeDocument/2006/relationships/image" Target="../media/image133.png"/><Relationship Id="rId5" Type="http://schemas.openxmlformats.org/officeDocument/2006/relationships/image" Target="../media/image132.png"/><Relationship Id="rId10" Type="http://schemas.openxmlformats.org/officeDocument/2006/relationships/image" Target="../media/image137.png"/><Relationship Id="rId4" Type="http://schemas.openxmlformats.org/officeDocument/2006/relationships/image" Target="../media/image131.png"/><Relationship Id="rId9" Type="http://schemas.openxmlformats.org/officeDocument/2006/relationships/image" Target="../media/image136.png"/></Relationships>
</file>

<file path=ppt/slides/_rels/slide14.xml.rels><?xml version="1.0" encoding="UTF-8" standalone="yes"?>
<Relationships xmlns="http://schemas.openxmlformats.org/package/2006/relationships"><Relationship Id="rId13" Type="http://schemas.openxmlformats.org/officeDocument/2006/relationships/image" Target="../media/image149.jpeg"/><Relationship Id="rId18" Type="http://schemas.openxmlformats.org/officeDocument/2006/relationships/image" Target="../media/image154.png"/><Relationship Id="rId26" Type="http://schemas.openxmlformats.org/officeDocument/2006/relationships/image" Target="../media/image162.png"/><Relationship Id="rId39" Type="http://schemas.openxmlformats.org/officeDocument/2006/relationships/image" Target="../media/image175.png"/><Relationship Id="rId3" Type="http://schemas.openxmlformats.org/officeDocument/2006/relationships/image" Target="../media/image139.png"/><Relationship Id="rId21" Type="http://schemas.openxmlformats.org/officeDocument/2006/relationships/image" Target="../media/image157.jpeg"/><Relationship Id="rId34" Type="http://schemas.openxmlformats.org/officeDocument/2006/relationships/image" Target="../media/image170.png"/><Relationship Id="rId42" Type="http://schemas.openxmlformats.org/officeDocument/2006/relationships/image" Target="../media/image178.jpeg"/><Relationship Id="rId47" Type="http://schemas.openxmlformats.org/officeDocument/2006/relationships/image" Target="../media/image183.png"/><Relationship Id="rId50" Type="http://schemas.openxmlformats.org/officeDocument/2006/relationships/image" Target="../media/image186.png"/><Relationship Id="rId7" Type="http://schemas.openxmlformats.org/officeDocument/2006/relationships/image" Target="../media/image143.jpeg"/><Relationship Id="rId12" Type="http://schemas.openxmlformats.org/officeDocument/2006/relationships/image" Target="../media/image148.png"/><Relationship Id="rId17" Type="http://schemas.openxmlformats.org/officeDocument/2006/relationships/image" Target="../media/image153.png"/><Relationship Id="rId25" Type="http://schemas.openxmlformats.org/officeDocument/2006/relationships/image" Target="../media/image161.png"/><Relationship Id="rId33" Type="http://schemas.openxmlformats.org/officeDocument/2006/relationships/image" Target="../media/image169.png"/><Relationship Id="rId38" Type="http://schemas.openxmlformats.org/officeDocument/2006/relationships/image" Target="../media/image174.png"/><Relationship Id="rId46" Type="http://schemas.openxmlformats.org/officeDocument/2006/relationships/image" Target="../media/image182.png"/><Relationship Id="rId2" Type="http://schemas.openxmlformats.org/officeDocument/2006/relationships/image" Target="../media/image138.png"/><Relationship Id="rId16" Type="http://schemas.openxmlformats.org/officeDocument/2006/relationships/image" Target="../media/image152.jpeg"/><Relationship Id="rId20" Type="http://schemas.openxmlformats.org/officeDocument/2006/relationships/image" Target="../media/image156.png"/><Relationship Id="rId29" Type="http://schemas.openxmlformats.org/officeDocument/2006/relationships/image" Target="../media/image165.jpeg"/><Relationship Id="rId41" Type="http://schemas.openxmlformats.org/officeDocument/2006/relationships/image" Target="../media/image177.png"/><Relationship Id="rId1" Type="http://schemas.openxmlformats.org/officeDocument/2006/relationships/slideLayout" Target="../slideLayouts/slideLayout4.xml"/><Relationship Id="rId6" Type="http://schemas.openxmlformats.org/officeDocument/2006/relationships/image" Target="../media/image142.png"/><Relationship Id="rId11" Type="http://schemas.openxmlformats.org/officeDocument/2006/relationships/image" Target="../media/image147.png"/><Relationship Id="rId24" Type="http://schemas.openxmlformats.org/officeDocument/2006/relationships/image" Target="../media/image160.png"/><Relationship Id="rId32" Type="http://schemas.openxmlformats.org/officeDocument/2006/relationships/image" Target="../media/image168.png"/><Relationship Id="rId37" Type="http://schemas.openxmlformats.org/officeDocument/2006/relationships/image" Target="../media/image173.png"/><Relationship Id="rId40" Type="http://schemas.openxmlformats.org/officeDocument/2006/relationships/image" Target="../media/image176.png"/><Relationship Id="rId45" Type="http://schemas.openxmlformats.org/officeDocument/2006/relationships/image" Target="../media/image181.png"/><Relationship Id="rId5" Type="http://schemas.openxmlformats.org/officeDocument/2006/relationships/image" Target="../media/image141.png"/><Relationship Id="rId15" Type="http://schemas.openxmlformats.org/officeDocument/2006/relationships/image" Target="../media/image151.png"/><Relationship Id="rId23" Type="http://schemas.openxmlformats.org/officeDocument/2006/relationships/image" Target="../media/image159.jpeg"/><Relationship Id="rId28" Type="http://schemas.openxmlformats.org/officeDocument/2006/relationships/image" Target="../media/image164.png"/><Relationship Id="rId36" Type="http://schemas.openxmlformats.org/officeDocument/2006/relationships/image" Target="../media/image172.png"/><Relationship Id="rId49" Type="http://schemas.openxmlformats.org/officeDocument/2006/relationships/image" Target="../media/image185.png"/><Relationship Id="rId10" Type="http://schemas.openxmlformats.org/officeDocument/2006/relationships/image" Target="../media/image146.png"/><Relationship Id="rId19" Type="http://schemas.openxmlformats.org/officeDocument/2006/relationships/image" Target="../media/image155.jpeg"/><Relationship Id="rId31" Type="http://schemas.openxmlformats.org/officeDocument/2006/relationships/image" Target="../media/image167.png"/><Relationship Id="rId44" Type="http://schemas.openxmlformats.org/officeDocument/2006/relationships/image" Target="../media/image180.png"/><Relationship Id="rId4" Type="http://schemas.openxmlformats.org/officeDocument/2006/relationships/image" Target="../media/image140.png"/><Relationship Id="rId9" Type="http://schemas.openxmlformats.org/officeDocument/2006/relationships/image" Target="../media/image145.png"/><Relationship Id="rId14" Type="http://schemas.openxmlformats.org/officeDocument/2006/relationships/image" Target="../media/image150.jpeg"/><Relationship Id="rId22" Type="http://schemas.openxmlformats.org/officeDocument/2006/relationships/image" Target="../media/image158.png"/><Relationship Id="rId27" Type="http://schemas.openxmlformats.org/officeDocument/2006/relationships/image" Target="../media/image163.jpeg"/><Relationship Id="rId30" Type="http://schemas.openxmlformats.org/officeDocument/2006/relationships/image" Target="../media/image166.jpeg"/><Relationship Id="rId35" Type="http://schemas.openxmlformats.org/officeDocument/2006/relationships/image" Target="../media/image171.png"/><Relationship Id="rId43" Type="http://schemas.openxmlformats.org/officeDocument/2006/relationships/image" Target="../media/image179.jpeg"/><Relationship Id="rId48" Type="http://schemas.openxmlformats.org/officeDocument/2006/relationships/image" Target="../media/image184.jpeg"/><Relationship Id="rId8" Type="http://schemas.openxmlformats.org/officeDocument/2006/relationships/image" Target="../media/image144.png"/><Relationship Id="rId51" Type="http://schemas.openxmlformats.org/officeDocument/2006/relationships/image" Target="../media/image187.png"/></Relationships>
</file>

<file path=ppt/slides/_rels/slide15.xml.rels><?xml version="1.0" encoding="UTF-8" standalone="yes"?>
<Relationships xmlns="http://schemas.openxmlformats.org/package/2006/relationships"><Relationship Id="rId8" Type="http://schemas.openxmlformats.org/officeDocument/2006/relationships/image" Target="../media/image191.png"/><Relationship Id="rId13" Type="http://schemas.openxmlformats.org/officeDocument/2006/relationships/image" Target="../media/image193.png"/><Relationship Id="rId3" Type="http://schemas.microsoft.com/office/2007/relationships/hdphoto" Target="../media/hdphoto13.wdp"/><Relationship Id="rId7" Type="http://schemas.microsoft.com/office/2007/relationships/hdphoto" Target="../media/hdphoto15.wdp"/><Relationship Id="rId12" Type="http://schemas.microsoft.com/office/2007/relationships/hdphoto" Target="../media/hdphoto17.wdp"/><Relationship Id="rId2" Type="http://schemas.openxmlformats.org/officeDocument/2006/relationships/image" Target="../media/image188.png"/><Relationship Id="rId1" Type="http://schemas.openxmlformats.org/officeDocument/2006/relationships/slideLayout" Target="../slideLayouts/slideLayout4.xml"/><Relationship Id="rId6" Type="http://schemas.openxmlformats.org/officeDocument/2006/relationships/image" Target="../media/image190.png"/><Relationship Id="rId11" Type="http://schemas.openxmlformats.org/officeDocument/2006/relationships/image" Target="../media/image192.png"/><Relationship Id="rId5" Type="http://schemas.microsoft.com/office/2007/relationships/hdphoto" Target="../media/hdphoto14.wdp"/><Relationship Id="rId10" Type="http://schemas.openxmlformats.org/officeDocument/2006/relationships/image" Target="../media/image1.png"/><Relationship Id="rId4" Type="http://schemas.openxmlformats.org/officeDocument/2006/relationships/image" Target="../media/image189.png"/><Relationship Id="rId9" Type="http://schemas.microsoft.com/office/2007/relationships/hdphoto" Target="../media/hdphoto16.wdp"/></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microsoft.com/office/2007/relationships/hdphoto" Target="../media/hdphoto3.wdp"/><Relationship Id="rId26" Type="http://schemas.openxmlformats.org/officeDocument/2006/relationships/diagramLayout" Target="../diagrams/layout1.xml"/><Relationship Id="rId3" Type="http://schemas.openxmlformats.org/officeDocument/2006/relationships/image" Target="../media/image12.png"/><Relationship Id="rId21" Type="http://schemas.openxmlformats.org/officeDocument/2006/relationships/image" Target="../media/image26.png"/><Relationship Id="rId34" Type="http://schemas.openxmlformats.org/officeDocument/2006/relationships/image" Target="../media/image33.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4.png"/><Relationship Id="rId25" Type="http://schemas.openxmlformats.org/officeDocument/2006/relationships/diagramData" Target="../diagrams/data1.xml"/><Relationship Id="rId33" Type="http://schemas.openxmlformats.org/officeDocument/2006/relationships/image" Target="../media/image32.png"/><Relationship Id="rId38" Type="http://schemas.microsoft.com/office/2007/relationships/hdphoto" Target="../media/hdphoto6.wdp"/><Relationship Id="rId2" Type="http://schemas.openxmlformats.org/officeDocument/2006/relationships/image" Target="../media/image11.png"/><Relationship Id="rId16" Type="http://schemas.microsoft.com/office/2007/relationships/hdphoto" Target="../media/hdphoto2.wdp"/><Relationship Id="rId20" Type="http://schemas.microsoft.com/office/2007/relationships/hdphoto" Target="../media/hdphoto4.wdp"/><Relationship Id="rId29" Type="http://schemas.microsoft.com/office/2007/relationships/diagramDrawing" Target="../diagrams/drawing1.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29.png"/><Relationship Id="rId32" Type="http://schemas.openxmlformats.org/officeDocument/2006/relationships/image" Target="../media/image2.png"/><Relationship Id="rId37" Type="http://schemas.openxmlformats.org/officeDocument/2006/relationships/image" Target="../media/image35.png"/><Relationship Id="rId5" Type="http://schemas.microsoft.com/office/2007/relationships/hdphoto" Target="../media/hdphoto1.wdp"/><Relationship Id="rId15" Type="http://schemas.openxmlformats.org/officeDocument/2006/relationships/image" Target="../media/image23.png"/><Relationship Id="rId23" Type="http://schemas.openxmlformats.org/officeDocument/2006/relationships/image" Target="../media/image28.png"/><Relationship Id="rId28" Type="http://schemas.openxmlformats.org/officeDocument/2006/relationships/diagramColors" Target="../diagrams/colors1.xml"/><Relationship Id="rId36" Type="http://schemas.microsoft.com/office/2007/relationships/hdphoto" Target="../media/hdphoto5.wdp"/><Relationship Id="rId10" Type="http://schemas.openxmlformats.org/officeDocument/2006/relationships/image" Target="../media/image18.png"/><Relationship Id="rId19" Type="http://schemas.openxmlformats.org/officeDocument/2006/relationships/image" Target="../media/image25.png"/><Relationship Id="rId31" Type="http://schemas.openxmlformats.org/officeDocument/2006/relationships/image" Target="../media/image31.png"/><Relationship Id="rId4" Type="http://schemas.openxmlformats.org/officeDocument/2006/relationships/image" Target="../media/image13.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27.png"/><Relationship Id="rId27" Type="http://schemas.openxmlformats.org/officeDocument/2006/relationships/diagramQuickStyle" Target="../diagrams/quickStyle1.xml"/><Relationship Id="rId30" Type="http://schemas.openxmlformats.org/officeDocument/2006/relationships/image" Target="../media/image30.png"/><Relationship Id="rId35" Type="http://schemas.openxmlformats.org/officeDocument/2006/relationships/image" Target="../media/image34.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42.png"/><Relationship Id="rId18" Type="http://schemas.openxmlformats.org/officeDocument/2006/relationships/image" Target="../media/image46.png"/><Relationship Id="rId3" Type="http://schemas.openxmlformats.org/officeDocument/2006/relationships/image" Target="../media/image36.png"/><Relationship Id="rId21" Type="http://schemas.microsoft.com/office/2007/relationships/hdphoto" Target="../media/hdphoto9.wdp"/><Relationship Id="rId7" Type="http://schemas.microsoft.com/office/2007/relationships/hdphoto" Target="../media/hdphoto1.wdp"/><Relationship Id="rId12" Type="http://schemas.openxmlformats.org/officeDocument/2006/relationships/image" Target="../media/image41.png"/><Relationship Id="rId17" Type="http://schemas.microsoft.com/office/2007/relationships/hdphoto" Target="../media/hdphoto8.wdp"/><Relationship Id="rId2" Type="http://schemas.openxmlformats.org/officeDocument/2006/relationships/notesSlide" Target="../notesSlides/notesSlide1.xml"/><Relationship Id="rId16" Type="http://schemas.openxmlformats.org/officeDocument/2006/relationships/image" Target="../media/image45.png"/><Relationship Id="rId20" Type="http://schemas.openxmlformats.org/officeDocument/2006/relationships/image" Target="../media/image48.pn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40.png"/><Relationship Id="rId5" Type="http://schemas.openxmlformats.org/officeDocument/2006/relationships/image" Target="../media/image37.png"/><Relationship Id="rId15" Type="http://schemas.openxmlformats.org/officeDocument/2006/relationships/image" Target="../media/image44.png"/><Relationship Id="rId10" Type="http://schemas.openxmlformats.org/officeDocument/2006/relationships/image" Target="../media/image39.png"/><Relationship Id="rId19" Type="http://schemas.openxmlformats.org/officeDocument/2006/relationships/image" Target="../media/image47.jpeg"/><Relationship Id="rId4" Type="http://schemas.microsoft.com/office/2007/relationships/hdphoto" Target="../media/hdphoto7.wdp"/><Relationship Id="rId9" Type="http://schemas.openxmlformats.org/officeDocument/2006/relationships/image" Target="../media/image38.png"/><Relationship Id="rId14" Type="http://schemas.openxmlformats.org/officeDocument/2006/relationships/image" Target="../media/image43.png"/></Relationships>
</file>

<file path=ppt/slides/_rels/slide5.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18" Type="http://schemas.openxmlformats.org/officeDocument/2006/relationships/image" Target="../media/image65.png"/><Relationship Id="rId3" Type="http://schemas.openxmlformats.org/officeDocument/2006/relationships/image" Target="../media/image50.png"/><Relationship Id="rId21" Type="http://schemas.microsoft.com/office/2007/relationships/hdphoto" Target="../media/hdphoto10.wdp"/><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4.png"/><Relationship Id="rId2" Type="http://schemas.openxmlformats.org/officeDocument/2006/relationships/image" Target="../media/image49.png"/><Relationship Id="rId16" Type="http://schemas.openxmlformats.org/officeDocument/2006/relationships/image" Target="../media/image63.png"/><Relationship Id="rId20" Type="http://schemas.openxmlformats.org/officeDocument/2006/relationships/image" Target="../media/image67.png"/><Relationship Id="rId1" Type="http://schemas.openxmlformats.org/officeDocument/2006/relationships/slideLayout" Target="../slideLayouts/slideLayout4.xml"/><Relationship Id="rId6" Type="http://schemas.openxmlformats.org/officeDocument/2006/relationships/image" Target="../media/image53.png"/><Relationship Id="rId11" Type="http://schemas.openxmlformats.org/officeDocument/2006/relationships/image" Target="../media/image58.png"/><Relationship Id="rId24" Type="http://schemas.openxmlformats.org/officeDocument/2006/relationships/image" Target="../media/image70.gif"/><Relationship Id="rId5" Type="http://schemas.openxmlformats.org/officeDocument/2006/relationships/image" Target="../media/image52.png"/><Relationship Id="rId15" Type="http://schemas.openxmlformats.org/officeDocument/2006/relationships/image" Target="../media/image62.png"/><Relationship Id="rId23" Type="http://schemas.openxmlformats.org/officeDocument/2006/relationships/image" Target="../media/image69.png"/><Relationship Id="rId10" Type="http://schemas.openxmlformats.org/officeDocument/2006/relationships/image" Target="../media/image57.png"/><Relationship Id="rId19" Type="http://schemas.openxmlformats.org/officeDocument/2006/relationships/image" Target="../media/image66.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png"/><Relationship Id="rId22" Type="http://schemas.openxmlformats.org/officeDocument/2006/relationships/image" Target="../media/image6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72.png"/><Relationship Id="rId7" Type="http://schemas.microsoft.com/office/2007/relationships/hdphoto" Target="../media/hdphoto1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 Id="rId9" Type="http://schemas.openxmlformats.org/officeDocument/2006/relationships/image" Target="../media/image76.png"/></Relationships>
</file>

<file path=ppt/slides/_rels/slide8.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77.jpe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8.jpeg"/><Relationship Id="rId5" Type="http://schemas.openxmlformats.org/officeDocument/2006/relationships/image" Target="../media/image47.jpeg"/><Relationship Id="rId4" Type="http://schemas.openxmlformats.org/officeDocument/2006/relationships/image" Target="../media/image46.png"/><Relationship Id="rId9" Type="http://schemas.openxmlformats.org/officeDocument/2006/relationships/image" Target="../media/image76.png"/></Relationships>
</file>

<file path=ppt/slides/_rels/slide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image" Target="../media/image79.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alpha val="76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67275A-7AA6-7FD8-C75C-E64719F46D85}"/>
              </a:ext>
            </a:extLst>
          </p:cNvPr>
          <p:cNvSpPr/>
          <p:nvPr/>
        </p:nvSpPr>
        <p:spPr>
          <a:xfrm>
            <a:off x="-19205"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154A21BC-C7BB-BB77-3F3C-7DAB9B5D63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78" y="117342"/>
            <a:ext cx="1267550" cy="1360502"/>
          </a:xfrm>
          <a:prstGeom prst="rect">
            <a:avLst/>
          </a:prstGeom>
          <a:effectLst/>
          <a:scene3d>
            <a:camera prst="orthographicFront"/>
            <a:lightRig rig="threePt" dir="t"/>
          </a:scene3d>
          <a:sp3d extrusionH="76200">
            <a:extrusionClr>
              <a:schemeClr val="tx1"/>
            </a:extrusionClr>
          </a:sp3d>
        </p:spPr>
      </p:pic>
      <p:sp>
        <p:nvSpPr>
          <p:cNvPr id="22" name="Rectangle 21">
            <a:extLst>
              <a:ext uri="{FF2B5EF4-FFF2-40B4-BE49-F238E27FC236}">
                <a16:creationId xmlns:a16="http://schemas.microsoft.com/office/drawing/2014/main" id="{34E4A825-C63A-57D9-6446-76D6FA890A35}"/>
              </a:ext>
            </a:extLst>
          </p:cNvPr>
          <p:cNvSpPr/>
          <p:nvPr/>
        </p:nvSpPr>
        <p:spPr>
          <a:xfrm>
            <a:off x="1238519" y="834493"/>
            <a:ext cx="3918125" cy="400110"/>
          </a:xfrm>
          <a:prstGeom prst="rect">
            <a:avLst/>
          </a:prstGeom>
          <a:noFill/>
        </p:spPr>
        <p:txBody>
          <a:bodyPr wrap="none" lIns="91440" tIns="45720" rIns="91440" bIns="45720">
            <a:spAutoFit/>
          </a:bodyPr>
          <a:lstStyle/>
          <a:p>
            <a:pPr algn="ctr"/>
            <a:r>
              <a:rPr lang="en-US" sz="2000" b="1" spc="300" dirty="0">
                <a:ln w="9525">
                  <a:solidFill>
                    <a:srgbClr val="FFC000"/>
                  </a:solidFill>
                  <a:prstDash val="solid"/>
                </a:ln>
                <a:effectLst>
                  <a:outerShdw blurRad="12700" dist="38100" dir="2700000" algn="tl" rotWithShape="0">
                    <a:schemeClr val="bg1">
                      <a:lumMod val="50000"/>
                    </a:schemeClr>
                  </a:outerShdw>
                </a:effectLst>
              </a:rPr>
              <a:t>SUPPLY CHAIN REDEFINED</a:t>
            </a:r>
          </a:p>
        </p:txBody>
      </p:sp>
      <p:sp>
        <p:nvSpPr>
          <p:cNvPr id="2" name="TextBox 1">
            <a:extLst>
              <a:ext uri="{FF2B5EF4-FFF2-40B4-BE49-F238E27FC236}">
                <a16:creationId xmlns:a16="http://schemas.microsoft.com/office/drawing/2014/main" id="{DE8EC9AE-74DB-FCF0-E1AC-FADDFC997E10}"/>
              </a:ext>
            </a:extLst>
          </p:cNvPr>
          <p:cNvSpPr txBox="1"/>
          <p:nvPr/>
        </p:nvSpPr>
        <p:spPr>
          <a:xfrm>
            <a:off x="9870746" y="326662"/>
            <a:ext cx="2165469" cy="707886"/>
          </a:xfrm>
          <a:prstGeom prst="rect">
            <a:avLst/>
          </a:prstGeom>
          <a:noFill/>
        </p:spPr>
        <p:txBody>
          <a:bodyPr wrap="square" rtlCol="0">
            <a:spAutoFit/>
          </a:bodyPr>
          <a:lstStyle/>
          <a:p>
            <a:r>
              <a:rPr lang="en-US" sz="4000" i="1" spc="300" dirty="0">
                <a:solidFill>
                  <a:srgbClr val="FFCC00"/>
                </a:solidFill>
                <a:latin typeface="Brush Script MT" panose="03060802040406070304" pitchFamily="66" charset="0"/>
              </a:rPr>
              <a:t>Intelizest</a:t>
            </a:r>
          </a:p>
        </p:txBody>
      </p:sp>
      <p:pic>
        <p:nvPicPr>
          <p:cNvPr id="4" name="Picture 3">
            <a:extLst>
              <a:ext uri="{FF2B5EF4-FFF2-40B4-BE49-F238E27FC236}">
                <a16:creationId xmlns:a16="http://schemas.microsoft.com/office/drawing/2014/main" id="{1AEDF871-610F-AEFA-BCA3-C699523CAE9F}"/>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731478" y="4657068"/>
            <a:ext cx="2690634" cy="1030778"/>
          </a:xfrm>
          <a:prstGeom prst="rect">
            <a:avLst/>
          </a:prstGeom>
        </p:spPr>
      </p:pic>
      <p:pic>
        <p:nvPicPr>
          <p:cNvPr id="6" name="Picture 2" descr="SMT Manufacturing Production and Assembly Process | Grand-Tek">
            <a:extLst>
              <a:ext uri="{FF2B5EF4-FFF2-40B4-BE49-F238E27FC236}">
                <a16:creationId xmlns:a16="http://schemas.microsoft.com/office/drawing/2014/main" id="{11D2F97A-DA44-D058-F4B3-81C09CEE14EB}"/>
              </a:ext>
            </a:extLst>
          </p:cNvPr>
          <p:cNvPicPr>
            <a:picLocks noChangeAspect="1" noChangeArrowheads="1"/>
          </p:cNvPicPr>
          <p:nvPr/>
        </p:nvPicPr>
        <p:blipFill rotWithShape="1">
          <a:blip r:embed="rId4">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r="10636" b="23675"/>
          <a:stretch/>
        </p:blipFill>
        <p:spPr bwMode="auto">
          <a:xfrm>
            <a:off x="330378" y="2582614"/>
            <a:ext cx="11531244" cy="169277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474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73B28F-903B-7D47-8050-E4E7F6E4C184}"/>
              </a:ext>
            </a:extLst>
          </p:cNvPr>
          <p:cNvSpPr>
            <a:spLocks noGrp="1"/>
          </p:cNvSpPr>
          <p:nvPr>
            <p:ph type="title"/>
          </p:nvPr>
        </p:nvSpPr>
        <p:spPr>
          <a:xfrm>
            <a:off x="159308" y="105445"/>
            <a:ext cx="10515600" cy="1026659"/>
          </a:xfrm>
        </p:spPr>
        <p:txBody>
          <a:bodyPr>
            <a:normAutofit/>
          </a:bodyPr>
          <a:lstStyle/>
          <a:p>
            <a:r>
              <a:rPr lang="en-IN" sz="3600" dirty="0">
                <a:latin typeface="Tw Cen MT" panose="020B0602020104020603" pitchFamily="34" charset="0"/>
              </a:rPr>
              <a:t>Traceability</a:t>
            </a:r>
          </a:p>
        </p:txBody>
      </p:sp>
      <p:pic>
        <p:nvPicPr>
          <p:cNvPr id="18" name="Picture 17">
            <a:extLst>
              <a:ext uri="{FF2B5EF4-FFF2-40B4-BE49-F238E27FC236}">
                <a16:creationId xmlns:a16="http://schemas.microsoft.com/office/drawing/2014/main" id="{31E6D137-3C16-80A6-86E5-8C5FB8A4EAF1}"/>
              </a:ext>
            </a:extLst>
          </p:cNvPr>
          <p:cNvPicPr>
            <a:picLocks noChangeAspect="1"/>
          </p:cNvPicPr>
          <p:nvPr/>
        </p:nvPicPr>
        <p:blipFill rotWithShape="1">
          <a:blip r:embed="rId2">
            <a:clrChange>
              <a:clrFrom>
                <a:srgbClr val="FFFFFF"/>
              </a:clrFrom>
              <a:clrTo>
                <a:srgbClr val="FFFFFF">
                  <a:alpha val="0"/>
                </a:srgbClr>
              </a:clrTo>
            </a:clrChange>
          </a:blip>
          <a:srcRect t="26224" b="32802"/>
          <a:stretch/>
        </p:blipFill>
        <p:spPr>
          <a:xfrm>
            <a:off x="117880" y="2523189"/>
            <a:ext cx="11949381" cy="2089674"/>
          </a:xfrm>
          <a:prstGeom prst="rect">
            <a:avLst/>
          </a:prstGeom>
        </p:spPr>
      </p:pic>
      <p:sp>
        <p:nvSpPr>
          <p:cNvPr id="20" name="TextBox 19">
            <a:extLst>
              <a:ext uri="{FF2B5EF4-FFF2-40B4-BE49-F238E27FC236}">
                <a16:creationId xmlns:a16="http://schemas.microsoft.com/office/drawing/2014/main" id="{31940C50-C797-D457-A16F-DBD646668EB9}"/>
              </a:ext>
            </a:extLst>
          </p:cNvPr>
          <p:cNvSpPr txBox="1"/>
          <p:nvPr/>
        </p:nvSpPr>
        <p:spPr>
          <a:xfrm>
            <a:off x="752150" y="1295674"/>
            <a:ext cx="1333698" cy="400110"/>
          </a:xfrm>
          <a:prstGeom prst="rect">
            <a:avLst/>
          </a:prstGeom>
          <a:noFill/>
        </p:spPr>
        <p:txBody>
          <a:bodyPr wrap="none" rtlCol="0">
            <a:spAutoFit/>
          </a:bodyPr>
          <a:lstStyle/>
          <a:p>
            <a:r>
              <a:rPr lang="en-US" sz="2000" b="1" dirty="0">
                <a:latin typeface="Tw Cen MT" panose="020B0602020104020603" pitchFamily="34" charset="0"/>
              </a:rPr>
              <a:t>Manpower</a:t>
            </a:r>
          </a:p>
        </p:txBody>
      </p:sp>
      <p:sp>
        <p:nvSpPr>
          <p:cNvPr id="21" name="TextBox 20">
            <a:extLst>
              <a:ext uri="{FF2B5EF4-FFF2-40B4-BE49-F238E27FC236}">
                <a16:creationId xmlns:a16="http://schemas.microsoft.com/office/drawing/2014/main" id="{214E398D-950F-6BB5-E437-62C153F96971}"/>
              </a:ext>
            </a:extLst>
          </p:cNvPr>
          <p:cNvSpPr txBox="1"/>
          <p:nvPr/>
        </p:nvSpPr>
        <p:spPr>
          <a:xfrm>
            <a:off x="57992" y="1670030"/>
            <a:ext cx="2727924" cy="830997"/>
          </a:xfrm>
          <a:prstGeom prst="rect">
            <a:avLst/>
          </a:prstGeom>
          <a:noFill/>
        </p:spPr>
        <p:txBody>
          <a:bodyPr wrap="square" rtlCol="0">
            <a:spAutoFit/>
          </a:bodyPr>
          <a:lstStyle/>
          <a:p>
            <a:pPr algn="ctr"/>
            <a:r>
              <a:rPr lang="en-US" sz="1600" dirty="0">
                <a:latin typeface="Tw Cen MT" panose="020B0602020104020603" pitchFamily="34" charset="0"/>
              </a:rPr>
              <a:t>Operator Name/ID</a:t>
            </a:r>
          </a:p>
          <a:p>
            <a:pPr algn="ctr"/>
            <a:r>
              <a:rPr lang="en-US" sz="1600" dirty="0">
                <a:latin typeface="Tw Cen MT" panose="020B0602020104020603" pitchFamily="34" charset="0"/>
              </a:rPr>
              <a:t>Each Operation’s Start &amp; End Date/Time</a:t>
            </a:r>
          </a:p>
        </p:txBody>
      </p:sp>
      <p:sp>
        <p:nvSpPr>
          <p:cNvPr id="22" name="TextBox 21">
            <a:extLst>
              <a:ext uri="{FF2B5EF4-FFF2-40B4-BE49-F238E27FC236}">
                <a16:creationId xmlns:a16="http://schemas.microsoft.com/office/drawing/2014/main" id="{E76DB75D-73F6-D509-8DC8-51079C3C61EF}"/>
              </a:ext>
            </a:extLst>
          </p:cNvPr>
          <p:cNvSpPr txBox="1"/>
          <p:nvPr/>
        </p:nvSpPr>
        <p:spPr>
          <a:xfrm>
            <a:off x="3066436" y="4612863"/>
            <a:ext cx="1090363" cy="400110"/>
          </a:xfrm>
          <a:prstGeom prst="rect">
            <a:avLst/>
          </a:prstGeom>
          <a:noFill/>
        </p:spPr>
        <p:txBody>
          <a:bodyPr wrap="none" rtlCol="0">
            <a:spAutoFit/>
          </a:bodyPr>
          <a:lstStyle/>
          <a:p>
            <a:r>
              <a:rPr lang="en-US" sz="2000" b="1" dirty="0">
                <a:latin typeface="Tw Cen MT" panose="020B0602020104020603" pitchFamily="34" charset="0"/>
              </a:rPr>
              <a:t>Machine</a:t>
            </a:r>
          </a:p>
        </p:txBody>
      </p:sp>
      <p:sp>
        <p:nvSpPr>
          <p:cNvPr id="23" name="TextBox 22">
            <a:extLst>
              <a:ext uri="{FF2B5EF4-FFF2-40B4-BE49-F238E27FC236}">
                <a16:creationId xmlns:a16="http://schemas.microsoft.com/office/drawing/2014/main" id="{C272941F-DC0A-6564-C04E-97DDCDB5B4FB}"/>
              </a:ext>
            </a:extLst>
          </p:cNvPr>
          <p:cNvSpPr txBox="1"/>
          <p:nvPr/>
        </p:nvSpPr>
        <p:spPr>
          <a:xfrm>
            <a:off x="1667368" y="5024916"/>
            <a:ext cx="4114698" cy="830997"/>
          </a:xfrm>
          <a:prstGeom prst="rect">
            <a:avLst/>
          </a:prstGeom>
          <a:noFill/>
        </p:spPr>
        <p:txBody>
          <a:bodyPr wrap="square" rtlCol="0">
            <a:spAutoFit/>
          </a:bodyPr>
          <a:lstStyle/>
          <a:p>
            <a:pPr algn="ctr"/>
            <a:r>
              <a:rPr lang="en-US" sz="1600" dirty="0">
                <a:latin typeface="Tw Cen MT" panose="020B0602020104020603" pitchFamily="34" charset="0"/>
              </a:rPr>
              <a:t>All process records directly from machines</a:t>
            </a:r>
          </a:p>
          <a:p>
            <a:pPr algn="ctr"/>
            <a:r>
              <a:rPr lang="en-US" sz="1600" dirty="0">
                <a:latin typeface="Tw Cen MT" panose="020B0602020104020603" pitchFamily="34" charset="0"/>
              </a:rPr>
              <a:t>Trace from material info (e.g., lot code, reel ID) to find units produced</a:t>
            </a:r>
          </a:p>
        </p:txBody>
      </p:sp>
      <p:sp>
        <p:nvSpPr>
          <p:cNvPr id="24" name="TextBox 23">
            <a:extLst>
              <a:ext uri="{FF2B5EF4-FFF2-40B4-BE49-F238E27FC236}">
                <a16:creationId xmlns:a16="http://schemas.microsoft.com/office/drawing/2014/main" id="{FF079C30-B5F7-B68D-CF82-7DB422A24A3E}"/>
              </a:ext>
            </a:extLst>
          </p:cNvPr>
          <p:cNvSpPr txBox="1"/>
          <p:nvPr/>
        </p:nvSpPr>
        <p:spPr>
          <a:xfrm>
            <a:off x="5471376" y="938941"/>
            <a:ext cx="1242391" cy="461665"/>
          </a:xfrm>
          <a:prstGeom prst="rect">
            <a:avLst/>
          </a:prstGeom>
          <a:noFill/>
        </p:spPr>
        <p:txBody>
          <a:bodyPr wrap="none" rtlCol="0">
            <a:spAutoFit/>
          </a:bodyPr>
          <a:lstStyle/>
          <a:p>
            <a:r>
              <a:rPr lang="en-US" sz="2400" b="1" dirty="0">
                <a:latin typeface="Tw Cen MT" panose="020B0602020104020603" pitchFamily="34" charset="0"/>
              </a:rPr>
              <a:t>Material</a:t>
            </a:r>
          </a:p>
        </p:txBody>
      </p:sp>
      <p:sp>
        <p:nvSpPr>
          <p:cNvPr id="25" name="TextBox 24">
            <a:extLst>
              <a:ext uri="{FF2B5EF4-FFF2-40B4-BE49-F238E27FC236}">
                <a16:creationId xmlns:a16="http://schemas.microsoft.com/office/drawing/2014/main" id="{46A59C63-3F94-2368-5911-4211FA307BFD}"/>
              </a:ext>
            </a:extLst>
          </p:cNvPr>
          <p:cNvSpPr txBox="1"/>
          <p:nvPr/>
        </p:nvSpPr>
        <p:spPr>
          <a:xfrm>
            <a:off x="4336335" y="1345507"/>
            <a:ext cx="3487912" cy="1077218"/>
          </a:xfrm>
          <a:prstGeom prst="rect">
            <a:avLst/>
          </a:prstGeom>
          <a:noFill/>
        </p:spPr>
        <p:txBody>
          <a:bodyPr wrap="square" rtlCol="0">
            <a:spAutoFit/>
          </a:bodyPr>
          <a:lstStyle/>
          <a:p>
            <a:pPr algn="ctr"/>
            <a:r>
              <a:rPr lang="en-US" sz="1600" dirty="0">
                <a:latin typeface="Tw Cen MT" panose="020B0602020104020603" pitchFamily="34" charset="0"/>
              </a:rPr>
              <a:t>Material Tracking with </a:t>
            </a:r>
          </a:p>
          <a:p>
            <a:pPr marL="0" lvl="1" algn="ctr"/>
            <a:r>
              <a:rPr lang="en-US" sz="1600" dirty="0">
                <a:latin typeface="Tw Cen MT" panose="020B0602020104020603" pitchFamily="34" charset="0"/>
                <a:cs typeface="Arial"/>
              </a:rPr>
              <a:t>Unique ID, Part Number</a:t>
            </a:r>
          </a:p>
          <a:p>
            <a:pPr marL="0" lvl="1" algn="ctr"/>
            <a:r>
              <a:rPr lang="en-US" sz="1600" dirty="0">
                <a:latin typeface="Tw Cen MT" panose="020B0602020104020603" pitchFamily="34" charset="0"/>
                <a:cs typeface="Arial"/>
              </a:rPr>
              <a:t>Supplier, Lot &amp; Date Codes</a:t>
            </a:r>
          </a:p>
          <a:p>
            <a:pPr marL="0" lvl="1" algn="ctr"/>
            <a:r>
              <a:rPr lang="en-US" sz="1600" dirty="0">
                <a:latin typeface="Tw Cen MT" panose="020B0602020104020603" pitchFamily="34" charset="0"/>
                <a:cs typeface="Arial"/>
              </a:rPr>
              <a:t>MSD Information</a:t>
            </a:r>
          </a:p>
        </p:txBody>
      </p:sp>
      <p:sp>
        <p:nvSpPr>
          <p:cNvPr id="26" name="TextBox 25">
            <a:extLst>
              <a:ext uri="{FF2B5EF4-FFF2-40B4-BE49-F238E27FC236}">
                <a16:creationId xmlns:a16="http://schemas.microsoft.com/office/drawing/2014/main" id="{030E794F-5C06-AB9D-2078-FCFB1F6416D1}"/>
              </a:ext>
            </a:extLst>
          </p:cNvPr>
          <p:cNvSpPr txBox="1"/>
          <p:nvPr/>
        </p:nvSpPr>
        <p:spPr>
          <a:xfrm>
            <a:off x="7329616" y="4679280"/>
            <a:ext cx="2479910" cy="400110"/>
          </a:xfrm>
          <a:prstGeom prst="rect">
            <a:avLst/>
          </a:prstGeom>
          <a:noFill/>
        </p:spPr>
        <p:txBody>
          <a:bodyPr wrap="none" rtlCol="0">
            <a:spAutoFit/>
          </a:bodyPr>
          <a:lstStyle/>
          <a:p>
            <a:r>
              <a:rPr lang="en-US" sz="2000" b="1" dirty="0">
                <a:latin typeface="Tw Cen MT" panose="020B0602020104020603" pitchFamily="34" charset="0"/>
              </a:rPr>
              <a:t>Tools &amp; Consumables</a:t>
            </a:r>
          </a:p>
        </p:txBody>
      </p:sp>
      <p:sp>
        <p:nvSpPr>
          <p:cNvPr id="27" name="TextBox 26">
            <a:extLst>
              <a:ext uri="{FF2B5EF4-FFF2-40B4-BE49-F238E27FC236}">
                <a16:creationId xmlns:a16="http://schemas.microsoft.com/office/drawing/2014/main" id="{7AD4B837-17BD-68FF-5C7A-CC2CA18283A5}"/>
              </a:ext>
            </a:extLst>
          </p:cNvPr>
          <p:cNvSpPr txBox="1"/>
          <p:nvPr/>
        </p:nvSpPr>
        <p:spPr>
          <a:xfrm>
            <a:off x="6332848" y="5105032"/>
            <a:ext cx="4518220" cy="1077218"/>
          </a:xfrm>
          <a:prstGeom prst="rect">
            <a:avLst/>
          </a:prstGeom>
          <a:noFill/>
        </p:spPr>
        <p:txBody>
          <a:bodyPr wrap="square" rtlCol="0">
            <a:spAutoFit/>
          </a:bodyPr>
          <a:lstStyle/>
          <a:p>
            <a:pPr algn="ctr"/>
            <a:r>
              <a:rPr lang="en-US" sz="1600" dirty="0">
                <a:latin typeface="Tw Cen MT" panose="020B0602020104020603" pitchFamily="34" charset="0"/>
              </a:rPr>
              <a:t>Tools used on machines</a:t>
            </a:r>
          </a:p>
          <a:p>
            <a:pPr algn="ctr"/>
            <a:r>
              <a:rPr lang="en-US" sz="1600" dirty="0">
                <a:latin typeface="Tw Cen MT" panose="020B0602020104020603" pitchFamily="34" charset="0"/>
                <a:cs typeface="Arial"/>
              </a:rPr>
              <a:t>Specific tools </a:t>
            </a:r>
          </a:p>
          <a:p>
            <a:pPr algn="ctr"/>
            <a:r>
              <a:rPr lang="en-US" sz="1600" dirty="0">
                <a:latin typeface="Tw Cen MT" panose="020B0602020104020603" pitchFamily="34" charset="0"/>
                <a:cs typeface="Arial"/>
              </a:rPr>
              <a:t>Life Cycle Management – No. of Strokes</a:t>
            </a:r>
          </a:p>
          <a:p>
            <a:pPr algn="ctr"/>
            <a:r>
              <a:rPr lang="en-US" sz="1600" dirty="0">
                <a:latin typeface="Tw Cen MT" panose="020B0602020104020603" pitchFamily="34" charset="0"/>
                <a:cs typeface="Arial"/>
              </a:rPr>
              <a:t>Cleaning Process</a:t>
            </a:r>
          </a:p>
        </p:txBody>
      </p:sp>
      <p:sp>
        <p:nvSpPr>
          <p:cNvPr id="28" name="TextBox 27">
            <a:extLst>
              <a:ext uri="{FF2B5EF4-FFF2-40B4-BE49-F238E27FC236}">
                <a16:creationId xmlns:a16="http://schemas.microsoft.com/office/drawing/2014/main" id="{8EA1769D-E2AC-EB34-392D-7D01F81B0F9F}"/>
              </a:ext>
            </a:extLst>
          </p:cNvPr>
          <p:cNvSpPr txBox="1"/>
          <p:nvPr/>
        </p:nvSpPr>
        <p:spPr>
          <a:xfrm>
            <a:off x="9523801" y="1243755"/>
            <a:ext cx="2280111" cy="400110"/>
          </a:xfrm>
          <a:prstGeom prst="rect">
            <a:avLst/>
          </a:prstGeom>
          <a:noFill/>
        </p:spPr>
        <p:txBody>
          <a:bodyPr wrap="none" rtlCol="0">
            <a:spAutoFit/>
          </a:bodyPr>
          <a:lstStyle/>
          <a:p>
            <a:r>
              <a:rPr lang="en-US" sz="2000" b="1" dirty="0">
                <a:latin typeface="Tw Cen MT" panose="020B0602020104020603" pitchFamily="34" charset="0"/>
              </a:rPr>
              <a:t>Method / Procedure</a:t>
            </a:r>
          </a:p>
        </p:txBody>
      </p:sp>
      <p:sp>
        <p:nvSpPr>
          <p:cNvPr id="29" name="TextBox 28">
            <a:extLst>
              <a:ext uri="{FF2B5EF4-FFF2-40B4-BE49-F238E27FC236}">
                <a16:creationId xmlns:a16="http://schemas.microsoft.com/office/drawing/2014/main" id="{D82B19CC-E8F8-A893-3EA9-5D013616ADB0}"/>
              </a:ext>
            </a:extLst>
          </p:cNvPr>
          <p:cNvSpPr txBox="1"/>
          <p:nvPr/>
        </p:nvSpPr>
        <p:spPr>
          <a:xfrm>
            <a:off x="9215806" y="1628523"/>
            <a:ext cx="2874337" cy="861774"/>
          </a:xfrm>
          <a:prstGeom prst="rect">
            <a:avLst/>
          </a:prstGeom>
          <a:noFill/>
        </p:spPr>
        <p:txBody>
          <a:bodyPr wrap="square" rtlCol="0">
            <a:spAutoFit/>
          </a:bodyPr>
          <a:lstStyle/>
          <a:p>
            <a:pPr marL="0" lvl="1" algn="ctr"/>
            <a:r>
              <a:rPr lang="en-US" sz="1600" dirty="0">
                <a:latin typeface="Tw Cen MT" panose="020B0602020104020603" pitchFamily="34" charset="0"/>
                <a:cs typeface="Arial"/>
              </a:rPr>
              <a:t>Product &amp; Work Order </a:t>
            </a:r>
          </a:p>
          <a:p>
            <a:pPr marL="0" lvl="1" algn="ctr"/>
            <a:r>
              <a:rPr lang="en-US" sz="1600" dirty="0">
                <a:latin typeface="Tw Cen MT" panose="020B0602020104020603" pitchFamily="34" charset="0"/>
              </a:rPr>
              <a:t>Line Details</a:t>
            </a:r>
          </a:p>
          <a:p>
            <a:pPr marL="0" lvl="1" algn="ctr"/>
            <a:r>
              <a:rPr lang="en-US" sz="1600" dirty="0">
                <a:latin typeface="Tw Cen MT" panose="020B0602020104020603" pitchFamily="34" charset="0"/>
              </a:rPr>
              <a:t>Machine / Workstation ID</a:t>
            </a:r>
          </a:p>
        </p:txBody>
      </p:sp>
    </p:spTree>
    <p:extLst>
      <p:ext uri="{BB962C8B-B14F-4D97-AF65-F5344CB8AC3E}">
        <p14:creationId xmlns:p14="http://schemas.microsoft.com/office/powerpoint/2010/main" val="1124348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8D19B0-7A1B-DA72-E2E4-BDA0BE8DCEE2}"/>
              </a:ext>
            </a:extLst>
          </p:cNvPr>
          <p:cNvSpPr txBox="1"/>
          <p:nvPr/>
        </p:nvSpPr>
        <p:spPr>
          <a:xfrm>
            <a:off x="371200" y="293004"/>
            <a:ext cx="10909500" cy="535531"/>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N" sz="3200" b="1" i="0" u="none" strike="noStrike" kern="1200" cap="small" spc="300" normalizeH="0" baseline="0" noProof="0" dirty="0">
                <a:ln>
                  <a:noFill/>
                </a:ln>
                <a:solidFill>
                  <a:prstClr val="black"/>
                </a:solidFill>
                <a:effectLst>
                  <a:outerShdw blurRad="38100" dist="38100" dir="2700000" algn="tl">
                    <a:srgbClr val="000000">
                      <a:alpha val="43137"/>
                    </a:srgbClr>
                  </a:outerShdw>
                </a:effectLst>
                <a:uLnTx/>
                <a:uFillTx/>
                <a:latin typeface="Tw Cen MT" panose="020B0602020104020603" pitchFamily="34" charset="0"/>
                <a:ea typeface="Segoe UI Black" panose="020B0A02040204020203" pitchFamily="34" charset="0"/>
                <a:cs typeface="+mn-cs"/>
              </a:rPr>
              <a:t>Complete Automation </a:t>
            </a:r>
            <a:endParaRPr kumimoji="0" lang="en-SG" sz="3200" b="1" i="0" u="none" strike="noStrike" kern="1200" cap="small" spc="300" normalizeH="0" baseline="0" noProof="0" dirty="0">
              <a:ln>
                <a:noFill/>
              </a:ln>
              <a:solidFill>
                <a:prstClr val="black"/>
              </a:solidFill>
              <a:effectLst>
                <a:outerShdw blurRad="38100" dist="38100" dir="2700000" algn="tl">
                  <a:srgbClr val="000000">
                    <a:alpha val="43137"/>
                  </a:srgbClr>
                </a:outerShdw>
              </a:effectLst>
              <a:uLnTx/>
              <a:uFillTx/>
              <a:latin typeface="Tw Cen MT" panose="020B0602020104020603" pitchFamily="34" charset="0"/>
              <a:ea typeface="Segoe UI Black" panose="020B0A02040204020203" pitchFamily="34" charset="0"/>
              <a:cs typeface="+mn-cs"/>
            </a:endParaRPr>
          </a:p>
        </p:txBody>
      </p:sp>
      <p:pic>
        <p:nvPicPr>
          <p:cNvPr id="3074" name="Picture 2" descr="Conveyor Belt Animation by Andrew Hainen on Dribbble">
            <a:extLst>
              <a:ext uri="{FF2B5EF4-FFF2-40B4-BE49-F238E27FC236}">
                <a16:creationId xmlns:a16="http://schemas.microsoft.com/office/drawing/2014/main" id="{604A7FE2-6F50-8EA2-2C68-609A7710EC46}"/>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478" t="20523" r="-478" b="20095"/>
          <a:stretch/>
        </p:blipFill>
        <p:spPr bwMode="auto">
          <a:xfrm>
            <a:off x="5450200" y="838064"/>
            <a:ext cx="2972805" cy="13239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a:extLst>
              <a:ext uri="{FF2B5EF4-FFF2-40B4-BE49-F238E27FC236}">
                <a16:creationId xmlns:a16="http://schemas.microsoft.com/office/drawing/2014/main" id="{869ACD39-90F1-2FB3-B407-5BD437407311}"/>
              </a:ext>
            </a:extLst>
          </p:cNvPr>
          <p:cNvPicPr>
            <a:picLocks noChangeAspect="1" noChangeArrowheads="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8653561" y="49037"/>
            <a:ext cx="3385769" cy="71723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a:extLst>
              <a:ext uri="{FF2B5EF4-FFF2-40B4-BE49-F238E27FC236}">
                <a16:creationId xmlns:a16="http://schemas.microsoft.com/office/drawing/2014/main" id="{7EF12463-6CC5-2780-A311-FA2AC41634A5}"/>
              </a:ext>
            </a:extLst>
          </p:cNvPr>
          <p:cNvGrpSpPr/>
          <p:nvPr/>
        </p:nvGrpSpPr>
        <p:grpSpPr>
          <a:xfrm>
            <a:off x="6899416" y="2192947"/>
            <a:ext cx="4732048" cy="1015661"/>
            <a:chOff x="-51300" y="-16052"/>
            <a:chExt cx="4316503" cy="1015660"/>
          </a:xfrm>
        </p:grpSpPr>
        <p:grpSp>
          <p:nvGrpSpPr>
            <p:cNvPr id="14" name="Group">
              <a:extLst>
                <a:ext uri="{FF2B5EF4-FFF2-40B4-BE49-F238E27FC236}">
                  <a16:creationId xmlns:a16="http://schemas.microsoft.com/office/drawing/2014/main" id="{4048D969-6792-54FE-9887-374F001A17B9}"/>
                </a:ext>
              </a:extLst>
            </p:cNvPr>
            <p:cNvGrpSpPr/>
            <p:nvPr/>
          </p:nvGrpSpPr>
          <p:grpSpPr>
            <a:xfrm>
              <a:off x="0" y="-16052"/>
              <a:ext cx="4265203" cy="1015660"/>
              <a:chOff x="0" y="-16053"/>
              <a:chExt cx="4265201" cy="1015658"/>
            </a:xfrm>
          </p:grpSpPr>
          <p:sp>
            <p:nvSpPr>
              <p:cNvPr id="18" name="Rounded Rectangle">
                <a:extLst>
                  <a:ext uri="{FF2B5EF4-FFF2-40B4-BE49-F238E27FC236}">
                    <a16:creationId xmlns:a16="http://schemas.microsoft.com/office/drawing/2014/main" id="{55DF74D1-7930-A07B-9EA1-D2CA904A9AF9}"/>
                  </a:ext>
                </a:extLst>
              </p:cNvPr>
              <p:cNvSpPr/>
              <p:nvPr/>
            </p:nvSpPr>
            <p:spPr>
              <a:xfrm>
                <a:off x="0" y="0"/>
                <a:ext cx="4265201" cy="945638"/>
              </a:xfrm>
              <a:prstGeom prst="roundRect">
                <a:avLst>
                  <a:gd name="adj" fmla="val 50000"/>
                </a:avLst>
              </a:prstGeom>
              <a:solidFill>
                <a:srgbClr val="2B2B2D"/>
              </a:solidFill>
              <a:ln w="9525" cap="flat">
                <a:solidFill>
                  <a:srgbClr val="4DB3C7"/>
                </a:solidFill>
                <a:prstDash val="solid"/>
                <a:round/>
                <a:tailEnd type="triangle" w="med" len="med"/>
              </a:ln>
              <a:effectLst/>
            </p:spPr>
            <p:txBody>
              <a:bodyPr wrap="square" lIns="45719" tIns="45719" rIns="45719" bIns="45719" numCol="1" anchor="ctr">
                <a:noAutofit/>
              </a:bodyPr>
              <a:lstStyle/>
              <a:p>
                <a:pPr marL="0" marR="0" lvl="0" indent="0" algn="l" defTabSz="1219169" rtl="0" eaLnBrk="1" fontAlgn="auto" latinLnBrk="0" hangingPunct="0">
                  <a:lnSpc>
                    <a:spcPct val="100000"/>
                  </a:lnSpc>
                  <a:spcBef>
                    <a:spcPts val="0"/>
                  </a:spcBef>
                  <a:spcAft>
                    <a:spcPts val="0"/>
                  </a:spcAft>
                  <a:buClrTx/>
                  <a:buSzTx/>
                  <a:buFontTx/>
                  <a:buNone/>
                  <a:tabLst/>
                  <a:defRPr>
                    <a:solidFill>
                      <a:srgbClr val="2B2B2D"/>
                    </a:solidFill>
                  </a:defRPr>
                </a:pPr>
                <a:endParaRPr kumimoji="0" sz="2400" b="0" i="0" u="none" strike="noStrike" kern="0" cap="none" spc="0" normalizeH="0" baseline="0" noProof="0">
                  <a:ln>
                    <a:noFill/>
                  </a:ln>
                  <a:solidFill>
                    <a:srgbClr val="2B2B2D"/>
                  </a:solidFill>
                  <a:effectLst/>
                  <a:uLnTx/>
                  <a:uFillTx/>
                  <a:latin typeface="Open Sans Light"/>
                  <a:ea typeface="Open Sans Light"/>
                  <a:cs typeface="Open Sans Light"/>
                  <a:sym typeface="Open Sans Light"/>
                </a:endParaRPr>
              </a:p>
            </p:txBody>
          </p:sp>
          <p:sp>
            <p:nvSpPr>
              <p:cNvPr id="19" name="Perfect Information…">
                <a:extLst>
                  <a:ext uri="{FF2B5EF4-FFF2-40B4-BE49-F238E27FC236}">
                    <a16:creationId xmlns:a16="http://schemas.microsoft.com/office/drawing/2014/main" id="{8D89A752-EFA2-4D67-93D4-4949825E5316}"/>
                  </a:ext>
                </a:extLst>
              </p:cNvPr>
              <p:cNvSpPr/>
              <p:nvPr/>
            </p:nvSpPr>
            <p:spPr>
              <a:xfrm>
                <a:off x="1010217" y="-16053"/>
                <a:ext cx="3173028" cy="101565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marL="0" marR="0" lvl="0" indent="0" algn="l" defTabSz="1219169" rtl="0" eaLnBrk="1" fontAlgn="auto" latinLnBrk="0" hangingPunct="0">
                  <a:lnSpc>
                    <a:spcPct val="100000"/>
                  </a:lnSpc>
                  <a:spcBef>
                    <a:spcPts val="0"/>
                  </a:spcBef>
                  <a:spcAft>
                    <a:spcPts val="0"/>
                  </a:spcAft>
                  <a:buClrTx/>
                  <a:buSzTx/>
                  <a:buFontTx/>
                  <a:buNone/>
                  <a:tabLst/>
                  <a:defRPr sz="2000"/>
                </a:pPr>
                <a:r>
                  <a:rPr kumimoji="0" lang="en-US" sz="1200" b="0" u="none" strike="noStrike" kern="0" cap="none" spc="0" normalizeH="0" baseline="0" noProof="0" dirty="0">
                    <a:ln>
                      <a:noFill/>
                    </a:ln>
                    <a:solidFill>
                      <a:srgbClr val="FFFFFF"/>
                    </a:solidFill>
                    <a:effectLst/>
                    <a:uLnTx/>
                    <a:uFillTx/>
                    <a:latin typeface="Tw Cen MT"/>
                    <a:ea typeface="Open Sans Light"/>
                    <a:cs typeface="Open Sans Light"/>
                    <a:sym typeface="Open Sans Light"/>
                  </a:rPr>
                  <a:t>Interlocking at every possible stage right from SMT to Assembly eliminating the possibility of defect boards to move down the line</a:t>
                </a:r>
                <a:r>
                  <a:rPr kumimoji="0" lang="en-SG" sz="1200" b="0" u="none" strike="noStrike" kern="0" cap="none" spc="0" normalizeH="0" baseline="0" noProof="0" dirty="0">
                    <a:ln>
                      <a:noFill/>
                    </a:ln>
                    <a:solidFill>
                      <a:srgbClr val="FFFFFF"/>
                    </a:solidFill>
                    <a:effectLst/>
                    <a:uLnTx/>
                    <a:uFillTx/>
                    <a:latin typeface="Open Sans Light"/>
                    <a:ea typeface="Open Sans Light"/>
                    <a:cs typeface="Open Sans Light"/>
                    <a:sym typeface="Open Sans Light"/>
                  </a:rPr>
                  <a:t>. </a:t>
                </a:r>
                <a:r>
                  <a:rPr kumimoji="0" lang="en-SG" sz="1200" b="0" u="none" strike="noStrike" kern="0" cap="none" spc="0" normalizeH="0" baseline="0" noProof="0" dirty="0">
                    <a:ln>
                      <a:noFill/>
                    </a:ln>
                    <a:solidFill>
                      <a:srgbClr val="FFFFFF"/>
                    </a:solidFill>
                    <a:effectLst/>
                    <a:uLnTx/>
                    <a:uFillTx/>
                    <a:latin typeface="Tw Cen MT"/>
                    <a:ea typeface="Open Sans Light"/>
                    <a:cs typeface="Open Sans Light"/>
                    <a:sym typeface="Open Sans Light"/>
                  </a:rPr>
                  <a:t>Use of </a:t>
                </a:r>
                <a:r>
                  <a:rPr kumimoji="0" lang="en-SG" sz="1200" b="0" u="none" strike="noStrike" kern="0" cap="none" spc="0" normalizeH="0" baseline="0" noProof="0" dirty="0">
                    <a:ln>
                      <a:noFill/>
                    </a:ln>
                    <a:solidFill>
                      <a:srgbClr val="4DB3C7"/>
                    </a:solidFill>
                    <a:effectLst/>
                    <a:uLnTx/>
                    <a:uFillTx/>
                    <a:latin typeface="Tw Cen MT"/>
                    <a:ea typeface="Open Sans Light"/>
                    <a:cs typeface="Open Sans Light"/>
                    <a:sym typeface="Open Sans Light"/>
                  </a:rPr>
                  <a:t>PLC</a:t>
                </a:r>
                <a:r>
                  <a:rPr kumimoji="0" lang="en-SG" sz="1200" b="0" u="none" strike="noStrike" kern="0" cap="none" spc="0" normalizeH="0" baseline="0" noProof="0" dirty="0">
                    <a:ln>
                      <a:noFill/>
                    </a:ln>
                    <a:solidFill>
                      <a:srgbClr val="FFFFFF"/>
                    </a:solidFill>
                    <a:effectLst/>
                    <a:uLnTx/>
                    <a:uFillTx/>
                    <a:latin typeface="Tw Cen MT"/>
                    <a:ea typeface="Open Sans Light"/>
                    <a:cs typeface="Open Sans Light"/>
                    <a:sym typeface="Open Sans Light"/>
                  </a:rPr>
                  <a:t>  automation to </a:t>
                </a:r>
                <a:r>
                  <a:rPr kumimoji="0" lang="en-SG" sz="1200" b="0" u="none" strike="noStrike" kern="0" cap="none" spc="0" normalizeH="0" baseline="0" noProof="0" dirty="0">
                    <a:ln>
                      <a:noFill/>
                    </a:ln>
                    <a:solidFill>
                      <a:srgbClr val="4DB3C7"/>
                    </a:solidFill>
                    <a:effectLst/>
                    <a:uLnTx/>
                    <a:uFillTx/>
                    <a:latin typeface="Tw Cen MT"/>
                    <a:ea typeface="Open Sans Light"/>
                    <a:cs typeface="Open Sans Light"/>
                    <a:sym typeface="Open Sans Light"/>
                  </a:rPr>
                  <a:t>STOP</a:t>
                </a:r>
                <a:r>
                  <a:rPr kumimoji="0" lang="en-SG" sz="1200" b="0" u="none" strike="noStrike" kern="0" cap="none" spc="0" normalizeH="0" baseline="0" noProof="0" dirty="0">
                    <a:ln>
                      <a:noFill/>
                    </a:ln>
                    <a:solidFill>
                      <a:srgbClr val="FFFFFF"/>
                    </a:solidFill>
                    <a:effectLst/>
                    <a:uLnTx/>
                    <a:uFillTx/>
                    <a:latin typeface="Tw Cen MT"/>
                    <a:ea typeface="Open Sans Light"/>
                    <a:cs typeface="Open Sans Light"/>
                    <a:sym typeface="Open Sans Light"/>
                  </a:rPr>
                  <a:t> the conveyor in case of anomaly either in materials, machines or processes.</a:t>
                </a:r>
                <a:endParaRPr kumimoji="0" sz="1200" b="0" u="none" strike="noStrike" kern="0" cap="none" spc="0" normalizeH="0" baseline="0" noProof="0" dirty="0">
                  <a:ln>
                    <a:noFill/>
                  </a:ln>
                  <a:solidFill>
                    <a:srgbClr val="FFFFFF"/>
                  </a:solidFill>
                  <a:effectLst/>
                  <a:uLnTx/>
                  <a:uFillTx/>
                  <a:latin typeface="Tw Cen MT"/>
                  <a:ea typeface="Open Sans Light"/>
                  <a:cs typeface="Open Sans Light"/>
                  <a:sym typeface="Open Sans Light"/>
                </a:endParaRPr>
              </a:p>
            </p:txBody>
          </p:sp>
        </p:grpSp>
        <p:grpSp>
          <p:nvGrpSpPr>
            <p:cNvPr id="15" name="Group">
              <a:extLst>
                <a:ext uri="{FF2B5EF4-FFF2-40B4-BE49-F238E27FC236}">
                  <a16:creationId xmlns:a16="http://schemas.microsoft.com/office/drawing/2014/main" id="{F5BF4878-4623-7A05-697B-0DAA495F69FE}"/>
                </a:ext>
              </a:extLst>
            </p:cNvPr>
            <p:cNvGrpSpPr/>
            <p:nvPr/>
          </p:nvGrpSpPr>
          <p:grpSpPr>
            <a:xfrm>
              <a:off x="-51300" y="-2"/>
              <a:ext cx="1030857" cy="945642"/>
              <a:chOff x="-51300" y="-1"/>
              <a:chExt cx="1030856" cy="945640"/>
            </a:xfrm>
          </p:grpSpPr>
          <p:sp>
            <p:nvSpPr>
              <p:cNvPr id="16" name="Shape">
                <a:extLst>
                  <a:ext uri="{FF2B5EF4-FFF2-40B4-BE49-F238E27FC236}">
                    <a16:creationId xmlns:a16="http://schemas.microsoft.com/office/drawing/2014/main" id="{E0A0F349-00B7-6CF7-6B8E-477C1068022E}"/>
                  </a:ext>
                </a:extLst>
              </p:cNvPr>
              <p:cNvSpPr/>
              <p:nvPr/>
            </p:nvSpPr>
            <p:spPr>
              <a:xfrm rot="5400000">
                <a:off x="-17378" y="-1"/>
                <a:ext cx="945640" cy="945640"/>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4DB3C7"/>
              </a:solidFill>
              <a:ln w="12700" cap="flat">
                <a:noFill/>
                <a:miter lim="400000"/>
                <a:tailEnd type="triangle" w="med" len="med"/>
              </a:ln>
              <a:effectLst/>
            </p:spPr>
            <p:txBody>
              <a:bodyPr wrap="square" lIns="45719" tIns="45719" rIns="45719" bIns="45719" numCol="1" anchor="ctr">
                <a:noAutofit/>
              </a:bodyPr>
              <a:lstStyle/>
              <a:p>
                <a:pPr marL="0" marR="0" lvl="0" indent="0" algn="ctr" defTabSz="1219169" rtl="0" eaLnBrk="1" fontAlgn="auto" latinLnBrk="0" hangingPunct="0">
                  <a:lnSpc>
                    <a:spcPct val="100000"/>
                  </a:lnSpc>
                  <a:spcBef>
                    <a:spcPts val="0"/>
                  </a:spcBef>
                  <a:spcAft>
                    <a:spcPts val="0"/>
                  </a:spcAft>
                  <a:buClrTx/>
                  <a:buSzTx/>
                  <a:buFontTx/>
                  <a:buNone/>
                  <a:tabLst/>
                  <a:defRPr>
                    <a:solidFill>
                      <a:srgbClr val="2B2B2D"/>
                    </a:solidFill>
                  </a:defRPr>
                </a:pPr>
                <a:endParaRPr kumimoji="0" sz="2400" b="0" i="0" u="none" strike="noStrike" kern="0" cap="none" spc="0" normalizeH="0" baseline="0" noProof="0">
                  <a:ln>
                    <a:noFill/>
                  </a:ln>
                  <a:solidFill>
                    <a:srgbClr val="2B2B2D"/>
                  </a:solidFill>
                  <a:effectLst/>
                  <a:uLnTx/>
                  <a:uFillTx/>
                  <a:latin typeface="Open Sans Light"/>
                  <a:ea typeface="Open Sans Light"/>
                  <a:cs typeface="Open Sans Light"/>
                  <a:sym typeface="Open Sans Light"/>
                </a:endParaRPr>
              </a:p>
            </p:txBody>
          </p:sp>
          <p:sp>
            <p:nvSpPr>
              <p:cNvPr id="17" name="01">
                <a:extLst>
                  <a:ext uri="{FF2B5EF4-FFF2-40B4-BE49-F238E27FC236}">
                    <a16:creationId xmlns:a16="http://schemas.microsoft.com/office/drawing/2014/main" id="{1CD5DE2D-608E-FC2C-6866-D6385BE2C9EF}"/>
                  </a:ext>
                </a:extLst>
              </p:cNvPr>
              <p:cNvSpPr/>
              <p:nvPr/>
            </p:nvSpPr>
            <p:spPr>
              <a:xfrm>
                <a:off x="-51300" y="253147"/>
                <a:ext cx="1030856" cy="4616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3200"/>
                </a:lvl1pPr>
              </a:lstStyle>
              <a:p>
                <a:pPr marL="0" marR="0" lvl="0" indent="0" algn="ctr" defTabSz="1219169"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Brush Script MT" panose="03060802040406070304" pitchFamily="66" charset="0"/>
                    <a:ea typeface="Open Sans Light"/>
                    <a:cs typeface="Open Sans Light"/>
                    <a:sym typeface="Open Sans Light"/>
                  </a:rPr>
                  <a:t>Interlock</a:t>
                </a:r>
                <a:endParaRPr kumimoji="0"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Brush Script MT" panose="03060802040406070304" pitchFamily="66" charset="0"/>
                  <a:ea typeface="Open Sans Light"/>
                  <a:cs typeface="Open Sans Light"/>
                  <a:sym typeface="Open Sans Light"/>
                </a:endParaRPr>
              </a:p>
            </p:txBody>
          </p:sp>
        </p:grpSp>
      </p:grpSp>
      <p:grpSp>
        <p:nvGrpSpPr>
          <p:cNvPr id="20" name="Group">
            <a:extLst>
              <a:ext uri="{FF2B5EF4-FFF2-40B4-BE49-F238E27FC236}">
                <a16:creationId xmlns:a16="http://schemas.microsoft.com/office/drawing/2014/main" id="{647B89F9-7BB9-20C2-2CD7-CC5CBBB9DB31}"/>
              </a:ext>
            </a:extLst>
          </p:cNvPr>
          <p:cNvGrpSpPr/>
          <p:nvPr/>
        </p:nvGrpSpPr>
        <p:grpSpPr>
          <a:xfrm>
            <a:off x="560535" y="2454560"/>
            <a:ext cx="4265205" cy="1015661"/>
            <a:chOff x="-1" y="-35010"/>
            <a:chExt cx="4265204" cy="1015658"/>
          </a:xfrm>
        </p:grpSpPr>
        <p:grpSp>
          <p:nvGrpSpPr>
            <p:cNvPr id="21" name="Group">
              <a:extLst>
                <a:ext uri="{FF2B5EF4-FFF2-40B4-BE49-F238E27FC236}">
                  <a16:creationId xmlns:a16="http://schemas.microsoft.com/office/drawing/2014/main" id="{8AEEF244-81EE-CAE1-608E-856846431F50}"/>
                </a:ext>
              </a:extLst>
            </p:cNvPr>
            <p:cNvGrpSpPr/>
            <p:nvPr/>
          </p:nvGrpSpPr>
          <p:grpSpPr>
            <a:xfrm>
              <a:off x="0" y="-35010"/>
              <a:ext cx="4265203" cy="1015658"/>
              <a:chOff x="0" y="-35011"/>
              <a:chExt cx="4265201" cy="1015658"/>
            </a:xfrm>
          </p:grpSpPr>
          <p:sp>
            <p:nvSpPr>
              <p:cNvPr id="25" name="Rounded Rectangle">
                <a:extLst>
                  <a:ext uri="{FF2B5EF4-FFF2-40B4-BE49-F238E27FC236}">
                    <a16:creationId xmlns:a16="http://schemas.microsoft.com/office/drawing/2014/main" id="{603B23B5-6F3D-7868-B01B-307161AED0BD}"/>
                  </a:ext>
                </a:extLst>
              </p:cNvPr>
              <p:cNvSpPr/>
              <p:nvPr/>
            </p:nvSpPr>
            <p:spPr>
              <a:xfrm>
                <a:off x="0" y="0"/>
                <a:ext cx="4265201" cy="945638"/>
              </a:xfrm>
              <a:prstGeom prst="roundRect">
                <a:avLst>
                  <a:gd name="adj" fmla="val 50000"/>
                </a:avLst>
              </a:prstGeom>
              <a:solidFill>
                <a:srgbClr val="2B2B2D"/>
              </a:solidFill>
              <a:ln w="9525" cap="flat">
                <a:solidFill>
                  <a:srgbClr val="CC9900"/>
                </a:solidFill>
                <a:prstDash val="solid"/>
                <a:round/>
                <a:tailEnd type="triangle" w="med" len="med"/>
              </a:ln>
              <a:effectLst/>
            </p:spPr>
            <p:txBody>
              <a:bodyPr wrap="square" lIns="45719" tIns="45719" rIns="45719" bIns="45719" numCol="1" anchor="ctr">
                <a:noAutofit/>
              </a:bodyPr>
              <a:lstStyle/>
              <a:p>
                <a:pPr marL="0" marR="0" lvl="0" indent="0" algn="l" defTabSz="1219169" rtl="0" eaLnBrk="1" fontAlgn="auto" latinLnBrk="0" hangingPunct="0">
                  <a:lnSpc>
                    <a:spcPct val="100000"/>
                  </a:lnSpc>
                  <a:spcBef>
                    <a:spcPts val="0"/>
                  </a:spcBef>
                  <a:spcAft>
                    <a:spcPts val="0"/>
                  </a:spcAft>
                  <a:buClrTx/>
                  <a:buSzTx/>
                  <a:buFontTx/>
                  <a:buNone/>
                  <a:tabLst/>
                  <a:defRPr sz="1400"/>
                </a:pPr>
                <a:endParaRPr kumimoji="0" sz="1400" b="0" i="0" u="none" strike="noStrike" kern="0" cap="none" spc="0" normalizeH="0" baseline="0" noProof="0">
                  <a:ln>
                    <a:noFill/>
                  </a:ln>
                  <a:solidFill>
                    <a:srgbClr val="FFFFFF"/>
                  </a:solidFill>
                  <a:effectLst/>
                  <a:uLnTx/>
                  <a:uFillTx/>
                  <a:latin typeface="Open Sans Light"/>
                  <a:ea typeface="Open Sans Light"/>
                  <a:cs typeface="Open Sans Light"/>
                  <a:sym typeface="Open Sans Light"/>
                </a:endParaRPr>
              </a:p>
            </p:txBody>
          </p:sp>
          <p:sp>
            <p:nvSpPr>
              <p:cNvPr id="26" name="Tiered Permissions…">
                <a:extLst>
                  <a:ext uri="{FF2B5EF4-FFF2-40B4-BE49-F238E27FC236}">
                    <a16:creationId xmlns:a16="http://schemas.microsoft.com/office/drawing/2014/main" id="{8C23F201-65E5-C3AF-1F9A-D4124164429D}"/>
                  </a:ext>
                </a:extLst>
              </p:cNvPr>
              <p:cNvSpPr/>
              <p:nvPr/>
            </p:nvSpPr>
            <p:spPr>
              <a:xfrm>
                <a:off x="1009159" y="-35011"/>
                <a:ext cx="3192523" cy="101565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marL="0" marR="0" lvl="0" indent="0" algn="l" defTabSz="1219169" rtl="0" eaLnBrk="1" fontAlgn="auto" latinLnBrk="0" hangingPunct="0">
                  <a:lnSpc>
                    <a:spcPct val="100000"/>
                  </a:lnSpc>
                  <a:spcBef>
                    <a:spcPts val="0"/>
                  </a:spcBef>
                  <a:spcAft>
                    <a:spcPts val="0"/>
                  </a:spcAft>
                  <a:buClrTx/>
                  <a:buSzTx/>
                  <a:buFontTx/>
                  <a:buNone/>
                  <a:tabLst/>
                  <a:defRPr sz="2000"/>
                </a:pPr>
                <a:r>
                  <a:rPr kumimoji="0" lang="en-US" sz="1200" b="0" i="0" u="none" strike="noStrike" kern="0" cap="none" spc="0" normalizeH="0" baseline="0" noProof="0" dirty="0">
                    <a:ln>
                      <a:noFill/>
                    </a:ln>
                    <a:solidFill>
                      <a:srgbClr val="FFC000"/>
                    </a:solidFill>
                    <a:effectLst/>
                    <a:uLnTx/>
                    <a:uFillTx/>
                    <a:latin typeface="Tw Cen MT"/>
                    <a:ea typeface="Open Sans Light"/>
                    <a:cs typeface="Open Sans Light"/>
                    <a:sym typeface="Open Sans Light"/>
                  </a:rPr>
                  <a:t>OCR </a:t>
                </a:r>
                <a:r>
                  <a:rPr kumimoji="0" lang="en-US" sz="1200" b="0" i="0" u="none" strike="noStrike" kern="0" cap="none" spc="0" normalizeH="0" baseline="0" noProof="0" dirty="0">
                    <a:ln>
                      <a:noFill/>
                    </a:ln>
                    <a:solidFill>
                      <a:srgbClr val="FFFFFF"/>
                    </a:solidFill>
                    <a:effectLst/>
                    <a:uLnTx/>
                    <a:uFillTx/>
                    <a:latin typeface="Tw Cen MT"/>
                    <a:ea typeface="Open Sans Light"/>
                    <a:cs typeface="Open Sans Light"/>
                    <a:sym typeface="Open Sans Light"/>
                  </a:rPr>
                  <a:t>enablement supports and makes life easier where the majority of companies have challenges since none of ERPs or any application captures critical data like </a:t>
                </a:r>
                <a:r>
                  <a:rPr kumimoji="0" lang="en-US" sz="1200" b="0" i="0" u="none" strike="noStrike" kern="0" cap="none" spc="0" normalizeH="0" baseline="0" noProof="0" dirty="0">
                    <a:ln>
                      <a:noFill/>
                    </a:ln>
                    <a:solidFill>
                      <a:srgbClr val="FFC000"/>
                    </a:solidFill>
                    <a:effectLst/>
                    <a:uLnTx/>
                    <a:uFillTx/>
                    <a:latin typeface="Tw Cen MT"/>
                    <a:ea typeface="Open Sans Light"/>
                    <a:cs typeface="Open Sans Light"/>
                    <a:sym typeface="Open Sans Light"/>
                  </a:rPr>
                  <a:t>MPN, Mfg. date and LOT number. </a:t>
                </a:r>
                <a:r>
                  <a:rPr kumimoji="0" lang="en-US" sz="1200" b="0" i="0" u="none" strike="noStrike" kern="0" cap="none" spc="0" normalizeH="0" baseline="0" noProof="0" dirty="0">
                    <a:ln>
                      <a:noFill/>
                    </a:ln>
                    <a:solidFill>
                      <a:prstClr val="white"/>
                    </a:solidFill>
                    <a:effectLst/>
                    <a:uLnTx/>
                    <a:uFillTx/>
                    <a:latin typeface="Tw Cen MT"/>
                    <a:ea typeface="Open Sans Light"/>
                    <a:cs typeface="Open Sans Light"/>
                    <a:sym typeface="Open Sans Light"/>
                  </a:rPr>
                  <a:t>It also </a:t>
                </a:r>
                <a:r>
                  <a:rPr kumimoji="0" lang="en-US" sz="1200" b="0" i="0" u="none" strike="noStrike" kern="0" cap="none" spc="0" normalizeH="0" baseline="0" noProof="0" dirty="0">
                    <a:ln>
                      <a:noFill/>
                    </a:ln>
                    <a:solidFill>
                      <a:srgbClr val="FFC000"/>
                    </a:solidFill>
                    <a:effectLst/>
                    <a:uLnTx/>
                    <a:uFillTx/>
                    <a:latin typeface="Tw Cen MT"/>
                    <a:ea typeface="Open Sans Light"/>
                    <a:cs typeface="Open Sans Light"/>
                    <a:sym typeface="Open Sans Light"/>
                  </a:rPr>
                  <a:t>saves $$ by avoid buying Machines</a:t>
                </a:r>
                <a:r>
                  <a:rPr kumimoji="0" lang="en-US" sz="1200" b="0" i="0" u="none" strike="noStrike" kern="0" cap="none" spc="0" normalizeH="0" baseline="0" noProof="0" dirty="0">
                    <a:ln>
                      <a:noFill/>
                    </a:ln>
                    <a:solidFill>
                      <a:prstClr val="white"/>
                    </a:solidFill>
                    <a:effectLst/>
                    <a:uLnTx/>
                    <a:uFillTx/>
                    <a:latin typeface="Tw Cen MT"/>
                    <a:ea typeface="Open Sans Light"/>
                    <a:cs typeface="Open Sans Light"/>
                    <a:sym typeface="Open Sans Light"/>
                  </a:rPr>
                  <a:t>.</a:t>
                </a:r>
                <a:r>
                  <a:rPr kumimoji="0" lang="en-US" sz="1200" b="0" i="0" u="none" strike="noStrike" kern="0" cap="none" spc="0" normalizeH="0" baseline="0" noProof="0" dirty="0">
                    <a:ln>
                      <a:noFill/>
                    </a:ln>
                    <a:solidFill>
                      <a:srgbClr val="FF0000"/>
                    </a:solidFill>
                    <a:effectLst/>
                    <a:uLnTx/>
                    <a:uFillTx/>
                    <a:latin typeface="Tw Cen MT"/>
                    <a:ea typeface="Open Sans Light"/>
                    <a:cs typeface="Open Sans Light"/>
                    <a:sym typeface="Open Sans Light"/>
                  </a:rPr>
                  <a:t> </a:t>
                </a:r>
                <a:endParaRPr kumimoji="0" sz="1200" b="0" i="0" u="none" strike="noStrike" kern="0" cap="none" spc="0" normalizeH="0" baseline="0" noProof="0" dirty="0">
                  <a:ln>
                    <a:noFill/>
                  </a:ln>
                  <a:solidFill>
                    <a:srgbClr val="FF0000"/>
                  </a:solidFill>
                  <a:effectLst/>
                  <a:uLnTx/>
                  <a:uFillTx/>
                  <a:latin typeface="Tw Cen MT"/>
                  <a:ea typeface="Open Sans Light"/>
                  <a:cs typeface="Open Sans Light"/>
                  <a:sym typeface="Open Sans Light"/>
                </a:endParaRPr>
              </a:p>
            </p:txBody>
          </p:sp>
        </p:grpSp>
        <p:grpSp>
          <p:nvGrpSpPr>
            <p:cNvPr id="22" name="Group">
              <a:extLst>
                <a:ext uri="{FF2B5EF4-FFF2-40B4-BE49-F238E27FC236}">
                  <a16:creationId xmlns:a16="http://schemas.microsoft.com/office/drawing/2014/main" id="{2139C8F5-E77A-BB2F-C497-FAE5CD76EB7A}"/>
                </a:ext>
              </a:extLst>
            </p:cNvPr>
            <p:cNvGrpSpPr/>
            <p:nvPr/>
          </p:nvGrpSpPr>
          <p:grpSpPr>
            <a:xfrm>
              <a:off x="-1" y="9524"/>
              <a:ext cx="945641" cy="945643"/>
              <a:chOff x="-1" y="9524"/>
              <a:chExt cx="945640" cy="945640"/>
            </a:xfrm>
          </p:grpSpPr>
          <p:sp>
            <p:nvSpPr>
              <p:cNvPr id="23" name="Shape">
                <a:extLst>
                  <a:ext uri="{FF2B5EF4-FFF2-40B4-BE49-F238E27FC236}">
                    <a16:creationId xmlns:a16="http://schemas.microsoft.com/office/drawing/2014/main" id="{8C19963B-6B0A-C203-CC57-D27F8A13EFA9}"/>
                  </a:ext>
                </a:extLst>
              </p:cNvPr>
              <p:cNvSpPr/>
              <p:nvPr/>
            </p:nvSpPr>
            <p:spPr>
              <a:xfrm rot="5400000">
                <a:off x="-1" y="9524"/>
                <a:ext cx="945640" cy="945640"/>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FFC000"/>
              </a:solidFill>
              <a:ln w="12700" cap="flat">
                <a:solidFill>
                  <a:srgbClr val="CC9900"/>
                </a:solidFill>
                <a:miter lim="400000"/>
                <a:tailEnd type="triangle" w="med" len="med"/>
              </a:ln>
              <a:effectLst/>
            </p:spPr>
            <p:txBody>
              <a:bodyPr wrap="square" lIns="45719" tIns="45719" rIns="45719" bIns="45719" numCol="1" anchor="ctr">
                <a:noAutofit/>
              </a:bodyPr>
              <a:lstStyle/>
              <a:p>
                <a:pPr marL="0" marR="0" lvl="0" indent="0" algn="ctr" defTabSz="1219169" rtl="0" eaLnBrk="1" fontAlgn="auto" latinLnBrk="0" hangingPunct="0">
                  <a:lnSpc>
                    <a:spcPct val="100000"/>
                  </a:lnSpc>
                  <a:spcBef>
                    <a:spcPts val="0"/>
                  </a:spcBef>
                  <a:spcAft>
                    <a:spcPts val="0"/>
                  </a:spcAft>
                  <a:buClrTx/>
                  <a:buSzTx/>
                  <a:buFontTx/>
                  <a:buNone/>
                  <a:tabLst/>
                  <a:defRPr>
                    <a:solidFill>
                      <a:srgbClr val="2B2B2D"/>
                    </a:solidFill>
                  </a:defRPr>
                </a:pPr>
                <a:endParaRPr kumimoji="0" sz="2400" b="0" i="0" u="none" strike="noStrike" kern="0" cap="none" spc="0" normalizeH="0" baseline="0" noProof="0">
                  <a:ln>
                    <a:noFill/>
                  </a:ln>
                  <a:solidFill>
                    <a:srgbClr val="2B2B2D"/>
                  </a:solidFill>
                  <a:effectLst/>
                  <a:uLnTx/>
                  <a:uFillTx/>
                  <a:latin typeface="Open Sans Light"/>
                  <a:ea typeface="Open Sans Light"/>
                  <a:cs typeface="Open Sans Light"/>
                  <a:sym typeface="Open Sans Light"/>
                </a:endParaRPr>
              </a:p>
            </p:txBody>
          </p:sp>
          <p:sp>
            <p:nvSpPr>
              <p:cNvPr id="24" name="02">
                <a:extLst>
                  <a:ext uri="{FF2B5EF4-FFF2-40B4-BE49-F238E27FC236}">
                    <a16:creationId xmlns:a16="http://schemas.microsoft.com/office/drawing/2014/main" id="{3AB35F9A-9880-03E8-950F-A2A307587621}"/>
                  </a:ext>
                </a:extLst>
              </p:cNvPr>
              <p:cNvSpPr/>
              <p:nvPr/>
            </p:nvSpPr>
            <p:spPr>
              <a:xfrm>
                <a:off x="138486" y="241990"/>
                <a:ext cx="668667" cy="46166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3200"/>
                </a:lvl1pPr>
              </a:lstStyle>
              <a:p>
                <a:pPr marL="0" marR="0" lvl="0" indent="0" algn="ctr" defTabSz="1219169"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Brush Script MT" panose="03060802040406070304" pitchFamily="66" charset="0"/>
                    <a:ea typeface="Open Sans Light"/>
                    <a:cs typeface="Open Sans Light"/>
                    <a:sym typeface="Open Sans Light"/>
                  </a:rPr>
                  <a:t>OCR</a:t>
                </a:r>
                <a:endParaRPr kumimoji="0" sz="24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Brush Script MT" panose="03060802040406070304" pitchFamily="66" charset="0"/>
                  <a:ea typeface="Open Sans Light"/>
                  <a:cs typeface="Open Sans Light"/>
                  <a:sym typeface="Open Sans Light"/>
                </a:endParaRPr>
              </a:p>
            </p:txBody>
          </p:sp>
        </p:grpSp>
      </p:grpSp>
      <p:grpSp>
        <p:nvGrpSpPr>
          <p:cNvPr id="27" name="Group">
            <a:extLst>
              <a:ext uri="{FF2B5EF4-FFF2-40B4-BE49-F238E27FC236}">
                <a16:creationId xmlns:a16="http://schemas.microsoft.com/office/drawing/2014/main" id="{2A293DB7-B029-BCFE-F078-F83958B21A42}"/>
              </a:ext>
            </a:extLst>
          </p:cNvPr>
          <p:cNvGrpSpPr/>
          <p:nvPr/>
        </p:nvGrpSpPr>
        <p:grpSpPr>
          <a:xfrm>
            <a:off x="7153980" y="4537519"/>
            <a:ext cx="4265204" cy="1015661"/>
            <a:chOff x="0" y="-35010"/>
            <a:chExt cx="4265203" cy="1015660"/>
          </a:xfrm>
        </p:grpSpPr>
        <p:grpSp>
          <p:nvGrpSpPr>
            <p:cNvPr id="28" name="Group">
              <a:extLst>
                <a:ext uri="{FF2B5EF4-FFF2-40B4-BE49-F238E27FC236}">
                  <a16:creationId xmlns:a16="http://schemas.microsoft.com/office/drawing/2014/main" id="{E17819B7-A3AD-EE20-94F4-36286F8F2B2A}"/>
                </a:ext>
              </a:extLst>
            </p:cNvPr>
            <p:cNvGrpSpPr/>
            <p:nvPr/>
          </p:nvGrpSpPr>
          <p:grpSpPr>
            <a:xfrm>
              <a:off x="0" y="-35010"/>
              <a:ext cx="4265203" cy="1015660"/>
              <a:chOff x="0" y="-35011"/>
              <a:chExt cx="4265201" cy="1015659"/>
            </a:xfrm>
          </p:grpSpPr>
          <p:sp>
            <p:nvSpPr>
              <p:cNvPr id="32" name="Rounded Rectangle">
                <a:extLst>
                  <a:ext uri="{FF2B5EF4-FFF2-40B4-BE49-F238E27FC236}">
                    <a16:creationId xmlns:a16="http://schemas.microsoft.com/office/drawing/2014/main" id="{1ECA94C4-07EF-15E6-5028-F68818AE455D}"/>
                  </a:ext>
                </a:extLst>
              </p:cNvPr>
              <p:cNvSpPr/>
              <p:nvPr/>
            </p:nvSpPr>
            <p:spPr>
              <a:xfrm>
                <a:off x="0" y="0"/>
                <a:ext cx="4265201" cy="945638"/>
              </a:xfrm>
              <a:prstGeom prst="roundRect">
                <a:avLst>
                  <a:gd name="adj" fmla="val 50000"/>
                </a:avLst>
              </a:prstGeom>
              <a:solidFill>
                <a:srgbClr val="2B2B2D"/>
              </a:solidFill>
              <a:ln w="9525" cap="flat">
                <a:solidFill>
                  <a:srgbClr val="FF0000"/>
                </a:solidFill>
                <a:prstDash val="solid"/>
                <a:round/>
                <a:tailEnd type="triangle" w="med" len="med"/>
              </a:ln>
              <a:effectLst/>
            </p:spPr>
            <p:txBody>
              <a:bodyPr wrap="square" lIns="45719" tIns="45719" rIns="45719" bIns="45719" numCol="1" anchor="ctr">
                <a:noAutofit/>
              </a:bodyPr>
              <a:lstStyle/>
              <a:p>
                <a:pPr marL="0" marR="0" lvl="0" indent="0" algn="l" defTabSz="1219169" rtl="0" eaLnBrk="1" fontAlgn="auto" latinLnBrk="0" hangingPunct="0">
                  <a:lnSpc>
                    <a:spcPct val="100000"/>
                  </a:lnSpc>
                  <a:spcBef>
                    <a:spcPts val="0"/>
                  </a:spcBef>
                  <a:spcAft>
                    <a:spcPts val="0"/>
                  </a:spcAft>
                  <a:buClrTx/>
                  <a:buSzTx/>
                  <a:buFontTx/>
                  <a:buNone/>
                  <a:tabLst/>
                  <a:defRPr sz="1400"/>
                </a:pPr>
                <a:endParaRPr kumimoji="0" sz="1400" b="0" i="0" u="none" strike="noStrike" kern="0" cap="none" spc="0" normalizeH="0" baseline="0" noProof="0">
                  <a:ln>
                    <a:noFill/>
                  </a:ln>
                  <a:solidFill>
                    <a:srgbClr val="FFFFFF"/>
                  </a:solidFill>
                  <a:effectLst/>
                  <a:uLnTx/>
                  <a:uFillTx/>
                  <a:latin typeface="Open Sans Light"/>
                  <a:ea typeface="Open Sans Light"/>
                  <a:cs typeface="Open Sans Light"/>
                  <a:sym typeface="Open Sans Light"/>
                </a:endParaRPr>
              </a:p>
            </p:txBody>
          </p:sp>
          <p:sp>
            <p:nvSpPr>
              <p:cNvPr id="33" name="Real-Time Regulation…">
                <a:extLst>
                  <a:ext uri="{FF2B5EF4-FFF2-40B4-BE49-F238E27FC236}">
                    <a16:creationId xmlns:a16="http://schemas.microsoft.com/office/drawing/2014/main" id="{C8E0F116-E18B-2993-8C87-838F4FF26E32}"/>
                  </a:ext>
                </a:extLst>
              </p:cNvPr>
              <p:cNvSpPr/>
              <p:nvPr/>
            </p:nvSpPr>
            <p:spPr>
              <a:xfrm>
                <a:off x="1080257" y="-35011"/>
                <a:ext cx="3046460" cy="101565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marL="0" marR="0" lvl="0" indent="0" algn="l" defTabSz="1219169" rtl="0" eaLnBrk="1" fontAlgn="auto" latinLnBrk="0" hangingPunct="0">
                  <a:lnSpc>
                    <a:spcPct val="100000"/>
                  </a:lnSpc>
                  <a:spcBef>
                    <a:spcPts val="0"/>
                  </a:spcBef>
                  <a:spcAft>
                    <a:spcPts val="0"/>
                  </a:spcAft>
                  <a:buClrTx/>
                  <a:buSzTx/>
                  <a:buFontTx/>
                  <a:buNone/>
                  <a:tabLst/>
                  <a:defRPr sz="2000"/>
                </a:pPr>
                <a:r>
                  <a:rPr kumimoji="0" lang="en-US" sz="1200" b="0" i="0" u="none" strike="noStrike" kern="0" cap="none" spc="0" normalizeH="0" baseline="0" noProof="0" dirty="0">
                    <a:ln>
                      <a:noFill/>
                    </a:ln>
                    <a:solidFill>
                      <a:srgbClr val="FFFFFF"/>
                    </a:solidFill>
                    <a:effectLst/>
                    <a:uLnTx/>
                    <a:uFillTx/>
                    <a:latin typeface="Tw Cen MT"/>
                    <a:ea typeface="Open Sans Light"/>
                    <a:cs typeface="Open Sans Light"/>
                    <a:sym typeface="Open Sans Light"/>
                  </a:rPr>
                  <a:t>Ability to integrate all Model and Make of Machines in SMT, Assembly and Testing Lines. We also provide the option of having all done in our application saving you the cost of licenses but still provide all the features expected. </a:t>
                </a:r>
                <a:endParaRPr kumimoji="0" sz="1300" b="0" i="0" u="none" strike="noStrike" kern="0" cap="none" spc="0" normalizeH="0" baseline="0" noProof="0" dirty="0">
                  <a:ln>
                    <a:noFill/>
                  </a:ln>
                  <a:solidFill>
                    <a:srgbClr val="FFFFFF"/>
                  </a:solidFill>
                  <a:effectLst/>
                  <a:uLnTx/>
                  <a:uFillTx/>
                  <a:latin typeface="Open Sans Light"/>
                  <a:ea typeface="Open Sans Light"/>
                  <a:cs typeface="Open Sans Light"/>
                  <a:sym typeface="Open Sans Light"/>
                </a:endParaRPr>
              </a:p>
            </p:txBody>
          </p:sp>
        </p:grpSp>
        <p:grpSp>
          <p:nvGrpSpPr>
            <p:cNvPr id="29" name="Group">
              <a:extLst>
                <a:ext uri="{FF2B5EF4-FFF2-40B4-BE49-F238E27FC236}">
                  <a16:creationId xmlns:a16="http://schemas.microsoft.com/office/drawing/2014/main" id="{BFE1B57F-C536-A7EF-4B2F-DE80A42BAC80}"/>
                </a:ext>
              </a:extLst>
            </p:cNvPr>
            <p:cNvGrpSpPr/>
            <p:nvPr/>
          </p:nvGrpSpPr>
          <p:grpSpPr>
            <a:xfrm>
              <a:off x="15" y="0"/>
              <a:ext cx="945641" cy="945643"/>
              <a:chOff x="15" y="-1"/>
              <a:chExt cx="945640" cy="945640"/>
            </a:xfrm>
          </p:grpSpPr>
          <p:sp>
            <p:nvSpPr>
              <p:cNvPr id="30" name="Shape">
                <a:extLst>
                  <a:ext uri="{FF2B5EF4-FFF2-40B4-BE49-F238E27FC236}">
                    <a16:creationId xmlns:a16="http://schemas.microsoft.com/office/drawing/2014/main" id="{4575930B-2DE6-331D-2F2E-185CBBB76281}"/>
                  </a:ext>
                </a:extLst>
              </p:cNvPr>
              <p:cNvSpPr/>
              <p:nvPr/>
            </p:nvSpPr>
            <p:spPr>
              <a:xfrm rot="5400000">
                <a:off x="15" y="-1"/>
                <a:ext cx="945640" cy="945640"/>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D2326B"/>
              </a:solidFill>
              <a:ln w="9525" cap="flat">
                <a:solidFill>
                  <a:srgbClr val="FF0000"/>
                </a:solidFill>
                <a:prstDash val="solid"/>
                <a:round/>
                <a:tailEnd type="triangle" w="med" len="med"/>
              </a:ln>
              <a:effectLst/>
            </p:spPr>
            <p:txBody>
              <a:bodyPr wrap="square" lIns="45719" tIns="45719" rIns="45719" bIns="45719" numCol="1" anchor="ctr">
                <a:noAutofit/>
              </a:bodyPr>
              <a:lstStyle/>
              <a:p>
                <a:pPr marL="0" marR="0" lvl="0" indent="0" algn="ctr" defTabSz="1219169" rtl="0" eaLnBrk="1" fontAlgn="auto" latinLnBrk="0" hangingPunct="0">
                  <a:lnSpc>
                    <a:spcPct val="100000"/>
                  </a:lnSpc>
                  <a:spcBef>
                    <a:spcPts val="0"/>
                  </a:spcBef>
                  <a:spcAft>
                    <a:spcPts val="0"/>
                  </a:spcAft>
                  <a:buClrTx/>
                  <a:buSzTx/>
                  <a:buFontTx/>
                  <a:buNone/>
                  <a:tabLst/>
                  <a:defRPr>
                    <a:solidFill>
                      <a:srgbClr val="2B2B2D"/>
                    </a:solidFill>
                  </a:defRPr>
                </a:pPr>
                <a:endParaRPr kumimoji="0" sz="2400" b="0" i="0" u="none" strike="noStrike" kern="0" cap="none" spc="0" normalizeH="0" baseline="0" noProof="0">
                  <a:ln>
                    <a:noFill/>
                  </a:ln>
                  <a:solidFill>
                    <a:srgbClr val="2B2B2D"/>
                  </a:solidFill>
                  <a:effectLst/>
                  <a:uLnTx/>
                  <a:uFillTx/>
                  <a:latin typeface="Open Sans Light"/>
                  <a:ea typeface="Open Sans Light"/>
                  <a:cs typeface="Open Sans Light"/>
                  <a:sym typeface="Open Sans Light"/>
                </a:endParaRPr>
              </a:p>
            </p:txBody>
          </p:sp>
          <p:sp>
            <p:nvSpPr>
              <p:cNvPr id="31" name="03">
                <a:extLst>
                  <a:ext uri="{FF2B5EF4-FFF2-40B4-BE49-F238E27FC236}">
                    <a16:creationId xmlns:a16="http://schemas.microsoft.com/office/drawing/2014/main" id="{89281C33-27E3-64F2-11B2-AABFC64344D9}"/>
                  </a:ext>
                </a:extLst>
              </p:cNvPr>
              <p:cNvSpPr/>
              <p:nvPr/>
            </p:nvSpPr>
            <p:spPr>
              <a:xfrm>
                <a:off x="138486" y="149658"/>
                <a:ext cx="803287" cy="64632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3200"/>
                </a:lvl1pPr>
              </a:lstStyle>
              <a:p>
                <a:pPr marL="0" marR="0" lvl="0" indent="0" algn="ctr" defTabSz="1219169"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Brush Script MT" panose="03060802040406070304" pitchFamily="66" charset="0"/>
                    <a:ea typeface="Open Sans Light"/>
                    <a:cs typeface="Open Sans Light"/>
                    <a:sym typeface="Open Sans Light"/>
                  </a:rPr>
                  <a:t>Machine Data</a:t>
                </a:r>
                <a:endParaRPr kumimoji="0"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Brush Script MT" panose="03060802040406070304" pitchFamily="66" charset="0"/>
                  <a:ea typeface="Open Sans Light"/>
                  <a:cs typeface="Open Sans Light"/>
                  <a:sym typeface="Open Sans Light"/>
                </a:endParaRPr>
              </a:p>
            </p:txBody>
          </p:sp>
        </p:grpSp>
      </p:grpSp>
      <p:grpSp>
        <p:nvGrpSpPr>
          <p:cNvPr id="34" name="Group">
            <a:extLst>
              <a:ext uri="{FF2B5EF4-FFF2-40B4-BE49-F238E27FC236}">
                <a16:creationId xmlns:a16="http://schemas.microsoft.com/office/drawing/2014/main" id="{D4562957-7E35-E14F-CED5-D31F747EB30E}"/>
              </a:ext>
            </a:extLst>
          </p:cNvPr>
          <p:cNvGrpSpPr/>
          <p:nvPr/>
        </p:nvGrpSpPr>
        <p:grpSpPr>
          <a:xfrm>
            <a:off x="520112" y="5273867"/>
            <a:ext cx="4545632" cy="1015661"/>
            <a:chOff x="-1" y="-35010"/>
            <a:chExt cx="4265204" cy="1015660"/>
          </a:xfrm>
        </p:grpSpPr>
        <p:grpSp>
          <p:nvGrpSpPr>
            <p:cNvPr id="35" name="Group">
              <a:extLst>
                <a:ext uri="{FF2B5EF4-FFF2-40B4-BE49-F238E27FC236}">
                  <a16:creationId xmlns:a16="http://schemas.microsoft.com/office/drawing/2014/main" id="{0095AD7A-46BF-C6E8-B1F5-D8ECED180CBF}"/>
                </a:ext>
              </a:extLst>
            </p:cNvPr>
            <p:cNvGrpSpPr/>
            <p:nvPr/>
          </p:nvGrpSpPr>
          <p:grpSpPr>
            <a:xfrm>
              <a:off x="0" y="-35010"/>
              <a:ext cx="4265203" cy="1015660"/>
              <a:chOff x="0" y="-35011"/>
              <a:chExt cx="4265201" cy="1015659"/>
            </a:xfrm>
          </p:grpSpPr>
          <p:sp>
            <p:nvSpPr>
              <p:cNvPr id="39" name="Rounded Rectangle">
                <a:extLst>
                  <a:ext uri="{FF2B5EF4-FFF2-40B4-BE49-F238E27FC236}">
                    <a16:creationId xmlns:a16="http://schemas.microsoft.com/office/drawing/2014/main" id="{E1DBCBA1-8431-6C9E-89CC-175460E3781C}"/>
                  </a:ext>
                </a:extLst>
              </p:cNvPr>
              <p:cNvSpPr/>
              <p:nvPr/>
            </p:nvSpPr>
            <p:spPr>
              <a:xfrm>
                <a:off x="0" y="0"/>
                <a:ext cx="4265201" cy="945638"/>
              </a:xfrm>
              <a:prstGeom prst="roundRect">
                <a:avLst>
                  <a:gd name="adj" fmla="val 50000"/>
                </a:avLst>
              </a:prstGeom>
              <a:solidFill>
                <a:srgbClr val="2B2B2D"/>
              </a:solidFill>
              <a:ln w="9525" cap="flat">
                <a:solidFill>
                  <a:srgbClr val="21B169"/>
                </a:solidFill>
                <a:prstDash val="solid"/>
                <a:round/>
                <a:tailEnd type="triangle" w="med" len="med"/>
              </a:ln>
              <a:effectLst/>
            </p:spPr>
            <p:txBody>
              <a:bodyPr wrap="square" lIns="45719" tIns="45719" rIns="45719" bIns="45719" numCol="1" anchor="ctr">
                <a:noAutofit/>
              </a:bodyPr>
              <a:lstStyle/>
              <a:p>
                <a:pPr marL="0" marR="0" lvl="0" indent="0" algn="l" defTabSz="1219169" rtl="0" eaLnBrk="1" fontAlgn="auto" latinLnBrk="0" hangingPunct="0">
                  <a:lnSpc>
                    <a:spcPct val="100000"/>
                  </a:lnSpc>
                  <a:spcBef>
                    <a:spcPts val="0"/>
                  </a:spcBef>
                  <a:spcAft>
                    <a:spcPts val="0"/>
                  </a:spcAft>
                  <a:buClrTx/>
                  <a:buSzTx/>
                  <a:buFontTx/>
                  <a:buNone/>
                  <a:tabLst/>
                  <a:defRPr sz="1400"/>
                </a:pPr>
                <a:endParaRPr kumimoji="0" sz="1400" b="0" i="0" u="none" strike="noStrike" kern="0" cap="none" spc="0" normalizeH="0" baseline="0" noProof="0">
                  <a:ln>
                    <a:noFill/>
                  </a:ln>
                  <a:solidFill>
                    <a:srgbClr val="FFFFFF"/>
                  </a:solidFill>
                  <a:effectLst/>
                  <a:uLnTx/>
                  <a:uFillTx/>
                  <a:latin typeface="Open Sans Light"/>
                  <a:ea typeface="Open Sans Light"/>
                  <a:cs typeface="Open Sans Light"/>
                  <a:sym typeface="Open Sans Light"/>
                </a:endParaRPr>
              </a:p>
            </p:txBody>
          </p:sp>
          <p:sp>
            <p:nvSpPr>
              <p:cNvPr id="40" name="Global Connectivity…">
                <a:extLst>
                  <a:ext uri="{FF2B5EF4-FFF2-40B4-BE49-F238E27FC236}">
                    <a16:creationId xmlns:a16="http://schemas.microsoft.com/office/drawing/2014/main" id="{BED1CC8F-F5A5-5B62-6635-2878D121238F}"/>
                  </a:ext>
                </a:extLst>
              </p:cNvPr>
              <p:cNvSpPr/>
              <p:nvPr/>
            </p:nvSpPr>
            <p:spPr>
              <a:xfrm>
                <a:off x="1080257" y="-35011"/>
                <a:ext cx="3046460" cy="101565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marL="0" marR="0" lvl="0" indent="0" algn="l" defTabSz="1219169" rtl="0" eaLnBrk="1" fontAlgn="auto" latinLnBrk="0" hangingPunct="0">
                  <a:lnSpc>
                    <a:spcPct val="100000"/>
                  </a:lnSpc>
                  <a:spcBef>
                    <a:spcPts val="0"/>
                  </a:spcBef>
                  <a:spcAft>
                    <a:spcPts val="0"/>
                  </a:spcAft>
                  <a:buClrTx/>
                  <a:buSzTx/>
                  <a:buFontTx/>
                  <a:buNone/>
                  <a:tabLst/>
                  <a:defRPr sz="2000"/>
                </a:pPr>
                <a:r>
                  <a:rPr kumimoji="0" lang="en-US" sz="1200" b="0" i="0" u="none" strike="noStrike" kern="0" cap="none" spc="0" normalizeH="0" baseline="0" noProof="0" dirty="0">
                    <a:ln>
                      <a:noFill/>
                    </a:ln>
                    <a:solidFill>
                      <a:srgbClr val="FFFFFF"/>
                    </a:solidFill>
                    <a:effectLst/>
                    <a:uLnTx/>
                    <a:uFillTx/>
                    <a:latin typeface="Tw Cen MT"/>
                    <a:ea typeface="Open Sans Light"/>
                    <a:cs typeface="Open Sans Light"/>
                    <a:sym typeface="Open Sans Light"/>
                  </a:rPr>
                  <a:t>Complete automation of traceability end to end including WIP tracking and Handling nit where the SMT or boards that are completed with processes are stocked. </a:t>
                </a:r>
              </a:p>
              <a:p>
                <a:pPr marL="0" marR="0" lvl="0" indent="0" algn="l" defTabSz="1219169" rtl="0" eaLnBrk="1" fontAlgn="auto" latinLnBrk="0" hangingPunct="0">
                  <a:lnSpc>
                    <a:spcPct val="100000"/>
                  </a:lnSpc>
                  <a:spcBef>
                    <a:spcPts val="0"/>
                  </a:spcBef>
                  <a:spcAft>
                    <a:spcPts val="0"/>
                  </a:spcAft>
                  <a:buClrTx/>
                  <a:buSzTx/>
                  <a:buFontTx/>
                  <a:buNone/>
                  <a:tabLst/>
                  <a:defRPr sz="2000"/>
                </a:pPr>
                <a:r>
                  <a:rPr kumimoji="0" lang="en-US" sz="1200" b="0" i="0" u="none" strike="noStrike" kern="0" cap="none" spc="0" normalizeH="0" baseline="0" noProof="0" dirty="0">
                    <a:ln>
                      <a:noFill/>
                    </a:ln>
                    <a:solidFill>
                      <a:srgbClr val="FFFFFF"/>
                    </a:solidFill>
                    <a:effectLst/>
                    <a:uLnTx/>
                    <a:uFillTx/>
                    <a:latin typeface="Tw Cen MT"/>
                    <a:ea typeface="Open Sans Light"/>
                    <a:cs typeface="Open Sans Light"/>
                    <a:sym typeface="Open Sans Light"/>
                  </a:rPr>
                  <a:t>Process and Part traceability Automation. </a:t>
                </a:r>
                <a:endParaRPr kumimoji="0" sz="1200" b="0" i="0" u="none" strike="noStrike" kern="0" cap="none" spc="0" normalizeH="0" baseline="0" noProof="0" dirty="0">
                  <a:ln>
                    <a:noFill/>
                  </a:ln>
                  <a:solidFill>
                    <a:srgbClr val="FFFFFF"/>
                  </a:solidFill>
                  <a:effectLst/>
                  <a:uLnTx/>
                  <a:uFillTx/>
                  <a:latin typeface="Tw Cen MT"/>
                  <a:ea typeface="Open Sans Light"/>
                  <a:cs typeface="Open Sans Light"/>
                  <a:sym typeface="Open Sans Light"/>
                </a:endParaRPr>
              </a:p>
            </p:txBody>
          </p:sp>
        </p:grpSp>
        <p:grpSp>
          <p:nvGrpSpPr>
            <p:cNvPr id="36" name="Group">
              <a:extLst>
                <a:ext uri="{FF2B5EF4-FFF2-40B4-BE49-F238E27FC236}">
                  <a16:creationId xmlns:a16="http://schemas.microsoft.com/office/drawing/2014/main" id="{D1C75EFB-0F90-04C7-79B8-EC34EA3037B2}"/>
                </a:ext>
              </a:extLst>
            </p:cNvPr>
            <p:cNvGrpSpPr/>
            <p:nvPr/>
          </p:nvGrpSpPr>
          <p:grpSpPr>
            <a:xfrm>
              <a:off x="-1" y="-1"/>
              <a:ext cx="945641" cy="945642"/>
              <a:chOff x="-1" y="-1"/>
              <a:chExt cx="945640" cy="945640"/>
            </a:xfrm>
          </p:grpSpPr>
          <p:sp>
            <p:nvSpPr>
              <p:cNvPr id="37" name="Shape">
                <a:extLst>
                  <a:ext uri="{FF2B5EF4-FFF2-40B4-BE49-F238E27FC236}">
                    <a16:creationId xmlns:a16="http://schemas.microsoft.com/office/drawing/2014/main" id="{FA61BCE7-00AB-D845-820E-6ACE8DCF3DF8}"/>
                  </a:ext>
                </a:extLst>
              </p:cNvPr>
              <p:cNvSpPr/>
              <p:nvPr/>
            </p:nvSpPr>
            <p:spPr>
              <a:xfrm rot="5400000">
                <a:off x="-1" y="-1"/>
                <a:ext cx="945640" cy="945640"/>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4400" y="0"/>
                      <a:pt x="18000" y="0"/>
                      <a:pt x="21600" y="0"/>
                    </a:cubicBezTo>
                    <a:cubicBezTo>
                      <a:pt x="21600" y="3600"/>
                      <a:pt x="21600" y="7200"/>
                      <a:pt x="21600" y="10800"/>
                    </a:cubicBezTo>
                    <a:cubicBezTo>
                      <a:pt x="21600" y="16765"/>
                      <a:pt x="16765" y="21600"/>
                      <a:pt x="10800" y="21600"/>
                    </a:cubicBezTo>
                    <a:cubicBezTo>
                      <a:pt x="4835" y="21600"/>
                      <a:pt x="0" y="16765"/>
                      <a:pt x="0" y="10800"/>
                    </a:cubicBezTo>
                    <a:close/>
                  </a:path>
                </a:pathLst>
              </a:custGeom>
              <a:solidFill>
                <a:srgbClr val="21B169"/>
              </a:solidFill>
              <a:ln w="9525" cap="flat">
                <a:solidFill>
                  <a:srgbClr val="21B169"/>
                </a:solidFill>
                <a:prstDash val="solid"/>
                <a:round/>
                <a:tailEnd type="triangle" w="med" len="med"/>
              </a:ln>
              <a:effectLst/>
            </p:spPr>
            <p:txBody>
              <a:bodyPr wrap="square" lIns="45719" tIns="45719" rIns="45719" bIns="45719" numCol="1" anchor="ctr">
                <a:noAutofit/>
              </a:bodyPr>
              <a:lstStyle/>
              <a:p>
                <a:pPr marL="0" marR="0" lvl="0" indent="0" algn="ctr" defTabSz="1219169" rtl="0" eaLnBrk="1" fontAlgn="auto" latinLnBrk="0" hangingPunct="0">
                  <a:lnSpc>
                    <a:spcPct val="100000"/>
                  </a:lnSpc>
                  <a:spcBef>
                    <a:spcPts val="0"/>
                  </a:spcBef>
                  <a:spcAft>
                    <a:spcPts val="0"/>
                  </a:spcAft>
                  <a:buClrTx/>
                  <a:buSzTx/>
                  <a:buFontTx/>
                  <a:buNone/>
                  <a:tabLst/>
                  <a:defRPr>
                    <a:solidFill>
                      <a:srgbClr val="2B2B2D"/>
                    </a:solidFill>
                  </a:defRPr>
                </a:pPr>
                <a:endParaRPr kumimoji="0" sz="2400" b="0" i="0" u="none" strike="noStrike" kern="0" cap="none" spc="0" normalizeH="0" baseline="0" noProof="0">
                  <a:ln>
                    <a:noFill/>
                  </a:ln>
                  <a:solidFill>
                    <a:srgbClr val="2B2B2D"/>
                  </a:solidFill>
                  <a:effectLst/>
                  <a:uLnTx/>
                  <a:uFillTx/>
                  <a:latin typeface="Open Sans Light"/>
                  <a:ea typeface="Open Sans Light"/>
                  <a:cs typeface="Open Sans Light"/>
                  <a:sym typeface="Open Sans Light"/>
                </a:endParaRPr>
              </a:p>
            </p:txBody>
          </p:sp>
          <p:sp>
            <p:nvSpPr>
              <p:cNvPr id="38" name="04">
                <a:extLst>
                  <a:ext uri="{FF2B5EF4-FFF2-40B4-BE49-F238E27FC236}">
                    <a16:creationId xmlns:a16="http://schemas.microsoft.com/office/drawing/2014/main" id="{FA607565-E951-0C4A-2058-016DE579DB09}"/>
                  </a:ext>
                </a:extLst>
              </p:cNvPr>
              <p:cNvSpPr/>
              <p:nvPr/>
            </p:nvSpPr>
            <p:spPr>
              <a:xfrm>
                <a:off x="138486" y="149656"/>
                <a:ext cx="668667" cy="64632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3200"/>
                </a:lvl1pPr>
              </a:lstStyle>
              <a:p>
                <a:pPr marL="0" marR="0" lvl="0" indent="0" algn="ctr" defTabSz="1219169"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Brush Script MT" panose="03060802040406070304" pitchFamily="66" charset="0"/>
                    <a:ea typeface="Open Sans Light"/>
                    <a:cs typeface="Open Sans Light"/>
                    <a:sym typeface="Open Sans Light"/>
                  </a:rPr>
                  <a:t>Traceability</a:t>
                </a:r>
                <a:endParaRPr kumimoji="0"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Brush Script MT" panose="03060802040406070304" pitchFamily="66" charset="0"/>
                  <a:ea typeface="Open Sans Light"/>
                  <a:cs typeface="Open Sans Light"/>
                  <a:sym typeface="Open Sans Light"/>
                </a:endParaRPr>
              </a:p>
            </p:txBody>
          </p:sp>
        </p:grpSp>
      </p:grpSp>
      <p:pic>
        <p:nvPicPr>
          <p:cNvPr id="2050" name="Picture 2" descr="General Ocr Icon">
            <a:extLst>
              <a:ext uri="{FF2B5EF4-FFF2-40B4-BE49-F238E27FC236}">
                <a16:creationId xmlns:a16="http://schemas.microsoft.com/office/drawing/2014/main" id="{9802FCC1-8DFF-C3E9-EEA3-1A8419015C16}"/>
              </a:ext>
            </a:extLst>
          </p:cNvPr>
          <p:cNvPicPr>
            <a:picLocks noChangeAspect="1" noChangeArrowheads="1"/>
          </p:cNvPicPr>
          <p:nvPr/>
        </p:nvPicPr>
        <p:blipFill>
          <a:blip r:embed="rId5">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767646" y="1489314"/>
            <a:ext cx="1124261" cy="10002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chine Generated Data Vector Design Element Icon 29134962 Vector Art at  Vecteezy">
            <a:extLst>
              <a:ext uri="{FF2B5EF4-FFF2-40B4-BE49-F238E27FC236}">
                <a16:creationId xmlns:a16="http://schemas.microsoft.com/office/drawing/2014/main" id="{BD1865D0-6E10-8D0E-F127-F809911B2416}"/>
              </a:ext>
            </a:extLst>
          </p:cNvPr>
          <p:cNvPicPr>
            <a:picLocks noChangeAspect="1" noChangeArrowheads="1"/>
          </p:cNvPicPr>
          <p:nvPr/>
        </p:nvPicPr>
        <p:blipFill>
          <a:blip r:embed="rId6">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6096000" y="4615942"/>
            <a:ext cx="887208" cy="95010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raceability Icon Images – Browse 1,256 Stock Photos, Vectors, and Video |  Adobe Stock">
            <a:extLst>
              <a:ext uri="{FF2B5EF4-FFF2-40B4-BE49-F238E27FC236}">
                <a16:creationId xmlns:a16="http://schemas.microsoft.com/office/drawing/2014/main" id="{84726108-5B20-6BDA-197E-BB39A800EEAF}"/>
              </a:ext>
            </a:extLst>
          </p:cNvPr>
          <p:cNvPicPr>
            <a:picLocks noChangeAspect="1" noChangeArrowheads="1"/>
          </p:cNvPicPr>
          <p:nvPr/>
        </p:nvPicPr>
        <p:blipFill rotWithShape="1">
          <a:blip r:embed="rId7">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val="0"/>
              </a:ext>
            </a:extLst>
          </a:blip>
          <a:srcRect b="31652"/>
          <a:stretch/>
        </p:blipFill>
        <p:spPr bwMode="auto">
          <a:xfrm>
            <a:off x="772816" y="4610032"/>
            <a:ext cx="3183666" cy="646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30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iterate>
                                    <p:tmAbs val="0"/>
                                  </p:iterate>
                                  <p:childTnLst>
                                    <p:set>
                                      <p:cBhvr>
                                        <p:cTn id="9" dur="1" fill="hold">
                                          <p:stCondLst>
                                            <p:cond delay="0"/>
                                          </p:stCondLst>
                                        </p:cTn>
                                        <p:tgtEl>
                                          <p:spTgt spid="20"/>
                                        </p:tgtEl>
                                        <p:attrNameLst>
                                          <p:attrName>style.visibility</p:attrName>
                                        </p:attrNameLst>
                                      </p:cBhvr>
                                      <p:to>
                                        <p:strVal val="visible"/>
                                      </p:to>
                                    </p:set>
                                    <p:anim calcmode="lin" valueType="num">
                                      <p:cBhvr additive="base">
                                        <p:cTn id="10" dur="1000" fill="hold"/>
                                        <p:tgtEl>
                                          <p:spTgt spid="20"/>
                                        </p:tgtEl>
                                        <p:attrNameLst>
                                          <p:attrName>ppt_x</p:attrName>
                                        </p:attrNameLst>
                                      </p:cBhvr>
                                      <p:tavLst>
                                        <p:tav tm="0">
                                          <p:val>
                                            <p:strVal val="0-#ppt_w/2"/>
                                          </p:val>
                                        </p:tav>
                                        <p:tav tm="100000">
                                          <p:val>
                                            <p:strVal val="#ppt_x"/>
                                          </p:val>
                                        </p:tav>
                                      </p:tavLst>
                                    </p:anim>
                                    <p:anim calcmode="lin" valueType="num">
                                      <p:cBhvr additive="base">
                                        <p:cTn id="11" dur="1000" fill="hold"/>
                                        <p:tgtEl>
                                          <p:spTgt spid="20"/>
                                        </p:tgtEl>
                                        <p:attrNameLst>
                                          <p:attrName>ppt_y</p:attrName>
                                        </p:attrNameLst>
                                      </p:cBhvr>
                                      <p:tavLst>
                                        <p:tav tm="0">
                                          <p:val>
                                            <p:strVal val="#ppt_y"/>
                                          </p:val>
                                        </p:tav>
                                        <p:tav tm="100000">
                                          <p:val>
                                            <p:strVal val="#ppt_y"/>
                                          </p:val>
                                        </p:tav>
                                      </p:tavLst>
                                    </p:anim>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par>
                          <p:cTn id="15" fill="hold">
                            <p:stCondLst>
                              <p:cond delay="1000"/>
                            </p:stCondLst>
                            <p:childTnLst>
                              <p:par>
                                <p:cTn id="16" presetID="2" presetClass="entr" presetSubtype="2" fill="hold" grpId="0" nodeType="afterEffect">
                                  <p:stCondLst>
                                    <p:cond delay="400"/>
                                  </p:stCondLst>
                                  <p:iterate>
                                    <p:tmAbs val="0"/>
                                  </p:iterate>
                                  <p:childTnLst>
                                    <p:set>
                                      <p:cBhvr>
                                        <p:cTn id="17" fill="hold"/>
                                        <p:tgtEl>
                                          <p:spTgt spid="13"/>
                                        </p:tgtEl>
                                        <p:attrNameLst>
                                          <p:attrName>style.visibility</p:attrName>
                                        </p:attrNameLst>
                                      </p:cBhvr>
                                      <p:to>
                                        <p:strVal val="visible"/>
                                      </p:to>
                                    </p:set>
                                    <p:anim calcmode="lin" valueType="num">
                                      <p:cBhvr>
                                        <p:cTn id="18" dur="1000" fill="hold"/>
                                        <p:tgtEl>
                                          <p:spTgt spid="13"/>
                                        </p:tgtEl>
                                        <p:attrNameLst>
                                          <p:attrName>ppt_x</p:attrName>
                                        </p:attrNameLst>
                                      </p:cBhvr>
                                      <p:tavLst>
                                        <p:tav tm="0">
                                          <p:val>
                                            <p:strVal val="1+#ppt_w/2"/>
                                          </p:val>
                                        </p:tav>
                                        <p:tav tm="100000">
                                          <p:val>
                                            <p:strVal val="#ppt_x"/>
                                          </p:val>
                                        </p:tav>
                                      </p:tavLst>
                                    </p:anim>
                                    <p:anim calcmode="lin" valueType="num">
                                      <p:cBhvr>
                                        <p:cTn id="19" dur="1000" fill="hold"/>
                                        <p:tgtEl>
                                          <p:spTgt spid="13"/>
                                        </p:tgtEl>
                                        <p:attrNameLst>
                                          <p:attrName>ppt_y</p:attrName>
                                        </p:attrNameLst>
                                      </p:cBhvr>
                                      <p:tavLst>
                                        <p:tav tm="0">
                                          <p:val>
                                            <p:strVal val="#ppt_y"/>
                                          </p:val>
                                        </p:tav>
                                        <p:tav tm="100000">
                                          <p:val>
                                            <p:strVal val="#ppt_y"/>
                                          </p:val>
                                        </p:tav>
                                      </p:tavLst>
                                    </p:anim>
                                  </p:childTnLst>
                                </p:cTn>
                              </p:par>
                            </p:childTnLst>
                          </p:cTn>
                        </p:par>
                        <p:par>
                          <p:cTn id="20" fill="hold">
                            <p:stCondLst>
                              <p:cond delay="2400"/>
                            </p:stCondLst>
                            <p:childTnLst>
                              <p:par>
                                <p:cTn id="21" presetID="1" presetClass="entr" presetSubtype="0" fill="hold" nodeType="afterEffect">
                                  <p:stCondLst>
                                    <p:cond delay="0"/>
                                  </p:stCondLst>
                                  <p:childTnLst>
                                    <p:set>
                                      <p:cBhvr>
                                        <p:cTn id="22" dur="1" fill="hold">
                                          <p:stCondLst>
                                            <p:cond delay="0"/>
                                          </p:stCondLst>
                                        </p:cTn>
                                        <p:tgtEl>
                                          <p:spTgt spid="2058"/>
                                        </p:tgtEl>
                                        <p:attrNameLst>
                                          <p:attrName>style.visibility</p:attrName>
                                        </p:attrNameLst>
                                      </p:cBhvr>
                                      <p:to>
                                        <p:strVal val="visible"/>
                                      </p:to>
                                    </p:set>
                                  </p:childTnLst>
                                </p:cTn>
                              </p:par>
                            </p:childTnLst>
                          </p:cTn>
                        </p:par>
                        <p:par>
                          <p:cTn id="23" fill="hold">
                            <p:stCondLst>
                              <p:cond delay="2400"/>
                            </p:stCondLst>
                            <p:childTnLst>
                              <p:par>
                                <p:cTn id="24" presetID="2" presetClass="entr" presetSubtype="8" fill="hold" grpId="0" nodeType="afterEffect">
                                  <p:stCondLst>
                                    <p:cond delay="0"/>
                                  </p:stCondLst>
                                  <p:iterate>
                                    <p:tmAbs val="0"/>
                                  </p:iterate>
                                  <p:childTnLst>
                                    <p:set>
                                      <p:cBhvr>
                                        <p:cTn id="25" dur="1" fill="hold">
                                          <p:stCondLst>
                                            <p:cond delay="0"/>
                                          </p:stCondLst>
                                        </p:cTn>
                                        <p:tgtEl>
                                          <p:spTgt spid="34"/>
                                        </p:tgtEl>
                                        <p:attrNameLst>
                                          <p:attrName>style.visibility</p:attrName>
                                        </p:attrNameLst>
                                      </p:cBhvr>
                                      <p:to>
                                        <p:strVal val="visible"/>
                                      </p:to>
                                    </p:set>
                                    <p:anim calcmode="lin" valueType="num">
                                      <p:cBhvr additive="base">
                                        <p:cTn id="26" dur="1000" fill="hold"/>
                                        <p:tgtEl>
                                          <p:spTgt spid="34"/>
                                        </p:tgtEl>
                                        <p:attrNameLst>
                                          <p:attrName>ppt_x</p:attrName>
                                        </p:attrNameLst>
                                      </p:cBhvr>
                                      <p:tavLst>
                                        <p:tav tm="0">
                                          <p:val>
                                            <p:strVal val="0-#ppt_w/2"/>
                                          </p:val>
                                        </p:tav>
                                        <p:tav tm="100000">
                                          <p:val>
                                            <p:strVal val="#ppt_x"/>
                                          </p:val>
                                        </p:tav>
                                      </p:tavLst>
                                    </p:anim>
                                    <p:anim calcmode="lin" valueType="num">
                                      <p:cBhvr additive="base">
                                        <p:cTn id="27" dur="1000" fill="hold"/>
                                        <p:tgtEl>
                                          <p:spTgt spid="34"/>
                                        </p:tgtEl>
                                        <p:attrNameLst>
                                          <p:attrName>ppt_y</p:attrName>
                                        </p:attrNameLst>
                                      </p:cBhvr>
                                      <p:tavLst>
                                        <p:tav tm="0">
                                          <p:val>
                                            <p:strVal val="#ppt_y"/>
                                          </p:val>
                                        </p:tav>
                                        <p:tav tm="100000">
                                          <p:val>
                                            <p:strVal val="#ppt_y"/>
                                          </p:val>
                                        </p:tav>
                                      </p:tavLst>
                                    </p:anim>
                                  </p:childTnLst>
                                </p:cTn>
                              </p:par>
                            </p:childTnLst>
                          </p:cTn>
                        </p:par>
                        <p:par>
                          <p:cTn id="28" fill="hold">
                            <p:stCondLst>
                              <p:cond delay="3400"/>
                            </p:stCondLst>
                            <p:childTnLst>
                              <p:par>
                                <p:cTn id="29" presetID="1" presetClass="entr" presetSubtype="0" fill="hold" nodeType="afterEffect">
                                  <p:stCondLst>
                                    <p:cond delay="0"/>
                                  </p:stCondLst>
                                  <p:childTnLst>
                                    <p:set>
                                      <p:cBhvr>
                                        <p:cTn id="30" dur="1" fill="hold">
                                          <p:stCondLst>
                                            <p:cond delay="0"/>
                                          </p:stCondLst>
                                        </p:cTn>
                                        <p:tgtEl>
                                          <p:spTgt spid="2052"/>
                                        </p:tgtEl>
                                        <p:attrNameLst>
                                          <p:attrName>style.visibility</p:attrName>
                                        </p:attrNameLst>
                                      </p:cBhvr>
                                      <p:to>
                                        <p:strVal val="visible"/>
                                      </p:to>
                                    </p:set>
                                  </p:childTnLst>
                                </p:cTn>
                              </p:par>
                            </p:childTnLst>
                          </p:cTn>
                        </p:par>
                        <p:par>
                          <p:cTn id="31" fill="hold">
                            <p:stCondLst>
                              <p:cond delay="3400"/>
                            </p:stCondLst>
                            <p:childTnLst>
                              <p:par>
                                <p:cTn id="32" presetID="2" presetClass="entr" presetSubtype="2" fill="hold" grpId="0" nodeType="afterEffect">
                                  <p:stCondLst>
                                    <p:cond delay="0"/>
                                  </p:stCondLst>
                                  <p:iterate>
                                    <p:tmAbs val="0"/>
                                  </p:iterate>
                                  <p:childTnLst>
                                    <p:set>
                                      <p:cBhvr>
                                        <p:cTn id="33" fill="hold"/>
                                        <p:tgtEl>
                                          <p:spTgt spid="27"/>
                                        </p:tgtEl>
                                        <p:attrNameLst>
                                          <p:attrName>style.visibility</p:attrName>
                                        </p:attrNameLst>
                                      </p:cBhvr>
                                      <p:to>
                                        <p:strVal val="visible"/>
                                      </p:to>
                                    </p:set>
                                    <p:anim calcmode="lin" valueType="num">
                                      <p:cBhvr>
                                        <p:cTn id="34" dur="1000" fill="hold"/>
                                        <p:tgtEl>
                                          <p:spTgt spid="27"/>
                                        </p:tgtEl>
                                        <p:attrNameLst>
                                          <p:attrName>ppt_x</p:attrName>
                                        </p:attrNameLst>
                                      </p:cBhvr>
                                      <p:tavLst>
                                        <p:tav tm="0">
                                          <p:val>
                                            <p:strVal val="1+#ppt_w/2"/>
                                          </p:val>
                                        </p:tav>
                                        <p:tav tm="100000">
                                          <p:val>
                                            <p:strVal val="#ppt_x"/>
                                          </p:val>
                                        </p:tav>
                                      </p:tavLst>
                                    </p:anim>
                                    <p:anim calcmode="lin" valueType="num">
                                      <p:cBhvr>
                                        <p:cTn id="35" dur="10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advAuto="0"/>
      <p:bldP spid="20" grpId="0" animBg="1" advAuto="0"/>
      <p:bldP spid="27" grpId="0" animBg="1" advAuto="0"/>
      <p:bldP spid="34"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8D19B0-7A1B-DA72-E2E4-BDA0BE8DCEE2}"/>
              </a:ext>
            </a:extLst>
          </p:cNvPr>
          <p:cNvSpPr txBox="1"/>
          <p:nvPr/>
        </p:nvSpPr>
        <p:spPr>
          <a:xfrm>
            <a:off x="341990" y="219006"/>
            <a:ext cx="783763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small" spc="300" normalizeH="0" baseline="0" noProof="0" dirty="0">
                <a:ln>
                  <a:noFill/>
                </a:ln>
                <a:solidFill>
                  <a:prstClr val="black"/>
                </a:solidFill>
                <a:effectLst>
                  <a:outerShdw blurRad="38100" dist="38100" dir="2700000" algn="tl">
                    <a:srgbClr val="000000">
                      <a:alpha val="43137"/>
                    </a:srgbClr>
                  </a:outerShdw>
                </a:effectLst>
                <a:uLnTx/>
                <a:uFillTx/>
                <a:latin typeface="Tw Cen MT" panose="020B0602020104020603" pitchFamily="34" charset="0"/>
                <a:ea typeface="Segoe UI Black" panose="020B0A02040204020203" pitchFamily="34" charset="0"/>
                <a:cs typeface="+mn-cs"/>
              </a:rPr>
              <a:t>Influencing the API(led) Connectivity </a:t>
            </a:r>
          </a:p>
        </p:txBody>
      </p:sp>
      <p:sp>
        <p:nvSpPr>
          <p:cNvPr id="2" name="Shape 1183">
            <a:extLst>
              <a:ext uri="{FF2B5EF4-FFF2-40B4-BE49-F238E27FC236}">
                <a16:creationId xmlns:a16="http://schemas.microsoft.com/office/drawing/2014/main" id="{9B4025DD-970E-C31D-141F-2033041E5088}"/>
              </a:ext>
            </a:extLst>
          </p:cNvPr>
          <p:cNvSpPr/>
          <p:nvPr/>
        </p:nvSpPr>
        <p:spPr>
          <a:xfrm>
            <a:off x="1858567" y="4598587"/>
            <a:ext cx="9269508" cy="685800"/>
          </a:xfrm>
          <a:prstGeom prst="roundRect">
            <a:avLst>
              <a:gd name="adj" fmla="val 16667"/>
            </a:avLst>
          </a:prstGeom>
          <a:solidFill>
            <a:schemeClr val="tx1"/>
          </a:solidFill>
          <a:ln>
            <a:solidFill>
              <a:schemeClr val="bg1"/>
            </a:solidFill>
          </a:ln>
        </p:spPr>
        <p:txBody>
          <a:bodyPr lIns="68569" tIns="34275" rIns="68569" bIns="34275"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b="0" i="0" u="none" strike="noStrike" kern="1200" cap="none" spc="0" normalizeH="0" baseline="0" noProof="0" dirty="0">
                <a:ln>
                  <a:noFill/>
                </a:ln>
                <a:solidFill>
                  <a:prstClr val="white"/>
                </a:solidFill>
                <a:effectLst/>
                <a:uLnTx/>
                <a:uFillTx/>
                <a:latin typeface="Tw Cen MT" panose="020B0602020104020603" pitchFamily="34" charset="0"/>
                <a:ea typeface="Verdana"/>
                <a:cs typeface="Verdana"/>
                <a:sym typeface="Verdana"/>
              </a:rPr>
              <a:t>System</a:t>
            </a:r>
          </a:p>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400" b="0" i="0" u="none" strike="noStrike" kern="1200" cap="none" spc="0" normalizeH="0" baseline="0" noProof="0" dirty="0">
                <a:ln>
                  <a:noFill/>
                </a:ln>
                <a:solidFill>
                  <a:prstClr val="white"/>
                </a:solidFill>
                <a:effectLst/>
                <a:uLnTx/>
                <a:uFillTx/>
                <a:latin typeface="Tw Cen MT" panose="020B0602020104020603" pitchFamily="34" charset="0"/>
                <a:ea typeface="Verdana"/>
                <a:cs typeface="Verdana"/>
                <a:sym typeface="Verdana"/>
              </a:rPr>
              <a:t>(Legacy </a:t>
            </a:r>
            <a:r>
              <a:rPr lang="en-US" sz="1400" dirty="0">
                <a:solidFill>
                  <a:prstClr val="white"/>
                </a:solidFill>
                <a:latin typeface="Tw Cen MT" panose="020B0602020104020603" pitchFamily="34" charset="0"/>
                <a:ea typeface="Verdana"/>
                <a:cs typeface="Verdana"/>
                <a:sym typeface="Verdana"/>
              </a:rPr>
              <a:t>M</a:t>
            </a:r>
            <a:r>
              <a:rPr kumimoji="0" lang="en-US" sz="1400" b="0" i="0" u="none" strike="noStrike" kern="1200" cap="none" spc="0" normalizeH="0" baseline="0" noProof="0" dirty="0" err="1">
                <a:ln>
                  <a:noFill/>
                </a:ln>
                <a:solidFill>
                  <a:prstClr val="white"/>
                </a:solidFill>
                <a:effectLst/>
                <a:uLnTx/>
                <a:uFillTx/>
                <a:latin typeface="Tw Cen MT" panose="020B0602020104020603" pitchFamily="34" charset="0"/>
                <a:ea typeface="Verdana"/>
                <a:cs typeface="Verdana"/>
                <a:sym typeface="Verdana"/>
              </a:rPr>
              <a:t>odernization</a:t>
            </a:r>
            <a:r>
              <a:rPr kumimoji="0" lang="en-US" sz="1400" b="0" i="0" u="none" strike="noStrike" kern="1200" cap="none" spc="0" normalizeH="0" baseline="0" noProof="0" dirty="0">
                <a:ln>
                  <a:noFill/>
                </a:ln>
                <a:solidFill>
                  <a:prstClr val="white"/>
                </a:solidFill>
                <a:effectLst/>
                <a:uLnTx/>
                <a:uFillTx/>
                <a:latin typeface="Tw Cen MT" panose="020B0602020104020603" pitchFamily="34" charset="0"/>
                <a:ea typeface="Verdana"/>
                <a:cs typeface="Verdana"/>
                <a:sym typeface="Verdana"/>
              </a:rPr>
              <a:t>, Connectivity to SaaS Apps, Web Services &amp; Restful APIs) </a:t>
            </a:r>
          </a:p>
        </p:txBody>
      </p:sp>
      <p:sp>
        <p:nvSpPr>
          <p:cNvPr id="4" name="Shape 1184">
            <a:extLst>
              <a:ext uri="{FF2B5EF4-FFF2-40B4-BE49-F238E27FC236}">
                <a16:creationId xmlns:a16="http://schemas.microsoft.com/office/drawing/2014/main" id="{BF29ECEB-F81A-049F-94B8-9531BE8A76A9}"/>
              </a:ext>
            </a:extLst>
          </p:cNvPr>
          <p:cNvSpPr/>
          <p:nvPr/>
        </p:nvSpPr>
        <p:spPr>
          <a:xfrm>
            <a:off x="1858950" y="3658244"/>
            <a:ext cx="9269508" cy="685800"/>
          </a:xfrm>
          <a:prstGeom prst="roundRect">
            <a:avLst>
              <a:gd name="adj" fmla="val 16667"/>
            </a:avLst>
          </a:prstGeom>
          <a:solidFill>
            <a:schemeClr val="tx1"/>
          </a:solidFill>
          <a:ln>
            <a:solidFill>
              <a:schemeClr val="bg1"/>
            </a:solidFill>
          </a:ln>
        </p:spPr>
        <p:txBody>
          <a:bodyPr lIns="68569" tIns="34275" rIns="68569" bIns="34275"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b="0" i="0" u="none" strike="noStrike" kern="1200" cap="none" spc="0" normalizeH="0" baseline="0" noProof="0" dirty="0">
                <a:ln>
                  <a:noFill/>
                </a:ln>
                <a:solidFill>
                  <a:prstClr val="white"/>
                </a:solidFill>
                <a:effectLst/>
                <a:uLnTx/>
                <a:uFillTx/>
                <a:latin typeface="Tw Cen MT" panose="020B0602020104020603" pitchFamily="34" charset="0"/>
                <a:ea typeface="Verdana"/>
                <a:cs typeface="Verdana"/>
                <a:sym typeface="Verdana"/>
              </a:rPr>
              <a:t>Process</a:t>
            </a:r>
          </a:p>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400" b="0" i="0" u="none" strike="noStrike" kern="1200" cap="none" spc="0" normalizeH="0" baseline="0" noProof="0" dirty="0">
                <a:ln>
                  <a:noFill/>
                </a:ln>
                <a:solidFill>
                  <a:prstClr val="white"/>
                </a:solidFill>
                <a:effectLst/>
                <a:uLnTx/>
                <a:uFillTx/>
                <a:latin typeface="Tw Cen MT" panose="020B0602020104020603" pitchFamily="34" charset="0"/>
                <a:ea typeface="Verdana"/>
                <a:cs typeface="Verdana"/>
                <a:sym typeface="Verdana"/>
              </a:rPr>
              <a:t>(Orchestration, Composable APIs)</a:t>
            </a:r>
          </a:p>
        </p:txBody>
      </p:sp>
      <p:sp>
        <p:nvSpPr>
          <p:cNvPr id="5" name="Shape 1185">
            <a:extLst>
              <a:ext uri="{FF2B5EF4-FFF2-40B4-BE49-F238E27FC236}">
                <a16:creationId xmlns:a16="http://schemas.microsoft.com/office/drawing/2014/main" id="{C3DD2ADC-CE00-AE79-2BEB-52A22AFA6551}"/>
              </a:ext>
            </a:extLst>
          </p:cNvPr>
          <p:cNvSpPr/>
          <p:nvPr/>
        </p:nvSpPr>
        <p:spPr>
          <a:xfrm>
            <a:off x="1858950" y="2718904"/>
            <a:ext cx="9269508" cy="685800"/>
          </a:xfrm>
          <a:prstGeom prst="roundRect">
            <a:avLst>
              <a:gd name="adj" fmla="val 16667"/>
            </a:avLst>
          </a:prstGeom>
          <a:solidFill>
            <a:schemeClr val="tx1"/>
          </a:solidFill>
          <a:ln>
            <a:solidFill>
              <a:schemeClr val="bg1"/>
            </a:solidFill>
          </a:ln>
        </p:spPr>
        <p:txBody>
          <a:bodyPr lIns="68569" tIns="34275" rIns="68569" bIns="34275"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b="0" i="0" u="none" strike="noStrike" kern="1200" cap="none" spc="0" normalizeH="0" baseline="0" noProof="0" dirty="0">
                <a:ln>
                  <a:noFill/>
                </a:ln>
                <a:solidFill>
                  <a:prstClr val="white"/>
                </a:solidFill>
                <a:effectLst/>
                <a:uLnTx/>
                <a:uFillTx/>
                <a:latin typeface="Tw Cen MT" panose="020B0602020104020603" pitchFamily="34" charset="0"/>
                <a:ea typeface="Verdana"/>
                <a:cs typeface="Verdana"/>
                <a:sym typeface="Verdana"/>
              </a:rPr>
              <a:t>Experience Protocol Agnostic Connectors</a:t>
            </a:r>
          </a:p>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400" b="0" i="0" u="none" strike="noStrike" kern="1200" cap="none" spc="0" normalizeH="0" baseline="0" noProof="0" dirty="0">
                <a:ln>
                  <a:noFill/>
                </a:ln>
                <a:solidFill>
                  <a:prstClr val="white"/>
                </a:solidFill>
                <a:effectLst/>
                <a:uLnTx/>
                <a:uFillTx/>
                <a:latin typeface="Tw Cen MT" panose="020B0602020104020603" pitchFamily="34" charset="0"/>
                <a:ea typeface="Verdana"/>
                <a:cs typeface="Verdana"/>
                <a:sym typeface="Verdana"/>
              </a:rPr>
              <a:t>(Purpose-built APIs for SMT Machines, Assembly Testing Machines (Client/ OEM/ ODM), Bluetooth Machines Others)</a:t>
            </a:r>
          </a:p>
        </p:txBody>
      </p:sp>
      <p:sp>
        <p:nvSpPr>
          <p:cNvPr id="6" name="Shape 1193">
            <a:extLst>
              <a:ext uri="{FF2B5EF4-FFF2-40B4-BE49-F238E27FC236}">
                <a16:creationId xmlns:a16="http://schemas.microsoft.com/office/drawing/2014/main" id="{1826C75F-EC3A-FE20-2508-94711B8250C6}"/>
              </a:ext>
            </a:extLst>
          </p:cNvPr>
          <p:cNvSpPr/>
          <p:nvPr/>
        </p:nvSpPr>
        <p:spPr>
          <a:xfrm rot="-5400000">
            <a:off x="638216" y="4321589"/>
            <a:ext cx="1092927" cy="839401"/>
          </a:xfrm>
          <a:prstGeom prst="homePlate">
            <a:avLst>
              <a:gd name="adj" fmla="val 50000"/>
            </a:avLst>
          </a:prstGeom>
          <a:solidFill>
            <a:schemeClr val="accent4"/>
          </a:solidFill>
          <a:ln>
            <a:noFill/>
          </a:ln>
        </p:spPr>
        <p:txBody>
          <a:bodyPr lIns="68569" tIns="34275" rIns="68569" bIns="3427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7" name="Shape 1194">
            <a:extLst>
              <a:ext uri="{FF2B5EF4-FFF2-40B4-BE49-F238E27FC236}">
                <a16:creationId xmlns:a16="http://schemas.microsoft.com/office/drawing/2014/main" id="{EFCFC93B-0C6D-F00D-EBB8-540AC7C73004}"/>
              </a:ext>
            </a:extLst>
          </p:cNvPr>
          <p:cNvSpPr txBox="1"/>
          <p:nvPr/>
        </p:nvSpPr>
        <p:spPr>
          <a:xfrm>
            <a:off x="770711" y="4522000"/>
            <a:ext cx="827938" cy="438581"/>
          </a:xfrm>
          <a:prstGeom prst="rect">
            <a:avLst/>
          </a:prstGeom>
          <a:noFill/>
          <a:ln>
            <a:noFill/>
          </a:ln>
        </p:spPr>
        <p:txBody>
          <a:bodyPr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200" b="0" i="0" u="none" strike="noStrike" kern="1200" cap="none" spc="0" normalizeH="0" baseline="0" noProof="0" dirty="0">
                <a:ln>
                  <a:noFill/>
                </a:ln>
                <a:solidFill>
                  <a:prstClr val="black"/>
                </a:solidFill>
                <a:uLnTx/>
                <a:uFillTx/>
                <a:latin typeface="Tw Cen MT" panose="020B0602020104020603" pitchFamily="34" charset="0"/>
                <a:ea typeface="Verdana"/>
                <a:cs typeface="Verdana"/>
                <a:sym typeface="Verdana"/>
              </a:rPr>
              <a:t>Zestlink Application connector</a:t>
            </a:r>
          </a:p>
        </p:txBody>
      </p:sp>
      <p:sp>
        <p:nvSpPr>
          <p:cNvPr id="8" name="Shape 1195">
            <a:extLst>
              <a:ext uri="{FF2B5EF4-FFF2-40B4-BE49-F238E27FC236}">
                <a16:creationId xmlns:a16="http://schemas.microsoft.com/office/drawing/2014/main" id="{2AE20778-58BA-4B7D-CF29-F8B028FBA162}"/>
              </a:ext>
            </a:extLst>
          </p:cNvPr>
          <p:cNvSpPr/>
          <p:nvPr/>
        </p:nvSpPr>
        <p:spPr>
          <a:xfrm rot="-5400000">
            <a:off x="469011" y="3335256"/>
            <a:ext cx="1442398" cy="839402"/>
          </a:xfrm>
          <a:prstGeom prst="chevron">
            <a:avLst>
              <a:gd name="adj" fmla="val 50000"/>
            </a:avLst>
          </a:prstGeom>
          <a:solidFill>
            <a:schemeClr val="accent4"/>
          </a:solidFill>
          <a:ln>
            <a:noFill/>
          </a:ln>
        </p:spPr>
        <p:txBody>
          <a:bodyPr lIns="68569" tIns="34275" rIns="68569" bIns="3427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9" name="Shape 1196">
            <a:extLst>
              <a:ext uri="{FF2B5EF4-FFF2-40B4-BE49-F238E27FC236}">
                <a16:creationId xmlns:a16="http://schemas.microsoft.com/office/drawing/2014/main" id="{D882D43A-C01D-9C2E-EA6A-87F08853E99E}"/>
              </a:ext>
            </a:extLst>
          </p:cNvPr>
          <p:cNvSpPr txBox="1"/>
          <p:nvPr/>
        </p:nvSpPr>
        <p:spPr>
          <a:xfrm>
            <a:off x="785485" y="3469549"/>
            <a:ext cx="839403" cy="438582"/>
          </a:xfrm>
          <a:prstGeom prst="rect">
            <a:avLst/>
          </a:prstGeom>
          <a:noFill/>
          <a:ln>
            <a:noFill/>
          </a:ln>
        </p:spPr>
        <p:txBody>
          <a:bodyPr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200" b="0" i="0" u="none" strike="noStrike" kern="1200" cap="none" spc="0" normalizeH="0" baseline="0" noProof="0" dirty="0">
                <a:ln>
                  <a:noFill/>
                </a:ln>
                <a:solidFill>
                  <a:prstClr val="black"/>
                </a:solidFill>
                <a:uLnTx/>
                <a:uFillTx/>
                <a:latin typeface="Tw Cen MT" panose="020B0602020104020603" pitchFamily="34" charset="0"/>
                <a:ea typeface="Verdana"/>
                <a:cs typeface="Verdana"/>
                <a:sym typeface="Verdana"/>
              </a:rPr>
              <a:t>API Framework</a:t>
            </a:r>
          </a:p>
        </p:txBody>
      </p:sp>
      <p:sp>
        <p:nvSpPr>
          <p:cNvPr id="10" name="Shape 1197">
            <a:extLst>
              <a:ext uri="{FF2B5EF4-FFF2-40B4-BE49-F238E27FC236}">
                <a16:creationId xmlns:a16="http://schemas.microsoft.com/office/drawing/2014/main" id="{DC3C47EE-A669-17D4-E5A1-9BFABB19C81E}"/>
              </a:ext>
            </a:extLst>
          </p:cNvPr>
          <p:cNvSpPr/>
          <p:nvPr/>
        </p:nvSpPr>
        <p:spPr>
          <a:xfrm rot="-5400000">
            <a:off x="399235" y="2147966"/>
            <a:ext cx="1581951" cy="839402"/>
          </a:xfrm>
          <a:prstGeom prst="chevron">
            <a:avLst>
              <a:gd name="adj" fmla="val 50000"/>
            </a:avLst>
          </a:prstGeom>
          <a:solidFill>
            <a:schemeClr val="accent4"/>
          </a:solidFill>
          <a:ln>
            <a:noFill/>
          </a:ln>
        </p:spPr>
        <p:txBody>
          <a:bodyPr lIns="68569" tIns="34275" rIns="68569" bIns="3427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11" name="Shape 1198">
            <a:extLst>
              <a:ext uri="{FF2B5EF4-FFF2-40B4-BE49-F238E27FC236}">
                <a16:creationId xmlns:a16="http://schemas.microsoft.com/office/drawing/2014/main" id="{B2DEFAB9-3E58-7BB4-17A7-0E03994E85F3}"/>
              </a:ext>
            </a:extLst>
          </p:cNvPr>
          <p:cNvSpPr txBox="1"/>
          <p:nvPr/>
        </p:nvSpPr>
        <p:spPr>
          <a:xfrm>
            <a:off x="779051" y="2218489"/>
            <a:ext cx="839401" cy="253916"/>
          </a:xfrm>
          <a:prstGeom prst="rect">
            <a:avLst/>
          </a:prstGeom>
          <a:noFill/>
          <a:ln>
            <a:noFill/>
          </a:ln>
        </p:spPr>
        <p:txBody>
          <a:bodyPr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200" b="0" i="0" u="none" strike="noStrike" kern="1200" cap="none" spc="0" normalizeH="0" baseline="0" noProof="0" dirty="0">
                <a:ln>
                  <a:noFill/>
                </a:ln>
                <a:solidFill>
                  <a:prstClr val="black"/>
                </a:solidFill>
                <a:uLnTx/>
                <a:uFillTx/>
                <a:latin typeface="Tw Cen MT" panose="020B0602020104020603" pitchFamily="34" charset="0"/>
                <a:ea typeface="Verdana"/>
                <a:cs typeface="Verdana"/>
                <a:sym typeface="Verdana"/>
              </a:rPr>
              <a:t>Zestlink Machine Connectors</a:t>
            </a:r>
          </a:p>
        </p:txBody>
      </p:sp>
      <p:sp>
        <p:nvSpPr>
          <p:cNvPr id="12" name="Shape 1199">
            <a:extLst>
              <a:ext uri="{FF2B5EF4-FFF2-40B4-BE49-F238E27FC236}">
                <a16:creationId xmlns:a16="http://schemas.microsoft.com/office/drawing/2014/main" id="{D2DBD605-0561-D971-CF87-FD650F658CD5}"/>
              </a:ext>
            </a:extLst>
          </p:cNvPr>
          <p:cNvSpPr txBox="1"/>
          <p:nvPr/>
        </p:nvSpPr>
        <p:spPr>
          <a:xfrm>
            <a:off x="672347" y="5366343"/>
            <a:ext cx="999312" cy="438580"/>
          </a:xfrm>
          <a:prstGeom prst="rect">
            <a:avLst/>
          </a:prstGeom>
          <a:solidFill>
            <a:schemeClr val="accent4"/>
          </a:solidFill>
          <a:ln>
            <a:noFill/>
          </a:ln>
        </p:spPr>
        <p:txBody>
          <a:bodyPr lIns="68569" tIns="34275" rIns="68569" bIns="34275" anchor="t"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200" b="0" i="0" u="none" strike="noStrike" kern="1200" cap="none" spc="0" normalizeH="0" baseline="0" noProof="0" dirty="0">
                <a:ln>
                  <a:noFill/>
                </a:ln>
                <a:solidFill>
                  <a:prstClr val="black"/>
                </a:solidFill>
                <a:uLnTx/>
                <a:uFillTx/>
                <a:latin typeface="Tw Cen MT" panose="020B0602020104020603" pitchFamily="34" charset="0"/>
                <a:ea typeface="Verdana"/>
                <a:cs typeface="Verdana"/>
                <a:sym typeface="Verdana"/>
              </a:rPr>
              <a:t>Client IT Systems</a:t>
            </a:r>
          </a:p>
        </p:txBody>
      </p:sp>
      <p:grpSp>
        <p:nvGrpSpPr>
          <p:cNvPr id="33" name="Shape 1220">
            <a:extLst>
              <a:ext uri="{FF2B5EF4-FFF2-40B4-BE49-F238E27FC236}">
                <a16:creationId xmlns:a16="http://schemas.microsoft.com/office/drawing/2014/main" id="{51CC3B36-711B-2866-2061-FCC32BCE6733}"/>
              </a:ext>
            </a:extLst>
          </p:cNvPr>
          <p:cNvGrpSpPr/>
          <p:nvPr/>
        </p:nvGrpSpPr>
        <p:grpSpPr>
          <a:xfrm>
            <a:off x="3876825" y="2476360"/>
            <a:ext cx="159543" cy="236701"/>
            <a:chOff x="4596959" y="1736518"/>
            <a:chExt cx="212724" cy="315601"/>
          </a:xfrm>
        </p:grpSpPr>
        <p:grpSp>
          <p:nvGrpSpPr>
            <p:cNvPr id="34" name="Shape 1221">
              <a:extLst>
                <a:ext uri="{FF2B5EF4-FFF2-40B4-BE49-F238E27FC236}">
                  <a16:creationId xmlns:a16="http://schemas.microsoft.com/office/drawing/2014/main" id="{79B10C97-2424-D922-339D-93748C9B5348}"/>
                </a:ext>
              </a:extLst>
            </p:cNvPr>
            <p:cNvGrpSpPr/>
            <p:nvPr/>
          </p:nvGrpSpPr>
          <p:grpSpPr>
            <a:xfrm>
              <a:off x="4596959" y="1844158"/>
              <a:ext cx="212724" cy="207961"/>
              <a:chOff x="8947150" y="1677988"/>
              <a:chExt cx="212724" cy="207961"/>
            </a:xfrm>
          </p:grpSpPr>
          <p:sp>
            <p:nvSpPr>
              <p:cNvPr id="36" name="Shape 1222">
                <a:extLst>
                  <a:ext uri="{FF2B5EF4-FFF2-40B4-BE49-F238E27FC236}">
                    <a16:creationId xmlns:a16="http://schemas.microsoft.com/office/drawing/2014/main" id="{0FE22C0F-2298-B856-D4EA-FBC38092CE83}"/>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sp>
            <p:nvSpPr>
              <p:cNvPr id="37" name="Shape 1223">
                <a:extLst>
                  <a:ext uri="{FF2B5EF4-FFF2-40B4-BE49-F238E27FC236}">
                    <a16:creationId xmlns:a16="http://schemas.microsoft.com/office/drawing/2014/main" id="{6E221D01-C573-DE0B-CAC2-BBFB6C6E5839}"/>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grpSp>
        <p:cxnSp>
          <p:nvCxnSpPr>
            <p:cNvPr id="35" name="Shape 1224">
              <a:extLst>
                <a:ext uri="{FF2B5EF4-FFF2-40B4-BE49-F238E27FC236}">
                  <a16:creationId xmlns:a16="http://schemas.microsoft.com/office/drawing/2014/main" id="{D79DB05E-5B09-2A53-8D2E-2DDFD57776A3}"/>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cxnSp>
        <p:nvCxnSpPr>
          <p:cNvPr id="38" name="Shape 1225">
            <a:extLst>
              <a:ext uri="{FF2B5EF4-FFF2-40B4-BE49-F238E27FC236}">
                <a16:creationId xmlns:a16="http://schemas.microsoft.com/office/drawing/2014/main" id="{DC41723F-559C-C95C-9D78-6339288DD655}"/>
              </a:ext>
            </a:extLst>
          </p:cNvPr>
          <p:cNvCxnSpPr/>
          <p:nvPr/>
        </p:nvCxnSpPr>
        <p:spPr>
          <a:xfrm>
            <a:off x="2301431" y="6086319"/>
            <a:ext cx="0" cy="180000"/>
          </a:xfrm>
          <a:prstGeom prst="straightConnector1">
            <a:avLst/>
          </a:prstGeom>
          <a:noFill/>
          <a:ln w="25400" cap="flat" cmpd="sng">
            <a:solidFill>
              <a:schemeClr val="bg1"/>
            </a:solidFill>
            <a:prstDash val="solid"/>
            <a:miter/>
            <a:headEnd type="none" w="med" len="med"/>
            <a:tailEnd type="none" w="med" len="med"/>
          </a:ln>
        </p:spPr>
      </p:cxnSp>
      <p:cxnSp>
        <p:nvCxnSpPr>
          <p:cNvPr id="40" name="Shape 1227">
            <a:extLst>
              <a:ext uri="{FF2B5EF4-FFF2-40B4-BE49-F238E27FC236}">
                <a16:creationId xmlns:a16="http://schemas.microsoft.com/office/drawing/2014/main" id="{6CBAA17E-F580-6538-5336-E7579B158EB4}"/>
              </a:ext>
            </a:extLst>
          </p:cNvPr>
          <p:cNvCxnSpPr/>
          <p:nvPr/>
        </p:nvCxnSpPr>
        <p:spPr>
          <a:xfrm>
            <a:off x="4493900" y="6084521"/>
            <a:ext cx="0" cy="180000"/>
          </a:xfrm>
          <a:prstGeom prst="straightConnector1">
            <a:avLst/>
          </a:prstGeom>
          <a:noFill/>
          <a:ln w="25400" cap="flat" cmpd="sng">
            <a:solidFill>
              <a:schemeClr val="bg1"/>
            </a:solidFill>
            <a:prstDash val="solid"/>
            <a:miter/>
            <a:headEnd type="none" w="med" len="med"/>
            <a:tailEnd type="none" w="med" len="med"/>
          </a:ln>
        </p:spPr>
      </p:cxnSp>
      <p:cxnSp>
        <p:nvCxnSpPr>
          <p:cNvPr id="41" name="Shape 1228">
            <a:extLst>
              <a:ext uri="{FF2B5EF4-FFF2-40B4-BE49-F238E27FC236}">
                <a16:creationId xmlns:a16="http://schemas.microsoft.com/office/drawing/2014/main" id="{51CD591E-CD74-39C6-3678-91B9F6F6D855}"/>
              </a:ext>
            </a:extLst>
          </p:cNvPr>
          <p:cNvCxnSpPr/>
          <p:nvPr/>
        </p:nvCxnSpPr>
        <p:spPr>
          <a:xfrm>
            <a:off x="5482938" y="6086319"/>
            <a:ext cx="0" cy="180000"/>
          </a:xfrm>
          <a:prstGeom prst="straightConnector1">
            <a:avLst/>
          </a:prstGeom>
          <a:noFill/>
          <a:ln w="25400" cap="flat" cmpd="sng">
            <a:solidFill>
              <a:schemeClr val="bg1"/>
            </a:solidFill>
            <a:prstDash val="solid"/>
            <a:miter/>
            <a:headEnd type="none" w="med" len="med"/>
            <a:tailEnd type="none" w="med" len="med"/>
          </a:ln>
        </p:spPr>
      </p:cxnSp>
      <p:cxnSp>
        <p:nvCxnSpPr>
          <p:cNvPr id="42" name="Shape 1229">
            <a:extLst>
              <a:ext uri="{FF2B5EF4-FFF2-40B4-BE49-F238E27FC236}">
                <a16:creationId xmlns:a16="http://schemas.microsoft.com/office/drawing/2014/main" id="{A42D24EE-EBC9-ADFC-9920-1B9197487AE0}"/>
              </a:ext>
            </a:extLst>
          </p:cNvPr>
          <p:cNvCxnSpPr/>
          <p:nvPr/>
        </p:nvCxnSpPr>
        <p:spPr>
          <a:xfrm>
            <a:off x="6591344" y="6086646"/>
            <a:ext cx="0" cy="180000"/>
          </a:xfrm>
          <a:prstGeom prst="straightConnector1">
            <a:avLst/>
          </a:prstGeom>
          <a:noFill/>
          <a:ln w="25400" cap="flat" cmpd="sng">
            <a:solidFill>
              <a:schemeClr val="bg1"/>
            </a:solidFill>
            <a:prstDash val="solid"/>
            <a:miter/>
            <a:headEnd type="none" w="med" len="med"/>
            <a:tailEnd type="none" w="med" len="med"/>
          </a:ln>
        </p:spPr>
      </p:cxnSp>
      <p:cxnSp>
        <p:nvCxnSpPr>
          <p:cNvPr id="43" name="Shape 1230">
            <a:extLst>
              <a:ext uri="{FF2B5EF4-FFF2-40B4-BE49-F238E27FC236}">
                <a16:creationId xmlns:a16="http://schemas.microsoft.com/office/drawing/2014/main" id="{20CF1F8C-050A-1EDE-DD0C-CC43CEC8375E}"/>
              </a:ext>
            </a:extLst>
          </p:cNvPr>
          <p:cNvCxnSpPr/>
          <p:nvPr/>
        </p:nvCxnSpPr>
        <p:spPr>
          <a:xfrm>
            <a:off x="7691950" y="6082420"/>
            <a:ext cx="0" cy="180000"/>
          </a:xfrm>
          <a:prstGeom prst="straightConnector1">
            <a:avLst/>
          </a:prstGeom>
          <a:noFill/>
          <a:ln w="25400" cap="flat" cmpd="sng">
            <a:solidFill>
              <a:schemeClr val="bg1"/>
            </a:solidFill>
            <a:prstDash val="solid"/>
            <a:miter/>
            <a:headEnd type="none" w="med" len="med"/>
            <a:tailEnd type="none" w="med" len="med"/>
          </a:ln>
        </p:spPr>
      </p:cxnSp>
      <p:cxnSp>
        <p:nvCxnSpPr>
          <p:cNvPr id="44" name="Shape 1231">
            <a:extLst>
              <a:ext uri="{FF2B5EF4-FFF2-40B4-BE49-F238E27FC236}">
                <a16:creationId xmlns:a16="http://schemas.microsoft.com/office/drawing/2014/main" id="{E862EACF-CDD3-49E5-2C86-5E76107C956A}"/>
              </a:ext>
            </a:extLst>
          </p:cNvPr>
          <p:cNvCxnSpPr/>
          <p:nvPr/>
        </p:nvCxnSpPr>
        <p:spPr>
          <a:xfrm>
            <a:off x="8795306" y="6087169"/>
            <a:ext cx="0" cy="180000"/>
          </a:xfrm>
          <a:prstGeom prst="straightConnector1">
            <a:avLst/>
          </a:prstGeom>
          <a:noFill/>
          <a:ln w="25400" cap="flat" cmpd="sng">
            <a:solidFill>
              <a:schemeClr val="bg1"/>
            </a:solidFill>
            <a:prstDash val="solid"/>
            <a:miter/>
            <a:headEnd type="none" w="med" len="med"/>
            <a:tailEnd type="none" w="med" len="med"/>
          </a:ln>
        </p:spPr>
      </p:cxnSp>
      <p:grpSp>
        <p:nvGrpSpPr>
          <p:cNvPr id="45" name="Shape 1232">
            <a:extLst>
              <a:ext uri="{FF2B5EF4-FFF2-40B4-BE49-F238E27FC236}">
                <a16:creationId xmlns:a16="http://schemas.microsoft.com/office/drawing/2014/main" id="{EDC98303-03C5-E472-7D5F-89911BFD07A8}"/>
              </a:ext>
            </a:extLst>
          </p:cNvPr>
          <p:cNvGrpSpPr/>
          <p:nvPr/>
        </p:nvGrpSpPr>
        <p:grpSpPr>
          <a:xfrm>
            <a:off x="4840910" y="2557090"/>
            <a:ext cx="159543" cy="155971"/>
            <a:chOff x="8947150" y="1677988"/>
            <a:chExt cx="212724" cy="207961"/>
          </a:xfrm>
        </p:grpSpPr>
        <p:sp>
          <p:nvSpPr>
            <p:cNvPr id="46" name="Shape 1233">
              <a:extLst>
                <a:ext uri="{FF2B5EF4-FFF2-40B4-BE49-F238E27FC236}">
                  <a16:creationId xmlns:a16="http://schemas.microsoft.com/office/drawing/2014/main" id="{2643D4C0-C363-DDD3-0C11-275E14260C12}"/>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47" name="Shape 1234">
              <a:extLst>
                <a:ext uri="{FF2B5EF4-FFF2-40B4-BE49-F238E27FC236}">
                  <a16:creationId xmlns:a16="http://schemas.microsoft.com/office/drawing/2014/main" id="{3D04794D-7AE5-38FE-E7F7-28F0B584F1FE}"/>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48" name="Shape 1235">
            <a:extLst>
              <a:ext uri="{FF2B5EF4-FFF2-40B4-BE49-F238E27FC236}">
                <a16:creationId xmlns:a16="http://schemas.microsoft.com/office/drawing/2014/main" id="{8A3D106E-0A48-9F0F-8233-B46615B8D57E}"/>
              </a:ext>
            </a:extLst>
          </p:cNvPr>
          <p:cNvCxnSpPr/>
          <p:nvPr/>
        </p:nvCxnSpPr>
        <p:spPr>
          <a:xfrm>
            <a:off x="4921630" y="2464308"/>
            <a:ext cx="0" cy="95813"/>
          </a:xfrm>
          <a:prstGeom prst="straightConnector1">
            <a:avLst/>
          </a:prstGeom>
          <a:noFill/>
          <a:ln w="25400" cap="flat" cmpd="sng">
            <a:solidFill>
              <a:schemeClr val="bg1">
                <a:lumMod val="75000"/>
              </a:schemeClr>
            </a:solidFill>
            <a:prstDash val="solid"/>
            <a:miter/>
            <a:headEnd type="none" w="med" len="med"/>
            <a:tailEnd type="none" w="med" len="med"/>
          </a:ln>
        </p:spPr>
      </p:cxnSp>
      <p:grpSp>
        <p:nvGrpSpPr>
          <p:cNvPr id="49" name="Shape 1236">
            <a:extLst>
              <a:ext uri="{FF2B5EF4-FFF2-40B4-BE49-F238E27FC236}">
                <a16:creationId xmlns:a16="http://schemas.microsoft.com/office/drawing/2014/main" id="{06250C22-1854-6959-AE3B-A4936CF7097B}"/>
              </a:ext>
            </a:extLst>
          </p:cNvPr>
          <p:cNvGrpSpPr/>
          <p:nvPr/>
        </p:nvGrpSpPr>
        <p:grpSpPr>
          <a:xfrm>
            <a:off x="5788798" y="2476360"/>
            <a:ext cx="159543" cy="236701"/>
            <a:chOff x="4596959" y="1736518"/>
            <a:chExt cx="212724" cy="315601"/>
          </a:xfrm>
        </p:grpSpPr>
        <p:grpSp>
          <p:nvGrpSpPr>
            <p:cNvPr id="50" name="Shape 1237">
              <a:extLst>
                <a:ext uri="{FF2B5EF4-FFF2-40B4-BE49-F238E27FC236}">
                  <a16:creationId xmlns:a16="http://schemas.microsoft.com/office/drawing/2014/main" id="{1F020FD8-A288-2330-16D0-4ACD116621CA}"/>
                </a:ext>
              </a:extLst>
            </p:cNvPr>
            <p:cNvGrpSpPr/>
            <p:nvPr/>
          </p:nvGrpSpPr>
          <p:grpSpPr>
            <a:xfrm>
              <a:off x="4596959" y="1844158"/>
              <a:ext cx="212724" cy="207961"/>
              <a:chOff x="8947150" y="1677988"/>
              <a:chExt cx="212724" cy="207961"/>
            </a:xfrm>
          </p:grpSpPr>
          <p:sp>
            <p:nvSpPr>
              <p:cNvPr id="52" name="Shape 1238">
                <a:extLst>
                  <a:ext uri="{FF2B5EF4-FFF2-40B4-BE49-F238E27FC236}">
                    <a16:creationId xmlns:a16="http://schemas.microsoft.com/office/drawing/2014/main" id="{95B6063E-BD78-F051-2721-27DC50E72309}"/>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sp>
            <p:nvSpPr>
              <p:cNvPr id="53" name="Shape 1239">
                <a:extLst>
                  <a:ext uri="{FF2B5EF4-FFF2-40B4-BE49-F238E27FC236}">
                    <a16:creationId xmlns:a16="http://schemas.microsoft.com/office/drawing/2014/main" id="{1BCD31EB-0DEC-2645-350C-15730ED3AC82}"/>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grpSp>
        <p:cxnSp>
          <p:nvCxnSpPr>
            <p:cNvPr id="51" name="Shape 1240">
              <a:extLst>
                <a:ext uri="{FF2B5EF4-FFF2-40B4-BE49-F238E27FC236}">
                  <a16:creationId xmlns:a16="http://schemas.microsoft.com/office/drawing/2014/main" id="{81352D6A-182A-0A1C-4D6C-1110499A529E}"/>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54" name="Shape 1241">
            <a:extLst>
              <a:ext uri="{FF2B5EF4-FFF2-40B4-BE49-F238E27FC236}">
                <a16:creationId xmlns:a16="http://schemas.microsoft.com/office/drawing/2014/main" id="{53C967D9-8BCB-771C-0313-0487400EDDEA}"/>
              </a:ext>
            </a:extLst>
          </p:cNvPr>
          <p:cNvGrpSpPr/>
          <p:nvPr/>
        </p:nvGrpSpPr>
        <p:grpSpPr>
          <a:xfrm>
            <a:off x="2937743" y="2476360"/>
            <a:ext cx="159543" cy="236701"/>
            <a:chOff x="4596959" y="1736518"/>
            <a:chExt cx="212724" cy="315601"/>
          </a:xfrm>
        </p:grpSpPr>
        <p:grpSp>
          <p:nvGrpSpPr>
            <p:cNvPr id="55" name="Shape 1242">
              <a:extLst>
                <a:ext uri="{FF2B5EF4-FFF2-40B4-BE49-F238E27FC236}">
                  <a16:creationId xmlns:a16="http://schemas.microsoft.com/office/drawing/2014/main" id="{3762BB56-854E-3430-D308-152EAFBB0C52}"/>
                </a:ext>
              </a:extLst>
            </p:cNvPr>
            <p:cNvGrpSpPr/>
            <p:nvPr/>
          </p:nvGrpSpPr>
          <p:grpSpPr>
            <a:xfrm>
              <a:off x="4596959" y="1844158"/>
              <a:ext cx="212724" cy="207961"/>
              <a:chOff x="8947150" y="1677988"/>
              <a:chExt cx="212724" cy="207961"/>
            </a:xfrm>
          </p:grpSpPr>
          <p:sp>
            <p:nvSpPr>
              <p:cNvPr id="57" name="Shape 1243">
                <a:extLst>
                  <a:ext uri="{FF2B5EF4-FFF2-40B4-BE49-F238E27FC236}">
                    <a16:creationId xmlns:a16="http://schemas.microsoft.com/office/drawing/2014/main" id="{CA4E1ABA-AD5A-B707-7B23-B28646D3649F}"/>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sp>
            <p:nvSpPr>
              <p:cNvPr id="58" name="Shape 1244">
                <a:extLst>
                  <a:ext uri="{FF2B5EF4-FFF2-40B4-BE49-F238E27FC236}">
                    <a16:creationId xmlns:a16="http://schemas.microsoft.com/office/drawing/2014/main" id="{48808107-7BE9-0D71-8D93-56CCB7514D7B}"/>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grpSp>
        <p:cxnSp>
          <p:nvCxnSpPr>
            <p:cNvPr id="56" name="Shape 1245">
              <a:extLst>
                <a:ext uri="{FF2B5EF4-FFF2-40B4-BE49-F238E27FC236}">
                  <a16:creationId xmlns:a16="http://schemas.microsoft.com/office/drawing/2014/main" id="{45FE4B6F-2C1B-CC36-DAF1-065F321E2D9E}"/>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59" name="Shape 1246">
            <a:extLst>
              <a:ext uri="{FF2B5EF4-FFF2-40B4-BE49-F238E27FC236}">
                <a16:creationId xmlns:a16="http://schemas.microsoft.com/office/drawing/2014/main" id="{1D27BAFB-A9F9-7C79-A449-DF79F552F5AF}"/>
              </a:ext>
            </a:extLst>
          </p:cNvPr>
          <p:cNvGrpSpPr/>
          <p:nvPr/>
        </p:nvGrpSpPr>
        <p:grpSpPr>
          <a:xfrm>
            <a:off x="2080140" y="2476360"/>
            <a:ext cx="159543" cy="236701"/>
            <a:chOff x="4596959" y="1736518"/>
            <a:chExt cx="212724" cy="315601"/>
          </a:xfrm>
        </p:grpSpPr>
        <p:grpSp>
          <p:nvGrpSpPr>
            <p:cNvPr id="60" name="Shape 1247">
              <a:extLst>
                <a:ext uri="{FF2B5EF4-FFF2-40B4-BE49-F238E27FC236}">
                  <a16:creationId xmlns:a16="http://schemas.microsoft.com/office/drawing/2014/main" id="{FEF439EE-CB14-3C59-06D7-5728BEB66BFD}"/>
                </a:ext>
              </a:extLst>
            </p:cNvPr>
            <p:cNvGrpSpPr/>
            <p:nvPr/>
          </p:nvGrpSpPr>
          <p:grpSpPr>
            <a:xfrm>
              <a:off x="4596959" y="1844158"/>
              <a:ext cx="212724" cy="207961"/>
              <a:chOff x="8947150" y="1677988"/>
              <a:chExt cx="212724" cy="207961"/>
            </a:xfrm>
          </p:grpSpPr>
          <p:sp>
            <p:nvSpPr>
              <p:cNvPr id="62" name="Shape 1248">
                <a:extLst>
                  <a:ext uri="{FF2B5EF4-FFF2-40B4-BE49-F238E27FC236}">
                    <a16:creationId xmlns:a16="http://schemas.microsoft.com/office/drawing/2014/main" id="{4D11F93C-5745-EA26-CE53-99C03D2C57DB}"/>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tx1"/>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sp>
            <p:nvSpPr>
              <p:cNvPr id="63" name="Shape 1249">
                <a:extLst>
                  <a:ext uri="{FF2B5EF4-FFF2-40B4-BE49-F238E27FC236}">
                    <a16:creationId xmlns:a16="http://schemas.microsoft.com/office/drawing/2014/main" id="{71C6748F-8A6E-7E4C-7E72-8D56A5A7DEC5}"/>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grpSp>
        <p:cxnSp>
          <p:nvCxnSpPr>
            <p:cNvPr id="61" name="Shape 1250">
              <a:extLst>
                <a:ext uri="{FF2B5EF4-FFF2-40B4-BE49-F238E27FC236}">
                  <a16:creationId xmlns:a16="http://schemas.microsoft.com/office/drawing/2014/main" id="{75BDFC69-B94E-304F-82AC-D2A75CA3C1EB}"/>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072" name="Shape 1251">
            <a:extLst>
              <a:ext uri="{FF2B5EF4-FFF2-40B4-BE49-F238E27FC236}">
                <a16:creationId xmlns:a16="http://schemas.microsoft.com/office/drawing/2014/main" id="{4DDA4704-73C4-4632-30F9-679640640D34}"/>
              </a:ext>
            </a:extLst>
          </p:cNvPr>
          <p:cNvGrpSpPr/>
          <p:nvPr/>
        </p:nvGrpSpPr>
        <p:grpSpPr>
          <a:xfrm>
            <a:off x="9184509" y="2557090"/>
            <a:ext cx="159543" cy="155971"/>
            <a:chOff x="8947150" y="1677988"/>
            <a:chExt cx="212724" cy="207961"/>
          </a:xfrm>
        </p:grpSpPr>
        <p:sp>
          <p:nvSpPr>
            <p:cNvPr id="3073" name="Shape 1252">
              <a:extLst>
                <a:ext uri="{FF2B5EF4-FFF2-40B4-BE49-F238E27FC236}">
                  <a16:creationId xmlns:a16="http://schemas.microsoft.com/office/drawing/2014/main" id="{25A23DB5-63A7-7258-DDFE-4A336B7AC2DA}"/>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075" name="Shape 1253">
              <a:extLst>
                <a:ext uri="{FF2B5EF4-FFF2-40B4-BE49-F238E27FC236}">
                  <a16:creationId xmlns:a16="http://schemas.microsoft.com/office/drawing/2014/main" id="{81FAAB52-2D72-1405-A72D-36A0D09F77F1}"/>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076" name="Shape 1254">
            <a:extLst>
              <a:ext uri="{FF2B5EF4-FFF2-40B4-BE49-F238E27FC236}">
                <a16:creationId xmlns:a16="http://schemas.microsoft.com/office/drawing/2014/main" id="{C82EBEDA-6910-9ADC-DC68-320D729D22C4}"/>
              </a:ext>
            </a:extLst>
          </p:cNvPr>
          <p:cNvCxnSpPr/>
          <p:nvPr/>
        </p:nvCxnSpPr>
        <p:spPr>
          <a:xfrm>
            <a:off x="9259868" y="2393152"/>
            <a:ext cx="0" cy="214249"/>
          </a:xfrm>
          <a:prstGeom prst="straightConnector1">
            <a:avLst/>
          </a:prstGeom>
          <a:noFill/>
          <a:ln w="25400" cap="flat" cmpd="sng">
            <a:solidFill>
              <a:schemeClr val="bg1"/>
            </a:solidFill>
            <a:prstDash val="solid"/>
            <a:miter/>
            <a:headEnd type="none" w="med" len="med"/>
            <a:tailEnd type="none" w="med" len="med"/>
          </a:ln>
        </p:spPr>
      </p:cxnSp>
      <p:grpSp>
        <p:nvGrpSpPr>
          <p:cNvPr id="3077" name="Shape 1255">
            <a:extLst>
              <a:ext uri="{FF2B5EF4-FFF2-40B4-BE49-F238E27FC236}">
                <a16:creationId xmlns:a16="http://schemas.microsoft.com/office/drawing/2014/main" id="{D29987E8-75BA-91A8-D2D8-4EF8ECA50A8B}"/>
              </a:ext>
            </a:extLst>
          </p:cNvPr>
          <p:cNvGrpSpPr/>
          <p:nvPr/>
        </p:nvGrpSpPr>
        <p:grpSpPr>
          <a:xfrm>
            <a:off x="10433761" y="2476064"/>
            <a:ext cx="159543" cy="236701"/>
            <a:chOff x="4596959" y="1736518"/>
            <a:chExt cx="212724" cy="315601"/>
          </a:xfrm>
        </p:grpSpPr>
        <p:grpSp>
          <p:nvGrpSpPr>
            <p:cNvPr id="3078" name="Shape 1256">
              <a:extLst>
                <a:ext uri="{FF2B5EF4-FFF2-40B4-BE49-F238E27FC236}">
                  <a16:creationId xmlns:a16="http://schemas.microsoft.com/office/drawing/2014/main" id="{5D0467B8-43E3-64B2-7200-1B0F59D6D139}"/>
                </a:ext>
              </a:extLst>
            </p:cNvPr>
            <p:cNvGrpSpPr/>
            <p:nvPr/>
          </p:nvGrpSpPr>
          <p:grpSpPr>
            <a:xfrm>
              <a:off x="4596959" y="1844158"/>
              <a:ext cx="212724" cy="207961"/>
              <a:chOff x="8947150" y="1677988"/>
              <a:chExt cx="212724" cy="207961"/>
            </a:xfrm>
          </p:grpSpPr>
          <p:sp>
            <p:nvSpPr>
              <p:cNvPr id="3080" name="Shape 1257">
                <a:extLst>
                  <a:ext uri="{FF2B5EF4-FFF2-40B4-BE49-F238E27FC236}">
                    <a16:creationId xmlns:a16="http://schemas.microsoft.com/office/drawing/2014/main" id="{D85CFC35-14D5-9243-8225-6D0D9E060E33}"/>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sp>
            <p:nvSpPr>
              <p:cNvPr id="3081" name="Shape 1258">
                <a:extLst>
                  <a:ext uri="{FF2B5EF4-FFF2-40B4-BE49-F238E27FC236}">
                    <a16:creationId xmlns:a16="http://schemas.microsoft.com/office/drawing/2014/main" id="{DF2D1107-0FDC-F1F8-D59E-01FD95828F88}"/>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grpSp>
        <p:cxnSp>
          <p:nvCxnSpPr>
            <p:cNvPr id="3079" name="Shape 1259">
              <a:extLst>
                <a:ext uri="{FF2B5EF4-FFF2-40B4-BE49-F238E27FC236}">
                  <a16:creationId xmlns:a16="http://schemas.microsoft.com/office/drawing/2014/main" id="{E946ED7D-AD67-9C9A-1DDC-76FA69EF824B}"/>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082" name="Shape 1260">
            <a:extLst>
              <a:ext uri="{FF2B5EF4-FFF2-40B4-BE49-F238E27FC236}">
                <a16:creationId xmlns:a16="http://schemas.microsoft.com/office/drawing/2014/main" id="{6B0DD5A6-45F2-3B7C-B72A-AF25483D38DB}"/>
              </a:ext>
            </a:extLst>
          </p:cNvPr>
          <p:cNvGrpSpPr/>
          <p:nvPr/>
        </p:nvGrpSpPr>
        <p:grpSpPr>
          <a:xfrm>
            <a:off x="7929212" y="2317432"/>
            <a:ext cx="159543" cy="395629"/>
            <a:chOff x="8768279" y="1504955"/>
            <a:chExt cx="212724" cy="527505"/>
          </a:xfrm>
        </p:grpSpPr>
        <p:grpSp>
          <p:nvGrpSpPr>
            <p:cNvPr id="3083" name="Shape 1261">
              <a:extLst>
                <a:ext uri="{FF2B5EF4-FFF2-40B4-BE49-F238E27FC236}">
                  <a16:creationId xmlns:a16="http://schemas.microsoft.com/office/drawing/2014/main" id="{3E804007-85E5-8DE1-D29F-0BEEF66E62E5}"/>
                </a:ext>
              </a:extLst>
            </p:cNvPr>
            <p:cNvGrpSpPr/>
            <p:nvPr/>
          </p:nvGrpSpPr>
          <p:grpSpPr>
            <a:xfrm>
              <a:off x="8768279" y="1824499"/>
              <a:ext cx="212724" cy="207961"/>
              <a:chOff x="8947150" y="1677988"/>
              <a:chExt cx="212724" cy="207961"/>
            </a:xfrm>
          </p:grpSpPr>
          <p:sp>
            <p:nvSpPr>
              <p:cNvPr id="3085" name="Shape 1262">
                <a:extLst>
                  <a:ext uri="{FF2B5EF4-FFF2-40B4-BE49-F238E27FC236}">
                    <a16:creationId xmlns:a16="http://schemas.microsoft.com/office/drawing/2014/main" id="{48A4AAF6-E277-B268-9BC4-F54255640427}"/>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sp>
            <p:nvSpPr>
              <p:cNvPr id="3086" name="Shape 1263">
                <a:extLst>
                  <a:ext uri="{FF2B5EF4-FFF2-40B4-BE49-F238E27FC236}">
                    <a16:creationId xmlns:a16="http://schemas.microsoft.com/office/drawing/2014/main" id="{58DE455A-F43D-DF8D-4252-57DACD62028E}"/>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grpSp>
        <p:cxnSp>
          <p:nvCxnSpPr>
            <p:cNvPr id="3084" name="Shape 1264">
              <a:extLst>
                <a:ext uri="{FF2B5EF4-FFF2-40B4-BE49-F238E27FC236}">
                  <a16:creationId xmlns:a16="http://schemas.microsoft.com/office/drawing/2014/main" id="{49C07B54-1090-C9BE-42FF-55A6288713F5}"/>
                </a:ext>
              </a:extLst>
            </p:cNvPr>
            <p:cNvCxnSpPr/>
            <p:nvPr/>
          </p:nvCxnSpPr>
          <p:spPr>
            <a:xfrm flipH="1">
              <a:off x="8869879" y="1504955"/>
              <a:ext cx="4763" cy="321552"/>
            </a:xfrm>
            <a:prstGeom prst="straightConnector1">
              <a:avLst/>
            </a:prstGeom>
            <a:noFill/>
            <a:ln w="25400" cap="flat" cmpd="sng">
              <a:solidFill>
                <a:schemeClr val="bg1"/>
              </a:solidFill>
              <a:prstDash val="solid"/>
              <a:miter/>
              <a:headEnd type="none" w="med" len="med"/>
              <a:tailEnd type="none" w="med" len="med"/>
            </a:ln>
          </p:spPr>
        </p:cxnSp>
      </p:grpSp>
      <p:grpSp>
        <p:nvGrpSpPr>
          <p:cNvPr id="3087" name="Shape 1265">
            <a:extLst>
              <a:ext uri="{FF2B5EF4-FFF2-40B4-BE49-F238E27FC236}">
                <a16:creationId xmlns:a16="http://schemas.microsoft.com/office/drawing/2014/main" id="{E862E791-A6A3-9F52-6A7D-78B3B6D0C45E}"/>
              </a:ext>
            </a:extLst>
          </p:cNvPr>
          <p:cNvGrpSpPr/>
          <p:nvPr/>
        </p:nvGrpSpPr>
        <p:grpSpPr>
          <a:xfrm>
            <a:off x="6766558" y="2317432"/>
            <a:ext cx="159543" cy="395629"/>
            <a:chOff x="8768279" y="1504955"/>
            <a:chExt cx="212724" cy="527505"/>
          </a:xfrm>
        </p:grpSpPr>
        <p:grpSp>
          <p:nvGrpSpPr>
            <p:cNvPr id="3088" name="Shape 1266">
              <a:extLst>
                <a:ext uri="{FF2B5EF4-FFF2-40B4-BE49-F238E27FC236}">
                  <a16:creationId xmlns:a16="http://schemas.microsoft.com/office/drawing/2014/main" id="{E3BB20B8-352F-4D26-EDDB-834535FF8876}"/>
                </a:ext>
              </a:extLst>
            </p:cNvPr>
            <p:cNvGrpSpPr/>
            <p:nvPr/>
          </p:nvGrpSpPr>
          <p:grpSpPr>
            <a:xfrm>
              <a:off x="8768279" y="1824499"/>
              <a:ext cx="212724" cy="207961"/>
              <a:chOff x="8947150" y="1677988"/>
              <a:chExt cx="212724" cy="207961"/>
            </a:xfrm>
          </p:grpSpPr>
          <p:sp>
            <p:nvSpPr>
              <p:cNvPr id="3090" name="Shape 1267">
                <a:extLst>
                  <a:ext uri="{FF2B5EF4-FFF2-40B4-BE49-F238E27FC236}">
                    <a16:creationId xmlns:a16="http://schemas.microsoft.com/office/drawing/2014/main" id="{837A1A95-72C9-10E8-F999-ACC7438ABCEE}"/>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sp>
            <p:nvSpPr>
              <p:cNvPr id="3091" name="Shape 1268">
                <a:extLst>
                  <a:ext uri="{FF2B5EF4-FFF2-40B4-BE49-F238E27FC236}">
                    <a16:creationId xmlns:a16="http://schemas.microsoft.com/office/drawing/2014/main" id="{36D0ADD4-8E46-1F56-C095-51DC3D0FA7FB}"/>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E7E6E6">
                      <a:lumMod val="50000"/>
                    </a:srgbClr>
                  </a:solidFill>
                  <a:effectLst/>
                  <a:uLnTx/>
                  <a:uFillTx/>
                  <a:latin typeface="Tw Cen MT" panose="020B0602020104020603" pitchFamily="34" charset="0"/>
                  <a:ea typeface="Arial"/>
                  <a:cs typeface="Arial"/>
                  <a:sym typeface="Arial"/>
                </a:endParaRPr>
              </a:p>
            </p:txBody>
          </p:sp>
        </p:grpSp>
        <p:cxnSp>
          <p:nvCxnSpPr>
            <p:cNvPr id="3089" name="Shape 1269">
              <a:extLst>
                <a:ext uri="{FF2B5EF4-FFF2-40B4-BE49-F238E27FC236}">
                  <a16:creationId xmlns:a16="http://schemas.microsoft.com/office/drawing/2014/main" id="{4F4ADB6E-58DA-E588-9506-7BAC67CA484E}"/>
                </a:ext>
              </a:extLst>
            </p:cNvPr>
            <p:cNvCxnSpPr/>
            <p:nvPr/>
          </p:nvCxnSpPr>
          <p:spPr>
            <a:xfrm flipH="1">
              <a:off x="8869879" y="1504955"/>
              <a:ext cx="4763" cy="321552"/>
            </a:xfrm>
            <a:prstGeom prst="straightConnector1">
              <a:avLst/>
            </a:prstGeom>
            <a:noFill/>
            <a:ln w="25400" cap="flat" cmpd="sng">
              <a:solidFill>
                <a:schemeClr val="bg1"/>
              </a:solidFill>
              <a:prstDash val="solid"/>
              <a:miter/>
              <a:headEnd type="none" w="med" len="med"/>
              <a:tailEnd type="none" w="med" len="med"/>
            </a:ln>
          </p:spPr>
        </p:cxnSp>
      </p:grpSp>
      <p:grpSp>
        <p:nvGrpSpPr>
          <p:cNvPr id="3128" name="Shape 1306">
            <a:extLst>
              <a:ext uri="{FF2B5EF4-FFF2-40B4-BE49-F238E27FC236}">
                <a16:creationId xmlns:a16="http://schemas.microsoft.com/office/drawing/2014/main" id="{59124A67-BB52-6C50-E025-42E9FC55ACD0}"/>
              </a:ext>
            </a:extLst>
          </p:cNvPr>
          <p:cNvGrpSpPr/>
          <p:nvPr/>
        </p:nvGrpSpPr>
        <p:grpSpPr>
          <a:xfrm>
            <a:off x="2379368" y="3404843"/>
            <a:ext cx="159543" cy="236701"/>
            <a:chOff x="4596959" y="1736518"/>
            <a:chExt cx="212724" cy="315601"/>
          </a:xfrm>
        </p:grpSpPr>
        <p:grpSp>
          <p:nvGrpSpPr>
            <p:cNvPr id="3129" name="Shape 1307">
              <a:extLst>
                <a:ext uri="{FF2B5EF4-FFF2-40B4-BE49-F238E27FC236}">
                  <a16:creationId xmlns:a16="http://schemas.microsoft.com/office/drawing/2014/main" id="{E1A268A5-86F8-8212-914E-619C1CE43D7B}"/>
                </a:ext>
              </a:extLst>
            </p:cNvPr>
            <p:cNvGrpSpPr/>
            <p:nvPr/>
          </p:nvGrpSpPr>
          <p:grpSpPr>
            <a:xfrm>
              <a:off x="4596959" y="1844158"/>
              <a:ext cx="212724" cy="207961"/>
              <a:chOff x="8947150" y="1677988"/>
              <a:chExt cx="212724" cy="207961"/>
            </a:xfrm>
          </p:grpSpPr>
          <p:sp>
            <p:nvSpPr>
              <p:cNvPr id="3131" name="Shape 1308">
                <a:extLst>
                  <a:ext uri="{FF2B5EF4-FFF2-40B4-BE49-F238E27FC236}">
                    <a16:creationId xmlns:a16="http://schemas.microsoft.com/office/drawing/2014/main" id="{6BF49AD7-CC13-E1FC-D313-AFE1DBDC57D1}"/>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32" name="Shape 1309">
                <a:extLst>
                  <a:ext uri="{FF2B5EF4-FFF2-40B4-BE49-F238E27FC236}">
                    <a16:creationId xmlns:a16="http://schemas.microsoft.com/office/drawing/2014/main" id="{7A37F1E1-DFC2-8811-CE5B-89ADD0886826}"/>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30" name="Shape 1310">
              <a:extLst>
                <a:ext uri="{FF2B5EF4-FFF2-40B4-BE49-F238E27FC236}">
                  <a16:creationId xmlns:a16="http://schemas.microsoft.com/office/drawing/2014/main" id="{2FB01851-10A4-1AA7-A81F-406755E7541A}"/>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33" name="Shape 1311">
            <a:extLst>
              <a:ext uri="{FF2B5EF4-FFF2-40B4-BE49-F238E27FC236}">
                <a16:creationId xmlns:a16="http://schemas.microsoft.com/office/drawing/2014/main" id="{07160613-439F-95B3-0336-03E206860762}"/>
              </a:ext>
            </a:extLst>
          </p:cNvPr>
          <p:cNvGrpSpPr/>
          <p:nvPr/>
        </p:nvGrpSpPr>
        <p:grpSpPr>
          <a:xfrm>
            <a:off x="3857917" y="3404843"/>
            <a:ext cx="159543" cy="236701"/>
            <a:chOff x="4596959" y="1736518"/>
            <a:chExt cx="212724" cy="315601"/>
          </a:xfrm>
        </p:grpSpPr>
        <p:grpSp>
          <p:nvGrpSpPr>
            <p:cNvPr id="3134" name="Shape 1312">
              <a:extLst>
                <a:ext uri="{FF2B5EF4-FFF2-40B4-BE49-F238E27FC236}">
                  <a16:creationId xmlns:a16="http://schemas.microsoft.com/office/drawing/2014/main" id="{EA0667BA-78CF-6950-1B8F-55FD342F2257}"/>
                </a:ext>
              </a:extLst>
            </p:cNvPr>
            <p:cNvGrpSpPr/>
            <p:nvPr/>
          </p:nvGrpSpPr>
          <p:grpSpPr>
            <a:xfrm>
              <a:off x="4596959" y="1844158"/>
              <a:ext cx="212724" cy="207961"/>
              <a:chOff x="8947150" y="1677988"/>
              <a:chExt cx="212724" cy="207961"/>
            </a:xfrm>
          </p:grpSpPr>
          <p:sp>
            <p:nvSpPr>
              <p:cNvPr id="3136" name="Shape 1313">
                <a:extLst>
                  <a:ext uri="{FF2B5EF4-FFF2-40B4-BE49-F238E27FC236}">
                    <a16:creationId xmlns:a16="http://schemas.microsoft.com/office/drawing/2014/main" id="{057DBB67-4ECD-51B1-9868-FE62ED31E204}"/>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37" name="Shape 1314">
                <a:extLst>
                  <a:ext uri="{FF2B5EF4-FFF2-40B4-BE49-F238E27FC236}">
                    <a16:creationId xmlns:a16="http://schemas.microsoft.com/office/drawing/2014/main" id="{31791D6F-A2F9-58A5-9A0D-452A37FA0FB1}"/>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35" name="Shape 1315">
              <a:extLst>
                <a:ext uri="{FF2B5EF4-FFF2-40B4-BE49-F238E27FC236}">
                  <a16:creationId xmlns:a16="http://schemas.microsoft.com/office/drawing/2014/main" id="{ABB4E20D-86BE-1B10-0B7E-90B376B2F40C}"/>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38" name="Shape 1316">
            <a:extLst>
              <a:ext uri="{FF2B5EF4-FFF2-40B4-BE49-F238E27FC236}">
                <a16:creationId xmlns:a16="http://schemas.microsoft.com/office/drawing/2014/main" id="{78B4245C-9224-F095-8395-02FE82E3C635}"/>
              </a:ext>
            </a:extLst>
          </p:cNvPr>
          <p:cNvGrpSpPr/>
          <p:nvPr/>
        </p:nvGrpSpPr>
        <p:grpSpPr>
          <a:xfrm>
            <a:off x="5336466" y="3404843"/>
            <a:ext cx="159543" cy="236701"/>
            <a:chOff x="4596959" y="1736518"/>
            <a:chExt cx="212724" cy="315601"/>
          </a:xfrm>
        </p:grpSpPr>
        <p:grpSp>
          <p:nvGrpSpPr>
            <p:cNvPr id="3139" name="Shape 1317">
              <a:extLst>
                <a:ext uri="{FF2B5EF4-FFF2-40B4-BE49-F238E27FC236}">
                  <a16:creationId xmlns:a16="http://schemas.microsoft.com/office/drawing/2014/main" id="{367909EC-428D-5176-F68E-C6924994B34B}"/>
                </a:ext>
              </a:extLst>
            </p:cNvPr>
            <p:cNvGrpSpPr/>
            <p:nvPr/>
          </p:nvGrpSpPr>
          <p:grpSpPr>
            <a:xfrm>
              <a:off x="4596959" y="1844158"/>
              <a:ext cx="212724" cy="207961"/>
              <a:chOff x="8947150" y="1677988"/>
              <a:chExt cx="212724" cy="207961"/>
            </a:xfrm>
          </p:grpSpPr>
          <p:sp>
            <p:nvSpPr>
              <p:cNvPr id="3141" name="Shape 1318">
                <a:extLst>
                  <a:ext uri="{FF2B5EF4-FFF2-40B4-BE49-F238E27FC236}">
                    <a16:creationId xmlns:a16="http://schemas.microsoft.com/office/drawing/2014/main" id="{C0CA4F48-D7B3-B207-5F96-0A1F4BBF1B38}"/>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42" name="Shape 1319">
                <a:extLst>
                  <a:ext uri="{FF2B5EF4-FFF2-40B4-BE49-F238E27FC236}">
                    <a16:creationId xmlns:a16="http://schemas.microsoft.com/office/drawing/2014/main" id="{516B6722-6B60-FEEA-04EA-04A8E4704FD8}"/>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40" name="Shape 1320">
              <a:extLst>
                <a:ext uri="{FF2B5EF4-FFF2-40B4-BE49-F238E27FC236}">
                  <a16:creationId xmlns:a16="http://schemas.microsoft.com/office/drawing/2014/main" id="{C4CEAB26-A49D-25BC-2ED5-E233658FD42A}"/>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43" name="Shape 1321">
            <a:extLst>
              <a:ext uri="{FF2B5EF4-FFF2-40B4-BE49-F238E27FC236}">
                <a16:creationId xmlns:a16="http://schemas.microsoft.com/office/drawing/2014/main" id="{E531A4D2-2097-6161-E7A2-A623A1E7D33C}"/>
              </a:ext>
            </a:extLst>
          </p:cNvPr>
          <p:cNvGrpSpPr/>
          <p:nvPr/>
        </p:nvGrpSpPr>
        <p:grpSpPr>
          <a:xfrm>
            <a:off x="6815016" y="3404843"/>
            <a:ext cx="159543" cy="236701"/>
            <a:chOff x="4596959" y="1736518"/>
            <a:chExt cx="212724" cy="315601"/>
          </a:xfrm>
        </p:grpSpPr>
        <p:grpSp>
          <p:nvGrpSpPr>
            <p:cNvPr id="3144" name="Shape 1322">
              <a:extLst>
                <a:ext uri="{FF2B5EF4-FFF2-40B4-BE49-F238E27FC236}">
                  <a16:creationId xmlns:a16="http://schemas.microsoft.com/office/drawing/2014/main" id="{D6A06045-26E3-6E53-3539-74DA356FA275}"/>
                </a:ext>
              </a:extLst>
            </p:cNvPr>
            <p:cNvGrpSpPr/>
            <p:nvPr/>
          </p:nvGrpSpPr>
          <p:grpSpPr>
            <a:xfrm>
              <a:off x="4596959" y="1844158"/>
              <a:ext cx="212724" cy="207961"/>
              <a:chOff x="8947150" y="1677988"/>
              <a:chExt cx="212724" cy="207961"/>
            </a:xfrm>
          </p:grpSpPr>
          <p:sp>
            <p:nvSpPr>
              <p:cNvPr id="3146" name="Shape 1323">
                <a:extLst>
                  <a:ext uri="{FF2B5EF4-FFF2-40B4-BE49-F238E27FC236}">
                    <a16:creationId xmlns:a16="http://schemas.microsoft.com/office/drawing/2014/main" id="{49796025-B7A5-5094-1F40-CAE95FE235F9}"/>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47" name="Shape 1324">
                <a:extLst>
                  <a:ext uri="{FF2B5EF4-FFF2-40B4-BE49-F238E27FC236}">
                    <a16:creationId xmlns:a16="http://schemas.microsoft.com/office/drawing/2014/main" id="{31082F01-E2A2-1C8C-1618-07F50F9EAAF7}"/>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45" name="Shape 1325">
              <a:extLst>
                <a:ext uri="{FF2B5EF4-FFF2-40B4-BE49-F238E27FC236}">
                  <a16:creationId xmlns:a16="http://schemas.microsoft.com/office/drawing/2014/main" id="{E133F07D-34E3-E619-9C4D-34307849BA3D}"/>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48" name="Shape 1326">
            <a:extLst>
              <a:ext uri="{FF2B5EF4-FFF2-40B4-BE49-F238E27FC236}">
                <a16:creationId xmlns:a16="http://schemas.microsoft.com/office/drawing/2014/main" id="{2F91A2CA-4CE1-E7CA-EACC-6D31B6935FDC}"/>
              </a:ext>
            </a:extLst>
          </p:cNvPr>
          <p:cNvGrpSpPr/>
          <p:nvPr/>
        </p:nvGrpSpPr>
        <p:grpSpPr>
          <a:xfrm>
            <a:off x="8293566" y="3404843"/>
            <a:ext cx="159543" cy="236701"/>
            <a:chOff x="4596959" y="1736518"/>
            <a:chExt cx="212724" cy="315601"/>
          </a:xfrm>
        </p:grpSpPr>
        <p:grpSp>
          <p:nvGrpSpPr>
            <p:cNvPr id="3149" name="Shape 1327">
              <a:extLst>
                <a:ext uri="{FF2B5EF4-FFF2-40B4-BE49-F238E27FC236}">
                  <a16:creationId xmlns:a16="http://schemas.microsoft.com/office/drawing/2014/main" id="{1C6938A6-2A1D-B470-EF81-592EFA7182F9}"/>
                </a:ext>
              </a:extLst>
            </p:cNvPr>
            <p:cNvGrpSpPr/>
            <p:nvPr/>
          </p:nvGrpSpPr>
          <p:grpSpPr>
            <a:xfrm>
              <a:off x="4596959" y="1844158"/>
              <a:ext cx="212724" cy="207961"/>
              <a:chOff x="8947150" y="1677988"/>
              <a:chExt cx="212724" cy="207961"/>
            </a:xfrm>
          </p:grpSpPr>
          <p:sp>
            <p:nvSpPr>
              <p:cNvPr id="3151" name="Shape 1328">
                <a:extLst>
                  <a:ext uri="{FF2B5EF4-FFF2-40B4-BE49-F238E27FC236}">
                    <a16:creationId xmlns:a16="http://schemas.microsoft.com/office/drawing/2014/main" id="{5EA1C78F-329E-5AF8-F090-50B3EE2D1BB5}"/>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52" name="Shape 1329">
                <a:extLst>
                  <a:ext uri="{FF2B5EF4-FFF2-40B4-BE49-F238E27FC236}">
                    <a16:creationId xmlns:a16="http://schemas.microsoft.com/office/drawing/2014/main" id="{F10D3C77-9BE5-586A-BFEC-DA9ABEB773B9}"/>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50" name="Shape 1330">
              <a:extLst>
                <a:ext uri="{FF2B5EF4-FFF2-40B4-BE49-F238E27FC236}">
                  <a16:creationId xmlns:a16="http://schemas.microsoft.com/office/drawing/2014/main" id="{499E69ED-56EC-588A-250D-1844FD74AEF4}"/>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53" name="Shape 1331">
            <a:extLst>
              <a:ext uri="{FF2B5EF4-FFF2-40B4-BE49-F238E27FC236}">
                <a16:creationId xmlns:a16="http://schemas.microsoft.com/office/drawing/2014/main" id="{ED55803F-CE24-10BA-4CD7-281E8DD21A3F}"/>
              </a:ext>
            </a:extLst>
          </p:cNvPr>
          <p:cNvGrpSpPr/>
          <p:nvPr/>
        </p:nvGrpSpPr>
        <p:grpSpPr>
          <a:xfrm>
            <a:off x="2400480" y="4357937"/>
            <a:ext cx="159543" cy="236701"/>
            <a:chOff x="4596959" y="1736518"/>
            <a:chExt cx="212724" cy="315601"/>
          </a:xfrm>
        </p:grpSpPr>
        <p:grpSp>
          <p:nvGrpSpPr>
            <p:cNvPr id="3154" name="Shape 1332">
              <a:extLst>
                <a:ext uri="{FF2B5EF4-FFF2-40B4-BE49-F238E27FC236}">
                  <a16:creationId xmlns:a16="http://schemas.microsoft.com/office/drawing/2014/main" id="{D6F33DA6-8E3F-6636-52A5-E859782ECD78}"/>
                </a:ext>
              </a:extLst>
            </p:cNvPr>
            <p:cNvGrpSpPr/>
            <p:nvPr/>
          </p:nvGrpSpPr>
          <p:grpSpPr>
            <a:xfrm>
              <a:off x="4596959" y="1844158"/>
              <a:ext cx="212724" cy="207961"/>
              <a:chOff x="8947150" y="1677988"/>
              <a:chExt cx="212724" cy="207961"/>
            </a:xfrm>
          </p:grpSpPr>
          <p:sp>
            <p:nvSpPr>
              <p:cNvPr id="3156" name="Shape 1333">
                <a:extLst>
                  <a:ext uri="{FF2B5EF4-FFF2-40B4-BE49-F238E27FC236}">
                    <a16:creationId xmlns:a16="http://schemas.microsoft.com/office/drawing/2014/main" id="{6F144CC7-31E8-A814-0AE8-35B7FB032FFD}"/>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57" name="Shape 1334">
                <a:extLst>
                  <a:ext uri="{FF2B5EF4-FFF2-40B4-BE49-F238E27FC236}">
                    <a16:creationId xmlns:a16="http://schemas.microsoft.com/office/drawing/2014/main" id="{A8D1CCDC-99A9-D0E2-75C4-33900787FE75}"/>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55" name="Shape 1335">
              <a:extLst>
                <a:ext uri="{FF2B5EF4-FFF2-40B4-BE49-F238E27FC236}">
                  <a16:creationId xmlns:a16="http://schemas.microsoft.com/office/drawing/2014/main" id="{F222005C-5860-849B-D8E2-9BA6D8C7D9C8}"/>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58" name="Shape 1336">
            <a:extLst>
              <a:ext uri="{FF2B5EF4-FFF2-40B4-BE49-F238E27FC236}">
                <a16:creationId xmlns:a16="http://schemas.microsoft.com/office/drawing/2014/main" id="{89D7D3F8-D36F-2199-ADF0-3324C3982270}"/>
              </a:ext>
            </a:extLst>
          </p:cNvPr>
          <p:cNvGrpSpPr/>
          <p:nvPr/>
        </p:nvGrpSpPr>
        <p:grpSpPr>
          <a:xfrm>
            <a:off x="4766159" y="4357937"/>
            <a:ext cx="159543" cy="236701"/>
            <a:chOff x="4596959" y="1736518"/>
            <a:chExt cx="212724" cy="315601"/>
          </a:xfrm>
        </p:grpSpPr>
        <p:grpSp>
          <p:nvGrpSpPr>
            <p:cNvPr id="3159" name="Shape 1337">
              <a:extLst>
                <a:ext uri="{FF2B5EF4-FFF2-40B4-BE49-F238E27FC236}">
                  <a16:creationId xmlns:a16="http://schemas.microsoft.com/office/drawing/2014/main" id="{F284908D-4E38-A7E8-9DAA-91152A25E7BF}"/>
                </a:ext>
              </a:extLst>
            </p:cNvPr>
            <p:cNvGrpSpPr/>
            <p:nvPr/>
          </p:nvGrpSpPr>
          <p:grpSpPr>
            <a:xfrm>
              <a:off x="4596959" y="1844158"/>
              <a:ext cx="212724" cy="207961"/>
              <a:chOff x="8947150" y="1677988"/>
              <a:chExt cx="212724" cy="207961"/>
            </a:xfrm>
          </p:grpSpPr>
          <p:sp>
            <p:nvSpPr>
              <p:cNvPr id="3161" name="Shape 1338">
                <a:extLst>
                  <a:ext uri="{FF2B5EF4-FFF2-40B4-BE49-F238E27FC236}">
                    <a16:creationId xmlns:a16="http://schemas.microsoft.com/office/drawing/2014/main" id="{24C18052-7BDF-F0BD-14D6-FD63F8E62D6F}"/>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62" name="Shape 1339">
                <a:extLst>
                  <a:ext uri="{FF2B5EF4-FFF2-40B4-BE49-F238E27FC236}">
                    <a16:creationId xmlns:a16="http://schemas.microsoft.com/office/drawing/2014/main" id="{FF3C7BA5-1EAB-0950-EAC1-607C682BA66D}"/>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60" name="Shape 1340">
              <a:extLst>
                <a:ext uri="{FF2B5EF4-FFF2-40B4-BE49-F238E27FC236}">
                  <a16:creationId xmlns:a16="http://schemas.microsoft.com/office/drawing/2014/main" id="{B0367C47-5C8C-91AE-6CD3-95DDB8B7210F}"/>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63" name="Shape 1341">
            <a:extLst>
              <a:ext uri="{FF2B5EF4-FFF2-40B4-BE49-F238E27FC236}">
                <a16:creationId xmlns:a16="http://schemas.microsoft.com/office/drawing/2014/main" id="{8E517A2E-5896-BACA-1697-A4F4CBDC18CB}"/>
              </a:ext>
            </a:extLst>
          </p:cNvPr>
          <p:cNvGrpSpPr/>
          <p:nvPr/>
        </p:nvGrpSpPr>
        <p:grpSpPr>
          <a:xfrm>
            <a:off x="5948998" y="4357937"/>
            <a:ext cx="159543" cy="236701"/>
            <a:chOff x="4596959" y="1736518"/>
            <a:chExt cx="212724" cy="315601"/>
          </a:xfrm>
        </p:grpSpPr>
        <p:grpSp>
          <p:nvGrpSpPr>
            <p:cNvPr id="3164" name="Shape 1342">
              <a:extLst>
                <a:ext uri="{FF2B5EF4-FFF2-40B4-BE49-F238E27FC236}">
                  <a16:creationId xmlns:a16="http://schemas.microsoft.com/office/drawing/2014/main" id="{546A7366-2887-AA7A-EC6D-86312A65D7BF}"/>
                </a:ext>
              </a:extLst>
            </p:cNvPr>
            <p:cNvGrpSpPr/>
            <p:nvPr/>
          </p:nvGrpSpPr>
          <p:grpSpPr>
            <a:xfrm>
              <a:off x="4596959" y="1844158"/>
              <a:ext cx="212724" cy="207961"/>
              <a:chOff x="8947150" y="1677988"/>
              <a:chExt cx="212724" cy="207961"/>
            </a:xfrm>
          </p:grpSpPr>
          <p:sp>
            <p:nvSpPr>
              <p:cNvPr id="3166" name="Shape 1343">
                <a:extLst>
                  <a:ext uri="{FF2B5EF4-FFF2-40B4-BE49-F238E27FC236}">
                    <a16:creationId xmlns:a16="http://schemas.microsoft.com/office/drawing/2014/main" id="{0833DF8A-D0BF-B967-2118-93BED09F0A93}"/>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67" name="Shape 1344">
                <a:extLst>
                  <a:ext uri="{FF2B5EF4-FFF2-40B4-BE49-F238E27FC236}">
                    <a16:creationId xmlns:a16="http://schemas.microsoft.com/office/drawing/2014/main" id="{C6C57F38-F0A9-7B46-198A-9F32305151C3}"/>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65" name="Shape 1345">
              <a:extLst>
                <a:ext uri="{FF2B5EF4-FFF2-40B4-BE49-F238E27FC236}">
                  <a16:creationId xmlns:a16="http://schemas.microsoft.com/office/drawing/2014/main" id="{2452AB6A-963C-D0AC-B3CD-775D8D92B25F}"/>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68" name="Shape 1346">
            <a:extLst>
              <a:ext uri="{FF2B5EF4-FFF2-40B4-BE49-F238E27FC236}">
                <a16:creationId xmlns:a16="http://schemas.microsoft.com/office/drawing/2014/main" id="{7BD66AEB-B7D8-F689-9A5F-36A17396D961}"/>
              </a:ext>
            </a:extLst>
          </p:cNvPr>
          <p:cNvGrpSpPr/>
          <p:nvPr/>
        </p:nvGrpSpPr>
        <p:grpSpPr>
          <a:xfrm>
            <a:off x="7131837" y="4357937"/>
            <a:ext cx="159543" cy="236701"/>
            <a:chOff x="4596959" y="1736518"/>
            <a:chExt cx="212724" cy="315601"/>
          </a:xfrm>
        </p:grpSpPr>
        <p:grpSp>
          <p:nvGrpSpPr>
            <p:cNvPr id="3169" name="Shape 1347">
              <a:extLst>
                <a:ext uri="{FF2B5EF4-FFF2-40B4-BE49-F238E27FC236}">
                  <a16:creationId xmlns:a16="http://schemas.microsoft.com/office/drawing/2014/main" id="{17BE5ADE-07BA-78FB-53FF-44743863F2B4}"/>
                </a:ext>
              </a:extLst>
            </p:cNvPr>
            <p:cNvGrpSpPr/>
            <p:nvPr/>
          </p:nvGrpSpPr>
          <p:grpSpPr>
            <a:xfrm>
              <a:off x="4596959" y="1844158"/>
              <a:ext cx="212724" cy="207961"/>
              <a:chOff x="8947150" y="1677988"/>
              <a:chExt cx="212724" cy="207961"/>
            </a:xfrm>
          </p:grpSpPr>
          <p:sp>
            <p:nvSpPr>
              <p:cNvPr id="3171" name="Shape 1348">
                <a:extLst>
                  <a:ext uri="{FF2B5EF4-FFF2-40B4-BE49-F238E27FC236}">
                    <a16:creationId xmlns:a16="http://schemas.microsoft.com/office/drawing/2014/main" id="{C4BF12F9-E41D-1BB0-C7CC-8813C09935D8}"/>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72" name="Shape 1349">
                <a:extLst>
                  <a:ext uri="{FF2B5EF4-FFF2-40B4-BE49-F238E27FC236}">
                    <a16:creationId xmlns:a16="http://schemas.microsoft.com/office/drawing/2014/main" id="{52352CC4-AC41-57B5-17EC-3A1309B09297}"/>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70" name="Shape 1350">
              <a:extLst>
                <a:ext uri="{FF2B5EF4-FFF2-40B4-BE49-F238E27FC236}">
                  <a16:creationId xmlns:a16="http://schemas.microsoft.com/office/drawing/2014/main" id="{DFB9D2E6-CC61-360A-1ECB-F7227609B7E3}"/>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73" name="Shape 1351">
            <a:extLst>
              <a:ext uri="{FF2B5EF4-FFF2-40B4-BE49-F238E27FC236}">
                <a16:creationId xmlns:a16="http://schemas.microsoft.com/office/drawing/2014/main" id="{03804137-2BEF-9F09-7211-84C062683B02}"/>
              </a:ext>
            </a:extLst>
          </p:cNvPr>
          <p:cNvGrpSpPr/>
          <p:nvPr/>
        </p:nvGrpSpPr>
        <p:grpSpPr>
          <a:xfrm>
            <a:off x="8314678" y="4357937"/>
            <a:ext cx="159543" cy="236701"/>
            <a:chOff x="4596959" y="1736518"/>
            <a:chExt cx="212724" cy="315601"/>
          </a:xfrm>
        </p:grpSpPr>
        <p:grpSp>
          <p:nvGrpSpPr>
            <p:cNvPr id="3174" name="Shape 1352">
              <a:extLst>
                <a:ext uri="{FF2B5EF4-FFF2-40B4-BE49-F238E27FC236}">
                  <a16:creationId xmlns:a16="http://schemas.microsoft.com/office/drawing/2014/main" id="{1B1BEB56-5451-71DC-FFF6-DBC085E4B8CC}"/>
                </a:ext>
              </a:extLst>
            </p:cNvPr>
            <p:cNvGrpSpPr/>
            <p:nvPr/>
          </p:nvGrpSpPr>
          <p:grpSpPr>
            <a:xfrm>
              <a:off x="4596959" y="1844158"/>
              <a:ext cx="212724" cy="207961"/>
              <a:chOff x="8947150" y="1677988"/>
              <a:chExt cx="212724" cy="207961"/>
            </a:xfrm>
          </p:grpSpPr>
          <p:sp>
            <p:nvSpPr>
              <p:cNvPr id="3176" name="Shape 1353">
                <a:extLst>
                  <a:ext uri="{FF2B5EF4-FFF2-40B4-BE49-F238E27FC236}">
                    <a16:creationId xmlns:a16="http://schemas.microsoft.com/office/drawing/2014/main" id="{DAE5913C-C4BB-952B-7169-F1BDD71B6746}"/>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77" name="Shape 1354">
                <a:extLst>
                  <a:ext uri="{FF2B5EF4-FFF2-40B4-BE49-F238E27FC236}">
                    <a16:creationId xmlns:a16="http://schemas.microsoft.com/office/drawing/2014/main" id="{61697A6A-E80B-7FAF-D8E3-BF0899892455}"/>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75" name="Shape 1355">
              <a:extLst>
                <a:ext uri="{FF2B5EF4-FFF2-40B4-BE49-F238E27FC236}">
                  <a16:creationId xmlns:a16="http://schemas.microsoft.com/office/drawing/2014/main" id="{B18FA203-1EB9-8B6B-DA35-9A39C8FBE507}"/>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78" name="Shape 1356">
            <a:extLst>
              <a:ext uri="{FF2B5EF4-FFF2-40B4-BE49-F238E27FC236}">
                <a16:creationId xmlns:a16="http://schemas.microsoft.com/office/drawing/2014/main" id="{24757B7E-4174-659B-C146-5D783EFC6D28}"/>
              </a:ext>
            </a:extLst>
          </p:cNvPr>
          <p:cNvGrpSpPr/>
          <p:nvPr/>
        </p:nvGrpSpPr>
        <p:grpSpPr>
          <a:xfrm>
            <a:off x="3583320" y="4357937"/>
            <a:ext cx="159543" cy="236701"/>
            <a:chOff x="4596959" y="1736518"/>
            <a:chExt cx="212724" cy="315601"/>
          </a:xfrm>
        </p:grpSpPr>
        <p:grpSp>
          <p:nvGrpSpPr>
            <p:cNvPr id="3179" name="Shape 1357">
              <a:extLst>
                <a:ext uri="{FF2B5EF4-FFF2-40B4-BE49-F238E27FC236}">
                  <a16:creationId xmlns:a16="http://schemas.microsoft.com/office/drawing/2014/main" id="{D9736753-E089-5B68-0294-92673C8D048C}"/>
                </a:ext>
              </a:extLst>
            </p:cNvPr>
            <p:cNvGrpSpPr/>
            <p:nvPr/>
          </p:nvGrpSpPr>
          <p:grpSpPr>
            <a:xfrm>
              <a:off x="4596959" y="1844158"/>
              <a:ext cx="212724" cy="207961"/>
              <a:chOff x="8947150" y="1677988"/>
              <a:chExt cx="212724" cy="207961"/>
            </a:xfrm>
          </p:grpSpPr>
          <p:sp>
            <p:nvSpPr>
              <p:cNvPr id="3181" name="Shape 1358">
                <a:extLst>
                  <a:ext uri="{FF2B5EF4-FFF2-40B4-BE49-F238E27FC236}">
                    <a16:creationId xmlns:a16="http://schemas.microsoft.com/office/drawing/2014/main" id="{5A21B2EC-BD52-8A0B-C5E2-749756399EC5}"/>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82" name="Shape 1359">
                <a:extLst>
                  <a:ext uri="{FF2B5EF4-FFF2-40B4-BE49-F238E27FC236}">
                    <a16:creationId xmlns:a16="http://schemas.microsoft.com/office/drawing/2014/main" id="{932572DA-81DE-F3E8-1F2C-92782FC309BC}"/>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80" name="Shape 1360">
              <a:extLst>
                <a:ext uri="{FF2B5EF4-FFF2-40B4-BE49-F238E27FC236}">
                  <a16:creationId xmlns:a16="http://schemas.microsoft.com/office/drawing/2014/main" id="{61EAAA0A-6650-7FA9-F7D2-032AD1378D3A}"/>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pic>
        <p:nvPicPr>
          <p:cNvPr id="3074" name="Picture 2" descr="Universal Instruments">
            <a:extLst>
              <a:ext uri="{FF2B5EF4-FFF2-40B4-BE49-F238E27FC236}">
                <a16:creationId xmlns:a16="http://schemas.microsoft.com/office/drawing/2014/main" id="{346B7FA2-DC7C-7F01-C3C2-D9822551F3BF}"/>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4731" b="21821"/>
          <a:stretch/>
        </p:blipFill>
        <p:spPr bwMode="auto">
          <a:xfrm>
            <a:off x="10127445" y="1550295"/>
            <a:ext cx="1036240" cy="395116"/>
          </a:xfrm>
          <a:prstGeom prst="rect">
            <a:avLst/>
          </a:prstGeom>
          <a:noFill/>
          <a:extLst>
            <a:ext uri="{909E8E84-426E-40DD-AFC4-6F175D3DCCD1}">
              <a14:hiddenFill xmlns:a14="http://schemas.microsoft.com/office/drawing/2010/main">
                <a:solidFill>
                  <a:srgbClr val="FFFFFF"/>
                </a:solidFill>
              </a14:hiddenFill>
            </a:ext>
          </a:extLst>
        </p:spPr>
      </p:pic>
      <p:pic>
        <p:nvPicPr>
          <p:cNvPr id="3184" name="Picture 4" descr="Top 10 SMT Machine Manufacturers in 2024 | PCBMay">
            <a:extLst>
              <a:ext uri="{FF2B5EF4-FFF2-40B4-BE49-F238E27FC236}">
                <a16:creationId xmlns:a16="http://schemas.microsoft.com/office/drawing/2014/main" id="{87D2E043-E3DB-6D26-C56D-DC49269687DC}"/>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5855" t="38959" r="15703" b="38866"/>
          <a:stretch/>
        </p:blipFill>
        <p:spPr bwMode="auto">
          <a:xfrm>
            <a:off x="9132521" y="1552815"/>
            <a:ext cx="989867" cy="240539"/>
          </a:xfrm>
          <a:prstGeom prst="rect">
            <a:avLst/>
          </a:prstGeom>
          <a:noFill/>
          <a:extLst>
            <a:ext uri="{909E8E84-426E-40DD-AFC4-6F175D3DCCD1}">
              <a14:hiddenFill xmlns:a14="http://schemas.microsoft.com/office/drawing/2010/main">
                <a:solidFill>
                  <a:srgbClr val="FFFFFF"/>
                </a:solidFill>
              </a14:hiddenFill>
            </a:ext>
          </a:extLst>
        </p:spPr>
      </p:pic>
      <p:pic>
        <p:nvPicPr>
          <p:cNvPr id="3185" name="Picture 6" descr="Top 10 SMT Machine Manufacturers in 2024 | PCBMay">
            <a:extLst>
              <a:ext uri="{FF2B5EF4-FFF2-40B4-BE49-F238E27FC236}">
                <a16:creationId xmlns:a16="http://schemas.microsoft.com/office/drawing/2014/main" id="{8E738141-AF1E-4AFB-C867-4E9970D003E2}"/>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1625" t="41988" r="21877" b="42165"/>
          <a:stretch/>
        </p:blipFill>
        <p:spPr bwMode="auto">
          <a:xfrm>
            <a:off x="1859287" y="1831101"/>
            <a:ext cx="1108927" cy="233290"/>
          </a:xfrm>
          <a:prstGeom prst="rect">
            <a:avLst/>
          </a:prstGeom>
          <a:noFill/>
          <a:extLst>
            <a:ext uri="{909E8E84-426E-40DD-AFC4-6F175D3DCCD1}">
              <a14:hiddenFill xmlns:a14="http://schemas.microsoft.com/office/drawing/2010/main">
                <a:solidFill>
                  <a:srgbClr val="FFFFFF"/>
                </a:solidFill>
              </a14:hiddenFill>
            </a:ext>
          </a:extLst>
        </p:spPr>
      </p:pic>
      <p:pic>
        <p:nvPicPr>
          <p:cNvPr id="3186" name="Picture 8" descr="Top 10 SMT Machine Manufacturers in 2024 | PCBMay">
            <a:extLst>
              <a:ext uri="{FF2B5EF4-FFF2-40B4-BE49-F238E27FC236}">
                <a16:creationId xmlns:a16="http://schemas.microsoft.com/office/drawing/2014/main" id="{8BDFFDAB-285E-AB48-743B-94092E30051A}"/>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5748" t="40861" r="15964" b="41852"/>
          <a:stretch/>
        </p:blipFill>
        <p:spPr bwMode="auto">
          <a:xfrm>
            <a:off x="3094831" y="1886237"/>
            <a:ext cx="1013990" cy="192517"/>
          </a:xfrm>
          <a:prstGeom prst="rect">
            <a:avLst/>
          </a:prstGeom>
          <a:noFill/>
          <a:extLst>
            <a:ext uri="{909E8E84-426E-40DD-AFC4-6F175D3DCCD1}">
              <a14:hiddenFill xmlns:a14="http://schemas.microsoft.com/office/drawing/2010/main">
                <a:solidFill>
                  <a:srgbClr val="FFFFFF"/>
                </a:solidFill>
              </a14:hiddenFill>
            </a:ext>
          </a:extLst>
        </p:spPr>
      </p:pic>
      <p:pic>
        <p:nvPicPr>
          <p:cNvPr id="3187" name="Picture 10" descr="Top 10 SMT Machine Manufacturers in 2024 | PCBMay">
            <a:extLst>
              <a:ext uri="{FF2B5EF4-FFF2-40B4-BE49-F238E27FC236}">
                <a16:creationId xmlns:a16="http://schemas.microsoft.com/office/drawing/2014/main" id="{A72D9FF2-5E8C-C5F1-C35F-7C41B3D5EE50}"/>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3005" t="33755" r="6876" b="32333"/>
          <a:stretch/>
        </p:blipFill>
        <p:spPr bwMode="auto">
          <a:xfrm>
            <a:off x="8037616" y="1501944"/>
            <a:ext cx="989866" cy="279367"/>
          </a:xfrm>
          <a:prstGeom prst="rect">
            <a:avLst/>
          </a:prstGeom>
          <a:noFill/>
          <a:extLst>
            <a:ext uri="{909E8E84-426E-40DD-AFC4-6F175D3DCCD1}">
              <a14:hiddenFill xmlns:a14="http://schemas.microsoft.com/office/drawing/2010/main">
                <a:solidFill>
                  <a:srgbClr val="FFFFFF"/>
                </a:solidFill>
              </a14:hiddenFill>
            </a:ext>
          </a:extLst>
        </p:spPr>
      </p:pic>
      <p:pic>
        <p:nvPicPr>
          <p:cNvPr id="3188" name="Picture 3187">
            <a:extLst>
              <a:ext uri="{FF2B5EF4-FFF2-40B4-BE49-F238E27FC236}">
                <a16:creationId xmlns:a16="http://schemas.microsoft.com/office/drawing/2014/main" id="{82CEF1F5-CE69-7980-0B17-80B9CAEBCDC8}"/>
              </a:ext>
            </a:extLst>
          </p:cNvPr>
          <p:cNvPicPr>
            <a:picLocks noChangeAspect="1"/>
          </p:cNvPicPr>
          <p:nvPr/>
        </p:nvPicPr>
        <p:blipFill>
          <a:blip r:embed="rId7"/>
          <a:stretch>
            <a:fillRect/>
          </a:stretch>
        </p:blipFill>
        <p:spPr>
          <a:xfrm>
            <a:off x="5216343" y="1562473"/>
            <a:ext cx="934571" cy="218855"/>
          </a:xfrm>
          <a:prstGeom prst="rect">
            <a:avLst/>
          </a:prstGeom>
        </p:spPr>
      </p:pic>
      <p:pic>
        <p:nvPicPr>
          <p:cNvPr id="3189" name="Picture 3188">
            <a:extLst>
              <a:ext uri="{FF2B5EF4-FFF2-40B4-BE49-F238E27FC236}">
                <a16:creationId xmlns:a16="http://schemas.microsoft.com/office/drawing/2014/main" id="{F0AF84A9-5DA0-4A02-BB55-04F0BAF55F12}"/>
              </a:ext>
            </a:extLst>
          </p:cNvPr>
          <p:cNvPicPr>
            <a:picLocks noChangeAspect="1"/>
          </p:cNvPicPr>
          <p:nvPr/>
        </p:nvPicPr>
        <p:blipFill rotWithShape="1">
          <a:blip r:embed="rId8">
            <a:clrChange>
              <a:clrFrom>
                <a:srgbClr val="FFFFFF"/>
              </a:clrFrom>
              <a:clrTo>
                <a:srgbClr val="FFFFFF">
                  <a:alpha val="0"/>
                </a:srgbClr>
              </a:clrTo>
            </a:clrChange>
          </a:blip>
          <a:srcRect t="38666" b="38174"/>
          <a:stretch/>
        </p:blipFill>
        <p:spPr>
          <a:xfrm>
            <a:off x="6295278" y="1653243"/>
            <a:ext cx="790508" cy="183082"/>
          </a:xfrm>
          <a:prstGeom prst="rect">
            <a:avLst/>
          </a:prstGeom>
        </p:spPr>
      </p:pic>
      <p:pic>
        <p:nvPicPr>
          <p:cNvPr id="3094" name="Picture 22" descr="Heller reflow soldering ovens - the proven solution">
            <a:extLst>
              <a:ext uri="{FF2B5EF4-FFF2-40B4-BE49-F238E27FC236}">
                <a16:creationId xmlns:a16="http://schemas.microsoft.com/office/drawing/2014/main" id="{8273A6B9-C3FA-9657-7056-FFE4FEB15929}"/>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69788" y="1559390"/>
            <a:ext cx="957405" cy="248702"/>
          </a:xfrm>
          <a:prstGeom prst="rect">
            <a:avLst/>
          </a:prstGeom>
          <a:noFill/>
          <a:extLst>
            <a:ext uri="{909E8E84-426E-40DD-AFC4-6F175D3DCCD1}">
              <a14:hiddenFill xmlns:a14="http://schemas.microsoft.com/office/drawing/2010/main">
                <a:solidFill>
                  <a:srgbClr val="FFFFFF"/>
                </a:solidFill>
              </a14:hiddenFill>
            </a:ext>
          </a:extLst>
        </p:spPr>
      </p:pic>
      <p:pic>
        <p:nvPicPr>
          <p:cNvPr id="3096" name="Picture 24" descr="TULA.VN - Electronics Materials and Instruments in Vietnam">
            <a:extLst>
              <a:ext uri="{FF2B5EF4-FFF2-40B4-BE49-F238E27FC236}">
                <a16:creationId xmlns:a16="http://schemas.microsoft.com/office/drawing/2014/main" id="{C3A0CE39-E21A-EA7C-0BA0-92A84704895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07167" y="1147912"/>
            <a:ext cx="989867" cy="397861"/>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A Koh Young Inspection Case Study">
            <a:extLst>
              <a:ext uri="{FF2B5EF4-FFF2-40B4-BE49-F238E27FC236}">
                <a16:creationId xmlns:a16="http://schemas.microsoft.com/office/drawing/2014/main" id="{9AC1DC0F-DF2D-3D90-7565-B896335112D0}"/>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39690" y="1537413"/>
            <a:ext cx="987466" cy="330852"/>
          </a:xfrm>
          <a:prstGeom prst="rect">
            <a:avLst/>
          </a:prstGeom>
          <a:noFill/>
          <a:extLst>
            <a:ext uri="{909E8E84-426E-40DD-AFC4-6F175D3DCCD1}">
              <a14:hiddenFill xmlns:a14="http://schemas.microsoft.com/office/drawing/2010/main">
                <a:solidFill>
                  <a:srgbClr val="FFFFFF"/>
                </a:solidFill>
              </a14:hiddenFill>
            </a:ext>
          </a:extLst>
        </p:spPr>
      </p:pic>
      <p:pic>
        <p:nvPicPr>
          <p:cNvPr id="3100" name="Picture 28" descr="kyoritsu">
            <a:extLst>
              <a:ext uri="{FF2B5EF4-FFF2-40B4-BE49-F238E27FC236}">
                <a16:creationId xmlns:a16="http://schemas.microsoft.com/office/drawing/2014/main" id="{12E6A136-2E43-2898-794F-CE69ACC7039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15630" y="1579042"/>
            <a:ext cx="977402" cy="165486"/>
          </a:xfrm>
          <a:prstGeom prst="rect">
            <a:avLst/>
          </a:prstGeom>
          <a:noFill/>
          <a:extLst>
            <a:ext uri="{909E8E84-426E-40DD-AFC4-6F175D3DCCD1}">
              <a14:hiddenFill xmlns:a14="http://schemas.microsoft.com/office/drawing/2010/main">
                <a:solidFill>
                  <a:srgbClr val="FFFFFF"/>
                </a:solidFill>
              </a14:hiddenFill>
            </a:ext>
          </a:extLst>
        </p:spPr>
      </p:pic>
      <p:pic>
        <p:nvPicPr>
          <p:cNvPr id="3102" name="Picture 30" descr="I.C.T Technology Co. Ltd.(SMT Machine) | LinkedIn">
            <a:extLst>
              <a:ext uri="{FF2B5EF4-FFF2-40B4-BE49-F238E27FC236}">
                <a16:creationId xmlns:a16="http://schemas.microsoft.com/office/drawing/2014/main" id="{5DDB51CC-7318-E3C5-3888-90E0CFDE6B6A}"/>
              </a:ext>
            </a:extLst>
          </p:cNvPr>
          <p:cNvPicPr>
            <a:picLocks noChangeAspect="1" noChangeArrowheads="1"/>
          </p:cNvPicPr>
          <p:nvPr/>
        </p:nvPicPr>
        <p:blipFill rotWithShape="1">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t="29025" b="29786"/>
          <a:stretch/>
        </p:blipFill>
        <p:spPr bwMode="auto">
          <a:xfrm>
            <a:off x="7242102" y="1570756"/>
            <a:ext cx="712114" cy="293317"/>
          </a:xfrm>
          <a:prstGeom prst="rect">
            <a:avLst/>
          </a:prstGeom>
          <a:noFill/>
          <a:extLst>
            <a:ext uri="{909E8E84-426E-40DD-AFC4-6F175D3DCCD1}">
              <a14:hiddenFill xmlns:a14="http://schemas.microsoft.com/office/drawing/2010/main">
                <a:solidFill>
                  <a:srgbClr val="FFFFFF"/>
                </a:solidFill>
              </a14:hiddenFill>
            </a:ext>
          </a:extLst>
        </p:spPr>
      </p:pic>
      <p:sp>
        <p:nvSpPr>
          <p:cNvPr id="3195" name="Rectangle: Rounded Corners 3194">
            <a:extLst>
              <a:ext uri="{FF2B5EF4-FFF2-40B4-BE49-F238E27FC236}">
                <a16:creationId xmlns:a16="http://schemas.microsoft.com/office/drawing/2014/main" id="{FB7BD23E-3D8B-7CD2-8802-0B965CCC3F4C}"/>
              </a:ext>
            </a:extLst>
          </p:cNvPr>
          <p:cNvSpPr/>
          <p:nvPr/>
        </p:nvSpPr>
        <p:spPr>
          <a:xfrm>
            <a:off x="1821574" y="1097323"/>
            <a:ext cx="9316828" cy="136702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10" name="Picture 38" descr="Oracle Logo and sign, new logo meaning and history, PNG, SVG">
            <a:extLst>
              <a:ext uri="{FF2B5EF4-FFF2-40B4-BE49-F238E27FC236}">
                <a16:creationId xmlns:a16="http://schemas.microsoft.com/office/drawing/2014/main" id="{316A7FD3-2217-B05F-D4A5-0C5655C7FB9A}"/>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655" t="32139" r="2735" b="31250"/>
          <a:stretch/>
        </p:blipFill>
        <p:spPr bwMode="auto">
          <a:xfrm>
            <a:off x="3377169" y="5579107"/>
            <a:ext cx="999312" cy="217518"/>
          </a:xfrm>
          <a:prstGeom prst="rect">
            <a:avLst/>
          </a:prstGeom>
          <a:noFill/>
          <a:extLst>
            <a:ext uri="{909E8E84-426E-40DD-AFC4-6F175D3DCCD1}">
              <a14:hiddenFill xmlns:a14="http://schemas.microsoft.com/office/drawing/2010/main">
                <a:solidFill>
                  <a:srgbClr val="FFFFFF"/>
                </a:solidFill>
              </a14:hiddenFill>
            </a:ext>
          </a:extLst>
        </p:spPr>
      </p:pic>
      <p:pic>
        <p:nvPicPr>
          <p:cNvPr id="3198" name="Picture 3197">
            <a:extLst>
              <a:ext uri="{FF2B5EF4-FFF2-40B4-BE49-F238E27FC236}">
                <a16:creationId xmlns:a16="http://schemas.microsoft.com/office/drawing/2014/main" id="{BC3B981C-D400-91AE-4BEF-760A2A5B3D3A}"/>
              </a:ext>
            </a:extLst>
          </p:cNvPr>
          <p:cNvPicPr>
            <a:picLocks noChangeAspect="1"/>
          </p:cNvPicPr>
          <p:nvPr/>
        </p:nvPicPr>
        <p:blipFill>
          <a:blip r:embed="rId15"/>
          <a:stretch>
            <a:fillRect/>
          </a:stretch>
        </p:blipFill>
        <p:spPr>
          <a:xfrm>
            <a:off x="4816671" y="5505029"/>
            <a:ext cx="817030" cy="404047"/>
          </a:xfrm>
          <a:prstGeom prst="rect">
            <a:avLst/>
          </a:prstGeom>
        </p:spPr>
      </p:pic>
      <p:pic>
        <p:nvPicPr>
          <p:cNvPr id="3199" name="Picture 3198">
            <a:extLst>
              <a:ext uri="{FF2B5EF4-FFF2-40B4-BE49-F238E27FC236}">
                <a16:creationId xmlns:a16="http://schemas.microsoft.com/office/drawing/2014/main" id="{1D69481A-1169-0411-DEF4-43BB26626C5E}"/>
              </a:ext>
            </a:extLst>
          </p:cNvPr>
          <p:cNvPicPr>
            <a:picLocks noChangeAspect="1"/>
          </p:cNvPicPr>
          <p:nvPr/>
        </p:nvPicPr>
        <p:blipFill rotWithShape="1">
          <a:blip r:embed="rId16"/>
          <a:srcRect l="14504" t="12186" r="15152" b="17687"/>
          <a:stretch/>
        </p:blipFill>
        <p:spPr>
          <a:xfrm>
            <a:off x="6139830" y="5445471"/>
            <a:ext cx="721329" cy="359555"/>
          </a:xfrm>
          <a:prstGeom prst="rect">
            <a:avLst/>
          </a:prstGeom>
        </p:spPr>
      </p:pic>
      <p:pic>
        <p:nvPicPr>
          <p:cNvPr id="3118" name="Picture 46" descr="SAAZVAT | Exceeding Expectations">
            <a:extLst>
              <a:ext uri="{FF2B5EF4-FFF2-40B4-BE49-F238E27FC236}">
                <a16:creationId xmlns:a16="http://schemas.microsoft.com/office/drawing/2014/main" id="{E6E9BD3A-C077-EF37-D6A1-529A5600D4E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66379" y="5309721"/>
            <a:ext cx="1141173" cy="655626"/>
          </a:xfrm>
          <a:prstGeom prst="rect">
            <a:avLst/>
          </a:prstGeom>
          <a:noFill/>
          <a:extLst>
            <a:ext uri="{909E8E84-426E-40DD-AFC4-6F175D3DCCD1}">
              <a14:hiddenFill xmlns:a14="http://schemas.microsoft.com/office/drawing/2010/main">
                <a:solidFill>
                  <a:srgbClr val="FFFFFF"/>
                </a:solidFill>
              </a14:hiddenFill>
            </a:ext>
          </a:extLst>
        </p:spPr>
      </p:pic>
      <p:pic>
        <p:nvPicPr>
          <p:cNvPr id="3120" name="Picture 48">
            <a:extLst>
              <a:ext uri="{FF2B5EF4-FFF2-40B4-BE49-F238E27FC236}">
                <a16:creationId xmlns:a16="http://schemas.microsoft.com/office/drawing/2014/main" id="{8E02031F-D5E1-E8AB-E813-10E217BD3A6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876533" y="5525790"/>
            <a:ext cx="764680" cy="298703"/>
          </a:xfrm>
          <a:prstGeom prst="rect">
            <a:avLst/>
          </a:prstGeom>
          <a:noFill/>
          <a:extLst>
            <a:ext uri="{909E8E84-426E-40DD-AFC4-6F175D3DCCD1}">
              <a14:hiddenFill xmlns:a14="http://schemas.microsoft.com/office/drawing/2010/main">
                <a:solidFill>
                  <a:srgbClr val="FFFFFF"/>
                </a:solidFill>
              </a14:hiddenFill>
            </a:ext>
          </a:extLst>
        </p:spPr>
      </p:pic>
      <p:pic>
        <p:nvPicPr>
          <p:cNvPr id="3122" name="Picture 50" descr="création de logo de lettre erp sur fond noir. concept de logo de lettre  initiales créatives erp. conception de lettre erp. 9219478 Art vectoriel  chez Vecteezy">
            <a:extLst>
              <a:ext uri="{FF2B5EF4-FFF2-40B4-BE49-F238E27FC236}">
                <a16:creationId xmlns:a16="http://schemas.microsoft.com/office/drawing/2014/main" id="{A791D9F4-30A1-B7F3-7F65-9D73B69FCC64}"/>
              </a:ext>
            </a:extLst>
          </p:cNvPr>
          <p:cNvPicPr>
            <a:picLocks noChangeAspect="1" noChangeArrowheads="1"/>
          </p:cNvPicPr>
          <p:nvPr/>
        </p:nvPicPr>
        <p:blipFill rotWithShape="1">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l="9221" t="34336" r="8353" b="33378"/>
          <a:stretch/>
        </p:blipFill>
        <p:spPr bwMode="auto">
          <a:xfrm>
            <a:off x="2020808" y="5515409"/>
            <a:ext cx="815571" cy="319464"/>
          </a:xfrm>
          <a:prstGeom prst="rect">
            <a:avLst/>
          </a:prstGeom>
          <a:noFill/>
          <a:extLst>
            <a:ext uri="{909E8E84-426E-40DD-AFC4-6F175D3DCCD1}">
              <a14:hiddenFill xmlns:a14="http://schemas.microsoft.com/office/drawing/2010/main">
                <a:solidFill>
                  <a:srgbClr val="FFFFFF"/>
                </a:solidFill>
              </a14:hiddenFill>
            </a:ext>
          </a:extLst>
        </p:spPr>
      </p:pic>
      <p:pic>
        <p:nvPicPr>
          <p:cNvPr id="3126" name="Picture 54" descr="The NetSuite integration | Discover BrightAnalytics">
            <a:extLst>
              <a:ext uri="{FF2B5EF4-FFF2-40B4-BE49-F238E27FC236}">
                <a16:creationId xmlns:a16="http://schemas.microsoft.com/office/drawing/2014/main" id="{FFF51178-1404-50AE-3584-ADD54490876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225864" y="5241946"/>
            <a:ext cx="839402" cy="6995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B0F1D9AB-134E-1C3C-322E-F5A764C778D5}"/>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15630" y="1257269"/>
            <a:ext cx="720762" cy="1706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47CB35D-8F05-BA76-9131-42FB28447EA6}"/>
              </a:ext>
            </a:extLst>
          </p:cNvPr>
          <p:cNvPicPr>
            <a:picLocks noChangeAspect="1"/>
          </p:cNvPicPr>
          <p:nvPr/>
        </p:nvPicPr>
        <p:blipFill>
          <a:blip r:embed="rId22"/>
          <a:stretch>
            <a:fillRect/>
          </a:stretch>
        </p:blipFill>
        <p:spPr>
          <a:xfrm>
            <a:off x="2792930" y="1257269"/>
            <a:ext cx="1059412" cy="177120"/>
          </a:xfrm>
          <a:prstGeom prst="rect">
            <a:avLst/>
          </a:prstGeom>
        </p:spPr>
      </p:pic>
      <p:pic>
        <p:nvPicPr>
          <p:cNvPr id="1028" name="Picture 4" descr="Vi TECHNOLOGY">
            <a:extLst>
              <a:ext uri="{FF2B5EF4-FFF2-40B4-BE49-F238E27FC236}">
                <a16:creationId xmlns:a16="http://schemas.microsoft.com/office/drawing/2014/main" id="{1E07BC47-78B6-5DBE-7A2F-E1B21CAF5FEF}"/>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033024" y="1130484"/>
            <a:ext cx="1322158" cy="44508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4BC155A-1B47-8E67-C3F6-347D7E0FFCAF}"/>
              </a:ext>
            </a:extLst>
          </p:cNvPr>
          <p:cNvPicPr>
            <a:picLocks noChangeAspect="1"/>
          </p:cNvPicPr>
          <p:nvPr/>
        </p:nvPicPr>
        <p:blipFill>
          <a:blip r:embed="rId24"/>
          <a:stretch>
            <a:fillRect/>
          </a:stretch>
        </p:blipFill>
        <p:spPr>
          <a:xfrm>
            <a:off x="10458765" y="1191859"/>
            <a:ext cx="467442" cy="343123"/>
          </a:xfrm>
          <a:prstGeom prst="rect">
            <a:avLst/>
          </a:prstGeom>
        </p:spPr>
      </p:pic>
      <p:pic>
        <p:nvPicPr>
          <p:cNvPr id="15" name="Picture 14">
            <a:extLst>
              <a:ext uri="{FF2B5EF4-FFF2-40B4-BE49-F238E27FC236}">
                <a16:creationId xmlns:a16="http://schemas.microsoft.com/office/drawing/2014/main" id="{39CCCF32-DF5D-B55F-36D5-80BAECEACA1C}"/>
              </a:ext>
            </a:extLst>
          </p:cNvPr>
          <p:cNvPicPr>
            <a:picLocks noChangeAspect="1"/>
          </p:cNvPicPr>
          <p:nvPr/>
        </p:nvPicPr>
        <p:blipFill>
          <a:blip r:embed="rId25"/>
          <a:stretch>
            <a:fillRect/>
          </a:stretch>
        </p:blipFill>
        <p:spPr>
          <a:xfrm>
            <a:off x="7409077" y="1272949"/>
            <a:ext cx="587807" cy="161440"/>
          </a:xfrm>
          <a:prstGeom prst="rect">
            <a:avLst/>
          </a:prstGeom>
        </p:spPr>
      </p:pic>
      <p:pic>
        <p:nvPicPr>
          <p:cNvPr id="16" name="Picture 15">
            <a:extLst>
              <a:ext uri="{FF2B5EF4-FFF2-40B4-BE49-F238E27FC236}">
                <a16:creationId xmlns:a16="http://schemas.microsoft.com/office/drawing/2014/main" id="{811A0D44-B20D-C6FB-4A88-13CCC3F773CA}"/>
              </a:ext>
            </a:extLst>
          </p:cNvPr>
          <p:cNvPicPr>
            <a:picLocks noChangeAspect="1"/>
          </p:cNvPicPr>
          <p:nvPr/>
        </p:nvPicPr>
        <p:blipFill>
          <a:blip r:embed="rId26"/>
          <a:stretch>
            <a:fillRect/>
          </a:stretch>
        </p:blipFill>
        <p:spPr>
          <a:xfrm>
            <a:off x="6414236" y="1204726"/>
            <a:ext cx="874420" cy="397861"/>
          </a:xfrm>
          <a:prstGeom prst="rect">
            <a:avLst/>
          </a:prstGeom>
        </p:spPr>
      </p:pic>
      <p:pic>
        <p:nvPicPr>
          <p:cNvPr id="17" name="Picture 16">
            <a:extLst>
              <a:ext uri="{FF2B5EF4-FFF2-40B4-BE49-F238E27FC236}">
                <a16:creationId xmlns:a16="http://schemas.microsoft.com/office/drawing/2014/main" id="{1E569531-1AD9-2287-BE4C-1E21AF1B2E0E}"/>
              </a:ext>
            </a:extLst>
          </p:cNvPr>
          <p:cNvPicPr>
            <a:picLocks noChangeAspect="1"/>
          </p:cNvPicPr>
          <p:nvPr/>
        </p:nvPicPr>
        <p:blipFill rotWithShape="1">
          <a:blip r:embed="rId27"/>
          <a:srcRect l="43009" t="25144" b="19596"/>
          <a:stretch/>
        </p:blipFill>
        <p:spPr>
          <a:xfrm>
            <a:off x="8057072" y="1223800"/>
            <a:ext cx="1476467" cy="242392"/>
          </a:xfrm>
          <a:prstGeom prst="rect">
            <a:avLst/>
          </a:prstGeom>
        </p:spPr>
      </p:pic>
      <p:grpSp>
        <p:nvGrpSpPr>
          <p:cNvPr id="28" name="Shape 1346">
            <a:extLst>
              <a:ext uri="{FF2B5EF4-FFF2-40B4-BE49-F238E27FC236}">
                <a16:creationId xmlns:a16="http://schemas.microsoft.com/office/drawing/2014/main" id="{22F4664C-5F44-B92E-A769-0CBBDED3F8C0}"/>
              </a:ext>
            </a:extLst>
          </p:cNvPr>
          <p:cNvGrpSpPr/>
          <p:nvPr/>
        </p:nvGrpSpPr>
        <p:grpSpPr>
          <a:xfrm>
            <a:off x="9385465" y="4336552"/>
            <a:ext cx="159543" cy="236701"/>
            <a:chOff x="4596959" y="1736518"/>
            <a:chExt cx="212724" cy="315601"/>
          </a:xfrm>
        </p:grpSpPr>
        <p:grpSp>
          <p:nvGrpSpPr>
            <p:cNvPr id="29" name="Shape 1347">
              <a:extLst>
                <a:ext uri="{FF2B5EF4-FFF2-40B4-BE49-F238E27FC236}">
                  <a16:creationId xmlns:a16="http://schemas.microsoft.com/office/drawing/2014/main" id="{17C39998-5DEC-DF1A-212C-AAEA3AEB86C9}"/>
                </a:ext>
              </a:extLst>
            </p:cNvPr>
            <p:cNvGrpSpPr/>
            <p:nvPr/>
          </p:nvGrpSpPr>
          <p:grpSpPr>
            <a:xfrm>
              <a:off x="4596959" y="1844158"/>
              <a:ext cx="212724" cy="207961"/>
              <a:chOff x="8947150" y="1677988"/>
              <a:chExt cx="212724" cy="207961"/>
            </a:xfrm>
          </p:grpSpPr>
          <p:sp>
            <p:nvSpPr>
              <p:cNvPr id="31" name="Shape 1348">
                <a:extLst>
                  <a:ext uri="{FF2B5EF4-FFF2-40B4-BE49-F238E27FC236}">
                    <a16:creationId xmlns:a16="http://schemas.microsoft.com/office/drawing/2014/main" id="{E6BC4AC4-23BC-6BF7-DD13-80B944600EE4}"/>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2" name="Shape 1349">
                <a:extLst>
                  <a:ext uri="{FF2B5EF4-FFF2-40B4-BE49-F238E27FC236}">
                    <a16:creationId xmlns:a16="http://schemas.microsoft.com/office/drawing/2014/main" id="{8560FD71-1F95-8C87-39DC-45D0491BA141}"/>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0" name="Shape 1350">
              <a:extLst>
                <a:ext uri="{FF2B5EF4-FFF2-40B4-BE49-F238E27FC236}">
                  <a16:creationId xmlns:a16="http://schemas.microsoft.com/office/drawing/2014/main" id="{8FC3D13A-86E8-5DF6-77A2-70273517193E}"/>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9" name="Shape 1351">
            <a:extLst>
              <a:ext uri="{FF2B5EF4-FFF2-40B4-BE49-F238E27FC236}">
                <a16:creationId xmlns:a16="http://schemas.microsoft.com/office/drawing/2014/main" id="{C420440B-C10E-F65C-67F0-60290D34E66A}"/>
              </a:ext>
            </a:extLst>
          </p:cNvPr>
          <p:cNvGrpSpPr/>
          <p:nvPr/>
        </p:nvGrpSpPr>
        <p:grpSpPr>
          <a:xfrm>
            <a:off x="10568306" y="4336552"/>
            <a:ext cx="159543" cy="236701"/>
            <a:chOff x="4596959" y="1736518"/>
            <a:chExt cx="212724" cy="315601"/>
          </a:xfrm>
        </p:grpSpPr>
        <p:grpSp>
          <p:nvGrpSpPr>
            <p:cNvPr id="3183" name="Shape 1352">
              <a:extLst>
                <a:ext uri="{FF2B5EF4-FFF2-40B4-BE49-F238E27FC236}">
                  <a16:creationId xmlns:a16="http://schemas.microsoft.com/office/drawing/2014/main" id="{E19B2FAC-4AB1-8AAB-FEF9-5EA836768208}"/>
                </a:ext>
              </a:extLst>
            </p:cNvPr>
            <p:cNvGrpSpPr/>
            <p:nvPr/>
          </p:nvGrpSpPr>
          <p:grpSpPr>
            <a:xfrm>
              <a:off x="4596959" y="1844158"/>
              <a:ext cx="212724" cy="207961"/>
              <a:chOff x="8947150" y="1677988"/>
              <a:chExt cx="212724" cy="207961"/>
            </a:xfrm>
          </p:grpSpPr>
          <p:sp>
            <p:nvSpPr>
              <p:cNvPr id="3191" name="Shape 1353">
                <a:extLst>
                  <a:ext uri="{FF2B5EF4-FFF2-40B4-BE49-F238E27FC236}">
                    <a16:creationId xmlns:a16="http://schemas.microsoft.com/office/drawing/2014/main" id="{4DE24958-DE29-839D-3D95-0FB11A719AEE}"/>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3192" name="Shape 1354">
                <a:extLst>
                  <a:ext uri="{FF2B5EF4-FFF2-40B4-BE49-F238E27FC236}">
                    <a16:creationId xmlns:a16="http://schemas.microsoft.com/office/drawing/2014/main" id="{D6DFE39C-C76D-9E4B-A065-D64EB555A396}"/>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90" name="Shape 1355">
              <a:extLst>
                <a:ext uri="{FF2B5EF4-FFF2-40B4-BE49-F238E27FC236}">
                  <a16:creationId xmlns:a16="http://schemas.microsoft.com/office/drawing/2014/main" id="{8199B7A1-D0FB-C0FB-635B-C541F1F707C9}"/>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grpSp>
        <p:nvGrpSpPr>
          <p:cNvPr id="3193" name="Shape 1321">
            <a:extLst>
              <a:ext uri="{FF2B5EF4-FFF2-40B4-BE49-F238E27FC236}">
                <a16:creationId xmlns:a16="http://schemas.microsoft.com/office/drawing/2014/main" id="{A8EB1582-82D3-1ED3-5C13-D00F067A9ECE}"/>
              </a:ext>
            </a:extLst>
          </p:cNvPr>
          <p:cNvGrpSpPr/>
          <p:nvPr/>
        </p:nvGrpSpPr>
        <p:grpSpPr>
          <a:xfrm>
            <a:off x="9987846" y="3410547"/>
            <a:ext cx="159543" cy="236701"/>
            <a:chOff x="4596959" y="1736518"/>
            <a:chExt cx="212724" cy="315601"/>
          </a:xfrm>
        </p:grpSpPr>
        <p:grpSp>
          <p:nvGrpSpPr>
            <p:cNvPr id="3194" name="Shape 1322">
              <a:extLst>
                <a:ext uri="{FF2B5EF4-FFF2-40B4-BE49-F238E27FC236}">
                  <a16:creationId xmlns:a16="http://schemas.microsoft.com/office/drawing/2014/main" id="{1ACC8388-C11B-6886-DF0B-5E3E8C945B45}"/>
                </a:ext>
              </a:extLst>
            </p:cNvPr>
            <p:cNvGrpSpPr/>
            <p:nvPr/>
          </p:nvGrpSpPr>
          <p:grpSpPr>
            <a:xfrm>
              <a:off x="4596959" y="1844158"/>
              <a:ext cx="212724" cy="207961"/>
              <a:chOff x="8947150" y="1677988"/>
              <a:chExt cx="212724" cy="207961"/>
            </a:xfrm>
          </p:grpSpPr>
          <p:sp>
            <p:nvSpPr>
              <p:cNvPr id="3197" name="Shape 1323">
                <a:extLst>
                  <a:ext uri="{FF2B5EF4-FFF2-40B4-BE49-F238E27FC236}">
                    <a16:creationId xmlns:a16="http://schemas.microsoft.com/office/drawing/2014/main" id="{46E299C3-1698-95D6-8DC1-877102E21017}"/>
                  </a:ext>
                </a:extLst>
              </p:cNvPr>
              <p:cNvSpPr/>
              <p:nvPr/>
            </p:nvSpPr>
            <p:spPr>
              <a:xfrm>
                <a:off x="8980488" y="1677988"/>
                <a:ext cx="146050" cy="84138"/>
              </a:xfrm>
              <a:custGeom>
                <a:avLst/>
                <a:gdLst/>
                <a:ahLst/>
                <a:cxnLst/>
                <a:rect l="0" t="0" r="0" b="0"/>
                <a:pathLst>
                  <a:path w="120000" h="120000" extrusionOk="0">
                    <a:moveTo>
                      <a:pt x="107692" y="0"/>
                    </a:moveTo>
                    <a:cubicBezTo>
                      <a:pt x="113846" y="0"/>
                      <a:pt x="120000" y="10909"/>
                      <a:pt x="120000" y="27272"/>
                    </a:cubicBezTo>
                    <a:cubicBezTo>
                      <a:pt x="120000" y="81818"/>
                      <a:pt x="120000" y="81818"/>
                      <a:pt x="120000" y="81818"/>
                    </a:cubicBezTo>
                    <a:cubicBezTo>
                      <a:pt x="120000" y="92727"/>
                      <a:pt x="116923" y="103636"/>
                      <a:pt x="110769" y="103636"/>
                    </a:cubicBezTo>
                    <a:cubicBezTo>
                      <a:pt x="76923" y="120000"/>
                      <a:pt x="46153" y="120000"/>
                      <a:pt x="12307" y="103636"/>
                    </a:cubicBezTo>
                    <a:cubicBezTo>
                      <a:pt x="6153" y="103636"/>
                      <a:pt x="0" y="92727"/>
                      <a:pt x="0" y="81818"/>
                    </a:cubicBezTo>
                    <a:cubicBezTo>
                      <a:pt x="0" y="27272"/>
                      <a:pt x="0" y="27272"/>
                      <a:pt x="0" y="27272"/>
                    </a:cubicBezTo>
                    <a:cubicBezTo>
                      <a:pt x="0" y="10909"/>
                      <a:pt x="6153" y="0"/>
                      <a:pt x="15384" y="0"/>
                    </a:cubicBezTo>
                    <a:lnTo>
                      <a:pt x="107692" y="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sp>
            <p:nvSpPr>
              <p:cNvPr id="1024" name="Shape 1324">
                <a:extLst>
                  <a:ext uri="{FF2B5EF4-FFF2-40B4-BE49-F238E27FC236}">
                    <a16:creationId xmlns:a16="http://schemas.microsoft.com/office/drawing/2014/main" id="{FE217D9E-F1AC-6057-2464-203909865F9F}"/>
                  </a:ext>
                </a:extLst>
              </p:cNvPr>
              <p:cNvSpPr/>
              <p:nvPr/>
            </p:nvSpPr>
            <p:spPr>
              <a:xfrm>
                <a:off x="8947150" y="1765300"/>
                <a:ext cx="212724" cy="120649"/>
              </a:xfrm>
              <a:custGeom>
                <a:avLst/>
                <a:gdLst/>
                <a:ahLst/>
                <a:cxnLst/>
                <a:rect l="0" t="0" r="0" b="0"/>
                <a:pathLst>
                  <a:path w="120000" h="120000" extrusionOk="0">
                    <a:moveTo>
                      <a:pt x="8421" y="120000"/>
                    </a:moveTo>
                    <a:cubicBezTo>
                      <a:pt x="18947" y="120000"/>
                      <a:pt x="18947" y="120000"/>
                      <a:pt x="18947" y="120000"/>
                    </a:cubicBezTo>
                    <a:cubicBezTo>
                      <a:pt x="10526" y="15000"/>
                      <a:pt x="10526" y="15000"/>
                      <a:pt x="10526" y="15000"/>
                    </a:cubicBezTo>
                    <a:cubicBezTo>
                      <a:pt x="10526" y="15000"/>
                      <a:pt x="10526" y="15000"/>
                      <a:pt x="10526" y="15000"/>
                    </a:cubicBezTo>
                    <a:cubicBezTo>
                      <a:pt x="44210" y="33750"/>
                      <a:pt x="77894" y="33750"/>
                      <a:pt x="109473" y="15000"/>
                    </a:cubicBezTo>
                    <a:cubicBezTo>
                      <a:pt x="109473" y="18750"/>
                      <a:pt x="109473" y="18750"/>
                      <a:pt x="109473" y="18750"/>
                    </a:cubicBezTo>
                    <a:cubicBezTo>
                      <a:pt x="103157" y="120000"/>
                      <a:pt x="103157" y="120000"/>
                      <a:pt x="103157" y="120000"/>
                    </a:cubicBezTo>
                    <a:cubicBezTo>
                      <a:pt x="111578" y="120000"/>
                      <a:pt x="111578" y="120000"/>
                      <a:pt x="111578" y="120000"/>
                    </a:cubicBezTo>
                    <a:cubicBezTo>
                      <a:pt x="119999" y="18750"/>
                      <a:pt x="119999" y="18750"/>
                      <a:pt x="119999" y="18750"/>
                    </a:cubicBezTo>
                    <a:cubicBezTo>
                      <a:pt x="119999" y="15000"/>
                      <a:pt x="119999" y="11250"/>
                      <a:pt x="117894" y="7500"/>
                    </a:cubicBezTo>
                    <a:cubicBezTo>
                      <a:pt x="113684" y="0"/>
                      <a:pt x="109473" y="0"/>
                      <a:pt x="107368" y="0"/>
                    </a:cubicBezTo>
                    <a:cubicBezTo>
                      <a:pt x="75789" y="18750"/>
                      <a:pt x="44210" y="18750"/>
                      <a:pt x="14736" y="0"/>
                    </a:cubicBezTo>
                    <a:cubicBezTo>
                      <a:pt x="10526" y="0"/>
                      <a:pt x="6315" y="0"/>
                      <a:pt x="4210" y="7500"/>
                    </a:cubicBezTo>
                    <a:cubicBezTo>
                      <a:pt x="2105" y="11250"/>
                      <a:pt x="0" y="15000"/>
                      <a:pt x="2105" y="18750"/>
                    </a:cubicBezTo>
                    <a:lnTo>
                      <a:pt x="8421" y="120000"/>
                    </a:lnTo>
                    <a:close/>
                  </a:path>
                </a:pathLst>
              </a:custGeom>
              <a:solidFill>
                <a:schemeClr val="dk2"/>
              </a:solidFill>
              <a:ln>
                <a:solidFill>
                  <a:schemeClr val="bg1"/>
                </a:solidFill>
              </a:ln>
            </p:spPr>
            <p:txBody>
              <a:bodyPr lIns="68569" tIns="34275" rIns="68569"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b="0" i="0" u="none" strike="noStrike" kern="1200" cap="none" spc="0" normalizeH="0" baseline="0" noProof="0">
                  <a:ln>
                    <a:noFill/>
                  </a:ln>
                  <a:solidFill>
                    <a:prstClr val="white"/>
                  </a:solidFill>
                  <a:effectLst/>
                  <a:uLnTx/>
                  <a:uFillTx/>
                  <a:latin typeface="Tw Cen MT" panose="020B0602020104020603" pitchFamily="34" charset="0"/>
                  <a:ea typeface="Arial"/>
                  <a:cs typeface="Arial"/>
                  <a:sym typeface="Arial"/>
                </a:endParaRPr>
              </a:p>
            </p:txBody>
          </p:sp>
        </p:grpSp>
        <p:cxnSp>
          <p:nvCxnSpPr>
            <p:cNvPr id="3196" name="Shape 1325">
              <a:extLst>
                <a:ext uri="{FF2B5EF4-FFF2-40B4-BE49-F238E27FC236}">
                  <a16:creationId xmlns:a16="http://schemas.microsoft.com/office/drawing/2014/main" id="{D297F9E4-8FAC-F00C-9186-7F339EE741AC}"/>
                </a:ext>
              </a:extLst>
            </p:cNvPr>
            <p:cNvCxnSpPr/>
            <p:nvPr/>
          </p:nvCxnSpPr>
          <p:spPr>
            <a:xfrm>
              <a:off x="4699971" y="1736518"/>
              <a:ext cx="0" cy="136957"/>
            </a:xfrm>
            <a:prstGeom prst="straightConnector1">
              <a:avLst/>
            </a:prstGeom>
            <a:noFill/>
            <a:ln w="25400" cap="flat" cmpd="sng">
              <a:solidFill>
                <a:schemeClr val="bg1"/>
              </a:solidFill>
              <a:prstDash val="solid"/>
              <a:miter/>
              <a:headEnd type="none" w="med" len="med"/>
              <a:tailEnd type="none" w="med" len="med"/>
            </a:ln>
          </p:spPr>
        </p:cxnSp>
      </p:grpSp>
      <p:pic>
        <p:nvPicPr>
          <p:cNvPr id="1040" name="Picture 16" descr="AOI Systems">
            <a:extLst>
              <a:ext uri="{FF2B5EF4-FFF2-40B4-BE49-F238E27FC236}">
                <a16:creationId xmlns:a16="http://schemas.microsoft.com/office/drawing/2014/main" id="{4EE760F7-1DF9-7063-8DFB-1CBD215342F0}"/>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0122388" y="1954782"/>
            <a:ext cx="942878" cy="21120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8B81640C-0F8F-9497-0681-BBE830D9F2EC}"/>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610758" y="1198913"/>
            <a:ext cx="700895" cy="2429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MIRTEC - AlfaTest">
            <a:extLst>
              <a:ext uri="{FF2B5EF4-FFF2-40B4-BE49-F238E27FC236}">
                <a16:creationId xmlns:a16="http://schemas.microsoft.com/office/drawing/2014/main" id="{2418A7A3-1DB5-6427-46CA-D1E8AC6765D3}"/>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990483" y="2220737"/>
            <a:ext cx="801608" cy="104898"/>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mek (Marantz Electronics) logo">
            <a:extLst>
              <a:ext uri="{FF2B5EF4-FFF2-40B4-BE49-F238E27FC236}">
                <a16:creationId xmlns:a16="http://schemas.microsoft.com/office/drawing/2014/main" id="{769FDF07-B794-B81E-36B5-B3FE9DD268DA}"/>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180878" y="1952503"/>
            <a:ext cx="958542" cy="218679"/>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Download Hanwha Logo in SVG Vector or PNG File Format - Logo.wine">
            <a:extLst>
              <a:ext uri="{FF2B5EF4-FFF2-40B4-BE49-F238E27FC236}">
                <a16:creationId xmlns:a16="http://schemas.microsoft.com/office/drawing/2014/main" id="{E50E1EBF-D41C-332A-C188-160A875D227A}"/>
              </a:ext>
            </a:extLst>
          </p:cNvPr>
          <p:cNvPicPr>
            <a:picLocks noChangeAspect="1" noChangeArrowheads="1"/>
          </p:cNvPicPr>
          <p:nvPr/>
        </p:nvPicPr>
        <p:blipFill rotWithShape="1">
          <a:blip r:embed="rId32">
            <a:extLst>
              <a:ext uri="{28A0092B-C50C-407E-A947-70E740481C1C}">
                <a14:useLocalDpi xmlns:a14="http://schemas.microsoft.com/office/drawing/2010/main" val="0"/>
              </a:ext>
            </a:extLst>
          </a:blip>
          <a:srcRect l="10957" t="32795" r="10431" b="33191"/>
          <a:stretch/>
        </p:blipFill>
        <p:spPr bwMode="auto">
          <a:xfrm>
            <a:off x="4260810" y="1857565"/>
            <a:ext cx="964376" cy="27817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ASM Pacific Technology select AddIn365's Work Hub">
            <a:extLst>
              <a:ext uri="{FF2B5EF4-FFF2-40B4-BE49-F238E27FC236}">
                <a16:creationId xmlns:a16="http://schemas.microsoft.com/office/drawing/2014/main" id="{EA2D5C23-9A3D-32B7-5D2D-DC119E926284}"/>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9338935" y="2002383"/>
            <a:ext cx="762735" cy="450878"/>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a:extLst>
              <a:ext uri="{FF2B5EF4-FFF2-40B4-BE49-F238E27FC236}">
                <a16:creationId xmlns:a16="http://schemas.microsoft.com/office/drawing/2014/main" id="{4F2B6A33-707D-6F93-8395-7ED1529F3A28}"/>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0127445" y="2262074"/>
            <a:ext cx="897911" cy="142754"/>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040">
            <a:extLst>
              <a:ext uri="{FF2B5EF4-FFF2-40B4-BE49-F238E27FC236}">
                <a16:creationId xmlns:a16="http://schemas.microsoft.com/office/drawing/2014/main" id="{C9F3F296-AA02-AFBA-F266-F5ED31A28FE2}"/>
              </a:ext>
            </a:extLst>
          </p:cNvPr>
          <p:cNvPicPr>
            <a:picLocks noChangeAspect="1"/>
          </p:cNvPicPr>
          <p:nvPr/>
        </p:nvPicPr>
        <p:blipFill>
          <a:blip r:embed="rId35"/>
          <a:stretch>
            <a:fillRect/>
          </a:stretch>
        </p:blipFill>
        <p:spPr>
          <a:xfrm>
            <a:off x="8190933" y="1990102"/>
            <a:ext cx="569221" cy="392763"/>
          </a:xfrm>
          <a:prstGeom prst="rect">
            <a:avLst/>
          </a:prstGeom>
        </p:spPr>
      </p:pic>
      <p:pic>
        <p:nvPicPr>
          <p:cNvPr id="1060" name="Picture 36" descr="Poole » P3 Business Care">
            <a:extLst>
              <a:ext uri="{FF2B5EF4-FFF2-40B4-BE49-F238E27FC236}">
                <a16:creationId xmlns:a16="http://schemas.microsoft.com/office/drawing/2014/main" id="{368F7CD4-22FA-D6B0-F881-8826B0C9BEAF}"/>
              </a:ext>
            </a:extLst>
          </p:cNvPr>
          <p:cNvPicPr>
            <a:picLocks noChangeAspect="1" noChangeArrowheads="1"/>
          </p:cNvPicPr>
          <p:nvPr/>
        </p:nvPicPr>
        <p:blipFill rotWithShape="1">
          <a:blip r:embed="rId36">
            <a:clrChange>
              <a:clrFrom>
                <a:srgbClr val="FFFFFF"/>
              </a:clrFrom>
              <a:clrTo>
                <a:srgbClr val="FFFFFF">
                  <a:alpha val="0"/>
                </a:srgbClr>
              </a:clrTo>
            </a:clrChange>
            <a:extLst>
              <a:ext uri="{28A0092B-C50C-407E-A947-70E740481C1C}">
                <a14:useLocalDpi xmlns:a14="http://schemas.microsoft.com/office/drawing/2010/main" val="0"/>
              </a:ext>
            </a:extLst>
          </a:blip>
          <a:srcRect l="4574" t="20127" r="2193" b="15761"/>
          <a:stretch/>
        </p:blipFill>
        <p:spPr bwMode="auto">
          <a:xfrm>
            <a:off x="7252518" y="1959770"/>
            <a:ext cx="1025575" cy="211023"/>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DDM Novastar">
            <a:extLst>
              <a:ext uri="{FF2B5EF4-FFF2-40B4-BE49-F238E27FC236}">
                <a16:creationId xmlns:a16="http://schemas.microsoft.com/office/drawing/2014/main" id="{807B9789-0FF5-0C6E-838F-A4D14FD2B03E}"/>
              </a:ext>
            </a:extLst>
          </p:cNvPr>
          <p:cNvPicPr>
            <a:picLocks noChangeAspect="1" noChangeArrowheads="1"/>
          </p:cNvPicPr>
          <p:nvPr/>
        </p:nvPicPr>
        <p:blipFill>
          <a:blip r:embed="rId3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57816" y="1838332"/>
            <a:ext cx="691214" cy="383394"/>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Delta-Q - CrossCo">
            <a:extLst>
              <a:ext uri="{FF2B5EF4-FFF2-40B4-BE49-F238E27FC236}">
                <a16:creationId xmlns:a16="http://schemas.microsoft.com/office/drawing/2014/main" id="{C0D3CFA4-0896-1D47-4898-C1109D6F4903}"/>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933990" y="2145446"/>
            <a:ext cx="908060" cy="250662"/>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Quectel - Check Point Software">
            <a:extLst>
              <a:ext uri="{FF2B5EF4-FFF2-40B4-BE49-F238E27FC236}">
                <a16:creationId xmlns:a16="http://schemas.microsoft.com/office/drawing/2014/main" id="{3B3F8C0A-7A98-42A9-72E0-857B1CF35BC0}"/>
              </a:ext>
            </a:extLst>
          </p:cNvPr>
          <p:cNvPicPr>
            <a:picLocks noChangeAspect="1" noChangeArrowheads="1"/>
          </p:cNvPicPr>
          <p:nvPr/>
        </p:nvPicPr>
        <p:blipFill rotWithShape="1">
          <a:blip r:embed="rId39">
            <a:extLst>
              <a:ext uri="{28A0092B-C50C-407E-A947-70E740481C1C}">
                <a14:useLocalDpi xmlns:a14="http://schemas.microsoft.com/office/drawing/2010/main" val="0"/>
              </a:ext>
            </a:extLst>
          </a:blip>
          <a:srcRect t="42130" b="35223"/>
          <a:stretch/>
        </p:blipFill>
        <p:spPr bwMode="auto">
          <a:xfrm>
            <a:off x="3949790" y="2227504"/>
            <a:ext cx="1316542" cy="178888"/>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a:extLst>
              <a:ext uri="{FF2B5EF4-FFF2-40B4-BE49-F238E27FC236}">
                <a16:creationId xmlns:a16="http://schemas.microsoft.com/office/drawing/2014/main" id="{9CF459AE-4330-15E8-6AB4-481A0833ACC0}"/>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5317234" y="2284843"/>
            <a:ext cx="999312" cy="143001"/>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Jutze Company Profile: Stock Performance &amp; Earnings | PitchBook">
            <a:extLst>
              <a:ext uri="{FF2B5EF4-FFF2-40B4-BE49-F238E27FC236}">
                <a16:creationId xmlns:a16="http://schemas.microsoft.com/office/drawing/2014/main" id="{63B0FB48-6C83-5F61-EB09-74A765F8DCA3}"/>
              </a:ext>
            </a:extLst>
          </p:cNvPr>
          <p:cNvPicPr>
            <a:picLocks noChangeAspect="1" noChangeArrowheads="1"/>
          </p:cNvPicPr>
          <p:nvPr/>
        </p:nvPicPr>
        <p:blipFill rotWithShape="1">
          <a:blip r:embed="rId41">
            <a:clrChange>
              <a:clrFrom>
                <a:srgbClr val="FFFFFF"/>
              </a:clrFrom>
              <a:clrTo>
                <a:srgbClr val="FFFFFF">
                  <a:alpha val="0"/>
                </a:srgbClr>
              </a:clrTo>
            </a:clrChange>
            <a:extLst>
              <a:ext uri="{28A0092B-C50C-407E-A947-70E740481C1C}">
                <a14:useLocalDpi xmlns:a14="http://schemas.microsoft.com/office/drawing/2010/main" val="0"/>
              </a:ext>
            </a:extLst>
          </a:blip>
          <a:srcRect l="15446" t="40396" r="12850" b="38557"/>
          <a:stretch/>
        </p:blipFill>
        <p:spPr bwMode="auto">
          <a:xfrm>
            <a:off x="6383287" y="2226743"/>
            <a:ext cx="671855" cy="197203"/>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descr="Thermal Imager Supplier Penang, Data Logger, LCR Meter Supply Malaysia,  Power Quality Meter, Precision Measuring Instruments Supplies Bayan Lepas ~  Accutac Sdn Bhd">
            <a:extLst>
              <a:ext uri="{FF2B5EF4-FFF2-40B4-BE49-F238E27FC236}">
                <a16:creationId xmlns:a16="http://schemas.microsoft.com/office/drawing/2014/main" id="{EB235CEB-0DC8-FA20-13A9-05C78CD3B101}"/>
              </a:ext>
            </a:extLst>
          </p:cNvPr>
          <p:cNvPicPr>
            <a:picLocks noChangeAspect="1" noChangeArrowheads="1"/>
          </p:cNvPicPr>
          <p:nvPr/>
        </p:nvPicPr>
        <p:blipFill rotWithShape="1">
          <a:blip r:embed="rId42">
            <a:extLst>
              <a:ext uri="{28A0092B-C50C-407E-A947-70E740481C1C}">
                <a14:useLocalDpi xmlns:a14="http://schemas.microsoft.com/office/drawing/2010/main" val="0"/>
              </a:ext>
            </a:extLst>
          </a:blip>
          <a:srcRect t="34947" b="34887"/>
          <a:stretch/>
        </p:blipFill>
        <p:spPr bwMode="auto">
          <a:xfrm>
            <a:off x="8760154" y="1886098"/>
            <a:ext cx="743839" cy="126219"/>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YJ Link | Repstronics">
            <a:extLst>
              <a:ext uri="{FF2B5EF4-FFF2-40B4-BE49-F238E27FC236}">
                <a16:creationId xmlns:a16="http://schemas.microsoft.com/office/drawing/2014/main" id="{B90824BD-81F9-4711-EC16-32EE689A3AF0}"/>
              </a:ext>
            </a:extLst>
          </p:cNvPr>
          <p:cNvPicPr>
            <a:picLocks noChangeAspect="1" noChangeArrowheads="1"/>
          </p:cNvPicPr>
          <p:nvPr/>
        </p:nvPicPr>
        <p:blipFill rotWithShape="1">
          <a:blip r:embed="rId43">
            <a:extLst>
              <a:ext uri="{28A0092B-C50C-407E-A947-70E740481C1C}">
                <a14:useLocalDpi xmlns:a14="http://schemas.microsoft.com/office/drawing/2010/main" val="0"/>
              </a:ext>
            </a:extLst>
          </a:blip>
          <a:srcRect l="12725" t="37504" r="13780" b="36437"/>
          <a:stretch/>
        </p:blipFill>
        <p:spPr bwMode="auto">
          <a:xfrm>
            <a:off x="7226966" y="2255993"/>
            <a:ext cx="727250" cy="147347"/>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1044">
            <a:extLst>
              <a:ext uri="{FF2B5EF4-FFF2-40B4-BE49-F238E27FC236}">
                <a16:creationId xmlns:a16="http://schemas.microsoft.com/office/drawing/2014/main" id="{10CDFEEE-CFB6-797F-1DFA-DD4357C3F1F0}"/>
              </a:ext>
            </a:extLst>
          </p:cNvPr>
          <p:cNvPicPr>
            <a:picLocks noChangeAspect="1"/>
          </p:cNvPicPr>
          <p:nvPr/>
        </p:nvPicPr>
        <p:blipFill rotWithShape="1">
          <a:blip r:embed="rId44"/>
          <a:srcRect t="21567" b="21554"/>
          <a:stretch/>
        </p:blipFill>
        <p:spPr>
          <a:xfrm>
            <a:off x="8832334" y="2152738"/>
            <a:ext cx="439967" cy="250244"/>
          </a:xfrm>
          <a:prstGeom prst="rect">
            <a:avLst/>
          </a:prstGeom>
        </p:spPr>
      </p:pic>
    </p:spTree>
    <p:extLst>
      <p:ext uri="{BB962C8B-B14F-4D97-AF65-F5344CB8AC3E}">
        <p14:creationId xmlns:p14="http://schemas.microsoft.com/office/powerpoint/2010/main" val="4029143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8D19B0-7A1B-DA72-E2E4-BDA0BE8DCEE2}"/>
              </a:ext>
            </a:extLst>
          </p:cNvPr>
          <p:cNvSpPr txBox="1"/>
          <p:nvPr/>
        </p:nvSpPr>
        <p:spPr>
          <a:xfrm>
            <a:off x="192748" y="163346"/>
            <a:ext cx="10909500" cy="535531"/>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N" sz="3200" b="1" i="0" u="none" strike="noStrike" kern="1200" cap="small" spc="300" normalizeH="0" baseline="0" noProof="0" dirty="0">
                <a:ln>
                  <a:noFill/>
                </a:ln>
                <a:solidFill>
                  <a:prstClr val="black"/>
                </a:solidFill>
                <a:effectLst>
                  <a:outerShdw blurRad="38100" dist="38100" dir="2700000" algn="tl">
                    <a:srgbClr val="000000">
                      <a:alpha val="43137"/>
                    </a:srgbClr>
                  </a:outerShdw>
                </a:effectLst>
                <a:uLnTx/>
                <a:uFillTx/>
                <a:latin typeface="Tw Cen MT" panose="020B0602020104020603" pitchFamily="34" charset="0"/>
                <a:ea typeface="Segoe UI Black" panose="020B0A02040204020203" pitchFamily="34" charset="0"/>
                <a:cs typeface="+mn-cs"/>
              </a:rPr>
              <a:t>Analytical Insights</a:t>
            </a:r>
            <a:endParaRPr kumimoji="0" lang="en-SG" sz="3200" b="1" i="0" u="none" strike="noStrike" kern="1200" cap="small" spc="300" normalizeH="0" baseline="0" noProof="0" dirty="0">
              <a:ln>
                <a:noFill/>
              </a:ln>
              <a:solidFill>
                <a:prstClr val="black"/>
              </a:solidFill>
              <a:effectLst>
                <a:outerShdw blurRad="38100" dist="38100" dir="2700000" algn="tl">
                  <a:srgbClr val="000000">
                    <a:alpha val="43137"/>
                  </a:srgbClr>
                </a:outerShdw>
              </a:effectLst>
              <a:uLnTx/>
              <a:uFillTx/>
              <a:latin typeface="Tw Cen MT" panose="020B0602020104020603" pitchFamily="34" charset="0"/>
              <a:ea typeface="Segoe UI Black" panose="020B0A02040204020203" pitchFamily="34" charset="0"/>
              <a:cs typeface="+mn-cs"/>
            </a:endParaRPr>
          </a:p>
        </p:txBody>
      </p:sp>
      <p:grpSp>
        <p:nvGrpSpPr>
          <p:cNvPr id="4" name="object 6">
            <a:extLst>
              <a:ext uri="{FF2B5EF4-FFF2-40B4-BE49-F238E27FC236}">
                <a16:creationId xmlns:a16="http://schemas.microsoft.com/office/drawing/2014/main" id="{A8C9FB93-75D6-5943-8322-5365929BB170}"/>
              </a:ext>
            </a:extLst>
          </p:cNvPr>
          <p:cNvGrpSpPr/>
          <p:nvPr/>
        </p:nvGrpSpPr>
        <p:grpSpPr>
          <a:xfrm>
            <a:off x="9488863" y="1061487"/>
            <a:ext cx="2387564" cy="1649682"/>
            <a:chOff x="6255639" y="2242947"/>
            <a:chExt cx="5467350" cy="3778885"/>
          </a:xfrm>
        </p:grpSpPr>
        <p:pic>
          <p:nvPicPr>
            <p:cNvPr id="5" name="object 7">
              <a:extLst>
                <a:ext uri="{FF2B5EF4-FFF2-40B4-BE49-F238E27FC236}">
                  <a16:creationId xmlns:a16="http://schemas.microsoft.com/office/drawing/2014/main" id="{DEAE369C-B429-94AB-2CF6-BC28C8992C67}"/>
                </a:ext>
              </a:extLst>
            </p:cNvPr>
            <p:cNvPicPr/>
            <p:nvPr/>
          </p:nvPicPr>
          <p:blipFill>
            <a:blip r:embed="rId2" cstate="print"/>
            <a:stretch>
              <a:fillRect/>
            </a:stretch>
          </p:blipFill>
          <p:spPr>
            <a:xfrm>
              <a:off x="6265164" y="2252472"/>
              <a:ext cx="4486655" cy="3134855"/>
            </a:xfrm>
            <a:prstGeom prst="rect">
              <a:avLst/>
            </a:prstGeom>
          </p:spPr>
        </p:pic>
        <p:sp>
          <p:nvSpPr>
            <p:cNvPr id="6" name="object 8">
              <a:extLst>
                <a:ext uri="{FF2B5EF4-FFF2-40B4-BE49-F238E27FC236}">
                  <a16:creationId xmlns:a16="http://schemas.microsoft.com/office/drawing/2014/main" id="{3F7BB481-B86C-F184-7B62-0B7C55542535}"/>
                </a:ext>
              </a:extLst>
            </p:cNvPr>
            <p:cNvSpPr/>
            <p:nvPr/>
          </p:nvSpPr>
          <p:spPr>
            <a:xfrm>
              <a:off x="6260401" y="2247709"/>
              <a:ext cx="4496435" cy="3144520"/>
            </a:xfrm>
            <a:custGeom>
              <a:avLst/>
              <a:gdLst/>
              <a:ahLst/>
              <a:cxnLst/>
              <a:rect l="l" t="t" r="r" b="b"/>
              <a:pathLst>
                <a:path w="4496434" h="3144520">
                  <a:moveTo>
                    <a:pt x="0" y="0"/>
                  </a:moveTo>
                  <a:lnTo>
                    <a:pt x="4496180" y="0"/>
                  </a:lnTo>
                  <a:lnTo>
                    <a:pt x="4496180" y="3144393"/>
                  </a:lnTo>
                  <a:lnTo>
                    <a:pt x="0" y="3144393"/>
                  </a:lnTo>
                  <a:lnTo>
                    <a:pt x="0" y="0"/>
                  </a:lnTo>
                  <a:close/>
                </a:path>
              </a:pathLst>
            </a:custGeom>
            <a:ln w="952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pic>
          <p:nvPicPr>
            <p:cNvPr id="7" name="object 9">
              <a:extLst>
                <a:ext uri="{FF2B5EF4-FFF2-40B4-BE49-F238E27FC236}">
                  <a16:creationId xmlns:a16="http://schemas.microsoft.com/office/drawing/2014/main" id="{81BE44E0-C004-EC77-1981-3A371B7F0DDA}"/>
                </a:ext>
              </a:extLst>
            </p:cNvPr>
            <p:cNvPicPr/>
            <p:nvPr/>
          </p:nvPicPr>
          <p:blipFill>
            <a:blip r:embed="rId3" cstate="print"/>
            <a:stretch>
              <a:fillRect/>
            </a:stretch>
          </p:blipFill>
          <p:spPr>
            <a:xfrm>
              <a:off x="10250423" y="3767327"/>
              <a:ext cx="1463040" cy="2244839"/>
            </a:xfrm>
            <a:prstGeom prst="rect">
              <a:avLst/>
            </a:prstGeom>
          </p:spPr>
        </p:pic>
        <p:sp>
          <p:nvSpPr>
            <p:cNvPr id="8" name="object 10">
              <a:extLst>
                <a:ext uri="{FF2B5EF4-FFF2-40B4-BE49-F238E27FC236}">
                  <a16:creationId xmlns:a16="http://schemas.microsoft.com/office/drawing/2014/main" id="{39E258A1-3575-F811-1241-A12878E89533}"/>
                </a:ext>
              </a:extLst>
            </p:cNvPr>
            <p:cNvSpPr/>
            <p:nvPr/>
          </p:nvSpPr>
          <p:spPr>
            <a:xfrm>
              <a:off x="10245661" y="3762565"/>
              <a:ext cx="1472565" cy="2254885"/>
            </a:xfrm>
            <a:custGeom>
              <a:avLst/>
              <a:gdLst/>
              <a:ahLst/>
              <a:cxnLst/>
              <a:rect l="l" t="t" r="r" b="b"/>
              <a:pathLst>
                <a:path w="1472565" h="2254885">
                  <a:moveTo>
                    <a:pt x="0" y="0"/>
                  </a:moveTo>
                  <a:lnTo>
                    <a:pt x="1472565" y="0"/>
                  </a:lnTo>
                  <a:lnTo>
                    <a:pt x="1472565" y="2254377"/>
                  </a:lnTo>
                  <a:lnTo>
                    <a:pt x="0" y="2254377"/>
                  </a:lnTo>
                  <a:lnTo>
                    <a:pt x="0" y="0"/>
                  </a:lnTo>
                  <a:close/>
                </a:path>
              </a:pathLst>
            </a:custGeom>
            <a:ln w="952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grpSp>
      <p:sp>
        <p:nvSpPr>
          <p:cNvPr id="9" name="TextBox 8">
            <a:extLst>
              <a:ext uri="{FF2B5EF4-FFF2-40B4-BE49-F238E27FC236}">
                <a16:creationId xmlns:a16="http://schemas.microsoft.com/office/drawing/2014/main" id="{857135FF-212E-C2D9-37C8-C3E5F65790AB}"/>
              </a:ext>
            </a:extLst>
          </p:cNvPr>
          <p:cNvSpPr txBox="1"/>
          <p:nvPr/>
        </p:nvSpPr>
        <p:spPr>
          <a:xfrm>
            <a:off x="487023" y="881172"/>
            <a:ext cx="139892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strike="noStrike" kern="1200" cap="none" spc="0" normalizeH="0" baseline="0" noProof="0" dirty="0">
                <a:ln>
                  <a:noFill/>
                </a:ln>
                <a:solidFill>
                  <a:prstClr val="black"/>
                </a:solidFill>
                <a:uLnTx/>
                <a:uFillTx/>
                <a:latin typeface="Tw Cen MT"/>
                <a:ea typeface="+mn-ea"/>
                <a:cs typeface="+mn-cs"/>
              </a:rPr>
              <a:t>Part Traceability</a:t>
            </a:r>
          </a:p>
        </p:txBody>
      </p:sp>
      <p:pic>
        <p:nvPicPr>
          <p:cNvPr id="10" name="Picture 9">
            <a:extLst>
              <a:ext uri="{FF2B5EF4-FFF2-40B4-BE49-F238E27FC236}">
                <a16:creationId xmlns:a16="http://schemas.microsoft.com/office/drawing/2014/main" id="{7ED1F308-A20F-54AE-7415-6C39F4FB52F4}"/>
              </a:ext>
            </a:extLst>
          </p:cNvPr>
          <p:cNvPicPr>
            <a:picLocks noChangeAspect="1"/>
          </p:cNvPicPr>
          <p:nvPr/>
        </p:nvPicPr>
        <p:blipFill>
          <a:blip r:embed="rId4"/>
          <a:stretch>
            <a:fillRect/>
          </a:stretch>
        </p:blipFill>
        <p:spPr>
          <a:xfrm>
            <a:off x="4555776" y="5111924"/>
            <a:ext cx="2530493" cy="1495772"/>
          </a:xfrm>
          <a:prstGeom prst="rect">
            <a:avLst/>
          </a:prstGeom>
        </p:spPr>
      </p:pic>
      <p:pic>
        <p:nvPicPr>
          <p:cNvPr id="11" name="Picture 10">
            <a:extLst>
              <a:ext uri="{FF2B5EF4-FFF2-40B4-BE49-F238E27FC236}">
                <a16:creationId xmlns:a16="http://schemas.microsoft.com/office/drawing/2014/main" id="{E359A058-80AD-F9B4-663A-706ADE2EDD7A}"/>
              </a:ext>
            </a:extLst>
          </p:cNvPr>
          <p:cNvPicPr>
            <a:picLocks noChangeAspect="1"/>
          </p:cNvPicPr>
          <p:nvPr/>
        </p:nvPicPr>
        <p:blipFill>
          <a:blip r:embed="rId5"/>
          <a:stretch>
            <a:fillRect/>
          </a:stretch>
        </p:blipFill>
        <p:spPr>
          <a:xfrm>
            <a:off x="8235562" y="5111924"/>
            <a:ext cx="2867414" cy="1495772"/>
          </a:xfrm>
          <a:prstGeom prst="rect">
            <a:avLst/>
          </a:prstGeom>
        </p:spPr>
      </p:pic>
      <p:pic>
        <p:nvPicPr>
          <p:cNvPr id="12" name="Picture 11">
            <a:extLst>
              <a:ext uri="{FF2B5EF4-FFF2-40B4-BE49-F238E27FC236}">
                <a16:creationId xmlns:a16="http://schemas.microsoft.com/office/drawing/2014/main" id="{E1977EBD-31CF-9FFD-8CFF-C9FC385C4D2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28512" y="5134533"/>
            <a:ext cx="2867414" cy="1563946"/>
          </a:xfrm>
          <a:prstGeom prst="rect">
            <a:avLst/>
          </a:prstGeom>
        </p:spPr>
      </p:pic>
      <p:sp>
        <p:nvSpPr>
          <p:cNvPr id="13" name="TextBox 12">
            <a:extLst>
              <a:ext uri="{FF2B5EF4-FFF2-40B4-BE49-F238E27FC236}">
                <a16:creationId xmlns:a16="http://schemas.microsoft.com/office/drawing/2014/main" id="{D835E922-0928-B6F3-44B2-DC2A4CF86DE0}"/>
              </a:ext>
            </a:extLst>
          </p:cNvPr>
          <p:cNvSpPr txBox="1"/>
          <p:nvPr/>
        </p:nvSpPr>
        <p:spPr>
          <a:xfrm>
            <a:off x="4902218" y="881172"/>
            <a:ext cx="139892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strike="noStrike" kern="1200" cap="none" spc="0" normalizeH="0" baseline="0" noProof="0" dirty="0">
                <a:ln>
                  <a:noFill/>
                </a:ln>
                <a:solidFill>
                  <a:prstClr val="black"/>
                </a:solidFill>
                <a:uLnTx/>
                <a:uFillTx/>
                <a:latin typeface="Tw Cen MT"/>
                <a:ea typeface="+mn-ea"/>
                <a:cs typeface="+mn-cs"/>
              </a:rPr>
              <a:t>Process Traceability</a:t>
            </a:r>
          </a:p>
        </p:txBody>
      </p:sp>
      <p:pic>
        <p:nvPicPr>
          <p:cNvPr id="17" name="Picture 16">
            <a:extLst>
              <a:ext uri="{FF2B5EF4-FFF2-40B4-BE49-F238E27FC236}">
                <a16:creationId xmlns:a16="http://schemas.microsoft.com/office/drawing/2014/main" id="{5E3E81D4-C239-C1DF-622E-96D752A4CC50}"/>
              </a:ext>
            </a:extLst>
          </p:cNvPr>
          <p:cNvPicPr>
            <a:picLocks noChangeAspect="1"/>
          </p:cNvPicPr>
          <p:nvPr/>
        </p:nvPicPr>
        <p:blipFill>
          <a:blip r:embed="rId7"/>
          <a:stretch>
            <a:fillRect/>
          </a:stretch>
        </p:blipFill>
        <p:spPr>
          <a:xfrm>
            <a:off x="605315" y="1226718"/>
            <a:ext cx="3706689" cy="1505843"/>
          </a:xfrm>
          <a:prstGeom prst="rect">
            <a:avLst/>
          </a:prstGeom>
        </p:spPr>
      </p:pic>
      <p:pic>
        <p:nvPicPr>
          <p:cNvPr id="18" name="Picture 17">
            <a:extLst>
              <a:ext uri="{FF2B5EF4-FFF2-40B4-BE49-F238E27FC236}">
                <a16:creationId xmlns:a16="http://schemas.microsoft.com/office/drawing/2014/main" id="{9FADA9E6-28AA-8236-E254-B21DA7B0D27C}"/>
              </a:ext>
            </a:extLst>
          </p:cNvPr>
          <p:cNvPicPr>
            <a:picLocks noChangeAspect="1"/>
          </p:cNvPicPr>
          <p:nvPr/>
        </p:nvPicPr>
        <p:blipFill>
          <a:blip r:embed="rId8"/>
          <a:stretch>
            <a:fillRect/>
          </a:stretch>
        </p:blipFill>
        <p:spPr>
          <a:xfrm>
            <a:off x="4903864" y="1142598"/>
            <a:ext cx="3871296" cy="1792379"/>
          </a:xfrm>
          <a:prstGeom prst="rect">
            <a:avLst/>
          </a:prstGeom>
        </p:spPr>
      </p:pic>
      <p:grpSp>
        <p:nvGrpSpPr>
          <p:cNvPr id="23" name="Group 22">
            <a:extLst>
              <a:ext uri="{FF2B5EF4-FFF2-40B4-BE49-F238E27FC236}">
                <a16:creationId xmlns:a16="http://schemas.microsoft.com/office/drawing/2014/main" id="{01E0E340-8C28-2B83-AB2E-5D79E2C5C253}"/>
              </a:ext>
            </a:extLst>
          </p:cNvPr>
          <p:cNvGrpSpPr/>
          <p:nvPr/>
        </p:nvGrpSpPr>
        <p:grpSpPr>
          <a:xfrm>
            <a:off x="5821023" y="2980684"/>
            <a:ext cx="5592389" cy="1945421"/>
            <a:chOff x="5859933" y="3005492"/>
            <a:chExt cx="5592389" cy="1945421"/>
          </a:xfrm>
        </p:grpSpPr>
        <p:pic>
          <p:nvPicPr>
            <p:cNvPr id="16" name="Picture 15">
              <a:extLst>
                <a:ext uri="{FF2B5EF4-FFF2-40B4-BE49-F238E27FC236}">
                  <a16:creationId xmlns:a16="http://schemas.microsoft.com/office/drawing/2014/main" id="{91E399F0-AB76-DF2F-5640-47E9CC2889EA}"/>
                </a:ext>
              </a:extLst>
            </p:cNvPr>
            <p:cNvPicPr>
              <a:picLocks noChangeAspect="1"/>
            </p:cNvPicPr>
            <p:nvPr/>
          </p:nvPicPr>
          <p:blipFill rotWithShape="1">
            <a:blip r:embed="rId9"/>
            <a:srcRect t="14079"/>
            <a:stretch/>
          </p:blipFill>
          <p:spPr>
            <a:xfrm>
              <a:off x="5859933" y="3145604"/>
              <a:ext cx="5592389" cy="1805309"/>
            </a:xfrm>
            <a:prstGeom prst="rect">
              <a:avLst/>
            </a:prstGeom>
          </p:spPr>
        </p:pic>
        <p:sp>
          <p:nvSpPr>
            <p:cNvPr id="19" name="TextBox 18">
              <a:extLst>
                <a:ext uri="{FF2B5EF4-FFF2-40B4-BE49-F238E27FC236}">
                  <a16:creationId xmlns:a16="http://schemas.microsoft.com/office/drawing/2014/main" id="{FA57FBC2-DBA9-DCEF-E78D-958D8D6156CD}"/>
                </a:ext>
              </a:extLst>
            </p:cNvPr>
            <p:cNvSpPr txBox="1"/>
            <p:nvPr/>
          </p:nvSpPr>
          <p:spPr>
            <a:xfrm>
              <a:off x="9197137" y="3005492"/>
              <a:ext cx="139892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strike="noStrike" kern="1200" cap="none" spc="0" normalizeH="0" baseline="0" noProof="0" dirty="0">
                  <a:ln>
                    <a:noFill/>
                  </a:ln>
                  <a:solidFill>
                    <a:prstClr val="black"/>
                  </a:solidFill>
                  <a:uLnTx/>
                  <a:uFillTx/>
                  <a:latin typeface="Tw Cen MT"/>
                  <a:ea typeface="+mn-ea"/>
                  <a:cs typeface="+mn-cs"/>
                </a:rPr>
                <a:t>Defect by Model</a:t>
              </a:r>
            </a:p>
          </p:txBody>
        </p:sp>
      </p:grpSp>
      <p:grpSp>
        <p:nvGrpSpPr>
          <p:cNvPr id="22" name="Group 21">
            <a:extLst>
              <a:ext uri="{FF2B5EF4-FFF2-40B4-BE49-F238E27FC236}">
                <a16:creationId xmlns:a16="http://schemas.microsoft.com/office/drawing/2014/main" id="{A9AE3A20-A3CA-7921-9C1C-1CE05BC31155}"/>
              </a:ext>
            </a:extLst>
          </p:cNvPr>
          <p:cNvGrpSpPr/>
          <p:nvPr/>
        </p:nvGrpSpPr>
        <p:grpSpPr>
          <a:xfrm>
            <a:off x="1823841" y="2913783"/>
            <a:ext cx="3281785" cy="2158592"/>
            <a:chOff x="461541" y="2917790"/>
            <a:chExt cx="3281785" cy="2158592"/>
          </a:xfrm>
        </p:grpSpPr>
        <p:pic>
          <p:nvPicPr>
            <p:cNvPr id="14" name="Picture 13">
              <a:extLst>
                <a:ext uri="{FF2B5EF4-FFF2-40B4-BE49-F238E27FC236}">
                  <a16:creationId xmlns:a16="http://schemas.microsoft.com/office/drawing/2014/main" id="{E9D9D9A3-BCCC-D406-E128-21D08DD2E2DE}"/>
                </a:ext>
              </a:extLst>
            </p:cNvPr>
            <p:cNvPicPr>
              <a:picLocks noChangeAspect="1"/>
            </p:cNvPicPr>
            <p:nvPr/>
          </p:nvPicPr>
          <p:blipFill rotWithShape="1">
            <a:blip r:embed="rId10"/>
            <a:srcRect l="21763" r="18932"/>
            <a:stretch/>
          </p:blipFill>
          <p:spPr>
            <a:xfrm>
              <a:off x="487024" y="2934977"/>
              <a:ext cx="3256302" cy="2141405"/>
            </a:xfrm>
            <a:prstGeom prst="rect">
              <a:avLst/>
            </a:prstGeom>
          </p:spPr>
        </p:pic>
        <p:sp>
          <p:nvSpPr>
            <p:cNvPr id="20" name="TextBox 19">
              <a:extLst>
                <a:ext uri="{FF2B5EF4-FFF2-40B4-BE49-F238E27FC236}">
                  <a16:creationId xmlns:a16="http://schemas.microsoft.com/office/drawing/2014/main" id="{5142E374-D195-28BF-E838-D16B960F60A2}"/>
                </a:ext>
              </a:extLst>
            </p:cNvPr>
            <p:cNvSpPr txBox="1"/>
            <p:nvPr/>
          </p:nvSpPr>
          <p:spPr>
            <a:xfrm>
              <a:off x="461541" y="2917790"/>
              <a:ext cx="176730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strike="noStrike" kern="1200" cap="none" spc="0" normalizeH="0" baseline="0" noProof="0" dirty="0">
                  <a:ln>
                    <a:noFill/>
                  </a:ln>
                  <a:solidFill>
                    <a:prstClr val="black"/>
                  </a:solidFill>
                  <a:uLnTx/>
                  <a:uFillTx/>
                  <a:latin typeface="Tw Cen MT"/>
                  <a:ea typeface="+mn-ea"/>
                  <a:cs typeface="+mn-cs"/>
                </a:rPr>
                <a:t>Production by Model</a:t>
              </a:r>
            </a:p>
          </p:txBody>
        </p:sp>
        <p:pic>
          <p:nvPicPr>
            <p:cNvPr id="21" name="Picture 20">
              <a:extLst>
                <a:ext uri="{FF2B5EF4-FFF2-40B4-BE49-F238E27FC236}">
                  <a16:creationId xmlns:a16="http://schemas.microsoft.com/office/drawing/2014/main" id="{FE80DD02-4C17-9E5A-BC6E-2B5B34A45F61}"/>
                </a:ext>
              </a:extLst>
            </p:cNvPr>
            <p:cNvPicPr>
              <a:picLocks noChangeAspect="1"/>
            </p:cNvPicPr>
            <p:nvPr/>
          </p:nvPicPr>
          <p:blipFill rotWithShape="1">
            <a:blip r:embed="rId10"/>
            <a:srcRect l="84191"/>
            <a:stretch/>
          </p:blipFill>
          <p:spPr>
            <a:xfrm>
              <a:off x="2784740" y="2934977"/>
              <a:ext cx="868023" cy="2141405"/>
            </a:xfrm>
            <a:prstGeom prst="rect">
              <a:avLst/>
            </a:prstGeom>
          </p:spPr>
        </p:pic>
      </p:grpSp>
    </p:spTree>
    <p:extLst>
      <p:ext uri="{BB962C8B-B14F-4D97-AF65-F5344CB8AC3E}">
        <p14:creationId xmlns:p14="http://schemas.microsoft.com/office/powerpoint/2010/main" val="3530183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 name="Group 114">
            <a:extLst>
              <a:ext uri="{FF2B5EF4-FFF2-40B4-BE49-F238E27FC236}">
                <a16:creationId xmlns:a16="http://schemas.microsoft.com/office/drawing/2014/main" id="{2E079963-DA1D-5DD7-78E1-BEE905C5D73C}"/>
              </a:ext>
            </a:extLst>
          </p:cNvPr>
          <p:cNvGrpSpPr/>
          <p:nvPr/>
        </p:nvGrpSpPr>
        <p:grpSpPr>
          <a:xfrm>
            <a:off x="558889" y="908721"/>
            <a:ext cx="11074223" cy="5801257"/>
            <a:chOff x="220475" y="672411"/>
            <a:chExt cx="11719599" cy="6030401"/>
          </a:xfrm>
        </p:grpSpPr>
        <p:pic>
          <p:nvPicPr>
            <p:cNvPr id="60" name="Picture 59">
              <a:extLst>
                <a:ext uri="{FF2B5EF4-FFF2-40B4-BE49-F238E27FC236}">
                  <a16:creationId xmlns:a16="http://schemas.microsoft.com/office/drawing/2014/main" id="{7D426CB6-656E-BFAE-988C-8ECD89C95E54}"/>
                </a:ext>
              </a:extLst>
            </p:cNvPr>
            <p:cNvPicPr>
              <a:picLocks noChangeAspect="1"/>
            </p:cNvPicPr>
            <p:nvPr/>
          </p:nvPicPr>
          <p:blipFill>
            <a:blip r:embed="rId2"/>
            <a:stretch>
              <a:fillRect/>
            </a:stretch>
          </p:blipFill>
          <p:spPr>
            <a:xfrm>
              <a:off x="342774" y="2109074"/>
              <a:ext cx="1689587" cy="340439"/>
            </a:xfrm>
            <a:prstGeom prst="rect">
              <a:avLst/>
            </a:prstGeom>
          </p:spPr>
        </p:pic>
        <p:sp>
          <p:nvSpPr>
            <p:cNvPr id="61" name="AutoShape 2" descr="Godrej Logo">
              <a:extLst>
                <a:ext uri="{FF2B5EF4-FFF2-40B4-BE49-F238E27FC236}">
                  <a16:creationId xmlns:a16="http://schemas.microsoft.com/office/drawing/2014/main" id="{9ECB6B5A-F27C-7D22-11FC-366E550FED06}"/>
                </a:ext>
              </a:extLst>
            </p:cNvPr>
            <p:cNvSpPr>
              <a:spLocks noChangeAspect="1" noChangeArrowheads="1"/>
            </p:cNvSpPr>
            <p:nvPr/>
          </p:nvSpPr>
          <p:spPr bwMode="auto">
            <a:xfrm flipH="1">
              <a:off x="6213895" y="2559277"/>
              <a:ext cx="1013547"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44" tIns="30472" rIns="60944" bIns="30472" numCol="1" anchor="t" anchorCtr="0" compatLnSpc="1">
              <a:prstTxWarp prst="textNoShape">
                <a:avLst/>
              </a:prstTxWarp>
            </a:bodyPr>
            <a:lstStyle/>
            <a:p>
              <a:pPr>
                <a:defRPr/>
              </a:pPr>
              <a:endParaRPr lang="en-SG" sz="1600">
                <a:solidFill>
                  <a:prstClr val="black"/>
                </a:solidFill>
                <a:latin typeface="Tw Cen MT"/>
              </a:endParaRPr>
            </a:p>
          </p:txBody>
        </p:sp>
        <p:sp>
          <p:nvSpPr>
            <p:cNvPr id="62" name="AutoShape 4" descr="Godrej Logo">
              <a:extLst>
                <a:ext uri="{FF2B5EF4-FFF2-40B4-BE49-F238E27FC236}">
                  <a16:creationId xmlns:a16="http://schemas.microsoft.com/office/drawing/2014/main" id="{4C954F40-523D-FBFB-872C-0109424CF33D}"/>
                </a:ext>
              </a:extLst>
            </p:cNvPr>
            <p:cNvSpPr>
              <a:spLocks noChangeAspect="1" noChangeArrowheads="1"/>
            </p:cNvSpPr>
            <p:nvPr/>
          </p:nvSpPr>
          <p:spPr bwMode="auto">
            <a:xfrm>
              <a:off x="5909095" y="255927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44" tIns="30472" rIns="60944" bIns="30472" numCol="1" anchor="t" anchorCtr="0" compatLnSpc="1">
              <a:prstTxWarp prst="textNoShape">
                <a:avLst/>
              </a:prstTxWarp>
            </a:bodyPr>
            <a:lstStyle/>
            <a:p>
              <a:pPr>
                <a:defRPr/>
              </a:pPr>
              <a:endParaRPr lang="en-SG" sz="1600">
                <a:solidFill>
                  <a:prstClr val="black"/>
                </a:solidFill>
                <a:latin typeface="Tw Cen MT"/>
              </a:endParaRPr>
            </a:p>
          </p:txBody>
        </p:sp>
        <p:pic>
          <p:nvPicPr>
            <p:cNvPr id="63" name="Picture 62">
              <a:extLst>
                <a:ext uri="{FF2B5EF4-FFF2-40B4-BE49-F238E27FC236}">
                  <a16:creationId xmlns:a16="http://schemas.microsoft.com/office/drawing/2014/main" id="{6F2E64FD-226E-F305-E2D3-F02E8EDF8803}"/>
                </a:ext>
              </a:extLst>
            </p:cNvPr>
            <p:cNvPicPr>
              <a:picLocks noChangeAspect="1"/>
            </p:cNvPicPr>
            <p:nvPr/>
          </p:nvPicPr>
          <p:blipFill>
            <a:blip r:embed="rId3">
              <a:clrChange>
                <a:clrFrom>
                  <a:srgbClr val="F2F2F2"/>
                </a:clrFrom>
                <a:clrTo>
                  <a:srgbClr val="F2F2F2">
                    <a:alpha val="0"/>
                  </a:srgbClr>
                </a:clrTo>
              </a:clrChange>
            </a:blip>
            <a:stretch>
              <a:fillRect/>
            </a:stretch>
          </p:blipFill>
          <p:spPr>
            <a:xfrm>
              <a:off x="10070058" y="1346291"/>
              <a:ext cx="1684456" cy="954525"/>
            </a:xfrm>
            <a:prstGeom prst="rect">
              <a:avLst/>
            </a:prstGeom>
          </p:spPr>
        </p:pic>
        <p:pic>
          <p:nvPicPr>
            <p:cNvPr id="64" name="Picture 63">
              <a:extLst>
                <a:ext uri="{FF2B5EF4-FFF2-40B4-BE49-F238E27FC236}">
                  <a16:creationId xmlns:a16="http://schemas.microsoft.com/office/drawing/2014/main" id="{91969DCE-32E0-51D4-A1FB-A4F78FDC6207}"/>
                </a:ext>
              </a:extLst>
            </p:cNvPr>
            <p:cNvPicPr>
              <a:picLocks noChangeAspect="1"/>
            </p:cNvPicPr>
            <p:nvPr/>
          </p:nvPicPr>
          <p:blipFill>
            <a:blip r:embed="rId4"/>
            <a:stretch>
              <a:fillRect/>
            </a:stretch>
          </p:blipFill>
          <p:spPr>
            <a:xfrm>
              <a:off x="6169269" y="711966"/>
              <a:ext cx="1627298" cy="654456"/>
            </a:xfrm>
            <a:prstGeom prst="rect">
              <a:avLst/>
            </a:prstGeom>
          </p:spPr>
        </p:pic>
        <p:pic>
          <p:nvPicPr>
            <p:cNvPr id="65" name="Picture 64">
              <a:extLst>
                <a:ext uri="{FF2B5EF4-FFF2-40B4-BE49-F238E27FC236}">
                  <a16:creationId xmlns:a16="http://schemas.microsoft.com/office/drawing/2014/main" id="{14EF66E0-803B-0E44-1314-0587C17C83C2}"/>
                </a:ext>
              </a:extLst>
            </p:cNvPr>
            <p:cNvPicPr>
              <a:picLocks noChangeAspect="1"/>
            </p:cNvPicPr>
            <p:nvPr/>
          </p:nvPicPr>
          <p:blipFill>
            <a:blip r:embed="rId5"/>
            <a:stretch>
              <a:fillRect/>
            </a:stretch>
          </p:blipFill>
          <p:spPr>
            <a:xfrm>
              <a:off x="363917" y="2568405"/>
              <a:ext cx="1377193" cy="571032"/>
            </a:xfrm>
            <a:prstGeom prst="rect">
              <a:avLst/>
            </a:prstGeom>
          </p:spPr>
        </p:pic>
        <p:pic>
          <p:nvPicPr>
            <p:cNvPr id="66" name="Picture 65">
              <a:extLst>
                <a:ext uri="{FF2B5EF4-FFF2-40B4-BE49-F238E27FC236}">
                  <a16:creationId xmlns:a16="http://schemas.microsoft.com/office/drawing/2014/main" id="{53A0FAFB-EF39-23CB-92EA-B934385FBAB0}"/>
                </a:ext>
              </a:extLst>
            </p:cNvPr>
            <p:cNvPicPr>
              <a:picLocks noChangeAspect="1"/>
            </p:cNvPicPr>
            <p:nvPr/>
          </p:nvPicPr>
          <p:blipFill>
            <a:blip r:embed="rId6"/>
            <a:stretch>
              <a:fillRect/>
            </a:stretch>
          </p:blipFill>
          <p:spPr>
            <a:xfrm>
              <a:off x="257203" y="1341022"/>
              <a:ext cx="1928470" cy="618671"/>
            </a:xfrm>
            <a:prstGeom prst="rect">
              <a:avLst/>
            </a:prstGeom>
          </p:spPr>
        </p:pic>
        <p:pic>
          <p:nvPicPr>
            <p:cNvPr id="67" name="Picture 4" descr="WAP">
              <a:extLst>
                <a:ext uri="{FF2B5EF4-FFF2-40B4-BE49-F238E27FC236}">
                  <a16:creationId xmlns:a16="http://schemas.microsoft.com/office/drawing/2014/main" id="{D0DA66DE-FAC4-9B48-9F73-F42F1F6FFCD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89807" y="782643"/>
              <a:ext cx="1787929" cy="420916"/>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8" descr="FIEM INDUSTRY – MANUFACTURERES">
              <a:extLst>
                <a:ext uri="{FF2B5EF4-FFF2-40B4-BE49-F238E27FC236}">
                  <a16:creationId xmlns:a16="http://schemas.microsoft.com/office/drawing/2014/main" id="{ECC886AF-DF93-AB59-33D4-1A3CE3C3E2D3}"/>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51389" y="1529230"/>
              <a:ext cx="1470976" cy="643552"/>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4" descr="Electronics Manufacturing Service (EMS) Company in India | EITPL">
              <a:extLst>
                <a:ext uri="{FF2B5EF4-FFF2-40B4-BE49-F238E27FC236}">
                  <a16:creationId xmlns:a16="http://schemas.microsoft.com/office/drawing/2014/main" id="{D8650719-F223-196C-F6CE-9F6206FDE843}"/>
                </a:ext>
              </a:extLst>
            </p:cNvPr>
            <p:cNvPicPr>
              <a:picLocks noChangeAspect="1" noChangeArrowheads="1"/>
            </p:cNvPicPr>
            <p:nvPr/>
          </p:nvPicPr>
          <p:blipFill>
            <a:blip r:embed="rId9">
              <a:clrChange>
                <a:clrFrom>
                  <a:srgbClr val="D86C7A"/>
                </a:clrFrom>
                <a:clrTo>
                  <a:srgbClr val="D86C7A">
                    <a:alpha val="0"/>
                  </a:srgbClr>
                </a:clrTo>
              </a:clrChange>
              <a:extLst>
                <a:ext uri="{28A0092B-C50C-407E-A947-70E740481C1C}">
                  <a14:useLocalDpi xmlns:a14="http://schemas.microsoft.com/office/drawing/2010/main" val="0"/>
                </a:ext>
              </a:extLst>
            </a:blip>
            <a:srcRect/>
            <a:stretch>
              <a:fillRect/>
            </a:stretch>
          </p:blipFill>
          <p:spPr bwMode="auto">
            <a:xfrm>
              <a:off x="220475" y="4867540"/>
              <a:ext cx="2042337" cy="514458"/>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
              <a:extLst>
                <a:ext uri="{FF2B5EF4-FFF2-40B4-BE49-F238E27FC236}">
                  <a16:creationId xmlns:a16="http://schemas.microsoft.com/office/drawing/2014/main" id="{29DCED62-F2AF-84DC-6E19-D8DE15D59C9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5514" y="814853"/>
              <a:ext cx="1627299" cy="44864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Sandhar Technologies Ltd | Know Your Company by Markets Guruji">
              <a:extLst>
                <a:ext uri="{FF2B5EF4-FFF2-40B4-BE49-F238E27FC236}">
                  <a16:creationId xmlns:a16="http://schemas.microsoft.com/office/drawing/2014/main" id="{DC7BA63B-8F4C-A8E7-0F51-2343C3AD908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197324" y="782644"/>
              <a:ext cx="1582881" cy="420915"/>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2" descr="Sahasra Group - India | Noida">
              <a:extLst>
                <a:ext uri="{FF2B5EF4-FFF2-40B4-BE49-F238E27FC236}">
                  <a16:creationId xmlns:a16="http://schemas.microsoft.com/office/drawing/2014/main" id="{48D9D79A-C705-9CC2-016C-8B9E9E6EFE2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9986" b="11435"/>
            <a:stretch/>
          </p:blipFill>
          <p:spPr bwMode="auto">
            <a:xfrm>
              <a:off x="5691838" y="3913321"/>
              <a:ext cx="974174" cy="768905"/>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6" descr="Interface Systems unveils new brand identity | Security Info Watch">
              <a:extLst>
                <a:ext uri="{FF2B5EF4-FFF2-40B4-BE49-F238E27FC236}">
                  <a16:creationId xmlns:a16="http://schemas.microsoft.com/office/drawing/2014/main" id="{FD79DDE8-7542-44E3-2EB0-265D96B0CD48}"/>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6666" t="28478" r="6441" b="30476"/>
            <a:stretch/>
          </p:blipFill>
          <p:spPr bwMode="auto">
            <a:xfrm>
              <a:off x="6405550" y="1589983"/>
              <a:ext cx="1961833" cy="486522"/>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6" descr="TVS Electronics appoints Managing director">
              <a:extLst>
                <a:ext uri="{FF2B5EF4-FFF2-40B4-BE49-F238E27FC236}">
                  <a16:creationId xmlns:a16="http://schemas.microsoft.com/office/drawing/2014/main" id="{EB1A0A92-B9DA-741E-34FD-E15486DEC3E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42746" y="2484605"/>
              <a:ext cx="1702107" cy="614397"/>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8" descr="Axis Global Automation">
              <a:extLst>
                <a:ext uri="{FF2B5EF4-FFF2-40B4-BE49-F238E27FC236}">
                  <a16:creationId xmlns:a16="http://schemas.microsoft.com/office/drawing/2014/main" id="{F0FD29DF-E39D-876B-6617-BD3DFE9B37C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760683" y="2382218"/>
              <a:ext cx="1288554" cy="499959"/>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12" descr="HMSI aims to drive in multiple products in motorcycle segment to expand  presence">
              <a:extLst>
                <a:ext uri="{FF2B5EF4-FFF2-40B4-BE49-F238E27FC236}">
                  <a16:creationId xmlns:a16="http://schemas.microsoft.com/office/drawing/2014/main" id="{89D2F8D7-7188-5BEE-6DCE-881A3853FD65}"/>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t="31892" b="41680"/>
            <a:stretch/>
          </p:blipFill>
          <p:spPr bwMode="auto">
            <a:xfrm>
              <a:off x="2285640" y="2279293"/>
              <a:ext cx="2113212" cy="372922"/>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Syrma SGS Technology">
              <a:extLst>
                <a:ext uri="{FF2B5EF4-FFF2-40B4-BE49-F238E27FC236}">
                  <a16:creationId xmlns:a16="http://schemas.microsoft.com/office/drawing/2014/main" id="{1AFB1EB5-91E2-A428-0C3A-86CA8A1EEBFD}"/>
                </a:ext>
              </a:extLst>
            </p:cNvPr>
            <p:cNvPicPr>
              <a:picLocks noChangeAspect="1" noChangeArrowheads="1"/>
            </p:cNvPicPr>
            <p:nvPr/>
          </p:nvPicPr>
          <p:blipFill rotWithShape="1">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t="29782" b="33205"/>
            <a:stretch/>
          </p:blipFill>
          <p:spPr bwMode="auto">
            <a:xfrm>
              <a:off x="4008509" y="672411"/>
              <a:ext cx="1900586" cy="703459"/>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4" descr="logo – INDIA NIPPON ELECTRICALS LTD">
              <a:extLst>
                <a:ext uri="{FF2B5EF4-FFF2-40B4-BE49-F238E27FC236}">
                  <a16:creationId xmlns:a16="http://schemas.microsoft.com/office/drawing/2014/main" id="{E446161A-C203-5DDF-2E29-82ADEE86CAEB}"/>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698785" y="2858305"/>
              <a:ext cx="1283052" cy="856743"/>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6" descr="ASTI CORPORATION">
              <a:extLst>
                <a:ext uri="{FF2B5EF4-FFF2-40B4-BE49-F238E27FC236}">
                  <a16:creationId xmlns:a16="http://schemas.microsoft.com/office/drawing/2014/main" id="{E7F8FD13-B3A7-C3D7-F3D6-F5E3AC4CE1AC}"/>
                </a:ext>
              </a:extLst>
            </p:cNvPr>
            <p:cNvPicPr>
              <a:picLocks noChangeAspect="1" noChangeArrowheads="1"/>
            </p:cNvPicPr>
            <p:nvPr/>
          </p:nvPicPr>
          <p:blipFill rotWithShape="1">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t="33287" b="35036"/>
            <a:stretch/>
          </p:blipFill>
          <p:spPr bwMode="auto">
            <a:xfrm>
              <a:off x="2363696" y="3921138"/>
              <a:ext cx="1977085" cy="626289"/>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 descr="Star Engineers PVT LTD Company Job Vacancy | Engeeneers Company Job Vacancy  | Job in Pune">
              <a:extLst>
                <a:ext uri="{FF2B5EF4-FFF2-40B4-BE49-F238E27FC236}">
                  <a16:creationId xmlns:a16="http://schemas.microsoft.com/office/drawing/2014/main" id="{FFF5500A-407B-0E4C-649C-576ED4F774E2}"/>
                </a:ext>
              </a:extLst>
            </p:cNvPr>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17840" y="3064341"/>
              <a:ext cx="1937849" cy="812856"/>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80">
              <a:extLst>
                <a:ext uri="{FF2B5EF4-FFF2-40B4-BE49-F238E27FC236}">
                  <a16:creationId xmlns:a16="http://schemas.microsoft.com/office/drawing/2014/main" id="{8A1F16B1-9F50-9F38-E360-5A2087E8441E}"/>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397539" y="3247011"/>
              <a:ext cx="772008" cy="772008"/>
            </a:xfrm>
            <a:prstGeom prst="rect">
              <a:avLst/>
            </a:prstGeom>
          </p:spPr>
        </p:pic>
        <p:pic>
          <p:nvPicPr>
            <p:cNvPr id="82" name="Picture 16" descr="Press Kit | Varroc">
              <a:extLst>
                <a:ext uri="{FF2B5EF4-FFF2-40B4-BE49-F238E27FC236}">
                  <a16:creationId xmlns:a16="http://schemas.microsoft.com/office/drawing/2014/main" id="{62A885AC-930C-63F0-DBBC-337C2001821B}"/>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0954858" y="3444468"/>
              <a:ext cx="708735" cy="657025"/>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 descr="PG Technoplast Pvt Ltd to acquire Next Generation Manufacturers Pvt Ltd |  EquityBulls">
              <a:extLst>
                <a:ext uri="{FF2B5EF4-FFF2-40B4-BE49-F238E27FC236}">
                  <a16:creationId xmlns:a16="http://schemas.microsoft.com/office/drawing/2014/main" id="{8B468C98-2673-CCEF-F100-B22FDBD7EAD6}"/>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0147870" y="2356087"/>
              <a:ext cx="1792204" cy="995669"/>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6" descr="Johari Digital Healthcare Ltd">
              <a:extLst>
                <a:ext uri="{FF2B5EF4-FFF2-40B4-BE49-F238E27FC236}">
                  <a16:creationId xmlns:a16="http://schemas.microsoft.com/office/drawing/2014/main" id="{B381AE7E-EDA6-B131-8791-1D29AECAE542}"/>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7643" t="34059" r="7198" b="34732"/>
            <a:stretch>
              <a:fillRect/>
            </a:stretch>
          </p:blipFill>
          <p:spPr bwMode="auto">
            <a:xfrm>
              <a:off x="361645" y="4145991"/>
              <a:ext cx="1833913" cy="672098"/>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8" descr="Roots EMS - Electronics Manufacturing Services in India">
              <a:extLst>
                <a:ext uri="{FF2B5EF4-FFF2-40B4-BE49-F238E27FC236}">
                  <a16:creationId xmlns:a16="http://schemas.microsoft.com/office/drawing/2014/main" id="{762CA671-33AB-76FB-1F4D-4F8176709BA4}"/>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0691329" y="4335825"/>
              <a:ext cx="1148911" cy="812856"/>
            </a:xfrm>
            <a:prstGeom prst="rect">
              <a:avLst/>
            </a:prstGeom>
            <a:noFill/>
            <a:extLst>
              <a:ext uri="{909E8E84-426E-40DD-AFC4-6F175D3DCCD1}">
                <a14:hiddenFill xmlns:a14="http://schemas.microsoft.com/office/drawing/2010/main">
                  <a:solidFill>
                    <a:srgbClr val="FFFFFF"/>
                  </a:solidFill>
                </a14:hiddenFill>
              </a:ext>
            </a:extLst>
          </p:spPr>
        </p:pic>
        <p:grpSp>
          <p:nvGrpSpPr>
            <p:cNvPr id="86" name="Group 85">
              <a:extLst>
                <a:ext uri="{FF2B5EF4-FFF2-40B4-BE49-F238E27FC236}">
                  <a16:creationId xmlns:a16="http://schemas.microsoft.com/office/drawing/2014/main" id="{CE0CF0DC-E939-ECE3-7CB6-7C9F6FA25FDB}"/>
                </a:ext>
              </a:extLst>
            </p:cNvPr>
            <p:cNvGrpSpPr/>
            <p:nvPr/>
          </p:nvGrpSpPr>
          <p:grpSpPr>
            <a:xfrm>
              <a:off x="8976499" y="4315087"/>
              <a:ext cx="1551006" cy="756872"/>
              <a:chOff x="8286291" y="5582783"/>
              <a:chExt cx="1551006" cy="756872"/>
            </a:xfrm>
          </p:grpSpPr>
          <p:pic>
            <p:nvPicPr>
              <p:cNvPr id="87" name="Picture 12">
                <a:extLst>
                  <a:ext uri="{FF2B5EF4-FFF2-40B4-BE49-F238E27FC236}">
                    <a16:creationId xmlns:a16="http://schemas.microsoft.com/office/drawing/2014/main" id="{C7727180-7DC2-5307-074E-B0B0526416F3}"/>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286291" y="5582783"/>
                <a:ext cx="772009" cy="756872"/>
              </a:xfrm>
              <a:prstGeom prst="rect">
                <a:avLst/>
              </a:prstGeom>
              <a:noFill/>
              <a:extLst>
                <a:ext uri="{909E8E84-426E-40DD-AFC4-6F175D3DCCD1}">
                  <a14:hiddenFill xmlns:a14="http://schemas.microsoft.com/office/drawing/2010/main">
                    <a:solidFill>
                      <a:srgbClr val="FFFFFF"/>
                    </a:solidFill>
                  </a14:hiddenFill>
                </a:ext>
              </a:extLst>
            </p:spPr>
          </p:pic>
          <p:sp>
            <p:nvSpPr>
              <p:cNvPr id="88" name="TextBox 87">
                <a:extLst>
                  <a:ext uri="{FF2B5EF4-FFF2-40B4-BE49-F238E27FC236}">
                    <a16:creationId xmlns:a16="http://schemas.microsoft.com/office/drawing/2014/main" id="{FADD1837-0765-20B1-46F1-25C03CC34050}"/>
                  </a:ext>
                </a:extLst>
              </p:cNvPr>
              <p:cNvSpPr txBox="1"/>
              <p:nvPr/>
            </p:nvSpPr>
            <p:spPr>
              <a:xfrm>
                <a:off x="9058300" y="5638053"/>
                <a:ext cx="778997" cy="607873"/>
              </a:xfrm>
              <a:prstGeom prst="rect">
                <a:avLst/>
              </a:prstGeom>
              <a:noFill/>
            </p:spPr>
            <p:txBody>
              <a:bodyPr wrap="none" rtlCol="0">
                <a:spAutoFit/>
              </a:bodyPr>
              <a:lstStyle/>
              <a:p>
                <a:r>
                  <a:rPr lang="en-US" sz="1600" cap="small" dirty="0" err="1">
                    <a:solidFill>
                      <a:prstClr val="black"/>
                    </a:solidFill>
                    <a:latin typeface="Bahnschrift Light Condensed" panose="020B0502040204020203" pitchFamily="34" charset="0"/>
                  </a:rPr>
                  <a:t>Sasaa</a:t>
                </a:r>
                <a:r>
                  <a:rPr lang="en-US" sz="1600" cap="small" dirty="0">
                    <a:solidFill>
                      <a:prstClr val="black"/>
                    </a:solidFill>
                    <a:latin typeface="Bahnschrift Light Condensed" panose="020B0502040204020203" pitchFamily="34" charset="0"/>
                  </a:rPr>
                  <a:t> </a:t>
                </a:r>
              </a:p>
              <a:p>
                <a:r>
                  <a:rPr lang="en-US" sz="1600" cap="small" dirty="0">
                    <a:solidFill>
                      <a:prstClr val="black"/>
                    </a:solidFill>
                    <a:latin typeface="Bahnschrift Light Condensed" panose="020B0502040204020203" pitchFamily="34" charset="0"/>
                  </a:rPr>
                  <a:t>Ventures</a:t>
                </a:r>
              </a:p>
            </p:txBody>
          </p:sp>
        </p:grpSp>
        <p:pic>
          <p:nvPicPr>
            <p:cNvPr id="89" name="Picture 14" descr="DCX Systems IPO - Details: DCX Systems IPO date, Share Price, Lot Size,  Allotment Status">
              <a:extLst>
                <a:ext uri="{FF2B5EF4-FFF2-40B4-BE49-F238E27FC236}">
                  <a16:creationId xmlns:a16="http://schemas.microsoft.com/office/drawing/2014/main" id="{F35737AC-BCAC-E07F-57D9-0D7AACE71C78}"/>
                </a:ext>
              </a:extLst>
            </p:cNvPr>
            <p:cNvPicPr>
              <a:picLocks noChangeAspect="1" noChangeArrowheads="1"/>
            </p:cNvPicPr>
            <p:nvPr/>
          </p:nvPicPr>
          <p:blipFill rotWithShape="1">
            <a:blip r:embed="rId27" cstate="print">
              <a:extLst>
                <a:ext uri="{28A0092B-C50C-407E-A947-70E740481C1C}">
                  <a14:useLocalDpi xmlns:a14="http://schemas.microsoft.com/office/drawing/2010/main" val="0"/>
                </a:ext>
              </a:extLst>
            </a:blip>
            <a:srcRect t="29672" b="31345"/>
            <a:stretch/>
          </p:blipFill>
          <p:spPr bwMode="auto">
            <a:xfrm>
              <a:off x="4569615" y="2237696"/>
              <a:ext cx="1187531" cy="462941"/>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6" descr="Amara Raja Group - Wikipedia">
              <a:extLst>
                <a:ext uri="{FF2B5EF4-FFF2-40B4-BE49-F238E27FC236}">
                  <a16:creationId xmlns:a16="http://schemas.microsoft.com/office/drawing/2014/main" id="{2C96E0D4-3FA4-17E3-C272-9BD4FE1D5F1A}"/>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6634659" y="3102446"/>
              <a:ext cx="1036481" cy="934015"/>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18" descr="Nippon Audiotronix Archives - Auto News Press">
              <a:extLst>
                <a:ext uri="{FF2B5EF4-FFF2-40B4-BE49-F238E27FC236}">
                  <a16:creationId xmlns:a16="http://schemas.microsoft.com/office/drawing/2014/main" id="{F9305204-50CD-2CA1-DAE1-888792863E20}"/>
                </a:ext>
              </a:extLst>
            </p:cNvPr>
            <p:cNvPicPr>
              <a:picLocks noChangeAspect="1" noChangeArrowheads="1"/>
            </p:cNvPicPr>
            <p:nvPr/>
          </p:nvPicPr>
          <p:blipFill rotWithShape="1">
            <a:blip r:embed="rId29" cstate="print">
              <a:extLst>
                <a:ext uri="{28A0092B-C50C-407E-A947-70E740481C1C}">
                  <a14:useLocalDpi xmlns:a14="http://schemas.microsoft.com/office/drawing/2010/main" val="0"/>
                </a:ext>
              </a:extLst>
            </a:blip>
            <a:srcRect l="3899" t="30422" r="15525" b="30349"/>
            <a:stretch/>
          </p:blipFill>
          <p:spPr bwMode="auto">
            <a:xfrm>
              <a:off x="7002288" y="4177960"/>
              <a:ext cx="1796945" cy="656139"/>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20" descr="AGS Visions Private Limited | LinkedIn">
              <a:extLst>
                <a:ext uri="{FF2B5EF4-FFF2-40B4-BE49-F238E27FC236}">
                  <a16:creationId xmlns:a16="http://schemas.microsoft.com/office/drawing/2014/main" id="{DDD8546A-BD0D-4293-0FC5-F51A5D4E9525}"/>
                </a:ext>
              </a:extLst>
            </p:cNvPr>
            <p:cNvPicPr>
              <a:picLocks noChangeAspect="1" noChangeArrowheads="1"/>
            </p:cNvPicPr>
            <p:nvPr/>
          </p:nvPicPr>
          <p:blipFill rotWithShape="1">
            <a:blip r:embed="rId30">
              <a:extLst>
                <a:ext uri="{28A0092B-C50C-407E-A947-70E740481C1C}">
                  <a14:useLocalDpi xmlns:a14="http://schemas.microsoft.com/office/drawing/2010/main" val="0"/>
                </a:ext>
              </a:extLst>
            </a:blip>
            <a:srcRect t="26434" b="31549"/>
            <a:stretch/>
          </p:blipFill>
          <p:spPr bwMode="auto">
            <a:xfrm>
              <a:off x="6237530" y="4944197"/>
              <a:ext cx="1277331" cy="536703"/>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 descr="Electronic Manufacturing Services (EMS) in India">
              <a:extLst>
                <a:ext uri="{FF2B5EF4-FFF2-40B4-BE49-F238E27FC236}">
                  <a16:creationId xmlns:a16="http://schemas.microsoft.com/office/drawing/2014/main" id="{97BF6286-EAA2-730C-45B9-FA39960C7C7F}"/>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418592" y="4667099"/>
              <a:ext cx="1963208" cy="608935"/>
            </a:xfrm>
            <a:prstGeom prst="rect">
              <a:avLst/>
            </a:prstGeom>
            <a:noFill/>
            <a:extLst>
              <a:ext uri="{909E8E84-426E-40DD-AFC4-6F175D3DCCD1}">
                <a14:hiddenFill xmlns:a14="http://schemas.microsoft.com/office/drawing/2010/main">
                  <a:solidFill>
                    <a:srgbClr val="FFFFFF"/>
                  </a:solidFill>
                </a14:hiddenFill>
              </a:ext>
            </a:extLst>
          </p:spPr>
        </p:pic>
        <p:grpSp>
          <p:nvGrpSpPr>
            <p:cNvPr id="94" name="Group 93">
              <a:extLst>
                <a:ext uri="{FF2B5EF4-FFF2-40B4-BE49-F238E27FC236}">
                  <a16:creationId xmlns:a16="http://schemas.microsoft.com/office/drawing/2014/main" id="{B3AA6CF6-443C-49FF-2733-0CB5AD8748BB}"/>
                </a:ext>
              </a:extLst>
            </p:cNvPr>
            <p:cNvGrpSpPr/>
            <p:nvPr/>
          </p:nvGrpSpPr>
          <p:grpSpPr>
            <a:xfrm>
              <a:off x="311790" y="3248914"/>
              <a:ext cx="1991806" cy="741215"/>
              <a:chOff x="488036" y="3499133"/>
              <a:chExt cx="1991806" cy="741215"/>
            </a:xfrm>
          </p:grpSpPr>
          <p:pic>
            <p:nvPicPr>
              <p:cNvPr id="95" name="Picture 94">
                <a:extLst>
                  <a:ext uri="{FF2B5EF4-FFF2-40B4-BE49-F238E27FC236}">
                    <a16:creationId xmlns:a16="http://schemas.microsoft.com/office/drawing/2014/main" id="{0DF36292-D403-DEF8-8F5D-169BE225BA7F}"/>
                  </a:ext>
                </a:extLst>
              </p:cNvPr>
              <p:cNvPicPr>
                <a:picLocks noChangeAspect="1"/>
              </p:cNvPicPr>
              <p:nvPr/>
            </p:nvPicPr>
            <p:blipFill>
              <a:blip r:embed="rId32"/>
              <a:stretch>
                <a:fillRect/>
              </a:stretch>
            </p:blipFill>
            <p:spPr>
              <a:xfrm>
                <a:off x="1025296" y="3975362"/>
                <a:ext cx="1454546" cy="264986"/>
              </a:xfrm>
              <a:prstGeom prst="rect">
                <a:avLst/>
              </a:prstGeom>
            </p:spPr>
          </p:pic>
          <p:pic>
            <p:nvPicPr>
              <p:cNvPr id="96" name="Picture 4" descr="Zetwerk | Peak XV">
                <a:extLst>
                  <a:ext uri="{FF2B5EF4-FFF2-40B4-BE49-F238E27FC236}">
                    <a16:creationId xmlns:a16="http://schemas.microsoft.com/office/drawing/2014/main" id="{A00896A0-2285-BFA1-AA59-5F613490E0F4}"/>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488036" y="3499133"/>
                <a:ext cx="1991806" cy="637378"/>
              </a:xfrm>
              <a:prstGeom prst="rect">
                <a:avLst/>
              </a:prstGeom>
              <a:noFill/>
              <a:extLst>
                <a:ext uri="{909E8E84-426E-40DD-AFC4-6F175D3DCCD1}">
                  <a14:hiddenFill xmlns:a14="http://schemas.microsoft.com/office/drawing/2010/main">
                    <a:solidFill>
                      <a:srgbClr val="FFFFFF"/>
                    </a:solidFill>
                  </a14:hiddenFill>
                </a:ext>
              </a:extLst>
            </p:spPr>
          </p:pic>
        </p:grpSp>
        <p:pic>
          <p:nvPicPr>
            <p:cNvPr id="97" name="Picture 96">
              <a:extLst>
                <a:ext uri="{FF2B5EF4-FFF2-40B4-BE49-F238E27FC236}">
                  <a16:creationId xmlns:a16="http://schemas.microsoft.com/office/drawing/2014/main" id="{30BF918F-57C6-F920-F246-975C30BAEBC2}"/>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2126689" y="768263"/>
              <a:ext cx="1752437" cy="486685"/>
            </a:xfrm>
            <a:prstGeom prst="rect">
              <a:avLst/>
            </a:prstGeom>
          </p:spPr>
        </p:pic>
        <p:pic>
          <p:nvPicPr>
            <p:cNvPr id="98" name="Picture 6" descr="Abacus Peripherals I India's First Memory Module Manufacturer &amp; SSD  Solutions | RAM &amp; storage solutions:">
              <a:extLst>
                <a:ext uri="{FF2B5EF4-FFF2-40B4-BE49-F238E27FC236}">
                  <a16:creationId xmlns:a16="http://schemas.microsoft.com/office/drawing/2014/main" id="{A1601A65-B79B-D6E0-B0F7-C6581D1935DF}"/>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7689395" y="4920268"/>
              <a:ext cx="2072624" cy="756871"/>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8" descr="Aditya Infotech IPO - Check Issue Date, Price, Lot Size &amp; Details">
              <a:extLst>
                <a:ext uri="{FF2B5EF4-FFF2-40B4-BE49-F238E27FC236}">
                  <a16:creationId xmlns:a16="http://schemas.microsoft.com/office/drawing/2014/main" id="{CC85962D-3CAB-43A6-ADAD-309B800B9A9F}"/>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8627557" y="1281786"/>
              <a:ext cx="1038800" cy="1038800"/>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10" descr="Prama India - 2025 Company Profile, Competitors &amp; Financials - Tracxn">
              <a:extLst>
                <a:ext uri="{FF2B5EF4-FFF2-40B4-BE49-F238E27FC236}">
                  <a16:creationId xmlns:a16="http://schemas.microsoft.com/office/drawing/2014/main" id="{4AC0E45F-1EB5-7158-4ED5-A9D4079DD72D}"/>
                </a:ext>
              </a:extLst>
            </p:cNvPr>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9894406" y="5343778"/>
              <a:ext cx="1878358" cy="504527"/>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100">
              <a:extLst>
                <a:ext uri="{FF2B5EF4-FFF2-40B4-BE49-F238E27FC236}">
                  <a16:creationId xmlns:a16="http://schemas.microsoft.com/office/drawing/2014/main" id="{16145343-E831-5448-2FDB-F06B6B90320E}"/>
                </a:ext>
              </a:extLst>
            </p:cNvPr>
            <p:cNvPicPr>
              <a:picLocks noChangeAspect="1"/>
            </p:cNvPicPr>
            <p:nvPr/>
          </p:nvPicPr>
          <p:blipFill>
            <a:blip r:embed="rId38"/>
            <a:stretch>
              <a:fillRect/>
            </a:stretch>
          </p:blipFill>
          <p:spPr>
            <a:xfrm>
              <a:off x="4669338" y="4019019"/>
              <a:ext cx="779291" cy="608935"/>
            </a:xfrm>
            <a:prstGeom prst="rect">
              <a:avLst/>
            </a:prstGeom>
          </p:spPr>
        </p:pic>
        <p:pic>
          <p:nvPicPr>
            <p:cNvPr id="102" name="Picture 6">
              <a:extLst>
                <a:ext uri="{FF2B5EF4-FFF2-40B4-BE49-F238E27FC236}">
                  <a16:creationId xmlns:a16="http://schemas.microsoft.com/office/drawing/2014/main" id="{D876286C-5BBB-3BE9-7E00-8A8B1B4D01A6}"/>
                </a:ext>
              </a:extLst>
            </p:cNvPr>
            <p:cNvPicPr>
              <a:picLocks noChangeAspect="1" noChangeArrowheads="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297113" y="6204702"/>
              <a:ext cx="4133166" cy="458524"/>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8">
              <a:extLst>
                <a:ext uri="{FF2B5EF4-FFF2-40B4-BE49-F238E27FC236}">
                  <a16:creationId xmlns:a16="http://schemas.microsoft.com/office/drawing/2014/main" id="{9A1B7DB7-4D20-7075-7DE5-C27E95903DE2}"/>
                </a:ext>
              </a:extLst>
            </p:cNvPr>
            <p:cNvPicPr>
              <a:picLocks noChangeAspect="1" noChangeArrowheads="1"/>
            </p:cNvPicPr>
            <p:nvPr/>
          </p:nvPicPr>
          <p:blipFill>
            <a:blip r:embed="rId4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74058" y="5565668"/>
              <a:ext cx="1928633" cy="473624"/>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103">
              <a:extLst>
                <a:ext uri="{FF2B5EF4-FFF2-40B4-BE49-F238E27FC236}">
                  <a16:creationId xmlns:a16="http://schemas.microsoft.com/office/drawing/2014/main" id="{BFFCFD62-BDAF-080A-284B-6A5043492FCB}"/>
                </a:ext>
              </a:extLst>
            </p:cNvPr>
            <p:cNvPicPr>
              <a:picLocks noChangeAspect="1"/>
            </p:cNvPicPr>
            <p:nvPr/>
          </p:nvPicPr>
          <p:blipFill>
            <a:blip r:embed="rId41"/>
            <a:stretch>
              <a:fillRect/>
            </a:stretch>
          </p:blipFill>
          <p:spPr>
            <a:xfrm>
              <a:off x="7919146" y="5700470"/>
              <a:ext cx="1013548" cy="815411"/>
            </a:xfrm>
            <a:prstGeom prst="rect">
              <a:avLst/>
            </a:prstGeom>
          </p:spPr>
        </p:pic>
        <p:pic>
          <p:nvPicPr>
            <p:cNvPr id="105" name="Picture 8" descr="MG Motor - Wikipedia">
              <a:extLst>
                <a:ext uri="{FF2B5EF4-FFF2-40B4-BE49-F238E27FC236}">
                  <a16:creationId xmlns:a16="http://schemas.microsoft.com/office/drawing/2014/main" id="{4AB2F79D-0FBF-1420-34ED-1118151F209F}"/>
                </a:ext>
              </a:extLst>
            </p:cNvPr>
            <p:cNvPicPr>
              <a:picLocks noChangeAspect="1" noChangeArrowheads="1"/>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4770012" y="5797679"/>
              <a:ext cx="850513" cy="905133"/>
            </a:xfrm>
            <a:prstGeom prst="rect">
              <a:avLst/>
            </a:prstGeom>
            <a:noFill/>
            <a:extLst>
              <a:ext uri="{909E8E84-426E-40DD-AFC4-6F175D3DCCD1}">
                <a14:hiddenFill xmlns:a14="http://schemas.microsoft.com/office/drawing/2010/main">
                  <a:solidFill>
                    <a:srgbClr val="FFFFFF"/>
                  </a:solidFill>
                </a14:hiddenFill>
              </a:ext>
            </a:extLst>
          </p:spPr>
        </p:pic>
        <p:pic>
          <p:nvPicPr>
            <p:cNvPr id="106" name="Picture 2" descr="Coffee Manufacturer Malaysia, Liquid Coffee Supplier Johor Bahru (JB),  Instant Coffee Distributor &amp; Exporter Malaysia ~ Dan Kaffe (Malaysia) Sdn  Bhd">
              <a:extLst>
                <a:ext uri="{FF2B5EF4-FFF2-40B4-BE49-F238E27FC236}">
                  <a16:creationId xmlns:a16="http://schemas.microsoft.com/office/drawing/2014/main" id="{4B148DF0-C3CF-8E3D-9E0C-2CD5780BF16A}"/>
                </a:ext>
              </a:extLst>
            </p:cNvPr>
            <p:cNvPicPr>
              <a:picLocks noChangeAspect="1" noChangeArrowheads="1"/>
            </p:cNvPicPr>
            <p:nvPr/>
          </p:nvPicPr>
          <p:blipFill rotWithShape="1">
            <a:blip r:embed="rId43">
              <a:extLst>
                <a:ext uri="{28A0092B-C50C-407E-A947-70E740481C1C}">
                  <a14:useLocalDpi xmlns:a14="http://schemas.microsoft.com/office/drawing/2010/main" val="0"/>
                </a:ext>
              </a:extLst>
            </a:blip>
            <a:srcRect l="23949" t="16321" r="56811" b="9514"/>
            <a:stretch/>
          </p:blipFill>
          <p:spPr bwMode="auto">
            <a:xfrm>
              <a:off x="9033030" y="6150133"/>
              <a:ext cx="973934" cy="536335"/>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06" descr="K &amp; L Insurance">
              <a:extLst>
                <a:ext uri="{FF2B5EF4-FFF2-40B4-BE49-F238E27FC236}">
                  <a16:creationId xmlns:a16="http://schemas.microsoft.com/office/drawing/2014/main" id="{FB27A1AD-BB23-11EF-DF40-EB190608F0BD}"/>
                </a:ext>
              </a:extLst>
            </p:cNvPr>
            <p:cNvPicPr>
              <a:picLocks noChangeAspect="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0150529" y="6134072"/>
              <a:ext cx="1226107" cy="384861"/>
            </a:xfrm>
            <a:prstGeom prst="rect">
              <a:avLst/>
            </a:prstGeom>
            <a:noFill/>
            <a:ln>
              <a:noFill/>
            </a:ln>
          </p:spPr>
        </p:pic>
        <p:pic>
          <p:nvPicPr>
            <p:cNvPr id="108" name="Picture 107">
              <a:extLst>
                <a:ext uri="{FF2B5EF4-FFF2-40B4-BE49-F238E27FC236}">
                  <a16:creationId xmlns:a16="http://schemas.microsoft.com/office/drawing/2014/main" id="{E24C5D1C-2FF1-7875-4DA0-1C1FC32BB3E3}"/>
                </a:ext>
              </a:extLst>
            </p:cNvPr>
            <p:cNvPicPr>
              <a:picLocks noChangeAspect="1"/>
            </p:cNvPicPr>
            <p:nvPr/>
          </p:nvPicPr>
          <p:blipFill>
            <a:blip r:embed="rId45"/>
            <a:stretch>
              <a:fillRect/>
            </a:stretch>
          </p:blipFill>
          <p:spPr>
            <a:xfrm>
              <a:off x="346711" y="5480900"/>
              <a:ext cx="1758160" cy="458524"/>
            </a:xfrm>
            <a:prstGeom prst="rect">
              <a:avLst/>
            </a:prstGeom>
          </p:spPr>
        </p:pic>
        <p:pic>
          <p:nvPicPr>
            <p:cNvPr id="109" name="Picture 108">
              <a:extLst>
                <a:ext uri="{FF2B5EF4-FFF2-40B4-BE49-F238E27FC236}">
                  <a16:creationId xmlns:a16="http://schemas.microsoft.com/office/drawing/2014/main" id="{40F7B0D6-36B7-E9F8-EB9F-4C7D01EEC11C}"/>
                </a:ext>
              </a:extLst>
            </p:cNvPr>
            <p:cNvPicPr>
              <a:picLocks noChangeAspect="1"/>
            </p:cNvPicPr>
            <p:nvPr/>
          </p:nvPicPr>
          <p:blipFill>
            <a:blip r:embed="rId46"/>
            <a:stretch>
              <a:fillRect/>
            </a:stretch>
          </p:blipFill>
          <p:spPr>
            <a:xfrm>
              <a:off x="9491373" y="3385620"/>
              <a:ext cx="1109878" cy="782059"/>
            </a:xfrm>
            <a:prstGeom prst="rect">
              <a:avLst/>
            </a:prstGeom>
          </p:spPr>
        </p:pic>
        <p:pic>
          <p:nvPicPr>
            <p:cNvPr id="110" name="Picture 109">
              <a:extLst>
                <a:ext uri="{FF2B5EF4-FFF2-40B4-BE49-F238E27FC236}">
                  <a16:creationId xmlns:a16="http://schemas.microsoft.com/office/drawing/2014/main" id="{02D36946-C21C-E664-A399-0233419AB2E7}"/>
                </a:ext>
              </a:extLst>
            </p:cNvPr>
            <p:cNvPicPr>
              <a:picLocks noChangeAspect="1"/>
            </p:cNvPicPr>
            <p:nvPr/>
          </p:nvPicPr>
          <p:blipFill>
            <a:blip r:embed="rId47">
              <a:clrChange>
                <a:clrFrom>
                  <a:srgbClr val="282829"/>
                </a:clrFrom>
                <a:clrTo>
                  <a:srgbClr val="282829">
                    <a:alpha val="0"/>
                  </a:srgbClr>
                </a:clrTo>
              </a:clrChange>
            </a:blip>
            <a:srcRect l="9816" t="936" r="9186" b="12992"/>
            <a:stretch>
              <a:fillRect/>
            </a:stretch>
          </p:blipFill>
          <p:spPr>
            <a:xfrm>
              <a:off x="5424136" y="2167898"/>
              <a:ext cx="1170077" cy="1021188"/>
            </a:xfrm>
            <a:prstGeom prst="rect">
              <a:avLst/>
            </a:prstGeom>
          </p:spPr>
        </p:pic>
        <p:pic>
          <p:nvPicPr>
            <p:cNvPr id="111" name="Picture 4" descr="Avishkaran">
              <a:extLst>
                <a:ext uri="{FF2B5EF4-FFF2-40B4-BE49-F238E27FC236}">
                  <a16:creationId xmlns:a16="http://schemas.microsoft.com/office/drawing/2014/main" id="{C9AEE8EA-EC21-0622-E6FF-A3DBA0D865F8}"/>
                </a:ext>
              </a:extLst>
            </p:cNvPr>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820689" y="6277482"/>
              <a:ext cx="1796945" cy="340136"/>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11">
              <a:extLst>
                <a:ext uri="{FF2B5EF4-FFF2-40B4-BE49-F238E27FC236}">
                  <a16:creationId xmlns:a16="http://schemas.microsoft.com/office/drawing/2014/main" id="{CA4C456B-0DB1-62A4-5E2C-E51456C33F6E}"/>
                </a:ext>
              </a:extLst>
            </p:cNvPr>
            <p:cNvPicPr>
              <a:picLocks noChangeAspect="1"/>
            </p:cNvPicPr>
            <p:nvPr/>
          </p:nvPicPr>
          <p:blipFill>
            <a:blip r:embed="rId49"/>
            <a:stretch>
              <a:fillRect/>
            </a:stretch>
          </p:blipFill>
          <p:spPr>
            <a:xfrm>
              <a:off x="4577225" y="4892562"/>
              <a:ext cx="1352750" cy="766944"/>
            </a:xfrm>
            <a:prstGeom prst="rect">
              <a:avLst/>
            </a:prstGeom>
          </p:spPr>
        </p:pic>
        <p:pic>
          <p:nvPicPr>
            <p:cNvPr id="113" name="Picture 112">
              <a:extLst>
                <a:ext uri="{FF2B5EF4-FFF2-40B4-BE49-F238E27FC236}">
                  <a16:creationId xmlns:a16="http://schemas.microsoft.com/office/drawing/2014/main" id="{06DE6D42-78AF-04DE-6D23-1D8B0D3FFBCD}"/>
                </a:ext>
              </a:extLst>
            </p:cNvPr>
            <p:cNvPicPr>
              <a:picLocks noChangeAspect="1"/>
            </p:cNvPicPr>
            <p:nvPr/>
          </p:nvPicPr>
          <p:blipFill>
            <a:blip r:embed="rId50"/>
            <a:stretch>
              <a:fillRect/>
            </a:stretch>
          </p:blipFill>
          <p:spPr>
            <a:xfrm>
              <a:off x="6061495" y="5730106"/>
              <a:ext cx="1606117" cy="399776"/>
            </a:xfrm>
            <a:prstGeom prst="rect">
              <a:avLst/>
            </a:prstGeom>
          </p:spPr>
        </p:pic>
        <p:pic>
          <p:nvPicPr>
            <p:cNvPr id="114" name="Picture 113">
              <a:extLst>
                <a:ext uri="{FF2B5EF4-FFF2-40B4-BE49-F238E27FC236}">
                  <a16:creationId xmlns:a16="http://schemas.microsoft.com/office/drawing/2014/main" id="{AE8DBB4E-891E-840D-4DFA-219B775863B7}"/>
                </a:ext>
              </a:extLst>
            </p:cNvPr>
            <p:cNvPicPr>
              <a:picLocks noChangeAspect="1"/>
            </p:cNvPicPr>
            <p:nvPr/>
          </p:nvPicPr>
          <p:blipFill>
            <a:blip r:embed="rId51"/>
            <a:stretch>
              <a:fillRect/>
            </a:stretch>
          </p:blipFill>
          <p:spPr>
            <a:xfrm>
              <a:off x="2497779" y="1573100"/>
              <a:ext cx="1689588" cy="451595"/>
            </a:xfrm>
            <a:prstGeom prst="rect">
              <a:avLst/>
            </a:prstGeom>
          </p:spPr>
        </p:pic>
      </p:grpSp>
      <p:sp>
        <p:nvSpPr>
          <p:cNvPr id="2" name="TextBox 1">
            <a:extLst>
              <a:ext uri="{FF2B5EF4-FFF2-40B4-BE49-F238E27FC236}">
                <a16:creationId xmlns:a16="http://schemas.microsoft.com/office/drawing/2014/main" id="{7CF58FE6-68C7-452F-EAE4-2DBBA32E0C00}"/>
              </a:ext>
            </a:extLst>
          </p:cNvPr>
          <p:cNvSpPr txBox="1"/>
          <p:nvPr/>
        </p:nvSpPr>
        <p:spPr>
          <a:xfrm>
            <a:off x="90183" y="-206926"/>
            <a:ext cx="11367587" cy="1039002"/>
          </a:xfrm>
          <a:prstGeom prst="rect">
            <a:avLst/>
          </a:prstGeom>
          <a:noFill/>
        </p:spPr>
        <p:txBody>
          <a:bodyPr wrap="square" rtlCol="0">
            <a:spAutoFit/>
          </a:bodyPr>
          <a:lstStyle/>
          <a:p>
            <a:pPr>
              <a:lnSpc>
                <a:spcPts val="8228"/>
              </a:lnSpc>
              <a:spcBef>
                <a:spcPct val="0"/>
              </a:spcBef>
            </a:pPr>
            <a:r>
              <a:rPr lang="en-IN" sz="4800" b="1" dirty="0">
                <a:solidFill>
                  <a:schemeClr val="accent1"/>
                </a:solidFill>
                <a:latin typeface="Tw Cen MT" panose="020B0602020104020603" pitchFamily="34" charset="0"/>
                <a:ea typeface="Archivo Black"/>
                <a:cs typeface="Archivo Black"/>
                <a:sym typeface="Archivo Black"/>
              </a:rPr>
              <a:t>Key Customer Engagements – 2022-2026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8F9F392-EBC5-4581-A96B-1AA353E2DB7D}"/>
              </a:ext>
            </a:extLst>
          </p:cNvPr>
          <p:cNvCxnSpPr/>
          <p:nvPr/>
        </p:nvCxnSpPr>
        <p:spPr>
          <a:xfrm>
            <a:off x="5624370" y="1741286"/>
            <a:ext cx="0" cy="35006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2" descr="linkedin">
            <a:extLst>
              <a:ext uri="{FF2B5EF4-FFF2-40B4-BE49-F238E27FC236}">
                <a16:creationId xmlns:a16="http://schemas.microsoft.com/office/drawing/2014/main" id="{8344DCD0-364E-4B93-A668-7B468F6B6398}"/>
              </a:ext>
            </a:extLst>
          </p:cNvPr>
          <p:cNvPicPr>
            <a:picLocks noChangeAspect="1" noChangeArrowheads="1"/>
          </p:cNvPicPr>
          <p:nvPr/>
        </p:nvPicPr>
        <p:blipFill>
          <a:blip r:embed="rId2" cstate="print">
            <a:biLevel thresh="75000"/>
            <a:extLst>
              <a:ext uri="{BEBA8EAE-BF5A-486C-A8C5-ECC9F3942E4B}">
                <a14:imgProps xmlns:a14="http://schemas.microsoft.com/office/drawing/2010/main">
                  <a14:imgLayer r:embed="rId3">
                    <a14:imgEffect>
                      <a14:colorTemperature colorTemp="72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155084" y="4957364"/>
            <a:ext cx="467897" cy="46789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 name="Picture 3" descr="twitter">
            <a:extLst>
              <a:ext uri="{FF2B5EF4-FFF2-40B4-BE49-F238E27FC236}">
                <a16:creationId xmlns:a16="http://schemas.microsoft.com/office/drawing/2014/main" id="{354E6854-4E3B-45FE-9CF0-BB26E3FC41C8}"/>
              </a:ext>
            </a:extLst>
          </p:cNvPr>
          <p:cNvPicPr>
            <a:picLocks noChangeAspect="1" noChangeArrowheads="1"/>
          </p:cNvPicPr>
          <p:nvPr/>
        </p:nvPicPr>
        <p:blipFill>
          <a:blip r:embed="rId4" cstate="print">
            <a:biLevel thresh="5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1177694" y="5442941"/>
            <a:ext cx="467897" cy="46789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4" name="Picture 4" descr="website">
            <a:extLst>
              <a:ext uri="{FF2B5EF4-FFF2-40B4-BE49-F238E27FC236}">
                <a16:creationId xmlns:a16="http://schemas.microsoft.com/office/drawing/2014/main" id="{8CD6E5A0-3E77-4F77-A67E-2C5412801089}"/>
              </a:ext>
            </a:extLst>
          </p:cNvPr>
          <p:cNvPicPr>
            <a:picLocks noChangeAspect="1" noChangeArrowheads="1"/>
          </p:cNvPicPr>
          <p:nvPr/>
        </p:nvPicPr>
        <p:blipFill>
          <a:blip r:embed="rId6" cstate="print">
            <a:biLevel thresh="75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666715" y="4957365"/>
            <a:ext cx="467897" cy="46789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5" name="Picture 5" descr="email">
            <a:extLst>
              <a:ext uri="{FF2B5EF4-FFF2-40B4-BE49-F238E27FC236}">
                <a16:creationId xmlns:a16="http://schemas.microsoft.com/office/drawing/2014/main" id="{DB36BC53-154C-4018-8424-70F9D0B47273}"/>
              </a:ext>
            </a:extLst>
          </p:cNvPr>
          <p:cNvPicPr>
            <a:picLocks noChangeAspect="1" noChangeArrowheads="1"/>
          </p:cNvPicPr>
          <p:nvPr/>
        </p:nvPicPr>
        <p:blipFill>
          <a:blip r:embed="rId8" cstate="print">
            <a:biLevel thresh="50000"/>
            <a:extLst>
              <a:ext uri="{BEBA8EAE-BF5A-486C-A8C5-ECC9F3942E4B}">
                <a14:imgProps xmlns:a14="http://schemas.microsoft.com/office/drawing/2010/main">
                  <a14:imgLayer r:embed="rId9">
                    <a14:imgEffect>
                      <a14:colorTemperature colorTemp="72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694360" y="5425261"/>
            <a:ext cx="467897" cy="46789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8" name="Text Box 6">
            <a:extLst>
              <a:ext uri="{FF2B5EF4-FFF2-40B4-BE49-F238E27FC236}">
                <a16:creationId xmlns:a16="http://schemas.microsoft.com/office/drawing/2014/main" id="{87389D9E-31E9-4F88-9725-0C6A55FB4494}"/>
              </a:ext>
            </a:extLst>
          </p:cNvPr>
          <p:cNvSpPr txBox="1">
            <a:spLocks noChangeArrowheads="1"/>
          </p:cNvSpPr>
          <p:nvPr/>
        </p:nvSpPr>
        <p:spPr bwMode="auto">
          <a:xfrm>
            <a:off x="7564327" y="4825951"/>
            <a:ext cx="3022098" cy="953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432" tIns="432" rIns="432" bIns="432" numCol="1" anchor="t" anchorCtr="0" compatLnSpc="1">
            <a:prstTxWarp prst="textNoShape">
              <a:avLst/>
            </a:prstTxWarp>
          </a:bodyPr>
          <a:lstStyle/>
          <a:p>
            <a:pPr marL="0" marR="0" lvl="0" indent="0" algn="r" defTabSz="685800" rtl="0" eaLnBrk="0" fontAlgn="base" latinLnBrk="0" hangingPunct="0">
              <a:lnSpc>
                <a:spcPct val="100000"/>
              </a:lnSpc>
              <a:spcBef>
                <a:spcPct val="0"/>
              </a:spcBef>
              <a:spcAft>
                <a:spcPts val="225"/>
              </a:spcAft>
              <a:buClrTx/>
              <a:buSzTx/>
              <a:buFontTx/>
              <a:buNone/>
              <a:tabLst/>
              <a:defRPr/>
            </a:pPr>
            <a:r>
              <a:rPr kumimoji="0" lang="en-IN" altLang="en-US" sz="1600" b="0" i="0" u="sng" strike="noStrike" kern="1200" cap="none" spc="0" normalizeH="0" baseline="0" noProof="0" dirty="0">
                <a:ln>
                  <a:noFill/>
                </a:ln>
                <a:effectLst/>
                <a:uLnTx/>
                <a:uFillTx/>
                <a:latin typeface="Tw Cen MT" panose="020B0602020104020603" pitchFamily="34" charset="0"/>
                <a:ea typeface="+mn-ea"/>
                <a:cs typeface="+mn-cs"/>
              </a:rPr>
              <a:t>www.intelizest.com</a:t>
            </a:r>
            <a:endParaRPr kumimoji="0" lang="en-IN" altLang="en-US" sz="1600" b="0" i="0" u="none" strike="noStrike" kern="1200" cap="none" spc="0" normalizeH="0" baseline="0" noProof="0" dirty="0">
              <a:ln>
                <a:noFill/>
              </a:ln>
              <a:effectLst/>
              <a:uLnTx/>
              <a:uFillTx/>
              <a:latin typeface="Tw Cen MT" panose="020B0602020104020603" pitchFamily="34" charset="0"/>
              <a:ea typeface="+mn-ea"/>
              <a:cs typeface="+mn-cs"/>
            </a:endParaRPr>
          </a:p>
          <a:p>
            <a:pPr marL="0" marR="0" lvl="0" indent="0" algn="r" defTabSz="685800" rtl="0" eaLnBrk="0" fontAlgn="base" latinLnBrk="0" hangingPunct="0">
              <a:lnSpc>
                <a:spcPct val="100000"/>
              </a:lnSpc>
              <a:spcBef>
                <a:spcPct val="0"/>
              </a:spcBef>
              <a:spcAft>
                <a:spcPts val="225"/>
              </a:spcAft>
              <a:buClrTx/>
              <a:buSzTx/>
              <a:buFontTx/>
              <a:buNone/>
              <a:tabLst/>
              <a:defRPr/>
            </a:pPr>
            <a:r>
              <a:rPr kumimoji="0" lang="en-IN" altLang="en-US" sz="1600" b="0" i="0" u="sng" strike="noStrike" kern="1200" cap="none" spc="0" normalizeH="0" baseline="0" noProof="0" dirty="0">
                <a:ln>
                  <a:noFill/>
                </a:ln>
                <a:effectLst/>
                <a:uLnTx/>
                <a:uFillTx/>
                <a:latin typeface="Tw Cen MT" panose="020B0602020104020603" pitchFamily="34" charset="0"/>
                <a:ea typeface="+mn-ea"/>
                <a:cs typeface="+mn-cs"/>
              </a:rPr>
              <a:t>sales@intelizest.com</a:t>
            </a:r>
            <a:r>
              <a:rPr kumimoji="0" lang="en-IN" altLang="en-US" sz="1600" b="0" i="0" u="none" strike="noStrike" kern="1200" cap="none" spc="0" normalizeH="0" baseline="0" noProof="0" dirty="0">
                <a:ln>
                  <a:noFill/>
                </a:ln>
                <a:effectLst/>
                <a:uLnTx/>
                <a:uFillTx/>
                <a:latin typeface="Tw Cen MT" panose="020B0602020104020603" pitchFamily="34" charset="0"/>
                <a:ea typeface="+mn-ea"/>
                <a:cs typeface="+mn-cs"/>
              </a:rPr>
              <a:t>  </a:t>
            </a:r>
          </a:p>
          <a:p>
            <a:pPr marL="0" marR="0" lvl="0" indent="0" algn="r" defTabSz="685800" rtl="0" eaLnBrk="0" fontAlgn="base" latinLnBrk="0" hangingPunct="0">
              <a:lnSpc>
                <a:spcPct val="100000"/>
              </a:lnSpc>
              <a:spcBef>
                <a:spcPct val="0"/>
              </a:spcBef>
              <a:spcAft>
                <a:spcPts val="225"/>
              </a:spcAft>
              <a:buClrTx/>
              <a:buSzTx/>
              <a:buFontTx/>
              <a:buNone/>
              <a:tabLst/>
              <a:defRPr/>
            </a:pPr>
            <a:r>
              <a:rPr kumimoji="0" lang="en-IN" altLang="en-US" sz="1600" b="0" i="0" u="sng" strike="noStrike" kern="1200" cap="none" spc="0" normalizeH="0" baseline="0" noProof="0" dirty="0">
                <a:ln>
                  <a:noFill/>
                </a:ln>
                <a:effectLst/>
                <a:uLnTx/>
                <a:uFillTx/>
                <a:latin typeface="Tw Cen MT" panose="020B0602020104020603" pitchFamily="34" charset="0"/>
                <a:ea typeface="+mn-ea"/>
                <a:cs typeface="+mn-cs"/>
              </a:rPr>
              <a:t>in.linkedin.com/company/intelizest</a:t>
            </a:r>
            <a:r>
              <a:rPr kumimoji="0" lang="en-IN" altLang="en-US" sz="1600" b="0" i="0" u="none" strike="noStrike" kern="1200" cap="none" spc="0" normalizeH="0" baseline="0" noProof="0" dirty="0">
                <a:ln>
                  <a:noFill/>
                </a:ln>
                <a:effectLst/>
                <a:uLnTx/>
                <a:uFillTx/>
                <a:latin typeface="Tw Cen MT" panose="020B0602020104020603" pitchFamily="34" charset="0"/>
                <a:ea typeface="+mn-ea"/>
                <a:cs typeface="+mn-cs"/>
              </a:rPr>
              <a:t> </a:t>
            </a:r>
          </a:p>
          <a:p>
            <a:pPr marL="0" marR="0" lvl="0" indent="0" algn="r" defTabSz="685800" rtl="0" eaLnBrk="0" fontAlgn="base" latinLnBrk="0" hangingPunct="0">
              <a:lnSpc>
                <a:spcPct val="100000"/>
              </a:lnSpc>
              <a:spcBef>
                <a:spcPct val="0"/>
              </a:spcBef>
              <a:spcAft>
                <a:spcPts val="225"/>
              </a:spcAft>
              <a:buClrTx/>
              <a:buSzTx/>
              <a:buFontTx/>
              <a:buNone/>
              <a:tabLst/>
              <a:defRPr/>
            </a:pPr>
            <a:r>
              <a:rPr kumimoji="0" lang="en-IN" altLang="en-US" sz="1600" b="0" i="0" u="sng" strike="noStrike" kern="1200" cap="none" spc="0" normalizeH="0" baseline="0" noProof="0" dirty="0">
                <a:ln>
                  <a:noFill/>
                </a:ln>
                <a:effectLst/>
                <a:uLnTx/>
                <a:uFillTx/>
                <a:latin typeface="Tw Cen MT" panose="020B0602020104020603" pitchFamily="34" charset="0"/>
                <a:ea typeface="+mn-ea"/>
                <a:cs typeface="+mn-cs"/>
              </a:rPr>
              <a:t>twitter.com/Inteli_zest</a:t>
            </a:r>
            <a:endParaRPr kumimoji="0" lang="en-US" altLang="en-US" sz="3200" b="0" i="0" u="none" strike="noStrike" kern="1200" cap="none" spc="0" normalizeH="0" baseline="0" noProof="0" dirty="0">
              <a:ln>
                <a:noFill/>
              </a:ln>
              <a:effectLst/>
              <a:uLnTx/>
              <a:uFillTx/>
              <a:latin typeface="Arial" panose="020B0604020202020204" pitchFamily="34" charset="0"/>
              <a:ea typeface="+mn-ea"/>
              <a:cs typeface="+mn-cs"/>
            </a:endParaRPr>
          </a:p>
        </p:txBody>
      </p:sp>
      <p:pic>
        <p:nvPicPr>
          <p:cNvPr id="19" name="Picture 18">
            <a:extLst>
              <a:ext uri="{FF2B5EF4-FFF2-40B4-BE49-F238E27FC236}">
                <a16:creationId xmlns:a16="http://schemas.microsoft.com/office/drawing/2014/main" id="{B52C25AC-E615-43D1-921E-E3BA9AFAD0F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075376" y="1078926"/>
            <a:ext cx="2613411" cy="2805059"/>
          </a:xfrm>
          <a:prstGeom prst="rect">
            <a:avLst/>
          </a:prstGeom>
        </p:spPr>
      </p:pic>
      <p:pic>
        <p:nvPicPr>
          <p:cNvPr id="2" name="Picture 1">
            <a:extLst>
              <a:ext uri="{FF2B5EF4-FFF2-40B4-BE49-F238E27FC236}">
                <a16:creationId xmlns:a16="http://schemas.microsoft.com/office/drawing/2014/main" id="{93A56AC8-6A0E-0A9A-C15F-7C4F51D139F8}"/>
              </a:ext>
            </a:extLst>
          </p:cNvPr>
          <p:cNvPicPr>
            <a:picLocks noChangeAspect="1"/>
          </p:cNvPicPr>
          <p:nvPr/>
        </p:nvPicPr>
        <p:blipFill>
          <a:blip r:embed="rId11">
            <a:clrChange>
              <a:clrFrom>
                <a:srgbClr val="505358"/>
              </a:clrFrom>
              <a:clrTo>
                <a:srgbClr val="505358">
                  <a:alpha val="0"/>
                </a:srgbClr>
              </a:clrTo>
            </a:clrChange>
            <a:extLst>
              <a:ext uri="{BEBA8EAE-BF5A-486C-A8C5-ECC9F3942E4B}">
                <a14:imgProps xmlns:a14="http://schemas.microsoft.com/office/drawing/2010/main">
                  <a14:imgLayer r:embed="rId12">
                    <a14:imgEffect>
                      <a14:colorTemperature colorTemp="8800"/>
                    </a14:imgEffect>
                  </a14:imgLayer>
                </a14:imgProps>
              </a:ext>
            </a:extLst>
          </a:blip>
          <a:stretch>
            <a:fillRect/>
          </a:stretch>
        </p:blipFill>
        <p:spPr>
          <a:xfrm>
            <a:off x="-5222" y="0"/>
            <a:ext cx="6649385" cy="6858000"/>
          </a:xfrm>
          <a:prstGeom prst="rect">
            <a:avLst/>
          </a:prstGeom>
        </p:spPr>
      </p:pic>
      <p:pic>
        <p:nvPicPr>
          <p:cNvPr id="5" name="Picture 4">
            <a:extLst>
              <a:ext uri="{FF2B5EF4-FFF2-40B4-BE49-F238E27FC236}">
                <a16:creationId xmlns:a16="http://schemas.microsoft.com/office/drawing/2014/main" id="{59467F5E-10EF-4FE9-0251-D0EE13BB7833}"/>
              </a:ext>
            </a:extLst>
          </p:cNvPr>
          <p:cNvPicPr>
            <a:picLocks noChangeAspect="1"/>
          </p:cNvPicPr>
          <p:nvPr/>
        </p:nvPicPr>
        <p:blipFill>
          <a:blip r:embed="rId13"/>
          <a:stretch>
            <a:fillRect/>
          </a:stretch>
        </p:blipFill>
        <p:spPr>
          <a:xfrm>
            <a:off x="7564327" y="1847202"/>
            <a:ext cx="1268506" cy="126850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DA97825B-4259-9D25-B45E-D5F101F24BD1}"/>
              </a:ext>
            </a:extLst>
          </p:cNvPr>
          <p:cNvSpPr/>
          <p:nvPr/>
        </p:nvSpPr>
        <p:spPr>
          <a:xfrm>
            <a:off x="6937348" y="4154811"/>
            <a:ext cx="883285" cy="1409700"/>
          </a:xfrm>
          <a:custGeom>
            <a:avLst/>
            <a:gdLst/>
            <a:ahLst/>
            <a:cxnLst/>
            <a:rect l="l" t="t" r="r" b="b"/>
            <a:pathLst>
              <a:path w="883284" h="1409700">
                <a:moveTo>
                  <a:pt x="488342" y="1358899"/>
                </a:moveTo>
                <a:lnTo>
                  <a:pt x="478817" y="1384299"/>
                </a:lnTo>
                <a:lnTo>
                  <a:pt x="478817" y="1396999"/>
                </a:lnTo>
                <a:lnTo>
                  <a:pt x="450369" y="1396999"/>
                </a:lnTo>
                <a:lnTo>
                  <a:pt x="507519" y="1409699"/>
                </a:lnTo>
                <a:lnTo>
                  <a:pt x="564669" y="1409699"/>
                </a:lnTo>
                <a:lnTo>
                  <a:pt x="541367" y="1396999"/>
                </a:lnTo>
                <a:lnTo>
                  <a:pt x="520457" y="1384299"/>
                </a:lnTo>
                <a:lnTo>
                  <a:pt x="502572" y="1371599"/>
                </a:lnTo>
                <a:lnTo>
                  <a:pt x="488342" y="1358899"/>
                </a:lnTo>
                <a:close/>
              </a:path>
              <a:path w="883284" h="1409700">
                <a:moveTo>
                  <a:pt x="431313" y="1358924"/>
                </a:moveTo>
                <a:lnTo>
                  <a:pt x="427956" y="1371599"/>
                </a:lnTo>
                <a:lnTo>
                  <a:pt x="427843" y="1384299"/>
                </a:lnTo>
                <a:lnTo>
                  <a:pt x="430801" y="1384299"/>
                </a:lnTo>
                <a:lnTo>
                  <a:pt x="436653" y="1396999"/>
                </a:lnTo>
                <a:lnTo>
                  <a:pt x="478817" y="1396999"/>
                </a:lnTo>
                <a:lnTo>
                  <a:pt x="431530" y="1359069"/>
                </a:lnTo>
                <a:lnTo>
                  <a:pt x="431313" y="1358924"/>
                </a:lnTo>
                <a:close/>
              </a:path>
              <a:path w="883284" h="1409700">
                <a:moveTo>
                  <a:pt x="469292" y="1358899"/>
                </a:moveTo>
                <a:lnTo>
                  <a:pt x="431319" y="1358899"/>
                </a:lnTo>
                <a:lnTo>
                  <a:pt x="431530" y="1359069"/>
                </a:lnTo>
                <a:lnTo>
                  <a:pt x="469292" y="1384299"/>
                </a:lnTo>
                <a:lnTo>
                  <a:pt x="469292" y="1358899"/>
                </a:lnTo>
                <a:close/>
              </a:path>
              <a:path w="883284" h="1409700">
                <a:moveTo>
                  <a:pt x="475515" y="1346199"/>
                </a:moveTo>
                <a:lnTo>
                  <a:pt x="412269" y="1346199"/>
                </a:lnTo>
                <a:lnTo>
                  <a:pt x="431313" y="1358924"/>
                </a:lnTo>
                <a:lnTo>
                  <a:pt x="480595" y="1358899"/>
                </a:lnTo>
                <a:lnTo>
                  <a:pt x="475515" y="1346199"/>
                </a:lnTo>
                <a:close/>
              </a:path>
              <a:path w="883284" h="1409700">
                <a:moveTo>
                  <a:pt x="412269" y="1346199"/>
                </a:moveTo>
                <a:lnTo>
                  <a:pt x="403397" y="1346199"/>
                </a:lnTo>
                <a:lnTo>
                  <a:pt x="412269" y="1358899"/>
                </a:lnTo>
                <a:lnTo>
                  <a:pt x="412269" y="1346199"/>
                </a:lnTo>
                <a:close/>
              </a:path>
              <a:path w="883284" h="1409700">
                <a:moveTo>
                  <a:pt x="469292" y="1320799"/>
                </a:moveTo>
                <a:lnTo>
                  <a:pt x="402617" y="1320799"/>
                </a:lnTo>
                <a:lnTo>
                  <a:pt x="412269" y="1333499"/>
                </a:lnTo>
                <a:lnTo>
                  <a:pt x="402464" y="1333499"/>
                </a:lnTo>
                <a:lnTo>
                  <a:pt x="403014" y="1346199"/>
                </a:lnTo>
                <a:lnTo>
                  <a:pt x="507519" y="1346199"/>
                </a:lnTo>
                <a:lnTo>
                  <a:pt x="469292" y="1320799"/>
                </a:lnTo>
                <a:close/>
              </a:path>
              <a:path w="883284" h="1409700">
                <a:moveTo>
                  <a:pt x="621946" y="1333499"/>
                </a:moveTo>
                <a:lnTo>
                  <a:pt x="612421" y="1333499"/>
                </a:lnTo>
                <a:lnTo>
                  <a:pt x="621946" y="1346199"/>
                </a:lnTo>
                <a:lnTo>
                  <a:pt x="621946" y="1333499"/>
                </a:lnTo>
                <a:close/>
              </a:path>
              <a:path w="883284" h="1409700">
                <a:moveTo>
                  <a:pt x="650394" y="1333499"/>
                </a:moveTo>
                <a:lnTo>
                  <a:pt x="621946" y="1333499"/>
                </a:lnTo>
                <a:lnTo>
                  <a:pt x="631344" y="1346199"/>
                </a:lnTo>
                <a:lnTo>
                  <a:pt x="650394" y="1333499"/>
                </a:lnTo>
                <a:close/>
              </a:path>
              <a:path w="883284" h="1409700">
                <a:moveTo>
                  <a:pt x="470340" y="1308099"/>
                </a:moveTo>
                <a:lnTo>
                  <a:pt x="393092" y="1308099"/>
                </a:lnTo>
                <a:lnTo>
                  <a:pt x="393092" y="1333499"/>
                </a:lnTo>
                <a:lnTo>
                  <a:pt x="402617" y="1333499"/>
                </a:lnTo>
                <a:lnTo>
                  <a:pt x="402617" y="1320799"/>
                </a:lnTo>
                <a:lnTo>
                  <a:pt x="467744" y="1320799"/>
                </a:lnTo>
                <a:lnTo>
                  <a:pt x="470340" y="1308099"/>
                </a:lnTo>
                <a:close/>
              </a:path>
              <a:path w="883284" h="1409700">
                <a:moveTo>
                  <a:pt x="459259" y="1231899"/>
                </a:moveTo>
                <a:lnTo>
                  <a:pt x="364517" y="1231899"/>
                </a:lnTo>
                <a:lnTo>
                  <a:pt x="364517" y="1269999"/>
                </a:lnTo>
                <a:lnTo>
                  <a:pt x="355695" y="1269999"/>
                </a:lnTo>
                <a:lnTo>
                  <a:pt x="354611" y="1282699"/>
                </a:lnTo>
                <a:lnTo>
                  <a:pt x="356100" y="1295399"/>
                </a:lnTo>
                <a:lnTo>
                  <a:pt x="364517" y="1308099"/>
                </a:lnTo>
                <a:lnTo>
                  <a:pt x="478817" y="1308099"/>
                </a:lnTo>
                <a:lnTo>
                  <a:pt x="480194" y="1295399"/>
                </a:lnTo>
                <a:lnTo>
                  <a:pt x="476785" y="1269999"/>
                </a:lnTo>
                <a:lnTo>
                  <a:pt x="364517" y="1269999"/>
                </a:lnTo>
                <a:lnTo>
                  <a:pt x="354992" y="1257299"/>
                </a:lnTo>
                <a:lnTo>
                  <a:pt x="507519" y="1257299"/>
                </a:lnTo>
                <a:lnTo>
                  <a:pt x="488342" y="1244599"/>
                </a:lnTo>
                <a:lnTo>
                  <a:pt x="460783" y="1244599"/>
                </a:lnTo>
                <a:lnTo>
                  <a:pt x="459259" y="1231899"/>
                </a:lnTo>
                <a:close/>
              </a:path>
              <a:path w="883284" h="1409700">
                <a:moveTo>
                  <a:pt x="476519" y="1181100"/>
                </a:moveTo>
                <a:lnTo>
                  <a:pt x="336069" y="1181100"/>
                </a:lnTo>
                <a:lnTo>
                  <a:pt x="345467" y="1219199"/>
                </a:lnTo>
                <a:lnTo>
                  <a:pt x="336069" y="1231899"/>
                </a:lnTo>
                <a:lnTo>
                  <a:pt x="458878" y="1231899"/>
                </a:lnTo>
                <a:lnTo>
                  <a:pt x="459894" y="1219199"/>
                </a:lnTo>
                <a:lnTo>
                  <a:pt x="453118" y="1206500"/>
                </a:lnTo>
                <a:lnTo>
                  <a:pt x="477521" y="1206500"/>
                </a:lnTo>
                <a:lnTo>
                  <a:pt x="478817" y="1193800"/>
                </a:lnTo>
                <a:lnTo>
                  <a:pt x="476519" y="1181100"/>
                </a:lnTo>
                <a:close/>
              </a:path>
              <a:path w="883284" h="1409700">
                <a:moveTo>
                  <a:pt x="459894" y="1117600"/>
                </a:moveTo>
                <a:lnTo>
                  <a:pt x="336069" y="1117600"/>
                </a:lnTo>
                <a:lnTo>
                  <a:pt x="345467" y="1130300"/>
                </a:lnTo>
                <a:lnTo>
                  <a:pt x="349259" y="1150522"/>
                </a:lnTo>
                <a:lnTo>
                  <a:pt x="350738" y="1155700"/>
                </a:lnTo>
                <a:lnTo>
                  <a:pt x="350654" y="1157964"/>
                </a:lnTo>
                <a:lnTo>
                  <a:pt x="354992" y="1181100"/>
                </a:lnTo>
                <a:lnTo>
                  <a:pt x="477484" y="1181100"/>
                </a:lnTo>
                <a:lnTo>
                  <a:pt x="481496" y="1168400"/>
                </a:lnTo>
                <a:lnTo>
                  <a:pt x="478817" y="1168400"/>
                </a:lnTo>
                <a:lnTo>
                  <a:pt x="478897" y="1155700"/>
                </a:lnTo>
                <a:lnTo>
                  <a:pt x="478145" y="1155700"/>
                </a:lnTo>
                <a:lnTo>
                  <a:pt x="478305" y="1153389"/>
                </a:lnTo>
                <a:lnTo>
                  <a:pt x="475642" y="1143000"/>
                </a:lnTo>
                <a:lnTo>
                  <a:pt x="469245" y="1130300"/>
                </a:lnTo>
                <a:lnTo>
                  <a:pt x="459894" y="1117600"/>
                </a:lnTo>
                <a:close/>
              </a:path>
              <a:path w="883284" h="1409700">
                <a:moveTo>
                  <a:pt x="335561" y="1130300"/>
                </a:moveTo>
                <a:lnTo>
                  <a:pt x="326544" y="1130300"/>
                </a:lnTo>
                <a:lnTo>
                  <a:pt x="336069" y="1168400"/>
                </a:lnTo>
                <a:lnTo>
                  <a:pt x="350269" y="1168400"/>
                </a:lnTo>
                <a:lnTo>
                  <a:pt x="350654" y="1157964"/>
                </a:lnTo>
                <a:lnTo>
                  <a:pt x="349259" y="1150522"/>
                </a:lnTo>
                <a:lnTo>
                  <a:pt x="347110" y="1143000"/>
                </a:lnTo>
                <a:lnTo>
                  <a:pt x="339625" y="1143000"/>
                </a:lnTo>
                <a:lnTo>
                  <a:pt x="335561" y="1130300"/>
                </a:lnTo>
                <a:close/>
              </a:path>
              <a:path w="883284" h="1409700">
                <a:moveTo>
                  <a:pt x="507809" y="1155700"/>
                </a:moveTo>
                <a:lnTo>
                  <a:pt x="481865" y="1155700"/>
                </a:lnTo>
                <a:lnTo>
                  <a:pt x="484786" y="1168400"/>
                </a:lnTo>
                <a:lnTo>
                  <a:pt x="502154" y="1168400"/>
                </a:lnTo>
                <a:lnTo>
                  <a:pt x="507809" y="1155700"/>
                </a:lnTo>
                <a:close/>
              </a:path>
              <a:path w="883284" h="1409700">
                <a:moveTo>
                  <a:pt x="512611" y="1143000"/>
                </a:moveTo>
                <a:lnTo>
                  <a:pt x="479024" y="1143000"/>
                </a:lnTo>
                <a:lnTo>
                  <a:pt x="478305" y="1153389"/>
                </a:lnTo>
                <a:lnTo>
                  <a:pt x="478897" y="1155700"/>
                </a:lnTo>
                <a:lnTo>
                  <a:pt x="511583" y="1155700"/>
                </a:lnTo>
                <a:lnTo>
                  <a:pt x="512611" y="1143000"/>
                </a:lnTo>
                <a:close/>
              </a:path>
              <a:path w="883284" h="1409700">
                <a:moveTo>
                  <a:pt x="500788" y="1130300"/>
                </a:moveTo>
                <a:lnTo>
                  <a:pt x="488342" y="1130300"/>
                </a:lnTo>
                <a:lnTo>
                  <a:pt x="482498" y="1143000"/>
                </a:lnTo>
                <a:lnTo>
                  <a:pt x="506904" y="1143000"/>
                </a:lnTo>
                <a:lnTo>
                  <a:pt x="500788" y="1130300"/>
                </a:lnTo>
                <a:close/>
              </a:path>
              <a:path w="883284" h="1409700">
                <a:moveTo>
                  <a:pt x="574194" y="1028700"/>
                </a:moveTo>
                <a:lnTo>
                  <a:pt x="306478" y="1028700"/>
                </a:lnTo>
                <a:lnTo>
                  <a:pt x="303938" y="1041400"/>
                </a:lnTo>
                <a:lnTo>
                  <a:pt x="307240" y="1041400"/>
                </a:lnTo>
                <a:lnTo>
                  <a:pt x="326544" y="1092200"/>
                </a:lnTo>
                <a:lnTo>
                  <a:pt x="336069" y="1130300"/>
                </a:lnTo>
                <a:lnTo>
                  <a:pt x="336069" y="1117600"/>
                </a:lnTo>
                <a:lnTo>
                  <a:pt x="507519" y="1117600"/>
                </a:lnTo>
                <a:lnTo>
                  <a:pt x="509127" y="1104900"/>
                </a:lnTo>
                <a:lnTo>
                  <a:pt x="508472" y="1104900"/>
                </a:lnTo>
                <a:lnTo>
                  <a:pt x="507341" y="1092200"/>
                </a:lnTo>
                <a:lnTo>
                  <a:pt x="507519" y="1079500"/>
                </a:lnTo>
                <a:lnTo>
                  <a:pt x="509835" y="1079500"/>
                </a:lnTo>
                <a:lnTo>
                  <a:pt x="514044" y="1066800"/>
                </a:lnTo>
                <a:lnTo>
                  <a:pt x="563336" y="1066800"/>
                </a:lnTo>
                <a:lnTo>
                  <a:pt x="574647" y="1054100"/>
                </a:lnTo>
                <a:lnTo>
                  <a:pt x="574194" y="1028700"/>
                </a:lnTo>
                <a:close/>
              </a:path>
              <a:path w="883284" h="1409700">
                <a:moveTo>
                  <a:pt x="793396" y="317500"/>
                </a:moveTo>
                <a:lnTo>
                  <a:pt x="783252" y="330200"/>
                </a:lnTo>
                <a:lnTo>
                  <a:pt x="88165" y="330200"/>
                </a:lnTo>
                <a:lnTo>
                  <a:pt x="80736" y="342900"/>
                </a:lnTo>
                <a:lnTo>
                  <a:pt x="78259" y="355600"/>
                </a:lnTo>
                <a:lnTo>
                  <a:pt x="80736" y="368300"/>
                </a:lnTo>
                <a:lnTo>
                  <a:pt x="88165" y="381000"/>
                </a:lnTo>
                <a:lnTo>
                  <a:pt x="78640" y="381000"/>
                </a:lnTo>
                <a:lnTo>
                  <a:pt x="116740" y="444500"/>
                </a:lnTo>
                <a:lnTo>
                  <a:pt x="183415" y="571500"/>
                </a:lnTo>
                <a:lnTo>
                  <a:pt x="269267" y="635000"/>
                </a:lnTo>
                <a:lnTo>
                  <a:pt x="297842" y="711200"/>
                </a:lnTo>
                <a:lnTo>
                  <a:pt x="297842" y="736600"/>
                </a:lnTo>
                <a:lnTo>
                  <a:pt x="305129" y="762000"/>
                </a:lnTo>
                <a:lnTo>
                  <a:pt x="307558" y="800100"/>
                </a:lnTo>
                <a:lnTo>
                  <a:pt x="305129" y="838200"/>
                </a:lnTo>
                <a:lnTo>
                  <a:pt x="297842" y="876300"/>
                </a:lnTo>
                <a:lnTo>
                  <a:pt x="307240" y="876300"/>
                </a:lnTo>
                <a:lnTo>
                  <a:pt x="308201" y="889000"/>
                </a:lnTo>
                <a:lnTo>
                  <a:pt x="306351" y="901700"/>
                </a:lnTo>
                <a:lnTo>
                  <a:pt x="297842" y="901700"/>
                </a:lnTo>
                <a:lnTo>
                  <a:pt x="311729" y="939800"/>
                </a:lnTo>
                <a:lnTo>
                  <a:pt x="319591" y="965200"/>
                </a:lnTo>
                <a:lnTo>
                  <a:pt x="321310" y="1003300"/>
                </a:lnTo>
                <a:lnTo>
                  <a:pt x="316765" y="1028700"/>
                </a:lnTo>
                <a:lnTo>
                  <a:pt x="575137" y="1028700"/>
                </a:lnTo>
                <a:lnTo>
                  <a:pt x="573448" y="1016000"/>
                </a:lnTo>
                <a:lnTo>
                  <a:pt x="555144" y="1016000"/>
                </a:lnTo>
                <a:lnTo>
                  <a:pt x="564669" y="1003300"/>
                </a:lnTo>
                <a:lnTo>
                  <a:pt x="536094" y="977900"/>
                </a:lnTo>
                <a:lnTo>
                  <a:pt x="621946" y="977900"/>
                </a:lnTo>
                <a:lnTo>
                  <a:pt x="630465" y="939800"/>
                </a:lnTo>
                <a:lnTo>
                  <a:pt x="642949" y="914400"/>
                </a:lnTo>
                <a:lnTo>
                  <a:pt x="659219" y="889000"/>
                </a:lnTo>
                <a:lnTo>
                  <a:pt x="679096" y="863600"/>
                </a:lnTo>
                <a:lnTo>
                  <a:pt x="666930" y="838200"/>
                </a:lnTo>
                <a:lnTo>
                  <a:pt x="665206" y="812800"/>
                </a:lnTo>
                <a:lnTo>
                  <a:pt x="673506" y="800100"/>
                </a:lnTo>
                <a:lnTo>
                  <a:pt x="691415" y="774700"/>
                </a:lnTo>
                <a:lnTo>
                  <a:pt x="695733" y="774700"/>
                </a:lnTo>
                <a:lnTo>
                  <a:pt x="736246" y="749300"/>
                </a:lnTo>
                <a:lnTo>
                  <a:pt x="733369" y="749300"/>
                </a:lnTo>
                <a:lnTo>
                  <a:pt x="733897" y="736600"/>
                </a:lnTo>
                <a:lnTo>
                  <a:pt x="737568" y="736600"/>
                </a:lnTo>
                <a:lnTo>
                  <a:pt x="744120" y="723900"/>
                </a:lnTo>
                <a:lnTo>
                  <a:pt x="780781" y="723900"/>
                </a:lnTo>
                <a:lnTo>
                  <a:pt x="793396" y="698500"/>
                </a:lnTo>
                <a:lnTo>
                  <a:pt x="811041" y="685800"/>
                </a:lnTo>
                <a:lnTo>
                  <a:pt x="822162" y="673100"/>
                </a:lnTo>
                <a:lnTo>
                  <a:pt x="826043" y="647700"/>
                </a:lnTo>
                <a:lnTo>
                  <a:pt x="821971" y="635000"/>
                </a:lnTo>
                <a:lnTo>
                  <a:pt x="821971" y="622300"/>
                </a:lnTo>
                <a:lnTo>
                  <a:pt x="816860" y="584200"/>
                </a:lnTo>
                <a:lnTo>
                  <a:pt x="823464" y="533400"/>
                </a:lnTo>
                <a:lnTo>
                  <a:pt x="841259" y="495300"/>
                </a:lnTo>
                <a:lnTo>
                  <a:pt x="869723" y="457200"/>
                </a:lnTo>
                <a:lnTo>
                  <a:pt x="882159" y="431800"/>
                </a:lnTo>
                <a:lnTo>
                  <a:pt x="882725" y="406400"/>
                </a:lnTo>
                <a:lnTo>
                  <a:pt x="872027" y="381000"/>
                </a:lnTo>
                <a:lnTo>
                  <a:pt x="850673" y="355600"/>
                </a:lnTo>
                <a:lnTo>
                  <a:pt x="793396" y="317500"/>
                </a:lnTo>
                <a:close/>
              </a:path>
              <a:path w="883284" h="1409700">
                <a:moveTo>
                  <a:pt x="611405" y="977900"/>
                </a:moveTo>
                <a:lnTo>
                  <a:pt x="536094" y="977900"/>
                </a:lnTo>
                <a:lnTo>
                  <a:pt x="551205" y="990600"/>
                </a:lnTo>
                <a:lnTo>
                  <a:pt x="610389" y="990600"/>
                </a:lnTo>
                <a:lnTo>
                  <a:pt x="611405" y="977900"/>
                </a:lnTo>
                <a:close/>
              </a:path>
              <a:path w="883284" h="1409700">
                <a:moveTo>
                  <a:pt x="780781" y="723900"/>
                </a:moveTo>
                <a:lnTo>
                  <a:pt x="768534" y="723900"/>
                </a:lnTo>
                <a:lnTo>
                  <a:pt x="774473" y="736600"/>
                </a:lnTo>
                <a:lnTo>
                  <a:pt x="780781" y="723900"/>
                </a:lnTo>
                <a:close/>
              </a:path>
              <a:path w="883284" h="1409700">
                <a:moveTo>
                  <a:pt x="602581" y="254000"/>
                </a:moveTo>
                <a:lnTo>
                  <a:pt x="101613" y="254000"/>
                </a:lnTo>
                <a:lnTo>
                  <a:pt x="98595" y="266700"/>
                </a:lnTo>
                <a:lnTo>
                  <a:pt x="88165" y="266700"/>
                </a:lnTo>
                <a:lnTo>
                  <a:pt x="87403" y="279400"/>
                </a:lnTo>
                <a:lnTo>
                  <a:pt x="78640" y="279400"/>
                </a:lnTo>
                <a:lnTo>
                  <a:pt x="76045" y="292100"/>
                </a:lnTo>
                <a:lnTo>
                  <a:pt x="83117" y="304800"/>
                </a:lnTo>
                <a:lnTo>
                  <a:pt x="92713" y="317500"/>
                </a:lnTo>
                <a:lnTo>
                  <a:pt x="97690" y="330200"/>
                </a:lnTo>
                <a:lnTo>
                  <a:pt x="747676" y="330200"/>
                </a:lnTo>
                <a:lnTo>
                  <a:pt x="742569" y="317500"/>
                </a:lnTo>
                <a:lnTo>
                  <a:pt x="707671" y="317500"/>
                </a:lnTo>
                <a:lnTo>
                  <a:pt x="710864" y="304800"/>
                </a:lnTo>
                <a:lnTo>
                  <a:pt x="709116" y="304800"/>
                </a:lnTo>
                <a:lnTo>
                  <a:pt x="702867" y="292100"/>
                </a:lnTo>
                <a:lnTo>
                  <a:pt x="612421" y="292100"/>
                </a:lnTo>
                <a:lnTo>
                  <a:pt x="604299" y="279400"/>
                </a:lnTo>
                <a:lnTo>
                  <a:pt x="600975" y="266700"/>
                </a:lnTo>
                <a:lnTo>
                  <a:pt x="98595" y="266700"/>
                </a:lnTo>
                <a:lnTo>
                  <a:pt x="92743" y="254000"/>
                </a:lnTo>
                <a:lnTo>
                  <a:pt x="602581" y="254000"/>
                </a:lnTo>
                <a:close/>
              </a:path>
              <a:path w="883284" h="1409700">
                <a:moveTo>
                  <a:pt x="736782" y="304800"/>
                </a:moveTo>
                <a:lnTo>
                  <a:pt x="736246" y="304800"/>
                </a:lnTo>
                <a:lnTo>
                  <a:pt x="707671" y="317500"/>
                </a:lnTo>
                <a:lnTo>
                  <a:pt x="738913" y="317500"/>
                </a:lnTo>
                <a:lnTo>
                  <a:pt x="736782" y="304800"/>
                </a:lnTo>
                <a:close/>
              </a:path>
              <a:path w="883284" h="1409700">
                <a:moveTo>
                  <a:pt x="650394" y="266700"/>
                </a:moveTo>
                <a:lnTo>
                  <a:pt x="615527" y="266700"/>
                </a:lnTo>
                <a:lnTo>
                  <a:pt x="610770" y="279400"/>
                </a:lnTo>
                <a:lnTo>
                  <a:pt x="609246" y="279400"/>
                </a:lnTo>
                <a:lnTo>
                  <a:pt x="612421" y="292100"/>
                </a:lnTo>
                <a:lnTo>
                  <a:pt x="640869" y="292100"/>
                </a:lnTo>
                <a:lnTo>
                  <a:pt x="650394" y="266700"/>
                </a:lnTo>
                <a:close/>
              </a:path>
              <a:path w="883284" h="1409700">
                <a:moveTo>
                  <a:pt x="659919" y="266700"/>
                </a:moveTo>
                <a:lnTo>
                  <a:pt x="650394" y="266700"/>
                </a:lnTo>
                <a:lnTo>
                  <a:pt x="640869" y="292100"/>
                </a:lnTo>
                <a:lnTo>
                  <a:pt x="702867" y="292100"/>
                </a:lnTo>
                <a:lnTo>
                  <a:pt x="692558" y="279400"/>
                </a:lnTo>
                <a:lnTo>
                  <a:pt x="690018" y="279400"/>
                </a:lnTo>
                <a:lnTo>
                  <a:pt x="659919" y="266700"/>
                </a:lnTo>
                <a:close/>
              </a:path>
              <a:path w="883284" h="1409700">
                <a:moveTo>
                  <a:pt x="631612" y="254000"/>
                </a:moveTo>
                <a:lnTo>
                  <a:pt x="622819" y="266700"/>
                </a:lnTo>
                <a:lnTo>
                  <a:pt x="640869" y="266700"/>
                </a:lnTo>
                <a:lnTo>
                  <a:pt x="631612" y="254000"/>
                </a:lnTo>
                <a:close/>
              </a:path>
              <a:path w="883284" h="1409700">
                <a:moveTo>
                  <a:pt x="469292" y="114300"/>
                </a:moveTo>
                <a:lnTo>
                  <a:pt x="135790" y="114300"/>
                </a:lnTo>
                <a:lnTo>
                  <a:pt x="135790" y="165100"/>
                </a:lnTo>
                <a:lnTo>
                  <a:pt x="141656" y="177800"/>
                </a:lnTo>
                <a:lnTo>
                  <a:pt x="145188" y="177800"/>
                </a:lnTo>
                <a:lnTo>
                  <a:pt x="146149" y="190500"/>
                </a:lnTo>
                <a:lnTo>
                  <a:pt x="142267" y="190500"/>
                </a:lnTo>
                <a:lnTo>
                  <a:pt x="139473" y="203200"/>
                </a:lnTo>
                <a:lnTo>
                  <a:pt x="126265" y="203200"/>
                </a:lnTo>
                <a:lnTo>
                  <a:pt x="123854" y="215900"/>
                </a:lnTo>
                <a:lnTo>
                  <a:pt x="118121" y="228600"/>
                </a:lnTo>
                <a:lnTo>
                  <a:pt x="109317" y="241300"/>
                </a:lnTo>
                <a:lnTo>
                  <a:pt x="97690" y="254000"/>
                </a:lnTo>
                <a:lnTo>
                  <a:pt x="609246" y="254000"/>
                </a:lnTo>
                <a:lnTo>
                  <a:pt x="612548" y="241300"/>
                </a:lnTo>
                <a:lnTo>
                  <a:pt x="621946" y="241300"/>
                </a:lnTo>
                <a:lnTo>
                  <a:pt x="612421" y="215900"/>
                </a:lnTo>
                <a:lnTo>
                  <a:pt x="602896" y="177800"/>
                </a:lnTo>
                <a:lnTo>
                  <a:pt x="545619" y="139700"/>
                </a:lnTo>
                <a:lnTo>
                  <a:pt x="479391" y="139700"/>
                </a:lnTo>
                <a:lnTo>
                  <a:pt x="469292" y="114300"/>
                </a:lnTo>
                <a:close/>
              </a:path>
              <a:path w="883284" h="1409700">
                <a:moveTo>
                  <a:pt x="31599" y="25400"/>
                </a:moveTo>
                <a:lnTo>
                  <a:pt x="2440" y="25400"/>
                </a:lnTo>
                <a:lnTo>
                  <a:pt x="0" y="38100"/>
                </a:lnTo>
                <a:lnTo>
                  <a:pt x="916" y="50800"/>
                </a:lnTo>
                <a:lnTo>
                  <a:pt x="11965" y="50800"/>
                </a:lnTo>
                <a:lnTo>
                  <a:pt x="40413" y="63500"/>
                </a:lnTo>
                <a:lnTo>
                  <a:pt x="37492" y="76200"/>
                </a:lnTo>
                <a:lnTo>
                  <a:pt x="49938" y="76200"/>
                </a:lnTo>
                <a:lnTo>
                  <a:pt x="78640" y="101600"/>
                </a:lnTo>
                <a:lnTo>
                  <a:pt x="97690" y="114300"/>
                </a:lnTo>
                <a:lnTo>
                  <a:pt x="85677" y="101600"/>
                </a:lnTo>
                <a:lnTo>
                  <a:pt x="85308" y="88900"/>
                </a:lnTo>
                <a:lnTo>
                  <a:pt x="93511" y="76200"/>
                </a:lnTo>
                <a:lnTo>
                  <a:pt x="107215" y="63500"/>
                </a:lnTo>
                <a:lnTo>
                  <a:pt x="57912" y="63500"/>
                </a:lnTo>
                <a:lnTo>
                  <a:pt x="46160" y="38100"/>
                </a:lnTo>
                <a:lnTo>
                  <a:pt x="31599" y="25400"/>
                </a:lnTo>
                <a:close/>
              </a:path>
              <a:path w="883284" h="1409700">
                <a:moveTo>
                  <a:pt x="435492" y="63500"/>
                </a:moveTo>
                <a:lnTo>
                  <a:pt x="176333" y="63500"/>
                </a:lnTo>
                <a:lnTo>
                  <a:pt x="166667" y="76200"/>
                </a:lnTo>
                <a:lnTo>
                  <a:pt x="160645" y="88900"/>
                </a:lnTo>
                <a:lnTo>
                  <a:pt x="164492" y="101600"/>
                </a:lnTo>
                <a:lnTo>
                  <a:pt x="130040" y="101600"/>
                </a:lnTo>
                <a:lnTo>
                  <a:pt x="134743" y="114300"/>
                </a:lnTo>
                <a:lnTo>
                  <a:pt x="468872" y="114300"/>
                </a:lnTo>
                <a:lnTo>
                  <a:pt x="469261" y="101600"/>
                </a:lnTo>
                <a:lnTo>
                  <a:pt x="464935" y="88900"/>
                </a:lnTo>
                <a:lnTo>
                  <a:pt x="450369" y="76200"/>
                </a:lnTo>
                <a:lnTo>
                  <a:pt x="431319" y="76200"/>
                </a:lnTo>
                <a:lnTo>
                  <a:pt x="435492" y="63500"/>
                </a:lnTo>
                <a:close/>
              </a:path>
              <a:path w="883284" h="1409700">
                <a:moveTo>
                  <a:pt x="126265" y="63500"/>
                </a:moveTo>
                <a:lnTo>
                  <a:pt x="115089" y="63500"/>
                </a:lnTo>
                <a:lnTo>
                  <a:pt x="123979" y="76200"/>
                </a:lnTo>
                <a:lnTo>
                  <a:pt x="126265" y="76200"/>
                </a:lnTo>
                <a:lnTo>
                  <a:pt x="128424" y="88900"/>
                </a:lnTo>
                <a:lnTo>
                  <a:pt x="123598" y="88900"/>
                </a:lnTo>
                <a:lnTo>
                  <a:pt x="126265" y="101600"/>
                </a:lnTo>
                <a:lnTo>
                  <a:pt x="164492" y="101600"/>
                </a:lnTo>
                <a:lnTo>
                  <a:pt x="126265" y="63500"/>
                </a:lnTo>
                <a:close/>
              </a:path>
              <a:path w="883284" h="1409700">
                <a:moveTo>
                  <a:pt x="11965" y="50800"/>
                </a:moveTo>
                <a:lnTo>
                  <a:pt x="4976" y="50800"/>
                </a:lnTo>
                <a:lnTo>
                  <a:pt x="11965" y="63500"/>
                </a:lnTo>
                <a:lnTo>
                  <a:pt x="11965" y="50800"/>
                </a:lnTo>
                <a:close/>
              </a:path>
              <a:path w="883284" h="1409700">
                <a:moveTo>
                  <a:pt x="240692" y="25400"/>
                </a:moveTo>
                <a:lnTo>
                  <a:pt x="186291" y="25400"/>
                </a:lnTo>
                <a:lnTo>
                  <a:pt x="182510" y="38100"/>
                </a:lnTo>
                <a:lnTo>
                  <a:pt x="183945" y="50800"/>
                </a:lnTo>
                <a:lnTo>
                  <a:pt x="183415" y="63500"/>
                </a:lnTo>
                <a:lnTo>
                  <a:pt x="237783" y="63500"/>
                </a:lnTo>
                <a:lnTo>
                  <a:pt x="238375" y="50800"/>
                </a:lnTo>
                <a:lnTo>
                  <a:pt x="242157" y="50800"/>
                </a:lnTo>
                <a:lnTo>
                  <a:pt x="248820" y="38100"/>
                </a:lnTo>
                <a:lnTo>
                  <a:pt x="259742" y="38100"/>
                </a:lnTo>
                <a:lnTo>
                  <a:pt x="240692" y="25400"/>
                </a:lnTo>
                <a:close/>
              </a:path>
              <a:path w="883284" h="1409700">
                <a:moveTo>
                  <a:pt x="422550" y="50800"/>
                </a:moveTo>
                <a:lnTo>
                  <a:pt x="261933" y="50800"/>
                </a:lnTo>
                <a:lnTo>
                  <a:pt x="258135" y="63500"/>
                </a:lnTo>
                <a:lnTo>
                  <a:pt x="431367" y="63500"/>
                </a:lnTo>
                <a:lnTo>
                  <a:pt x="422550" y="50800"/>
                </a:lnTo>
                <a:close/>
              </a:path>
              <a:path w="883284" h="1409700">
                <a:moveTo>
                  <a:pt x="295017" y="12700"/>
                </a:moveTo>
                <a:lnTo>
                  <a:pt x="269267" y="12700"/>
                </a:lnTo>
                <a:lnTo>
                  <a:pt x="259742" y="38100"/>
                </a:lnTo>
                <a:lnTo>
                  <a:pt x="262540" y="50800"/>
                </a:lnTo>
                <a:lnTo>
                  <a:pt x="343852" y="50800"/>
                </a:lnTo>
                <a:lnTo>
                  <a:pt x="333402" y="38100"/>
                </a:lnTo>
                <a:lnTo>
                  <a:pt x="307240" y="38100"/>
                </a:lnTo>
                <a:lnTo>
                  <a:pt x="303414" y="25400"/>
                </a:lnTo>
                <a:lnTo>
                  <a:pt x="295017" y="12700"/>
                </a:lnTo>
                <a:close/>
              </a:path>
              <a:path w="883284" h="1409700">
                <a:moveTo>
                  <a:pt x="405411" y="38100"/>
                </a:moveTo>
                <a:lnTo>
                  <a:pt x="378821" y="38100"/>
                </a:lnTo>
                <a:lnTo>
                  <a:pt x="366365" y="50800"/>
                </a:lnTo>
                <a:lnTo>
                  <a:pt x="408713" y="50800"/>
                </a:lnTo>
                <a:lnTo>
                  <a:pt x="405411" y="38100"/>
                </a:lnTo>
                <a:close/>
              </a:path>
              <a:path w="883284" h="1409700">
                <a:moveTo>
                  <a:pt x="431319" y="25400"/>
                </a:moveTo>
                <a:lnTo>
                  <a:pt x="424969" y="25400"/>
                </a:lnTo>
                <a:lnTo>
                  <a:pt x="419381" y="38100"/>
                </a:lnTo>
                <a:lnTo>
                  <a:pt x="417857" y="38100"/>
                </a:lnTo>
                <a:lnTo>
                  <a:pt x="422175" y="50800"/>
                </a:lnTo>
                <a:lnTo>
                  <a:pt x="431319" y="50800"/>
                </a:lnTo>
                <a:lnTo>
                  <a:pt x="431319" y="25400"/>
                </a:lnTo>
                <a:close/>
              </a:path>
              <a:path w="883284" h="1409700">
                <a:moveTo>
                  <a:pt x="260885" y="0"/>
                </a:moveTo>
                <a:lnTo>
                  <a:pt x="259742" y="0"/>
                </a:lnTo>
                <a:lnTo>
                  <a:pt x="211990" y="25400"/>
                </a:lnTo>
                <a:lnTo>
                  <a:pt x="250090" y="25400"/>
                </a:lnTo>
                <a:lnTo>
                  <a:pt x="258726" y="12700"/>
                </a:lnTo>
                <a:lnTo>
                  <a:pt x="260885" y="0"/>
                </a:lnTo>
                <a:close/>
              </a:path>
            </a:pathLst>
          </a:custGeom>
          <a:solidFill>
            <a:schemeClr val="bg1"/>
          </a:solidFill>
        </p:spPr>
        <p:txBody>
          <a:bodyPr wrap="square" lIns="0" tIns="0" rIns="0" bIns="0" rtlCol="0"/>
          <a:lstStyle/>
          <a:p>
            <a:endParaRPr>
              <a:latin typeface="Tw Cen MT" panose="020B0602020104020603" pitchFamily="34" charset="0"/>
            </a:endParaRPr>
          </a:p>
        </p:txBody>
      </p:sp>
      <p:sp>
        <p:nvSpPr>
          <p:cNvPr id="5" name="object 3">
            <a:extLst>
              <a:ext uri="{FF2B5EF4-FFF2-40B4-BE49-F238E27FC236}">
                <a16:creationId xmlns:a16="http://schemas.microsoft.com/office/drawing/2014/main" id="{45ABEEC6-3C12-8FEB-21ED-24D8B5F0D8D1}"/>
              </a:ext>
            </a:extLst>
          </p:cNvPr>
          <p:cNvSpPr/>
          <p:nvPr/>
        </p:nvSpPr>
        <p:spPr>
          <a:xfrm>
            <a:off x="8106158" y="2401387"/>
            <a:ext cx="2837815" cy="2286000"/>
          </a:xfrm>
          <a:custGeom>
            <a:avLst/>
            <a:gdLst/>
            <a:ahLst/>
            <a:cxnLst/>
            <a:rect l="l" t="t" r="r" b="b"/>
            <a:pathLst>
              <a:path w="2837815" h="2286000">
                <a:moveTo>
                  <a:pt x="1131214" y="1460500"/>
                </a:moveTo>
                <a:lnTo>
                  <a:pt x="449072" y="1460500"/>
                </a:lnTo>
                <a:lnTo>
                  <a:pt x="445666" y="1461253"/>
                </a:lnTo>
                <a:lnTo>
                  <a:pt x="448055" y="1473200"/>
                </a:lnTo>
                <a:lnTo>
                  <a:pt x="458597" y="1473200"/>
                </a:lnTo>
                <a:lnTo>
                  <a:pt x="467169" y="1485900"/>
                </a:lnTo>
                <a:lnTo>
                  <a:pt x="470027" y="1498600"/>
                </a:lnTo>
                <a:lnTo>
                  <a:pt x="467169" y="1524000"/>
                </a:lnTo>
                <a:lnTo>
                  <a:pt x="458597" y="1536700"/>
                </a:lnTo>
                <a:lnTo>
                  <a:pt x="468122" y="1536700"/>
                </a:lnTo>
                <a:lnTo>
                  <a:pt x="458597" y="1562100"/>
                </a:lnTo>
                <a:lnTo>
                  <a:pt x="461899" y="1562100"/>
                </a:lnTo>
                <a:lnTo>
                  <a:pt x="459359" y="1574800"/>
                </a:lnTo>
                <a:lnTo>
                  <a:pt x="449072" y="1574800"/>
                </a:lnTo>
                <a:lnTo>
                  <a:pt x="461150" y="1587500"/>
                </a:lnTo>
                <a:lnTo>
                  <a:pt x="466169" y="1612900"/>
                </a:lnTo>
                <a:lnTo>
                  <a:pt x="472164" y="1638300"/>
                </a:lnTo>
                <a:lnTo>
                  <a:pt x="487172" y="1651000"/>
                </a:lnTo>
                <a:lnTo>
                  <a:pt x="502920" y="1651000"/>
                </a:lnTo>
                <a:lnTo>
                  <a:pt x="506222" y="1663700"/>
                </a:lnTo>
                <a:lnTo>
                  <a:pt x="508115" y="1663700"/>
                </a:lnTo>
                <a:lnTo>
                  <a:pt x="507269" y="1676400"/>
                </a:lnTo>
                <a:lnTo>
                  <a:pt x="505900" y="1676400"/>
                </a:lnTo>
                <a:lnTo>
                  <a:pt x="506222" y="1689100"/>
                </a:lnTo>
                <a:lnTo>
                  <a:pt x="535051" y="1739900"/>
                </a:lnTo>
                <a:lnTo>
                  <a:pt x="516000" y="1752600"/>
                </a:lnTo>
                <a:lnTo>
                  <a:pt x="544576" y="1790700"/>
                </a:lnTo>
                <a:lnTo>
                  <a:pt x="524182" y="1816100"/>
                </a:lnTo>
                <a:lnTo>
                  <a:pt x="509254" y="1854200"/>
                </a:lnTo>
                <a:lnTo>
                  <a:pt x="500016" y="1892300"/>
                </a:lnTo>
                <a:lnTo>
                  <a:pt x="496697" y="1917700"/>
                </a:lnTo>
                <a:lnTo>
                  <a:pt x="496697" y="1930400"/>
                </a:lnTo>
                <a:lnTo>
                  <a:pt x="554101" y="2019300"/>
                </a:lnTo>
                <a:lnTo>
                  <a:pt x="563626" y="2133600"/>
                </a:lnTo>
                <a:lnTo>
                  <a:pt x="582676" y="2159000"/>
                </a:lnTo>
                <a:lnTo>
                  <a:pt x="582676" y="2171700"/>
                </a:lnTo>
                <a:lnTo>
                  <a:pt x="611504" y="2247900"/>
                </a:lnTo>
                <a:lnTo>
                  <a:pt x="601979" y="2247900"/>
                </a:lnTo>
                <a:lnTo>
                  <a:pt x="611504" y="2286000"/>
                </a:lnTo>
                <a:lnTo>
                  <a:pt x="611504" y="2273300"/>
                </a:lnTo>
                <a:lnTo>
                  <a:pt x="758366" y="2273300"/>
                </a:lnTo>
                <a:lnTo>
                  <a:pt x="788495" y="2247900"/>
                </a:lnTo>
                <a:lnTo>
                  <a:pt x="811980" y="2209800"/>
                </a:lnTo>
                <a:lnTo>
                  <a:pt x="831215" y="2171700"/>
                </a:lnTo>
                <a:lnTo>
                  <a:pt x="840740" y="2159000"/>
                </a:lnTo>
                <a:lnTo>
                  <a:pt x="850265" y="2120900"/>
                </a:lnTo>
                <a:lnTo>
                  <a:pt x="850265" y="2095500"/>
                </a:lnTo>
                <a:lnTo>
                  <a:pt x="898144" y="2070100"/>
                </a:lnTo>
                <a:lnTo>
                  <a:pt x="905716" y="2057400"/>
                </a:lnTo>
                <a:lnTo>
                  <a:pt x="908240" y="2032000"/>
                </a:lnTo>
                <a:lnTo>
                  <a:pt x="905716" y="2006600"/>
                </a:lnTo>
                <a:lnTo>
                  <a:pt x="898144" y="1993900"/>
                </a:lnTo>
                <a:lnTo>
                  <a:pt x="898144" y="1981200"/>
                </a:lnTo>
                <a:lnTo>
                  <a:pt x="902263" y="1943100"/>
                </a:lnTo>
                <a:lnTo>
                  <a:pt x="924488" y="1930400"/>
                </a:lnTo>
                <a:lnTo>
                  <a:pt x="955156" y="1917700"/>
                </a:lnTo>
                <a:lnTo>
                  <a:pt x="984605" y="1905000"/>
                </a:lnTo>
                <a:lnTo>
                  <a:pt x="1003173" y="1879600"/>
                </a:lnTo>
                <a:lnTo>
                  <a:pt x="1003173" y="1778000"/>
                </a:lnTo>
                <a:lnTo>
                  <a:pt x="974598" y="1752600"/>
                </a:lnTo>
                <a:lnTo>
                  <a:pt x="993648" y="1701800"/>
                </a:lnTo>
                <a:lnTo>
                  <a:pt x="981033" y="1689100"/>
                </a:lnTo>
                <a:lnTo>
                  <a:pt x="974169" y="1676400"/>
                </a:lnTo>
                <a:lnTo>
                  <a:pt x="973520" y="1663700"/>
                </a:lnTo>
                <a:lnTo>
                  <a:pt x="979551" y="1651000"/>
                </a:lnTo>
                <a:lnTo>
                  <a:pt x="984224" y="1638300"/>
                </a:lnTo>
                <a:lnTo>
                  <a:pt x="996142" y="1638300"/>
                </a:lnTo>
                <a:lnTo>
                  <a:pt x="1003173" y="1625600"/>
                </a:lnTo>
                <a:lnTo>
                  <a:pt x="1023369" y="1587500"/>
                </a:lnTo>
                <a:lnTo>
                  <a:pt x="1047781" y="1549400"/>
                </a:lnTo>
                <a:lnTo>
                  <a:pt x="1076146" y="1524000"/>
                </a:lnTo>
                <a:lnTo>
                  <a:pt x="1108202" y="1498600"/>
                </a:lnTo>
                <a:lnTo>
                  <a:pt x="1131214" y="1460500"/>
                </a:lnTo>
                <a:close/>
              </a:path>
              <a:path w="2837815" h="2286000">
                <a:moveTo>
                  <a:pt x="647870" y="2273300"/>
                </a:moveTo>
                <a:lnTo>
                  <a:pt x="611504" y="2273300"/>
                </a:lnTo>
                <a:lnTo>
                  <a:pt x="621029" y="2286000"/>
                </a:lnTo>
                <a:lnTo>
                  <a:pt x="630554" y="2286000"/>
                </a:lnTo>
                <a:lnTo>
                  <a:pt x="647870" y="2273300"/>
                </a:lnTo>
                <a:close/>
              </a:path>
              <a:path w="2837815" h="2286000">
                <a:moveTo>
                  <a:pt x="758366" y="2273300"/>
                </a:moveTo>
                <a:lnTo>
                  <a:pt x="694884" y="2273300"/>
                </a:lnTo>
                <a:lnTo>
                  <a:pt x="719201" y="2286000"/>
                </a:lnTo>
                <a:lnTo>
                  <a:pt x="758366" y="2273300"/>
                </a:lnTo>
                <a:close/>
              </a:path>
              <a:path w="2837815" h="2286000">
                <a:moveTo>
                  <a:pt x="1156080" y="1816100"/>
                </a:moveTo>
                <a:lnTo>
                  <a:pt x="1146555" y="1816100"/>
                </a:lnTo>
                <a:lnTo>
                  <a:pt x="1137030" y="1841500"/>
                </a:lnTo>
                <a:lnTo>
                  <a:pt x="1130042" y="1841500"/>
                </a:lnTo>
                <a:lnTo>
                  <a:pt x="1125981" y="1854200"/>
                </a:lnTo>
                <a:lnTo>
                  <a:pt x="1125065" y="1866900"/>
                </a:lnTo>
                <a:lnTo>
                  <a:pt x="1127505" y="1866900"/>
                </a:lnTo>
                <a:lnTo>
                  <a:pt x="1060577" y="1892300"/>
                </a:lnTo>
                <a:lnTo>
                  <a:pt x="1050915" y="1917700"/>
                </a:lnTo>
                <a:lnTo>
                  <a:pt x="1053861" y="1930400"/>
                </a:lnTo>
                <a:lnTo>
                  <a:pt x="1060166" y="1955800"/>
                </a:lnTo>
                <a:lnTo>
                  <a:pt x="1060577" y="1981200"/>
                </a:lnTo>
                <a:lnTo>
                  <a:pt x="1048831" y="2006600"/>
                </a:lnTo>
                <a:lnTo>
                  <a:pt x="1033478" y="2019300"/>
                </a:lnTo>
                <a:lnTo>
                  <a:pt x="1026912" y="2044700"/>
                </a:lnTo>
                <a:lnTo>
                  <a:pt x="1041526" y="2070100"/>
                </a:lnTo>
                <a:lnTo>
                  <a:pt x="1051052" y="2095500"/>
                </a:lnTo>
                <a:lnTo>
                  <a:pt x="1060577" y="2095500"/>
                </a:lnTo>
                <a:lnTo>
                  <a:pt x="1098677" y="2082800"/>
                </a:lnTo>
                <a:lnTo>
                  <a:pt x="1108202" y="2082800"/>
                </a:lnTo>
                <a:lnTo>
                  <a:pt x="1125862" y="2032000"/>
                </a:lnTo>
                <a:lnTo>
                  <a:pt x="1139761" y="1981200"/>
                </a:lnTo>
                <a:lnTo>
                  <a:pt x="1149850" y="1930400"/>
                </a:lnTo>
                <a:lnTo>
                  <a:pt x="1156080" y="1879600"/>
                </a:lnTo>
                <a:lnTo>
                  <a:pt x="1165605" y="1879600"/>
                </a:lnTo>
                <a:lnTo>
                  <a:pt x="1156080" y="1816100"/>
                </a:lnTo>
                <a:close/>
              </a:path>
              <a:path w="2837815" h="2286000">
                <a:moveTo>
                  <a:pt x="1165605" y="1879600"/>
                </a:moveTo>
                <a:lnTo>
                  <a:pt x="1156080" y="1879600"/>
                </a:lnTo>
                <a:lnTo>
                  <a:pt x="1156080" y="1892300"/>
                </a:lnTo>
                <a:lnTo>
                  <a:pt x="1165605" y="1879600"/>
                </a:lnTo>
                <a:close/>
              </a:path>
              <a:path w="2837815" h="2286000">
                <a:moveTo>
                  <a:pt x="2490698" y="1739900"/>
                </a:moveTo>
                <a:lnTo>
                  <a:pt x="2473293" y="1739900"/>
                </a:lnTo>
                <a:lnTo>
                  <a:pt x="2457334" y="1752600"/>
                </a:lnTo>
                <a:lnTo>
                  <a:pt x="2446782" y="1765300"/>
                </a:lnTo>
                <a:lnTo>
                  <a:pt x="2465070" y="1765300"/>
                </a:lnTo>
                <a:lnTo>
                  <a:pt x="2469167" y="1752600"/>
                </a:lnTo>
                <a:lnTo>
                  <a:pt x="2478135" y="1752600"/>
                </a:lnTo>
                <a:lnTo>
                  <a:pt x="2490698" y="1739900"/>
                </a:lnTo>
                <a:close/>
              </a:path>
              <a:path w="2837815" h="2286000">
                <a:moveTo>
                  <a:pt x="2350516" y="1727200"/>
                </a:moveTo>
                <a:lnTo>
                  <a:pt x="2350516" y="1739900"/>
                </a:lnTo>
                <a:lnTo>
                  <a:pt x="2310638" y="1739900"/>
                </a:lnTo>
                <a:lnTo>
                  <a:pt x="2312162" y="1752600"/>
                </a:lnTo>
                <a:lnTo>
                  <a:pt x="2379091" y="1739900"/>
                </a:lnTo>
                <a:lnTo>
                  <a:pt x="2350516" y="1727200"/>
                </a:lnTo>
                <a:close/>
              </a:path>
              <a:path w="2837815" h="2286000">
                <a:moveTo>
                  <a:pt x="2439336" y="1727200"/>
                </a:moveTo>
                <a:lnTo>
                  <a:pt x="2423223" y="1739900"/>
                </a:lnTo>
                <a:lnTo>
                  <a:pt x="2379091" y="1739900"/>
                </a:lnTo>
                <a:lnTo>
                  <a:pt x="2397573" y="1752600"/>
                </a:lnTo>
                <a:lnTo>
                  <a:pt x="2437062" y="1752600"/>
                </a:lnTo>
                <a:lnTo>
                  <a:pt x="2455545" y="1739900"/>
                </a:lnTo>
                <a:lnTo>
                  <a:pt x="2406538" y="1739900"/>
                </a:lnTo>
                <a:lnTo>
                  <a:pt x="2388616" y="1727200"/>
                </a:lnTo>
                <a:lnTo>
                  <a:pt x="2439336" y="1727200"/>
                </a:lnTo>
                <a:close/>
              </a:path>
              <a:path w="2837815" h="2286000">
                <a:moveTo>
                  <a:pt x="2283587" y="1714500"/>
                </a:moveTo>
                <a:lnTo>
                  <a:pt x="2197608" y="1714500"/>
                </a:lnTo>
                <a:lnTo>
                  <a:pt x="2255012" y="1739900"/>
                </a:lnTo>
                <a:lnTo>
                  <a:pt x="2256154" y="1727200"/>
                </a:lnTo>
                <a:lnTo>
                  <a:pt x="2283587" y="1727200"/>
                </a:lnTo>
                <a:lnTo>
                  <a:pt x="2283587" y="1714500"/>
                </a:lnTo>
                <a:close/>
              </a:path>
              <a:path w="2837815" h="2286000">
                <a:moveTo>
                  <a:pt x="2283587" y="1727200"/>
                </a:moveTo>
                <a:lnTo>
                  <a:pt x="2277872" y="1727200"/>
                </a:lnTo>
                <a:lnTo>
                  <a:pt x="2282571" y="1739900"/>
                </a:lnTo>
                <a:lnTo>
                  <a:pt x="2283587" y="1739900"/>
                </a:lnTo>
                <a:lnTo>
                  <a:pt x="2283587" y="1727200"/>
                </a:lnTo>
                <a:close/>
              </a:path>
              <a:path w="2837815" h="2286000">
                <a:moveTo>
                  <a:pt x="2312162" y="1727200"/>
                </a:moveTo>
                <a:lnTo>
                  <a:pt x="2283587" y="1727200"/>
                </a:lnTo>
                <a:lnTo>
                  <a:pt x="2284984" y="1739900"/>
                </a:lnTo>
                <a:lnTo>
                  <a:pt x="2311146" y="1739900"/>
                </a:lnTo>
                <a:lnTo>
                  <a:pt x="2312162" y="1727200"/>
                </a:lnTo>
                <a:close/>
              </a:path>
              <a:path w="2837815" h="2286000">
                <a:moveTo>
                  <a:pt x="2339498" y="1727200"/>
                </a:moveTo>
                <a:lnTo>
                  <a:pt x="2324100" y="1727200"/>
                </a:lnTo>
                <a:lnTo>
                  <a:pt x="2315591" y="1739900"/>
                </a:lnTo>
                <a:lnTo>
                  <a:pt x="2345995" y="1739900"/>
                </a:lnTo>
                <a:lnTo>
                  <a:pt x="2339498" y="1727200"/>
                </a:lnTo>
                <a:close/>
              </a:path>
              <a:path w="2837815" h="2286000">
                <a:moveTo>
                  <a:pt x="2474595" y="1727200"/>
                </a:moveTo>
                <a:lnTo>
                  <a:pt x="2465070" y="1727200"/>
                </a:lnTo>
                <a:lnTo>
                  <a:pt x="2465070" y="1739900"/>
                </a:lnTo>
                <a:lnTo>
                  <a:pt x="2474595" y="1727200"/>
                </a:lnTo>
                <a:close/>
              </a:path>
              <a:path w="2837815" h="2286000">
                <a:moveTo>
                  <a:pt x="2503297" y="1714500"/>
                </a:moveTo>
                <a:lnTo>
                  <a:pt x="2493645" y="1714500"/>
                </a:lnTo>
                <a:lnTo>
                  <a:pt x="2484120" y="1727200"/>
                </a:lnTo>
                <a:lnTo>
                  <a:pt x="2493645" y="1727200"/>
                </a:lnTo>
                <a:lnTo>
                  <a:pt x="2503297" y="1714500"/>
                </a:lnTo>
                <a:close/>
              </a:path>
              <a:path w="2837815" h="2286000">
                <a:moveTo>
                  <a:pt x="2169033" y="1676400"/>
                </a:moveTo>
                <a:lnTo>
                  <a:pt x="2148189" y="1676400"/>
                </a:lnTo>
                <a:lnTo>
                  <a:pt x="2138154" y="1689100"/>
                </a:lnTo>
                <a:lnTo>
                  <a:pt x="2130679" y="1689100"/>
                </a:lnTo>
                <a:lnTo>
                  <a:pt x="2178558" y="1714500"/>
                </a:lnTo>
                <a:lnTo>
                  <a:pt x="2204037" y="1714500"/>
                </a:lnTo>
                <a:lnTo>
                  <a:pt x="2190654" y="1701800"/>
                </a:lnTo>
                <a:lnTo>
                  <a:pt x="2180748" y="1689100"/>
                </a:lnTo>
                <a:lnTo>
                  <a:pt x="2169033" y="1676400"/>
                </a:lnTo>
                <a:close/>
              </a:path>
              <a:path w="2837815" h="2286000">
                <a:moveTo>
                  <a:pt x="2226183" y="1689100"/>
                </a:moveTo>
                <a:lnTo>
                  <a:pt x="2226183" y="1701800"/>
                </a:lnTo>
                <a:lnTo>
                  <a:pt x="2204037" y="1714500"/>
                </a:lnTo>
                <a:lnTo>
                  <a:pt x="2268156" y="1714500"/>
                </a:lnTo>
                <a:lnTo>
                  <a:pt x="2261298" y="1701800"/>
                </a:lnTo>
                <a:lnTo>
                  <a:pt x="2255012" y="1701800"/>
                </a:lnTo>
                <a:lnTo>
                  <a:pt x="2226183" y="1689100"/>
                </a:lnTo>
                <a:close/>
              </a:path>
              <a:path w="2837815" h="2286000">
                <a:moveTo>
                  <a:pt x="2103247" y="1562100"/>
                </a:moveTo>
                <a:lnTo>
                  <a:pt x="2039614" y="1562100"/>
                </a:lnTo>
                <a:lnTo>
                  <a:pt x="2044700" y="1574800"/>
                </a:lnTo>
                <a:lnTo>
                  <a:pt x="2051694" y="1587500"/>
                </a:lnTo>
                <a:lnTo>
                  <a:pt x="2056826" y="1612900"/>
                </a:lnTo>
                <a:lnTo>
                  <a:pt x="2063750" y="1625600"/>
                </a:lnTo>
                <a:lnTo>
                  <a:pt x="2121154" y="1663700"/>
                </a:lnTo>
                <a:lnTo>
                  <a:pt x="2121154" y="1676400"/>
                </a:lnTo>
                <a:lnTo>
                  <a:pt x="2130679" y="1663700"/>
                </a:lnTo>
                <a:lnTo>
                  <a:pt x="2142585" y="1663700"/>
                </a:lnTo>
                <a:lnTo>
                  <a:pt x="2149729" y="1625600"/>
                </a:lnTo>
                <a:lnTo>
                  <a:pt x="2159508" y="1625600"/>
                </a:lnTo>
                <a:lnTo>
                  <a:pt x="2149729" y="1600200"/>
                </a:lnTo>
                <a:lnTo>
                  <a:pt x="2130679" y="1600200"/>
                </a:lnTo>
                <a:lnTo>
                  <a:pt x="2121154" y="1574800"/>
                </a:lnTo>
                <a:lnTo>
                  <a:pt x="2102104" y="1574800"/>
                </a:lnTo>
                <a:lnTo>
                  <a:pt x="2103247" y="1562100"/>
                </a:lnTo>
                <a:close/>
              </a:path>
              <a:path w="2837815" h="2286000">
                <a:moveTo>
                  <a:pt x="2142585" y="1663700"/>
                </a:moveTo>
                <a:lnTo>
                  <a:pt x="2130679" y="1663700"/>
                </a:lnTo>
                <a:lnTo>
                  <a:pt x="2140204" y="1676400"/>
                </a:lnTo>
                <a:lnTo>
                  <a:pt x="2142585" y="1663700"/>
                </a:lnTo>
                <a:close/>
              </a:path>
              <a:path w="2837815" h="2286000">
                <a:moveTo>
                  <a:pt x="2417191" y="1625600"/>
                </a:moveTo>
                <a:lnTo>
                  <a:pt x="2398141" y="1625600"/>
                </a:lnTo>
                <a:lnTo>
                  <a:pt x="2417191" y="1651000"/>
                </a:lnTo>
                <a:lnTo>
                  <a:pt x="2415063" y="1663700"/>
                </a:lnTo>
                <a:lnTo>
                  <a:pt x="2440051" y="1663700"/>
                </a:lnTo>
                <a:lnTo>
                  <a:pt x="2432685" y="1676400"/>
                </a:lnTo>
                <a:lnTo>
                  <a:pt x="2436495" y="1676400"/>
                </a:lnTo>
                <a:lnTo>
                  <a:pt x="2446020" y="1663700"/>
                </a:lnTo>
                <a:lnTo>
                  <a:pt x="2417191" y="1625600"/>
                </a:lnTo>
                <a:close/>
              </a:path>
              <a:path w="2837815" h="2286000">
                <a:moveTo>
                  <a:pt x="2388616" y="1625600"/>
                </a:moveTo>
                <a:lnTo>
                  <a:pt x="2379091" y="1625600"/>
                </a:lnTo>
                <a:lnTo>
                  <a:pt x="2379091" y="1663700"/>
                </a:lnTo>
                <a:lnTo>
                  <a:pt x="2388616" y="1663700"/>
                </a:lnTo>
                <a:lnTo>
                  <a:pt x="2388616" y="1625600"/>
                </a:lnTo>
                <a:close/>
              </a:path>
              <a:path w="2837815" h="2286000">
                <a:moveTo>
                  <a:pt x="2347366" y="1473200"/>
                </a:moveTo>
                <a:lnTo>
                  <a:pt x="2264918" y="1473200"/>
                </a:lnTo>
                <a:lnTo>
                  <a:pt x="2263902" y="1485900"/>
                </a:lnTo>
                <a:lnTo>
                  <a:pt x="2245233" y="1485900"/>
                </a:lnTo>
                <a:lnTo>
                  <a:pt x="2235708" y="1524000"/>
                </a:lnTo>
                <a:lnTo>
                  <a:pt x="2217324" y="1524000"/>
                </a:lnTo>
                <a:lnTo>
                  <a:pt x="2202084" y="1536700"/>
                </a:lnTo>
                <a:lnTo>
                  <a:pt x="2194131" y="1549400"/>
                </a:lnTo>
                <a:lnTo>
                  <a:pt x="2197608" y="1574800"/>
                </a:lnTo>
                <a:lnTo>
                  <a:pt x="2216658" y="1574800"/>
                </a:lnTo>
                <a:lnTo>
                  <a:pt x="2226183" y="1625600"/>
                </a:lnTo>
                <a:lnTo>
                  <a:pt x="2283587" y="1625600"/>
                </a:lnTo>
                <a:lnTo>
                  <a:pt x="2293112" y="1651000"/>
                </a:lnTo>
                <a:lnTo>
                  <a:pt x="2309496" y="1651000"/>
                </a:lnTo>
                <a:lnTo>
                  <a:pt x="2322560" y="1638300"/>
                </a:lnTo>
                <a:lnTo>
                  <a:pt x="2331027" y="1625600"/>
                </a:lnTo>
                <a:lnTo>
                  <a:pt x="2333625" y="1612900"/>
                </a:lnTo>
                <a:lnTo>
                  <a:pt x="2333371" y="1612900"/>
                </a:lnTo>
                <a:lnTo>
                  <a:pt x="2332609" y="1600200"/>
                </a:lnTo>
                <a:lnTo>
                  <a:pt x="2331212" y="1600200"/>
                </a:lnTo>
                <a:lnTo>
                  <a:pt x="2360041" y="1536700"/>
                </a:lnTo>
                <a:lnTo>
                  <a:pt x="2348896" y="1536700"/>
                </a:lnTo>
                <a:lnTo>
                  <a:pt x="2349087" y="1524000"/>
                </a:lnTo>
                <a:lnTo>
                  <a:pt x="2357135" y="1511300"/>
                </a:lnTo>
                <a:lnTo>
                  <a:pt x="2360041" y="1498600"/>
                </a:lnTo>
                <a:lnTo>
                  <a:pt x="2353310" y="1498600"/>
                </a:lnTo>
                <a:lnTo>
                  <a:pt x="2350516" y="1485900"/>
                </a:lnTo>
                <a:lnTo>
                  <a:pt x="2347366" y="1473200"/>
                </a:lnTo>
                <a:close/>
              </a:path>
              <a:path w="2837815" h="2286000">
                <a:moveTo>
                  <a:pt x="2513234" y="1625600"/>
                </a:moveTo>
                <a:lnTo>
                  <a:pt x="2493645" y="1625600"/>
                </a:lnTo>
                <a:lnTo>
                  <a:pt x="2503297" y="1638300"/>
                </a:lnTo>
                <a:lnTo>
                  <a:pt x="2513076" y="1638300"/>
                </a:lnTo>
                <a:lnTo>
                  <a:pt x="2513234" y="1625600"/>
                </a:lnTo>
                <a:close/>
              </a:path>
              <a:path w="2837815" h="2286000">
                <a:moveTo>
                  <a:pt x="2446020" y="1574800"/>
                </a:moveTo>
                <a:lnTo>
                  <a:pt x="2388616" y="1574800"/>
                </a:lnTo>
                <a:lnTo>
                  <a:pt x="2369566" y="1625600"/>
                </a:lnTo>
                <a:lnTo>
                  <a:pt x="2436495" y="1625600"/>
                </a:lnTo>
                <a:lnTo>
                  <a:pt x="2417191" y="1587500"/>
                </a:lnTo>
                <a:lnTo>
                  <a:pt x="2446020" y="1574800"/>
                </a:lnTo>
                <a:close/>
              </a:path>
              <a:path w="2837815" h="2286000">
                <a:moveTo>
                  <a:pt x="2151126" y="1587500"/>
                </a:moveTo>
                <a:lnTo>
                  <a:pt x="2130679" y="1587500"/>
                </a:lnTo>
                <a:lnTo>
                  <a:pt x="2140204" y="1600200"/>
                </a:lnTo>
                <a:lnTo>
                  <a:pt x="2152904" y="1600200"/>
                </a:lnTo>
                <a:lnTo>
                  <a:pt x="2151126" y="1587500"/>
                </a:lnTo>
                <a:close/>
              </a:path>
              <a:path w="2837815" h="2286000">
                <a:moveTo>
                  <a:pt x="2522474" y="1574800"/>
                </a:moveTo>
                <a:lnTo>
                  <a:pt x="2512949" y="1587500"/>
                </a:lnTo>
                <a:lnTo>
                  <a:pt x="2531999" y="1587500"/>
                </a:lnTo>
                <a:lnTo>
                  <a:pt x="2522474" y="1574800"/>
                </a:lnTo>
                <a:close/>
              </a:path>
              <a:path w="2837815" h="2286000">
                <a:moveTo>
                  <a:pt x="2109194" y="1549400"/>
                </a:moveTo>
                <a:lnTo>
                  <a:pt x="2028965" y="1549400"/>
                </a:lnTo>
                <a:lnTo>
                  <a:pt x="2034016" y="1562100"/>
                </a:lnTo>
                <a:lnTo>
                  <a:pt x="2111629" y="1562100"/>
                </a:lnTo>
                <a:lnTo>
                  <a:pt x="2109194" y="1549400"/>
                </a:lnTo>
                <a:close/>
              </a:path>
              <a:path w="2837815" h="2286000">
                <a:moveTo>
                  <a:pt x="2407666" y="1524000"/>
                </a:moveTo>
                <a:lnTo>
                  <a:pt x="2388616" y="1536700"/>
                </a:lnTo>
                <a:lnTo>
                  <a:pt x="2388616" y="1562100"/>
                </a:lnTo>
                <a:lnTo>
                  <a:pt x="2398141" y="1549400"/>
                </a:lnTo>
                <a:lnTo>
                  <a:pt x="2477351" y="1549400"/>
                </a:lnTo>
                <a:lnTo>
                  <a:pt x="2482342" y="1536700"/>
                </a:lnTo>
                <a:lnTo>
                  <a:pt x="2446020" y="1536700"/>
                </a:lnTo>
                <a:lnTo>
                  <a:pt x="2407666" y="1524000"/>
                </a:lnTo>
                <a:close/>
              </a:path>
              <a:path w="2837815" h="2286000">
                <a:moveTo>
                  <a:pt x="2063750" y="1524000"/>
                </a:moveTo>
                <a:lnTo>
                  <a:pt x="2026344" y="1524000"/>
                </a:lnTo>
                <a:lnTo>
                  <a:pt x="2025427" y="1536700"/>
                </a:lnTo>
                <a:lnTo>
                  <a:pt x="2024558" y="1536700"/>
                </a:lnTo>
                <a:lnTo>
                  <a:pt x="2025523" y="1549400"/>
                </a:lnTo>
                <a:lnTo>
                  <a:pt x="2099466" y="1549400"/>
                </a:lnTo>
                <a:lnTo>
                  <a:pt x="2102104" y="1536700"/>
                </a:lnTo>
                <a:lnTo>
                  <a:pt x="2063750" y="1524000"/>
                </a:lnTo>
                <a:close/>
              </a:path>
              <a:path w="2837815" h="2286000">
                <a:moveTo>
                  <a:pt x="2484120" y="1524000"/>
                </a:moveTo>
                <a:lnTo>
                  <a:pt x="2446020" y="1536700"/>
                </a:lnTo>
                <a:lnTo>
                  <a:pt x="2485517" y="1536700"/>
                </a:lnTo>
                <a:lnTo>
                  <a:pt x="2484120" y="1524000"/>
                </a:lnTo>
                <a:close/>
              </a:path>
              <a:path w="2837815" h="2286000">
                <a:moveTo>
                  <a:pt x="1958594" y="1435100"/>
                </a:moveTo>
                <a:lnTo>
                  <a:pt x="1955919" y="1447800"/>
                </a:lnTo>
                <a:lnTo>
                  <a:pt x="1962911" y="1460500"/>
                </a:lnTo>
                <a:lnTo>
                  <a:pt x="1974953" y="1473200"/>
                </a:lnTo>
                <a:lnTo>
                  <a:pt x="1987423" y="1473200"/>
                </a:lnTo>
                <a:lnTo>
                  <a:pt x="1992506" y="1485900"/>
                </a:lnTo>
                <a:lnTo>
                  <a:pt x="1997043" y="1485900"/>
                </a:lnTo>
                <a:lnTo>
                  <a:pt x="2001531" y="1498600"/>
                </a:lnTo>
                <a:lnTo>
                  <a:pt x="2012039" y="1498600"/>
                </a:lnTo>
                <a:lnTo>
                  <a:pt x="2017664" y="1511300"/>
                </a:lnTo>
                <a:lnTo>
                  <a:pt x="2022457" y="1511300"/>
                </a:lnTo>
                <a:lnTo>
                  <a:pt x="2025523" y="1524000"/>
                </a:lnTo>
                <a:lnTo>
                  <a:pt x="2054225" y="1524000"/>
                </a:lnTo>
                <a:lnTo>
                  <a:pt x="1996948" y="1447800"/>
                </a:lnTo>
                <a:lnTo>
                  <a:pt x="1958594" y="1435100"/>
                </a:lnTo>
                <a:close/>
              </a:path>
              <a:path w="2837815" h="2286000">
                <a:moveTo>
                  <a:pt x="2039937" y="1384300"/>
                </a:moveTo>
                <a:lnTo>
                  <a:pt x="2015998" y="1384300"/>
                </a:lnTo>
                <a:lnTo>
                  <a:pt x="2041324" y="1397000"/>
                </a:lnTo>
                <a:lnTo>
                  <a:pt x="2045636" y="1422400"/>
                </a:lnTo>
                <a:lnTo>
                  <a:pt x="2042304" y="1447800"/>
                </a:lnTo>
                <a:lnTo>
                  <a:pt x="2044700" y="1473200"/>
                </a:lnTo>
                <a:lnTo>
                  <a:pt x="2057848" y="1485900"/>
                </a:lnTo>
                <a:lnTo>
                  <a:pt x="2076545" y="1498600"/>
                </a:lnTo>
                <a:lnTo>
                  <a:pt x="2093670" y="1511300"/>
                </a:lnTo>
                <a:lnTo>
                  <a:pt x="2102104" y="1524000"/>
                </a:lnTo>
                <a:lnTo>
                  <a:pt x="2121154" y="1524000"/>
                </a:lnTo>
                <a:lnTo>
                  <a:pt x="2103280" y="1498600"/>
                </a:lnTo>
                <a:lnTo>
                  <a:pt x="2102469" y="1473200"/>
                </a:lnTo>
                <a:lnTo>
                  <a:pt x="2099061" y="1447800"/>
                </a:lnTo>
                <a:lnTo>
                  <a:pt x="2073402" y="1422400"/>
                </a:lnTo>
                <a:lnTo>
                  <a:pt x="2044700" y="1409700"/>
                </a:lnTo>
                <a:lnTo>
                  <a:pt x="2039937" y="1384300"/>
                </a:lnTo>
                <a:close/>
              </a:path>
              <a:path w="2837815" h="2286000">
                <a:moveTo>
                  <a:pt x="1175130" y="1333500"/>
                </a:moveTo>
                <a:lnTo>
                  <a:pt x="38100" y="1333500"/>
                </a:lnTo>
                <a:lnTo>
                  <a:pt x="55106" y="1346200"/>
                </a:lnTo>
                <a:lnTo>
                  <a:pt x="60801" y="1384300"/>
                </a:lnTo>
                <a:lnTo>
                  <a:pt x="69496" y="1397000"/>
                </a:lnTo>
                <a:lnTo>
                  <a:pt x="95503" y="1422400"/>
                </a:lnTo>
                <a:lnTo>
                  <a:pt x="152780" y="1460500"/>
                </a:lnTo>
                <a:lnTo>
                  <a:pt x="162305" y="1473200"/>
                </a:lnTo>
                <a:lnTo>
                  <a:pt x="200533" y="1447800"/>
                </a:lnTo>
                <a:lnTo>
                  <a:pt x="288348" y="1447800"/>
                </a:lnTo>
                <a:lnTo>
                  <a:pt x="296164" y="1435100"/>
                </a:lnTo>
                <a:lnTo>
                  <a:pt x="325754" y="1435100"/>
                </a:lnTo>
                <a:lnTo>
                  <a:pt x="345555" y="1422400"/>
                </a:lnTo>
                <a:lnTo>
                  <a:pt x="1150127" y="1422400"/>
                </a:lnTo>
                <a:lnTo>
                  <a:pt x="1175130" y="1333500"/>
                </a:lnTo>
                <a:close/>
              </a:path>
              <a:path w="2837815" h="2286000">
                <a:moveTo>
                  <a:pt x="1150127" y="1422400"/>
                </a:moveTo>
                <a:lnTo>
                  <a:pt x="345555" y="1422400"/>
                </a:lnTo>
                <a:lnTo>
                  <a:pt x="367093" y="1435100"/>
                </a:lnTo>
                <a:lnTo>
                  <a:pt x="384440" y="1435100"/>
                </a:lnTo>
                <a:lnTo>
                  <a:pt x="391668" y="1460500"/>
                </a:lnTo>
                <a:lnTo>
                  <a:pt x="391668" y="1473200"/>
                </a:lnTo>
                <a:lnTo>
                  <a:pt x="445666" y="1461253"/>
                </a:lnTo>
                <a:lnTo>
                  <a:pt x="445516" y="1460500"/>
                </a:lnTo>
                <a:lnTo>
                  <a:pt x="1131214" y="1460500"/>
                </a:lnTo>
                <a:lnTo>
                  <a:pt x="1146555" y="1435100"/>
                </a:lnTo>
                <a:lnTo>
                  <a:pt x="1150127" y="1422400"/>
                </a:lnTo>
                <a:close/>
              </a:path>
              <a:path w="2837815" h="2286000">
                <a:moveTo>
                  <a:pt x="2358213" y="1460500"/>
                </a:moveTo>
                <a:lnTo>
                  <a:pt x="2275478" y="1460500"/>
                </a:lnTo>
                <a:lnTo>
                  <a:pt x="2267458" y="1473200"/>
                </a:lnTo>
                <a:lnTo>
                  <a:pt x="2350373" y="1473200"/>
                </a:lnTo>
                <a:lnTo>
                  <a:pt x="2358213" y="1460500"/>
                </a:lnTo>
                <a:close/>
              </a:path>
              <a:path w="2837815" h="2286000">
                <a:moveTo>
                  <a:pt x="288348" y="1447800"/>
                </a:moveTo>
                <a:lnTo>
                  <a:pt x="238760" y="1447800"/>
                </a:lnTo>
                <a:lnTo>
                  <a:pt x="253319" y="1460500"/>
                </a:lnTo>
                <a:lnTo>
                  <a:pt x="280533" y="1460500"/>
                </a:lnTo>
                <a:lnTo>
                  <a:pt x="288348" y="1447800"/>
                </a:lnTo>
                <a:close/>
              </a:path>
              <a:path w="2837815" h="2286000">
                <a:moveTo>
                  <a:pt x="2340991" y="1422400"/>
                </a:moveTo>
                <a:lnTo>
                  <a:pt x="2312162" y="1447800"/>
                </a:lnTo>
                <a:lnTo>
                  <a:pt x="2312162" y="1460500"/>
                </a:lnTo>
                <a:lnTo>
                  <a:pt x="2360041" y="1460500"/>
                </a:lnTo>
                <a:lnTo>
                  <a:pt x="2379091" y="1447800"/>
                </a:lnTo>
                <a:lnTo>
                  <a:pt x="2350516" y="1435100"/>
                </a:lnTo>
                <a:lnTo>
                  <a:pt x="2340991" y="1422400"/>
                </a:lnTo>
                <a:close/>
              </a:path>
              <a:path w="2837815" h="2286000">
                <a:moveTo>
                  <a:pt x="2484120" y="1409700"/>
                </a:moveTo>
                <a:lnTo>
                  <a:pt x="2465921" y="1409700"/>
                </a:lnTo>
                <a:lnTo>
                  <a:pt x="2463927" y="1422400"/>
                </a:lnTo>
                <a:lnTo>
                  <a:pt x="2455545" y="1422400"/>
                </a:lnTo>
                <a:lnTo>
                  <a:pt x="2484120" y="1435100"/>
                </a:lnTo>
                <a:lnTo>
                  <a:pt x="2484120" y="1409700"/>
                </a:lnTo>
                <a:close/>
              </a:path>
              <a:path w="2837815" h="2286000">
                <a:moveTo>
                  <a:pt x="1691132" y="1346200"/>
                </a:moveTo>
                <a:lnTo>
                  <a:pt x="1691132" y="1358900"/>
                </a:lnTo>
                <a:lnTo>
                  <a:pt x="1683845" y="1371600"/>
                </a:lnTo>
                <a:lnTo>
                  <a:pt x="1681416" y="1397000"/>
                </a:lnTo>
                <a:lnTo>
                  <a:pt x="1683845" y="1409700"/>
                </a:lnTo>
                <a:lnTo>
                  <a:pt x="1691132" y="1422400"/>
                </a:lnTo>
                <a:lnTo>
                  <a:pt x="1719707" y="1422400"/>
                </a:lnTo>
                <a:lnTo>
                  <a:pt x="1721034" y="1409700"/>
                </a:lnTo>
                <a:lnTo>
                  <a:pt x="1718230" y="1397000"/>
                </a:lnTo>
                <a:lnTo>
                  <a:pt x="1711402" y="1371600"/>
                </a:lnTo>
                <a:lnTo>
                  <a:pt x="1700657" y="1358900"/>
                </a:lnTo>
                <a:lnTo>
                  <a:pt x="1691132" y="1346200"/>
                </a:lnTo>
                <a:close/>
              </a:path>
              <a:path w="2837815" h="2286000">
                <a:moveTo>
                  <a:pt x="2455545" y="1384300"/>
                </a:moveTo>
                <a:lnTo>
                  <a:pt x="2446020" y="1384300"/>
                </a:lnTo>
                <a:lnTo>
                  <a:pt x="2417191" y="1397000"/>
                </a:lnTo>
                <a:lnTo>
                  <a:pt x="2417191" y="1422400"/>
                </a:lnTo>
                <a:lnTo>
                  <a:pt x="2436495" y="1397000"/>
                </a:lnTo>
                <a:lnTo>
                  <a:pt x="2455545" y="1397000"/>
                </a:lnTo>
                <a:lnTo>
                  <a:pt x="2455545" y="1384300"/>
                </a:lnTo>
                <a:close/>
              </a:path>
              <a:path w="2837815" h="2286000">
                <a:moveTo>
                  <a:pt x="2474595" y="1346200"/>
                </a:moveTo>
                <a:lnTo>
                  <a:pt x="2484120" y="1371600"/>
                </a:lnTo>
                <a:lnTo>
                  <a:pt x="2465070" y="1371600"/>
                </a:lnTo>
                <a:lnTo>
                  <a:pt x="2465070" y="1384300"/>
                </a:lnTo>
                <a:lnTo>
                  <a:pt x="2455545" y="1397000"/>
                </a:lnTo>
                <a:lnTo>
                  <a:pt x="2461480" y="1397000"/>
                </a:lnTo>
                <a:lnTo>
                  <a:pt x="2465022" y="1409700"/>
                </a:lnTo>
                <a:lnTo>
                  <a:pt x="2484120" y="1409700"/>
                </a:lnTo>
                <a:lnTo>
                  <a:pt x="2493645" y="1422400"/>
                </a:lnTo>
                <a:lnTo>
                  <a:pt x="2502473" y="1409700"/>
                </a:lnTo>
                <a:lnTo>
                  <a:pt x="2501884" y="1384300"/>
                </a:lnTo>
                <a:lnTo>
                  <a:pt x="2492412" y="1358900"/>
                </a:lnTo>
                <a:lnTo>
                  <a:pt x="2474595" y="1346200"/>
                </a:lnTo>
                <a:close/>
              </a:path>
              <a:path w="2837815" h="2286000">
                <a:moveTo>
                  <a:pt x="2455545" y="1397000"/>
                </a:moveTo>
                <a:lnTo>
                  <a:pt x="2436495" y="1397000"/>
                </a:lnTo>
                <a:lnTo>
                  <a:pt x="2436495" y="1409700"/>
                </a:lnTo>
                <a:lnTo>
                  <a:pt x="2455545" y="1397000"/>
                </a:lnTo>
                <a:close/>
              </a:path>
              <a:path w="2837815" h="2286000">
                <a:moveTo>
                  <a:pt x="1805686" y="1092200"/>
                </a:moveTo>
                <a:lnTo>
                  <a:pt x="1547749" y="1092200"/>
                </a:lnTo>
                <a:lnTo>
                  <a:pt x="1567052" y="1219200"/>
                </a:lnTo>
                <a:lnTo>
                  <a:pt x="1586102" y="1244600"/>
                </a:lnTo>
                <a:lnTo>
                  <a:pt x="1624202" y="1371600"/>
                </a:lnTo>
                <a:lnTo>
                  <a:pt x="1653032" y="1397000"/>
                </a:lnTo>
                <a:lnTo>
                  <a:pt x="1662557" y="1371600"/>
                </a:lnTo>
                <a:lnTo>
                  <a:pt x="1672659" y="1358900"/>
                </a:lnTo>
                <a:lnTo>
                  <a:pt x="1679368" y="1346200"/>
                </a:lnTo>
                <a:lnTo>
                  <a:pt x="1682434" y="1333500"/>
                </a:lnTo>
                <a:lnTo>
                  <a:pt x="1681607" y="1320800"/>
                </a:lnTo>
                <a:lnTo>
                  <a:pt x="1688750" y="1295400"/>
                </a:lnTo>
                <a:lnTo>
                  <a:pt x="1691132" y="1282700"/>
                </a:lnTo>
                <a:lnTo>
                  <a:pt x="1688750" y="1257300"/>
                </a:lnTo>
                <a:lnTo>
                  <a:pt x="1681607" y="1231900"/>
                </a:lnTo>
                <a:lnTo>
                  <a:pt x="1700657" y="1231900"/>
                </a:lnTo>
                <a:lnTo>
                  <a:pt x="1700657" y="1219200"/>
                </a:lnTo>
                <a:lnTo>
                  <a:pt x="1719707" y="1206500"/>
                </a:lnTo>
                <a:lnTo>
                  <a:pt x="1758061" y="1168400"/>
                </a:lnTo>
                <a:lnTo>
                  <a:pt x="1752667" y="1155700"/>
                </a:lnTo>
                <a:lnTo>
                  <a:pt x="1761966" y="1143000"/>
                </a:lnTo>
                <a:lnTo>
                  <a:pt x="1786636" y="1143000"/>
                </a:lnTo>
                <a:lnTo>
                  <a:pt x="1787511" y="1130300"/>
                </a:lnTo>
                <a:lnTo>
                  <a:pt x="1785826" y="1117600"/>
                </a:lnTo>
                <a:lnTo>
                  <a:pt x="1784546" y="1117600"/>
                </a:lnTo>
                <a:lnTo>
                  <a:pt x="1786636" y="1104900"/>
                </a:lnTo>
                <a:lnTo>
                  <a:pt x="1810591" y="1104900"/>
                </a:lnTo>
                <a:lnTo>
                  <a:pt x="1807371" y="1095044"/>
                </a:lnTo>
                <a:lnTo>
                  <a:pt x="1805686" y="1092200"/>
                </a:lnTo>
                <a:close/>
              </a:path>
              <a:path w="2837815" h="2286000">
                <a:moveTo>
                  <a:pt x="2155596" y="1206500"/>
                </a:moveTo>
                <a:lnTo>
                  <a:pt x="1980183" y="1206500"/>
                </a:lnTo>
                <a:lnTo>
                  <a:pt x="1991645" y="1219200"/>
                </a:lnTo>
                <a:lnTo>
                  <a:pt x="1998678" y="1231900"/>
                </a:lnTo>
                <a:lnTo>
                  <a:pt x="1997328" y="1244600"/>
                </a:lnTo>
                <a:lnTo>
                  <a:pt x="2015998" y="1295400"/>
                </a:lnTo>
                <a:lnTo>
                  <a:pt x="2006615" y="1308100"/>
                </a:lnTo>
                <a:lnTo>
                  <a:pt x="2014855" y="1320800"/>
                </a:lnTo>
                <a:lnTo>
                  <a:pt x="2021284" y="1346200"/>
                </a:lnTo>
                <a:lnTo>
                  <a:pt x="2006473" y="1358900"/>
                </a:lnTo>
                <a:lnTo>
                  <a:pt x="2006473" y="1371600"/>
                </a:lnTo>
                <a:lnTo>
                  <a:pt x="2015998" y="1397000"/>
                </a:lnTo>
                <a:lnTo>
                  <a:pt x="2015998" y="1384300"/>
                </a:lnTo>
                <a:lnTo>
                  <a:pt x="2039937" y="1384300"/>
                </a:lnTo>
                <a:lnTo>
                  <a:pt x="2035175" y="1358900"/>
                </a:lnTo>
                <a:lnTo>
                  <a:pt x="2025523" y="1358900"/>
                </a:lnTo>
                <a:lnTo>
                  <a:pt x="2025683" y="1333500"/>
                </a:lnTo>
                <a:lnTo>
                  <a:pt x="2032428" y="1320800"/>
                </a:lnTo>
                <a:lnTo>
                  <a:pt x="2035720" y="1295400"/>
                </a:lnTo>
                <a:lnTo>
                  <a:pt x="2025523" y="1282700"/>
                </a:lnTo>
                <a:lnTo>
                  <a:pt x="2189892" y="1282700"/>
                </a:lnTo>
                <a:lnTo>
                  <a:pt x="2187225" y="1270000"/>
                </a:lnTo>
                <a:lnTo>
                  <a:pt x="2178558" y="1231900"/>
                </a:lnTo>
                <a:lnTo>
                  <a:pt x="2155596" y="1206500"/>
                </a:lnTo>
                <a:close/>
              </a:path>
              <a:path w="2837815" h="2286000">
                <a:moveTo>
                  <a:pt x="2379091" y="1333500"/>
                </a:moveTo>
                <a:lnTo>
                  <a:pt x="2369566" y="1333500"/>
                </a:lnTo>
                <a:lnTo>
                  <a:pt x="2340991" y="1384300"/>
                </a:lnTo>
                <a:lnTo>
                  <a:pt x="2379091" y="1333500"/>
                </a:lnTo>
                <a:close/>
              </a:path>
              <a:path w="2837815" h="2286000">
                <a:moveTo>
                  <a:pt x="2189892" y="1282700"/>
                </a:moveTo>
                <a:lnTo>
                  <a:pt x="2044700" y="1282700"/>
                </a:lnTo>
                <a:lnTo>
                  <a:pt x="2039844" y="1295400"/>
                </a:lnTo>
                <a:lnTo>
                  <a:pt x="2064470" y="1295400"/>
                </a:lnTo>
                <a:lnTo>
                  <a:pt x="2073402" y="1308100"/>
                </a:lnTo>
                <a:lnTo>
                  <a:pt x="2086203" y="1320800"/>
                </a:lnTo>
                <a:lnTo>
                  <a:pt x="2105802" y="1333500"/>
                </a:lnTo>
                <a:lnTo>
                  <a:pt x="2121140" y="1346200"/>
                </a:lnTo>
                <a:lnTo>
                  <a:pt x="2121154" y="1371600"/>
                </a:lnTo>
                <a:lnTo>
                  <a:pt x="2139346" y="1371600"/>
                </a:lnTo>
                <a:lnTo>
                  <a:pt x="2146585" y="1358900"/>
                </a:lnTo>
                <a:lnTo>
                  <a:pt x="2151253" y="1358900"/>
                </a:lnTo>
                <a:lnTo>
                  <a:pt x="2153539" y="1346200"/>
                </a:lnTo>
                <a:lnTo>
                  <a:pt x="2152904" y="1346200"/>
                </a:lnTo>
                <a:lnTo>
                  <a:pt x="2149729" y="1333500"/>
                </a:lnTo>
                <a:lnTo>
                  <a:pt x="2159508" y="1333500"/>
                </a:lnTo>
                <a:lnTo>
                  <a:pt x="2186130" y="1320800"/>
                </a:lnTo>
                <a:lnTo>
                  <a:pt x="2192559" y="1295400"/>
                </a:lnTo>
                <a:lnTo>
                  <a:pt x="2189892" y="1282700"/>
                </a:lnTo>
                <a:close/>
              </a:path>
              <a:path w="2837815" h="2286000">
                <a:moveTo>
                  <a:pt x="2455545" y="1333500"/>
                </a:moveTo>
                <a:lnTo>
                  <a:pt x="2436495" y="1333500"/>
                </a:lnTo>
                <a:lnTo>
                  <a:pt x="2439543" y="1346200"/>
                </a:lnTo>
                <a:lnTo>
                  <a:pt x="2432558" y="1346200"/>
                </a:lnTo>
                <a:lnTo>
                  <a:pt x="2427224" y="1358900"/>
                </a:lnTo>
                <a:lnTo>
                  <a:pt x="2426843" y="1358900"/>
                </a:lnTo>
                <a:lnTo>
                  <a:pt x="2436495" y="1371600"/>
                </a:lnTo>
                <a:lnTo>
                  <a:pt x="2455545" y="1346200"/>
                </a:lnTo>
                <a:lnTo>
                  <a:pt x="2455545" y="1333500"/>
                </a:lnTo>
                <a:close/>
              </a:path>
              <a:path w="2837815" h="2286000">
                <a:moveTo>
                  <a:pt x="2417191" y="1346200"/>
                </a:moveTo>
                <a:lnTo>
                  <a:pt x="2420366" y="1358900"/>
                </a:lnTo>
                <a:lnTo>
                  <a:pt x="2426843" y="1358900"/>
                </a:lnTo>
                <a:lnTo>
                  <a:pt x="2417191" y="1346200"/>
                </a:lnTo>
                <a:close/>
              </a:path>
              <a:path w="2837815" h="2286000">
                <a:moveTo>
                  <a:pt x="2465070" y="1346200"/>
                </a:moveTo>
                <a:lnTo>
                  <a:pt x="2455545" y="1346200"/>
                </a:lnTo>
                <a:lnTo>
                  <a:pt x="2455545" y="1358900"/>
                </a:lnTo>
                <a:lnTo>
                  <a:pt x="2465070" y="1358900"/>
                </a:lnTo>
                <a:lnTo>
                  <a:pt x="2465070" y="1346200"/>
                </a:lnTo>
                <a:close/>
              </a:path>
              <a:path w="2837815" h="2286000">
                <a:moveTo>
                  <a:pt x="2474468" y="1333500"/>
                </a:moveTo>
                <a:lnTo>
                  <a:pt x="2465070" y="1333500"/>
                </a:lnTo>
                <a:lnTo>
                  <a:pt x="2465070" y="1346200"/>
                </a:lnTo>
                <a:lnTo>
                  <a:pt x="2475611" y="1346200"/>
                </a:lnTo>
                <a:lnTo>
                  <a:pt x="2474468" y="1333500"/>
                </a:lnTo>
                <a:close/>
              </a:path>
              <a:path w="2837815" h="2286000">
                <a:moveTo>
                  <a:pt x="1051814" y="1308100"/>
                </a:moveTo>
                <a:lnTo>
                  <a:pt x="28575" y="1308100"/>
                </a:lnTo>
                <a:lnTo>
                  <a:pt x="28575" y="1333500"/>
                </a:lnTo>
                <a:lnTo>
                  <a:pt x="1060577" y="1333500"/>
                </a:lnTo>
                <a:lnTo>
                  <a:pt x="1041526" y="1320800"/>
                </a:lnTo>
                <a:lnTo>
                  <a:pt x="1047623" y="1320800"/>
                </a:lnTo>
                <a:lnTo>
                  <a:pt x="1051814" y="1308100"/>
                </a:lnTo>
                <a:close/>
              </a:path>
              <a:path w="2837815" h="2286000">
                <a:moveTo>
                  <a:pt x="1185507" y="1320800"/>
                </a:moveTo>
                <a:lnTo>
                  <a:pt x="1155039" y="1320800"/>
                </a:lnTo>
                <a:lnTo>
                  <a:pt x="1146555" y="1333500"/>
                </a:lnTo>
                <a:lnTo>
                  <a:pt x="1184608" y="1333500"/>
                </a:lnTo>
                <a:lnTo>
                  <a:pt x="1185507" y="1320800"/>
                </a:lnTo>
                <a:close/>
              </a:path>
              <a:path w="2837815" h="2286000">
                <a:moveTo>
                  <a:pt x="2407666" y="1308100"/>
                </a:moveTo>
                <a:lnTo>
                  <a:pt x="2407666" y="1333500"/>
                </a:lnTo>
                <a:lnTo>
                  <a:pt x="2446020" y="1333500"/>
                </a:lnTo>
                <a:lnTo>
                  <a:pt x="2444081" y="1320800"/>
                </a:lnTo>
                <a:lnTo>
                  <a:pt x="2417105" y="1320800"/>
                </a:lnTo>
                <a:lnTo>
                  <a:pt x="2407666" y="1308100"/>
                </a:lnTo>
                <a:close/>
              </a:path>
              <a:path w="2837815" h="2286000">
                <a:moveTo>
                  <a:pt x="2475992" y="1295400"/>
                </a:moveTo>
                <a:lnTo>
                  <a:pt x="2455545" y="1295400"/>
                </a:lnTo>
                <a:lnTo>
                  <a:pt x="2465070" y="1320800"/>
                </a:lnTo>
                <a:lnTo>
                  <a:pt x="2452370" y="1320800"/>
                </a:lnTo>
                <a:lnTo>
                  <a:pt x="2455545" y="1333500"/>
                </a:lnTo>
                <a:lnTo>
                  <a:pt x="2474595" y="1333500"/>
                </a:lnTo>
                <a:lnTo>
                  <a:pt x="2474595" y="1308100"/>
                </a:lnTo>
                <a:lnTo>
                  <a:pt x="2477770" y="1308100"/>
                </a:lnTo>
                <a:lnTo>
                  <a:pt x="2475992" y="1295400"/>
                </a:lnTo>
                <a:close/>
              </a:path>
              <a:path w="2837815" h="2286000">
                <a:moveTo>
                  <a:pt x="1181735" y="1308100"/>
                </a:moveTo>
                <a:lnTo>
                  <a:pt x="1175130" y="1308100"/>
                </a:lnTo>
                <a:lnTo>
                  <a:pt x="1169576" y="1320800"/>
                </a:lnTo>
                <a:lnTo>
                  <a:pt x="1183513" y="1320800"/>
                </a:lnTo>
                <a:lnTo>
                  <a:pt x="1181735" y="1308100"/>
                </a:lnTo>
                <a:close/>
              </a:path>
              <a:path w="2837815" h="2286000">
                <a:moveTo>
                  <a:pt x="1046226" y="1295400"/>
                </a:moveTo>
                <a:lnTo>
                  <a:pt x="8864" y="1295400"/>
                </a:lnTo>
                <a:lnTo>
                  <a:pt x="14859" y="1308100"/>
                </a:lnTo>
                <a:lnTo>
                  <a:pt x="1050036" y="1308100"/>
                </a:lnTo>
                <a:lnTo>
                  <a:pt x="1046226" y="1295400"/>
                </a:lnTo>
                <a:close/>
              </a:path>
              <a:path w="2837815" h="2286000">
                <a:moveTo>
                  <a:pt x="1242060" y="1295400"/>
                </a:moveTo>
                <a:lnTo>
                  <a:pt x="1223010" y="1295400"/>
                </a:lnTo>
                <a:lnTo>
                  <a:pt x="1232535" y="1308100"/>
                </a:lnTo>
                <a:lnTo>
                  <a:pt x="1242060" y="1295400"/>
                </a:lnTo>
                <a:close/>
              </a:path>
              <a:path w="2837815" h="2286000">
                <a:moveTo>
                  <a:pt x="2396730" y="1270000"/>
                </a:moveTo>
                <a:lnTo>
                  <a:pt x="2379091" y="1270000"/>
                </a:lnTo>
                <a:lnTo>
                  <a:pt x="2398141" y="1308100"/>
                </a:lnTo>
                <a:lnTo>
                  <a:pt x="2398141" y="1295400"/>
                </a:lnTo>
                <a:lnTo>
                  <a:pt x="2401067" y="1295400"/>
                </a:lnTo>
                <a:lnTo>
                  <a:pt x="2400506" y="1282700"/>
                </a:lnTo>
                <a:lnTo>
                  <a:pt x="2396730" y="1270000"/>
                </a:lnTo>
                <a:close/>
              </a:path>
              <a:path w="2837815" h="2286000">
                <a:moveTo>
                  <a:pt x="487172" y="850900"/>
                </a:moveTo>
                <a:lnTo>
                  <a:pt x="162305" y="850900"/>
                </a:lnTo>
                <a:lnTo>
                  <a:pt x="152780" y="863600"/>
                </a:lnTo>
                <a:lnTo>
                  <a:pt x="145694" y="876300"/>
                </a:lnTo>
                <a:lnTo>
                  <a:pt x="143621" y="889000"/>
                </a:lnTo>
                <a:lnTo>
                  <a:pt x="143619" y="901700"/>
                </a:lnTo>
                <a:lnTo>
                  <a:pt x="142748" y="914400"/>
                </a:lnTo>
                <a:lnTo>
                  <a:pt x="130986" y="939800"/>
                </a:lnTo>
                <a:lnTo>
                  <a:pt x="109807" y="965200"/>
                </a:lnTo>
                <a:lnTo>
                  <a:pt x="86080" y="977900"/>
                </a:lnTo>
                <a:lnTo>
                  <a:pt x="66675" y="990600"/>
                </a:lnTo>
                <a:lnTo>
                  <a:pt x="57150" y="1003300"/>
                </a:lnTo>
                <a:lnTo>
                  <a:pt x="50851" y="1028700"/>
                </a:lnTo>
                <a:lnTo>
                  <a:pt x="40671" y="1054100"/>
                </a:lnTo>
                <a:lnTo>
                  <a:pt x="26824" y="1066800"/>
                </a:lnTo>
                <a:lnTo>
                  <a:pt x="9525" y="1092200"/>
                </a:lnTo>
                <a:lnTo>
                  <a:pt x="9525" y="1117600"/>
                </a:lnTo>
                <a:lnTo>
                  <a:pt x="16406" y="1117600"/>
                </a:lnTo>
                <a:lnTo>
                  <a:pt x="20478" y="1130300"/>
                </a:lnTo>
                <a:lnTo>
                  <a:pt x="21455" y="1143000"/>
                </a:lnTo>
                <a:lnTo>
                  <a:pt x="19050" y="1143000"/>
                </a:lnTo>
                <a:lnTo>
                  <a:pt x="17091" y="1168400"/>
                </a:lnTo>
                <a:lnTo>
                  <a:pt x="21002" y="1206500"/>
                </a:lnTo>
                <a:lnTo>
                  <a:pt x="19175" y="1231900"/>
                </a:lnTo>
                <a:lnTo>
                  <a:pt x="0" y="1244600"/>
                </a:lnTo>
                <a:lnTo>
                  <a:pt x="6256" y="1257300"/>
                </a:lnTo>
                <a:lnTo>
                  <a:pt x="10048" y="1257300"/>
                </a:lnTo>
                <a:lnTo>
                  <a:pt x="11197" y="1270000"/>
                </a:lnTo>
                <a:lnTo>
                  <a:pt x="9525" y="1282700"/>
                </a:lnTo>
                <a:lnTo>
                  <a:pt x="6018" y="1282700"/>
                </a:lnTo>
                <a:lnTo>
                  <a:pt x="5857" y="1295400"/>
                </a:lnTo>
                <a:lnTo>
                  <a:pt x="1041526" y="1295400"/>
                </a:lnTo>
                <a:lnTo>
                  <a:pt x="1041874" y="1270000"/>
                </a:lnTo>
                <a:lnTo>
                  <a:pt x="1022016" y="1257300"/>
                </a:lnTo>
                <a:lnTo>
                  <a:pt x="995181" y="1244600"/>
                </a:lnTo>
                <a:lnTo>
                  <a:pt x="974598" y="1231900"/>
                </a:lnTo>
                <a:lnTo>
                  <a:pt x="969061" y="1206500"/>
                </a:lnTo>
                <a:lnTo>
                  <a:pt x="966692" y="1193800"/>
                </a:lnTo>
                <a:lnTo>
                  <a:pt x="961132" y="1181100"/>
                </a:lnTo>
                <a:lnTo>
                  <a:pt x="946023" y="1168400"/>
                </a:lnTo>
                <a:lnTo>
                  <a:pt x="926719" y="1092200"/>
                </a:lnTo>
                <a:lnTo>
                  <a:pt x="906272" y="1092200"/>
                </a:lnTo>
                <a:lnTo>
                  <a:pt x="904494" y="1079500"/>
                </a:lnTo>
                <a:lnTo>
                  <a:pt x="907669" y="1079500"/>
                </a:lnTo>
                <a:lnTo>
                  <a:pt x="907669" y="1041400"/>
                </a:lnTo>
                <a:lnTo>
                  <a:pt x="850265" y="952500"/>
                </a:lnTo>
                <a:lnTo>
                  <a:pt x="840740" y="927100"/>
                </a:lnTo>
                <a:lnTo>
                  <a:pt x="621029" y="927100"/>
                </a:lnTo>
                <a:lnTo>
                  <a:pt x="563626" y="901700"/>
                </a:lnTo>
                <a:lnTo>
                  <a:pt x="563626" y="889000"/>
                </a:lnTo>
                <a:lnTo>
                  <a:pt x="553817" y="876300"/>
                </a:lnTo>
                <a:lnTo>
                  <a:pt x="540877" y="863600"/>
                </a:lnTo>
                <a:lnTo>
                  <a:pt x="488188" y="863600"/>
                </a:lnTo>
                <a:lnTo>
                  <a:pt x="487172" y="850900"/>
                </a:lnTo>
                <a:close/>
              </a:path>
              <a:path w="2837815" h="2286000">
                <a:moveTo>
                  <a:pt x="1108202" y="939800"/>
                </a:moveTo>
                <a:lnTo>
                  <a:pt x="888619" y="939800"/>
                </a:lnTo>
                <a:lnTo>
                  <a:pt x="888619" y="977900"/>
                </a:lnTo>
                <a:lnTo>
                  <a:pt x="898144" y="977900"/>
                </a:lnTo>
                <a:lnTo>
                  <a:pt x="936244" y="1041400"/>
                </a:lnTo>
                <a:lnTo>
                  <a:pt x="960854" y="1054100"/>
                </a:lnTo>
                <a:lnTo>
                  <a:pt x="972439" y="1066800"/>
                </a:lnTo>
                <a:lnTo>
                  <a:pt x="975356" y="1092200"/>
                </a:lnTo>
                <a:lnTo>
                  <a:pt x="973963" y="1117600"/>
                </a:lnTo>
                <a:lnTo>
                  <a:pt x="973437" y="1130300"/>
                </a:lnTo>
                <a:lnTo>
                  <a:pt x="976042" y="1143000"/>
                </a:lnTo>
                <a:lnTo>
                  <a:pt x="1003173" y="1143000"/>
                </a:lnTo>
                <a:lnTo>
                  <a:pt x="1032001" y="1206500"/>
                </a:lnTo>
                <a:lnTo>
                  <a:pt x="1032001" y="1219200"/>
                </a:lnTo>
                <a:lnTo>
                  <a:pt x="1051052" y="1295400"/>
                </a:lnTo>
                <a:lnTo>
                  <a:pt x="1073578" y="1295400"/>
                </a:lnTo>
                <a:lnTo>
                  <a:pt x="1080823" y="1282700"/>
                </a:lnTo>
                <a:lnTo>
                  <a:pt x="1117727" y="1282700"/>
                </a:lnTo>
                <a:lnTo>
                  <a:pt x="1137691" y="1270000"/>
                </a:lnTo>
                <a:lnTo>
                  <a:pt x="1153810" y="1244600"/>
                </a:lnTo>
                <a:lnTo>
                  <a:pt x="1171001" y="1231900"/>
                </a:lnTo>
                <a:lnTo>
                  <a:pt x="1194180" y="1231900"/>
                </a:lnTo>
                <a:lnTo>
                  <a:pt x="1192018" y="1219200"/>
                </a:lnTo>
                <a:lnTo>
                  <a:pt x="1213485" y="1219200"/>
                </a:lnTo>
                <a:lnTo>
                  <a:pt x="1214086" y="1206500"/>
                </a:lnTo>
                <a:lnTo>
                  <a:pt x="1242060" y="1206500"/>
                </a:lnTo>
                <a:lnTo>
                  <a:pt x="1247620" y="1193800"/>
                </a:lnTo>
                <a:lnTo>
                  <a:pt x="1266444" y="1193800"/>
                </a:lnTo>
                <a:lnTo>
                  <a:pt x="1282600" y="1181100"/>
                </a:lnTo>
                <a:lnTo>
                  <a:pt x="1280160" y="1155700"/>
                </a:lnTo>
                <a:lnTo>
                  <a:pt x="1289812" y="1155700"/>
                </a:lnTo>
                <a:lnTo>
                  <a:pt x="1289962" y="1143000"/>
                </a:lnTo>
                <a:lnTo>
                  <a:pt x="1303401" y="1117600"/>
                </a:lnTo>
                <a:lnTo>
                  <a:pt x="1319601" y="1104900"/>
                </a:lnTo>
                <a:lnTo>
                  <a:pt x="1328039" y="1092200"/>
                </a:lnTo>
                <a:lnTo>
                  <a:pt x="1322766" y="1066800"/>
                </a:lnTo>
                <a:lnTo>
                  <a:pt x="1308433" y="1054100"/>
                </a:lnTo>
                <a:lnTo>
                  <a:pt x="1175464" y="1054100"/>
                </a:lnTo>
                <a:lnTo>
                  <a:pt x="1165605" y="1041400"/>
                </a:lnTo>
                <a:lnTo>
                  <a:pt x="1172594" y="1041400"/>
                </a:lnTo>
                <a:lnTo>
                  <a:pt x="1176654" y="1028700"/>
                </a:lnTo>
                <a:lnTo>
                  <a:pt x="1156080" y="1028700"/>
                </a:lnTo>
                <a:lnTo>
                  <a:pt x="1150963" y="1003300"/>
                </a:lnTo>
                <a:lnTo>
                  <a:pt x="1142761" y="990600"/>
                </a:lnTo>
                <a:lnTo>
                  <a:pt x="1131631" y="977900"/>
                </a:lnTo>
                <a:lnTo>
                  <a:pt x="1117727" y="952500"/>
                </a:lnTo>
                <a:lnTo>
                  <a:pt x="1108202" y="939800"/>
                </a:lnTo>
                <a:close/>
              </a:path>
              <a:path w="2837815" h="2286000">
                <a:moveTo>
                  <a:pt x="2417191" y="1270000"/>
                </a:moveTo>
                <a:lnTo>
                  <a:pt x="2398141" y="1270000"/>
                </a:lnTo>
                <a:lnTo>
                  <a:pt x="2417191" y="1282700"/>
                </a:lnTo>
                <a:lnTo>
                  <a:pt x="2417191" y="1270000"/>
                </a:lnTo>
                <a:close/>
              </a:path>
              <a:path w="2837815" h="2286000">
                <a:moveTo>
                  <a:pt x="2417191" y="1257300"/>
                </a:moveTo>
                <a:lnTo>
                  <a:pt x="2407666" y="1270000"/>
                </a:lnTo>
                <a:lnTo>
                  <a:pt x="2417191" y="1270000"/>
                </a:lnTo>
                <a:lnTo>
                  <a:pt x="2455545" y="1282700"/>
                </a:lnTo>
                <a:lnTo>
                  <a:pt x="2446020" y="1270000"/>
                </a:lnTo>
                <a:lnTo>
                  <a:pt x="2417191" y="1257300"/>
                </a:lnTo>
                <a:close/>
              </a:path>
              <a:path w="2837815" h="2286000">
                <a:moveTo>
                  <a:pt x="2400808" y="1168400"/>
                </a:moveTo>
                <a:lnTo>
                  <a:pt x="2369566" y="1168400"/>
                </a:lnTo>
                <a:lnTo>
                  <a:pt x="2379091" y="1219200"/>
                </a:lnTo>
                <a:lnTo>
                  <a:pt x="2369566" y="1219200"/>
                </a:lnTo>
                <a:lnTo>
                  <a:pt x="2369566" y="1244600"/>
                </a:lnTo>
                <a:lnTo>
                  <a:pt x="2390394" y="1244600"/>
                </a:lnTo>
                <a:lnTo>
                  <a:pt x="2395601" y="1257300"/>
                </a:lnTo>
                <a:lnTo>
                  <a:pt x="2394839" y="1257300"/>
                </a:lnTo>
                <a:lnTo>
                  <a:pt x="2388616" y="1270000"/>
                </a:lnTo>
                <a:lnTo>
                  <a:pt x="2407666" y="1270000"/>
                </a:lnTo>
                <a:lnTo>
                  <a:pt x="2407666" y="1257300"/>
                </a:lnTo>
                <a:lnTo>
                  <a:pt x="2400307" y="1244600"/>
                </a:lnTo>
                <a:lnTo>
                  <a:pt x="2397855" y="1231900"/>
                </a:lnTo>
                <a:lnTo>
                  <a:pt x="2400307" y="1219200"/>
                </a:lnTo>
                <a:lnTo>
                  <a:pt x="2407666" y="1206500"/>
                </a:lnTo>
                <a:lnTo>
                  <a:pt x="2398141" y="1193800"/>
                </a:lnTo>
                <a:lnTo>
                  <a:pt x="2403629" y="1193800"/>
                </a:lnTo>
                <a:lnTo>
                  <a:pt x="2405951" y="1181100"/>
                </a:lnTo>
                <a:lnTo>
                  <a:pt x="2405034" y="1181100"/>
                </a:lnTo>
                <a:lnTo>
                  <a:pt x="2400808" y="1168400"/>
                </a:lnTo>
                <a:close/>
              </a:path>
              <a:path w="2837815" h="2286000">
                <a:moveTo>
                  <a:pt x="2235708" y="1092200"/>
                </a:moveTo>
                <a:lnTo>
                  <a:pt x="1853565" y="1092200"/>
                </a:lnTo>
                <a:lnTo>
                  <a:pt x="1910969" y="1155700"/>
                </a:lnTo>
                <a:lnTo>
                  <a:pt x="1920494" y="1155700"/>
                </a:lnTo>
                <a:lnTo>
                  <a:pt x="1928423" y="1168400"/>
                </a:lnTo>
                <a:lnTo>
                  <a:pt x="1931066" y="1193800"/>
                </a:lnTo>
                <a:lnTo>
                  <a:pt x="1928423" y="1206500"/>
                </a:lnTo>
                <a:lnTo>
                  <a:pt x="1920494" y="1219200"/>
                </a:lnTo>
                <a:lnTo>
                  <a:pt x="1937313" y="1231900"/>
                </a:lnTo>
                <a:lnTo>
                  <a:pt x="1948751" y="1231900"/>
                </a:lnTo>
                <a:lnTo>
                  <a:pt x="1957998" y="1219200"/>
                </a:lnTo>
                <a:lnTo>
                  <a:pt x="1968246" y="1206500"/>
                </a:lnTo>
                <a:lnTo>
                  <a:pt x="2155596" y="1206500"/>
                </a:lnTo>
                <a:lnTo>
                  <a:pt x="2121154" y="1168400"/>
                </a:lnTo>
                <a:lnTo>
                  <a:pt x="2115962" y="1155700"/>
                </a:lnTo>
                <a:lnTo>
                  <a:pt x="2118201" y="1130300"/>
                </a:lnTo>
                <a:lnTo>
                  <a:pt x="2127154" y="1117600"/>
                </a:lnTo>
                <a:lnTo>
                  <a:pt x="2142109" y="1104900"/>
                </a:lnTo>
                <a:lnTo>
                  <a:pt x="2211895" y="1104900"/>
                </a:lnTo>
                <a:lnTo>
                  <a:pt x="2235708" y="1092200"/>
                </a:lnTo>
                <a:close/>
              </a:path>
              <a:path w="2837815" h="2286000">
                <a:moveTo>
                  <a:pt x="2194258" y="1155700"/>
                </a:moveTo>
                <a:lnTo>
                  <a:pt x="2163562" y="1155700"/>
                </a:lnTo>
                <a:lnTo>
                  <a:pt x="2169033" y="1168400"/>
                </a:lnTo>
                <a:lnTo>
                  <a:pt x="2187223" y="1168400"/>
                </a:lnTo>
                <a:lnTo>
                  <a:pt x="2194258" y="1155700"/>
                </a:lnTo>
                <a:close/>
              </a:path>
              <a:path w="2837815" h="2286000">
                <a:moveTo>
                  <a:pt x="2200529" y="1143000"/>
                </a:moveTo>
                <a:lnTo>
                  <a:pt x="2162192" y="1143000"/>
                </a:lnTo>
                <a:lnTo>
                  <a:pt x="2161270" y="1155700"/>
                </a:lnTo>
                <a:lnTo>
                  <a:pt x="2198935" y="1155700"/>
                </a:lnTo>
                <a:lnTo>
                  <a:pt x="2200529" y="1143000"/>
                </a:lnTo>
                <a:close/>
              </a:path>
              <a:path w="2837815" h="2286000">
                <a:moveTo>
                  <a:pt x="2189851" y="1130300"/>
                </a:moveTo>
                <a:lnTo>
                  <a:pt x="2173194" y="1130300"/>
                </a:lnTo>
                <a:lnTo>
                  <a:pt x="2166366" y="1143000"/>
                </a:lnTo>
                <a:lnTo>
                  <a:pt x="2197608" y="1143000"/>
                </a:lnTo>
                <a:lnTo>
                  <a:pt x="2189851" y="1130300"/>
                </a:lnTo>
                <a:close/>
              </a:path>
              <a:path w="2837815" h="2286000">
                <a:moveTo>
                  <a:pt x="1538224" y="1092200"/>
                </a:moveTo>
                <a:lnTo>
                  <a:pt x="1485709" y="1092200"/>
                </a:lnTo>
                <a:lnTo>
                  <a:pt x="1509649" y="1130300"/>
                </a:lnTo>
                <a:lnTo>
                  <a:pt x="1528699" y="1117600"/>
                </a:lnTo>
                <a:lnTo>
                  <a:pt x="1538224" y="1117600"/>
                </a:lnTo>
                <a:lnTo>
                  <a:pt x="1538224" y="1092200"/>
                </a:lnTo>
                <a:close/>
              </a:path>
              <a:path w="2837815" h="2286000">
                <a:moveTo>
                  <a:pt x="2211895" y="1104900"/>
                </a:moveTo>
                <a:lnTo>
                  <a:pt x="2178558" y="1104900"/>
                </a:lnTo>
                <a:lnTo>
                  <a:pt x="2178558" y="1130300"/>
                </a:lnTo>
                <a:lnTo>
                  <a:pt x="2188083" y="1130300"/>
                </a:lnTo>
                <a:lnTo>
                  <a:pt x="2188083" y="1117600"/>
                </a:lnTo>
                <a:lnTo>
                  <a:pt x="2211895" y="1104900"/>
                </a:lnTo>
                <a:close/>
              </a:path>
              <a:path w="2837815" h="2286000">
                <a:moveTo>
                  <a:pt x="1836116" y="1104900"/>
                </a:moveTo>
                <a:lnTo>
                  <a:pt x="1817526" y="1104900"/>
                </a:lnTo>
                <a:lnTo>
                  <a:pt x="1826641" y="1117600"/>
                </a:lnTo>
                <a:lnTo>
                  <a:pt x="1836116" y="1104900"/>
                </a:lnTo>
                <a:close/>
              </a:path>
              <a:path w="2837815" h="2286000">
                <a:moveTo>
                  <a:pt x="1853565" y="1092200"/>
                </a:moveTo>
                <a:lnTo>
                  <a:pt x="1806442" y="1092200"/>
                </a:lnTo>
                <a:lnTo>
                  <a:pt x="1807371" y="1095044"/>
                </a:lnTo>
                <a:lnTo>
                  <a:pt x="1813210" y="1104900"/>
                </a:lnTo>
                <a:lnTo>
                  <a:pt x="1850447" y="1104900"/>
                </a:lnTo>
                <a:lnTo>
                  <a:pt x="1853565" y="1092200"/>
                </a:lnTo>
                <a:close/>
              </a:path>
              <a:path w="2837815" h="2286000">
                <a:moveTo>
                  <a:pt x="1484310" y="1089972"/>
                </a:moveTo>
                <a:lnTo>
                  <a:pt x="1480947" y="1092200"/>
                </a:lnTo>
                <a:lnTo>
                  <a:pt x="1485709" y="1092200"/>
                </a:lnTo>
                <a:lnTo>
                  <a:pt x="1484310" y="1089972"/>
                </a:lnTo>
                <a:close/>
              </a:path>
              <a:path w="2837815" h="2286000">
                <a:moveTo>
                  <a:pt x="2273210" y="1079500"/>
                </a:moveTo>
                <a:lnTo>
                  <a:pt x="1500124" y="1079500"/>
                </a:lnTo>
                <a:lnTo>
                  <a:pt x="1500124" y="1092200"/>
                </a:lnTo>
                <a:lnTo>
                  <a:pt x="2255012" y="1092200"/>
                </a:lnTo>
                <a:lnTo>
                  <a:pt x="2273210" y="1079500"/>
                </a:lnTo>
                <a:close/>
              </a:path>
              <a:path w="2837815" h="2286000">
                <a:moveTo>
                  <a:pt x="2369566" y="1028700"/>
                </a:moveTo>
                <a:lnTo>
                  <a:pt x="2357112" y="1041400"/>
                </a:lnTo>
                <a:lnTo>
                  <a:pt x="2351182" y="1054100"/>
                </a:lnTo>
                <a:lnTo>
                  <a:pt x="2352063" y="1066800"/>
                </a:lnTo>
                <a:lnTo>
                  <a:pt x="2360041" y="1092200"/>
                </a:lnTo>
                <a:lnTo>
                  <a:pt x="2369566" y="1092200"/>
                </a:lnTo>
                <a:lnTo>
                  <a:pt x="2369566" y="1028700"/>
                </a:lnTo>
                <a:close/>
              </a:path>
              <a:path w="2837815" h="2286000">
                <a:moveTo>
                  <a:pt x="2331575" y="1003300"/>
                </a:moveTo>
                <a:lnTo>
                  <a:pt x="1264884" y="1003300"/>
                </a:lnTo>
                <a:lnTo>
                  <a:pt x="1270635" y="1016000"/>
                </a:lnTo>
                <a:lnTo>
                  <a:pt x="1347089" y="1028700"/>
                </a:lnTo>
                <a:lnTo>
                  <a:pt x="1437133" y="1028700"/>
                </a:lnTo>
                <a:lnTo>
                  <a:pt x="1447292" y="1041400"/>
                </a:lnTo>
                <a:lnTo>
                  <a:pt x="1450594" y="1041400"/>
                </a:lnTo>
                <a:lnTo>
                  <a:pt x="1452372" y="1054100"/>
                </a:lnTo>
                <a:lnTo>
                  <a:pt x="1461770" y="1054100"/>
                </a:lnTo>
                <a:lnTo>
                  <a:pt x="1484310" y="1089972"/>
                </a:lnTo>
                <a:lnTo>
                  <a:pt x="1500124" y="1079500"/>
                </a:lnTo>
                <a:lnTo>
                  <a:pt x="2289254" y="1079500"/>
                </a:lnTo>
                <a:lnTo>
                  <a:pt x="2302464" y="1066800"/>
                </a:lnTo>
                <a:lnTo>
                  <a:pt x="2312162" y="1041400"/>
                </a:lnTo>
                <a:lnTo>
                  <a:pt x="2324379" y="1028700"/>
                </a:lnTo>
                <a:lnTo>
                  <a:pt x="2329799" y="1016000"/>
                </a:lnTo>
                <a:lnTo>
                  <a:pt x="2331575" y="1003300"/>
                </a:lnTo>
                <a:close/>
              </a:path>
              <a:path w="2837815" h="2286000">
                <a:moveTo>
                  <a:pt x="1211526" y="1041400"/>
                </a:moveTo>
                <a:lnTo>
                  <a:pt x="1194180" y="1041400"/>
                </a:lnTo>
                <a:lnTo>
                  <a:pt x="1188037" y="1054100"/>
                </a:lnTo>
                <a:lnTo>
                  <a:pt x="1231217" y="1054100"/>
                </a:lnTo>
                <a:lnTo>
                  <a:pt x="1211526" y="1041400"/>
                </a:lnTo>
                <a:close/>
              </a:path>
              <a:path w="2837815" h="2286000">
                <a:moveTo>
                  <a:pt x="1261110" y="1003300"/>
                </a:moveTo>
                <a:lnTo>
                  <a:pt x="1251585" y="1003300"/>
                </a:lnTo>
                <a:lnTo>
                  <a:pt x="1251585" y="1016000"/>
                </a:lnTo>
                <a:lnTo>
                  <a:pt x="1246741" y="1041400"/>
                </a:lnTo>
                <a:lnTo>
                  <a:pt x="1231217" y="1054100"/>
                </a:lnTo>
                <a:lnTo>
                  <a:pt x="1308433" y="1054100"/>
                </a:lnTo>
                <a:lnTo>
                  <a:pt x="1289552" y="1041400"/>
                </a:lnTo>
                <a:lnTo>
                  <a:pt x="1263378" y="1041400"/>
                </a:lnTo>
                <a:lnTo>
                  <a:pt x="1259252" y="1028700"/>
                </a:lnTo>
                <a:lnTo>
                  <a:pt x="1258437" y="1016000"/>
                </a:lnTo>
                <a:lnTo>
                  <a:pt x="1261110" y="1003300"/>
                </a:lnTo>
                <a:close/>
              </a:path>
              <a:path w="2837815" h="2286000">
                <a:moveTo>
                  <a:pt x="1175130" y="1016000"/>
                </a:moveTo>
                <a:lnTo>
                  <a:pt x="1156080" y="1028700"/>
                </a:lnTo>
                <a:lnTo>
                  <a:pt x="1177571" y="1028700"/>
                </a:lnTo>
                <a:lnTo>
                  <a:pt x="1175130" y="1016000"/>
                </a:lnTo>
                <a:close/>
              </a:path>
              <a:path w="2837815" h="2286000">
                <a:moveTo>
                  <a:pt x="2330463" y="889000"/>
                </a:moveTo>
                <a:lnTo>
                  <a:pt x="1547749" y="889000"/>
                </a:lnTo>
                <a:lnTo>
                  <a:pt x="1557527" y="901700"/>
                </a:lnTo>
                <a:lnTo>
                  <a:pt x="847471" y="901700"/>
                </a:lnTo>
                <a:lnTo>
                  <a:pt x="834009" y="914400"/>
                </a:lnTo>
                <a:lnTo>
                  <a:pt x="1140372" y="914400"/>
                </a:lnTo>
                <a:lnTo>
                  <a:pt x="1146555" y="927100"/>
                </a:lnTo>
                <a:lnTo>
                  <a:pt x="1151620" y="952500"/>
                </a:lnTo>
                <a:lnTo>
                  <a:pt x="1165352" y="977900"/>
                </a:lnTo>
                <a:lnTo>
                  <a:pt x="1186418" y="990600"/>
                </a:lnTo>
                <a:lnTo>
                  <a:pt x="1213485" y="1003300"/>
                </a:lnTo>
                <a:lnTo>
                  <a:pt x="2332863" y="1003300"/>
                </a:lnTo>
                <a:lnTo>
                  <a:pt x="2342772" y="965200"/>
                </a:lnTo>
                <a:lnTo>
                  <a:pt x="2352516" y="939800"/>
                </a:lnTo>
                <a:lnTo>
                  <a:pt x="2347257" y="927100"/>
                </a:lnTo>
                <a:lnTo>
                  <a:pt x="2312162" y="914400"/>
                </a:lnTo>
                <a:lnTo>
                  <a:pt x="2340991" y="901700"/>
                </a:lnTo>
                <a:lnTo>
                  <a:pt x="2330463" y="889000"/>
                </a:lnTo>
                <a:close/>
              </a:path>
              <a:path w="2837815" h="2286000">
                <a:moveTo>
                  <a:pt x="28575" y="952500"/>
                </a:moveTo>
                <a:lnTo>
                  <a:pt x="19050" y="952500"/>
                </a:lnTo>
                <a:lnTo>
                  <a:pt x="19050" y="977900"/>
                </a:lnTo>
                <a:lnTo>
                  <a:pt x="28575" y="952500"/>
                </a:lnTo>
                <a:close/>
              </a:path>
              <a:path w="2837815" h="2286000">
                <a:moveTo>
                  <a:pt x="82803" y="939800"/>
                </a:moveTo>
                <a:lnTo>
                  <a:pt x="65532" y="939800"/>
                </a:lnTo>
                <a:lnTo>
                  <a:pt x="63753" y="952500"/>
                </a:lnTo>
                <a:lnTo>
                  <a:pt x="66675" y="952500"/>
                </a:lnTo>
                <a:lnTo>
                  <a:pt x="57150" y="977900"/>
                </a:lnTo>
                <a:lnTo>
                  <a:pt x="85978" y="952500"/>
                </a:lnTo>
                <a:lnTo>
                  <a:pt x="82803" y="939800"/>
                </a:lnTo>
                <a:close/>
              </a:path>
              <a:path w="2837815" h="2286000">
                <a:moveTo>
                  <a:pt x="1117935" y="927100"/>
                </a:moveTo>
                <a:lnTo>
                  <a:pt x="840740" y="927100"/>
                </a:lnTo>
                <a:lnTo>
                  <a:pt x="879094" y="977900"/>
                </a:lnTo>
                <a:lnTo>
                  <a:pt x="888619" y="939800"/>
                </a:lnTo>
                <a:lnTo>
                  <a:pt x="1118060" y="939800"/>
                </a:lnTo>
                <a:lnTo>
                  <a:pt x="1117935" y="927100"/>
                </a:lnTo>
                <a:close/>
              </a:path>
              <a:path w="2837815" h="2286000">
                <a:moveTo>
                  <a:pt x="1122338" y="914400"/>
                </a:moveTo>
                <a:lnTo>
                  <a:pt x="630554" y="914400"/>
                </a:lnTo>
                <a:lnTo>
                  <a:pt x="621029" y="927100"/>
                </a:lnTo>
                <a:lnTo>
                  <a:pt x="1117727" y="927100"/>
                </a:lnTo>
                <a:lnTo>
                  <a:pt x="1122338" y="914400"/>
                </a:lnTo>
                <a:close/>
              </a:path>
              <a:path w="2837815" h="2286000">
                <a:moveTo>
                  <a:pt x="831215" y="901700"/>
                </a:moveTo>
                <a:lnTo>
                  <a:pt x="626364" y="901700"/>
                </a:lnTo>
                <a:lnTo>
                  <a:pt x="627634" y="914400"/>
                </a:lnTo>
                <a:lnTo>
                  <a:pt x="834009" y="914400"/>
                </a:lnTo>
                <a:lnTo>
                  <a:pt x="831215" y="901700"/>
                </a:lnTo>
                <a:close/>
              </a:path>
              <a:path w="2837815" h="2286000">
                <a:moveTo>
                  <a:pt x="687959" y="863600"/>
                </a:moveTo>
                <a:lnTo>
                  <a:pt x="653194" y="863600"/>
                </a:lnTo>
                <a:lnTo>
                  <a:pt x="640127" y="876300"/>
                </a:lnTo>
                <a:lnTo>
                  <a:pt x="630846" y="889000"/>
                </a:lnTo>
                <a:lnTo>
                  <a:pt x="626745" y="901700"/>
                </a:lnTo>
                <a:lnTo>
                  <a:pt x="716534" y="901700"/>
                </a:lnTo>
                <a:lnTo>
                  <a:pt x="702300" y="889000"/>
                </a:lnTo>
                <a:lnTo>
                  <a:pt x="690483" y="889000"/>
                </a:lnTo>
                <a:lnTo>
                  <a:pt x="684547" y="876300"/>
                </a:lnTo>
                <a:lnTo>
                  <a:pt x="687959" y="863600"/>
                </a:lnTo>
                <a:close/>
              </a:path>
              <a:path w="2837815" h="2286000">
                <a:moveTo>
                  <a:pt x="829446" y="889000"/>
                </a:moveTo>
                <a:lnTo>
                  <a:pt x="821690" y="901700"/>
                </a:lnTo>
                <a:lnTo>
                  <a:pt x="831262" y="901700"/>
                </a:lnTo>
                <a:lnTo>
                  <a:pt x="829446" y="889000"/>
                </a:lnTo>
                <a:close/>
              </a:path>
              <a:path w="2837815" h="2286000">
                <a:moveTo>
                  <a:pt x="1107678" y="762000"/>
                </a:moveTo>
                <a:lnTo>
                  <a:pt x="757128" y="762000"/>
                </a:lnTo>
                <a:lnTo>
                  <a:pt x="754761" y="774700"/>
                </a:lnTo>
                <a:lnTo>
                  <a:pt x="764286" y="774700"/>
                </a:lnTo>
                <a:lnTo>
                  <a:pt x="754761" y="787400"/>
                </a:lnTo>
                <a:lnTo>
                  <a:pt x="898144" y="787400"/>
                </a:lnTo>
                <a:lnTo>
                  <a:pt x="898703" y="812800"/>
                </a:lnTo>
                <a:lnTo>
                  <a:pt x="895667" y="838200"/>
                </a:lnTo>
                <a:lnTo>
                  <a:pt x="889107" y="863600"/>
                </a:lnTo>
                <a:lnTo>
                  <a:pt x="879094" y="901700"/>
                </a:lnTo>
                <a:lnTo>
                  <a:pt x="1557527" y="901700"/>
                </a:lnTo>
                <a:lnTo>
                  <a:pt x="1538224" y="889000"/>
                </a:lnTo>
                <a:lnTo>
                  <a:pt x="2330463" y="889000"/>
                </a:lnTo>
                <a:lnTo>
                  <a:pt x="2319936" y="876300"/>
                </a:lnTo>
                <a:lnTo>
                  <a:pt x="2306764" y="850900"/>
                </a:lnTo>
                <a:lnTo>
                  <a:pt x="2291591" y="838200"/>
                </a:lnTo>
                <a:lnTo>
                  <a:pt x="2264537" y="825500"/>
                </a:lnTo>
                <a:lnTo>
                  <a:pt x="2283587" y="800100"/>
                </a:lnTo>
                <a:lnTo>
                  <a:pt x="1135667" y="800100"/>
                </a:lnTo>
                <a:lnTo>
                  <a:pt x="1120394" y="787400"/>
                </a:lnTo>
                <a:lnTo>
                  <a:pt x="1112470" y="774700"/>
                </a:lnTo>
                <a:lnTo>
                  <a:pt x="1107678" y="762000"/>
                </a:lnTo>
                <a:close/>
              </a:path>
              <a:path w="2837815" h="2286000">
                <a:moveTo>
                  <a:pt x="2589276" y="812800"/>
                </a:moveTo>
                <a:lnTo>
                  <a:pt x="2481722" y="812800"/>
                </a:lnTo>
                <a:lnTo>
                  <a:pt x="2465770" y="825500"/>
                </a:lnTo>
                <a:lnTo>
                  <a:pt x="2474595" y="850900"/>
                </a:lnTo>
                <a:lnTo>
                  <a:pt x="2465070" y="850900"/>
                </a:lnTo>
                <a:lnTo>
                  <a:pt x="2474595" y="863600"/>
                </a:lnTo>
                <a:lnTo>
                  <a:pt x="2474595" y="901700"/>
                </a:lnTo>
                <a:lnTo>
                  <a:pt x="2493645" y="901700"/>
                </a:lnTo>
                <a:lnTo>
                  <a:pt x="2500788" y="876300"/>
                </a:lnTo>
                <a:lnTo>
                  <a:pt x="2492121" y="863600"/>
                </a:lnTo>
                <a:lnTo>
                  <a:pt x="2484215" y="850900"/>
                </a:lnTo>
                <a:lnTo>
                  <a:pt x="2493645" y="838200"/>
                </a:lnTo>
                <a:lnTo>
                  <a:pt x="2522474" y="825500"/>
                </a:lnTo>
                <a:lnTo>
                  <a:pt x="2584326" y="825500"/>
                </a:lnTo>
                <a:lnTo>
                  <a:pt x="2589276" y="812800"/>
                </a:lnTo>
                <a:close/>
              </a:path>
              <a:path w="2837815" h="2286000">
                <a:moveTo>
                  <a:pt x="2465070" y="850900"/>
                </a:moveTo>
                <a:lnTo>
                  <a:pt x="2454402" y="850900"/>
                </a:lnTo>
                <a:lnTo>
                  <a:pt x="2456561" y="863600"/>
                </a:lnTo>
                <a:lnTo>
                  <a:pt x="2465070" y="863600"/>
                </a:lnTo>
                <a:lnTo>
                  <a:pt x="2465070" y="850900"/>
                </a:lnTo>
                <a:close/>
              </a:path>
              <a:path w="2837815" h="2286000">
                <a:moveTo>
                  <a:pt x="2503297" y="838200"/>
                </a:moveTo>
                <a:lnTo>
                  <a:pt x="2497492" y="838200"/>
                </a:lnTo>
                <a:lnTo>
                  <a:pt x="2493819" y="850900"/>
                </a:lnTo>
                <a:lnTo>
                  <a:pt x="2494153" y="850900"/>
                </a:lnTo>
                <a:lnTo>
                  <a:pt x="2497328" y="863600"/>
                </a:lnTo>
                <a:lnTo>
                  <a:pt x="2512949" y="863600"/>
                </a:lnTo>
                <a:lnTo>
                  <a:pt x="2512949" y="850900"/>
                </a:lnTo>
                <a:lnTo>
                  <a:pt x="2503297" y="838200"/>
                </a:lnTo>
                <a:close/>
              </a:path>
              <a:path w="2837815" h="2286000">
                <a:moveTo>
                  <a:pt x="2563235" y="850900"/>
                </a:moveTo>
                <a:lnTo>
                  <a:pt x="2541412" y="850900"/>
                </a:lnTo>
                <a:lnTo>
                  <a:pt x="2548554" y="863600"/>
                </a:lnTo>
                <a:lnTo>
                  <a:pt x="2556255" y="863600"/>
                </a:lnTo>
                <a:lnTo>
                  <a:pt x="2563235" y="850900"/>
                </a:lnTo>
                <a:close/>
              </a:path>
              <a:path w="2837815" h="2286000">
                <a:moveTo>
                  <a:pt x="210185" y="800100"/>
                </a:moveTo>
                <a:lnTo>
                  <a:pt x="207472" y="825500"/>
                </a:lnTo>
                <a:lnTo>
                  <a:pt x="197627" y="838200"/>
                </a:lnTo>
                <a:lnTo>
                  <a:pt x="182092" y="850900"/>
                </a:lnTo>
                <a:lnTo>
                  <a:pt x="465830" y="850900"/>
                </a:lnTo>
                <a:lnTo>
                  <a:pt x="468122" y="838200"/>
                </a:lnTo>
                <a:lnTo>
                  <a:pt x="488493" y="825500"/>
                </a:lnTo>
                <a:lnTo>
                  <a:pt x="240420" y="825500"/>
                </a:lnTo>
                <a:lnTo>
                  <a:pt x="230584" y="812800"/>
                </a:lnTo>
                <a:lnTo>
                  <a:pt x="222486" y="812800"/>
                </a:lnTo>
                <a:lnTo>
                  <a:pt x="210185" y="800100"/>
                </a:lnTo>
                <a:close/>
              </a:path>
              <a:path w="2837815" h="2286000">
                <a:moveTo>
                  <a:pt x="2468626" y="838200"/>
                </a:moveTo>
                <a:lnTo>
                  <a:pt x="2461133" y="850900"/>
                </a:lnTo>
                <a:lnTo>
                  <a:pt x="2474595" y="850900"/>
                </a:lnTo>
                <a:lnTo>
                  <a:pt x="2468626" y="838200"/>
                </a:lnTo>
                <a:close/>
              </a:path>
              <a:path w="2837815" h="2286000">
                <a:moveTo>
                  <a:pt x="2512949" y="838200"/>
                </a:moveTo>
                <a:lnTo>
                  <a:pt x="2522474" y="850900"/>
                </a:lnTo>
                <a:lnTo>
                  <a:pt x="2531999" y="850900"/>
                </a:lnTo>
                <a:lnTo>
                  <a:pt x="2512949" y="838200"/>
                </a:lnTo>
                <a:close/>
              </a:path>
              <a:path w="2837815" h="2286000">
                <a:moveTo>
                  <a:pt x="2565019" y="825500"/>
                </a:moveTo>
                <a:lnTo>
                  <a:pt x="2531999" y="825500"/>
                </a:lnTo>
                <a:lnTo>
                  <a:pt x="2531999" y="850900"/>
                </a:lnTo>
                <a:lnTo>
                  <a:pt x="2568082" y="850900"/>
                </a:lnTo>
                <a:lnTo>
                  <a:pt x="2570382" y="838200"/>
                </a:lnTo>
                <a:lnTo>
                  <a:pt x="2568321" y="838200"/>
                </a:lnTo>
                <a:lnTo>
                  <a:pt x="2565019" y="825500"/>
                </a:lnTo>
                <a:close/>
              </a:path>
              <a:path w="2837815" h="2286000">
                <a:moveTo>
                  <a:pt x="2392807" y="749300"/>
                </a:moveTo>
                <a:lnTo>
                  <a:pt x="2365232" y="749300"/>
                </a:lnTo>
                <a:lnTo>
                  <a:pt x="2369661" y="762000"/>
                </a:lnTo>
                <a:lnTo>
                  <a:pt x="2369280" y="774700"/>
                </a:lnTo>
                <a:lnTo>
                  <a:pt x="2379091" y="787400"/>
                </a:lnTo>
                <a:lnTo>
                  <a:pt x="2369566" y="787400"/>
                </a:lnTo>
                <a:lnTo>
                  <a:pt x="2388616" y="800100"/>
                </a:lnTo>
                <a:lnTo>
                  <a:pt x="2379091" y="812800"/>
                </a:lnTo>
                <a:lnTo>
                  <a:pt x="2383311" y="825500"/>
                </a:lnTo>
                <a:lnTo>
                  <a:pt x="2391044" y="838200"/>
                </a:lnTo>
                <a:lnTo>
                  <a:pt x="2421189" y="838200"/>
                </a:lnTo>
                <a:lnTo>
                  <a:pt x="2428319" y="825500"/>
                </a:lnTo>
                <a:lnTo>
                  <a:pt x="2433568" y="825500"/>
                </a:lnTo>
                <a:lnTo>
                  <a:pt x="2436495" y="812800"/>
                </a:lnTo>
                <a:lnTo>
                  <a:pt x="2436495" y="800100"/>
                </a:lnTo>
                <a:lnTo>
                  <a:pt x="2392807" y="749300"/>
                </a:lnTo>
                <a:close/>
              </a:path>
              <a:path w="2837815" h="2286000">
                <a:moveTo>
                  <a:pt x="487172" y="787400"/>
                </a:moveTo>
                <a:lnTo>
                  <a:pt x="372618" y="787400"/>
                </a:lnTo>
                <a:lnTo>
                  <a:pt x="267462" y="812800"/>
                </a:lnTo>
                <a:lnTo>
                  <a:pt x="257937" y="812800"/>
                </a:lnTo>
                <a:lnTo>
                  <a:pt x="240420" y="825500"/>
                </a:lnTo>
                <a:lnTo>
                  <a:pt x="488493" y="825500"/>
                </a:lnTo>
                <a:lnTo>
                  <a:pt x="484981" y="812800"/>
                </a:lnTo>
                <a:lnTo>
                  <a:pt x="477801" y="800100"/>
                </a:lnTo>
                <a:lnTo>
                  <a:pt x="487172" y="787400"/>
                </a:lnTo>
                <a:close/>
              </a:path>
              <a:path w="2837815" h="2286000">
                <a:moveTo>
                  <a:pt x="697484" y="800100"/>
                </a:moveTo>
                <a:lnTo>
                  <a:pt x="696541" y="812800"/>
                </a:lnTo>
                <a:lnTo>
                  <a:pt x="698230" y="812800"/>
                </a:lnTo>
                <a:lnTo>
                  <a:pt x="702181" y="825500"/>
                </a:lnTo>
                <a:lnTo>
                  <a:pt x="745109" y="825500"/>
                </a:lnTo>
                <a:lnTo>
                  <a:pt x="745109" y="812800"/>
                </a:lnTo>
                <a:lnTo>
                  <a:pt x="697484" y="800100"/>
                </a:lnTo>
                <a:close/>
              </a:path>
              <a:path w="2837815" h="2286000">
                <a:moveTo>
                  <a:pt x="879094" y="800100"/>
                </a:moveTo>
                <a:lnTo>
                  <a:pt x="831215" y="825500"/>
                </a:lnTo>
                <a:lnTo>
                  <a:pt x="869537" y="825500"/>
                </a:lnTo>
                <a:lnTo>
                  <a:pt x="870017" y="812800"/>
                </a:lnTo>
                <a:lnTo>
                  <a:pt x="879094" y="800100"/>
                </a:lnTo>
                <a:close/>
              </a:path>
              <a:path w="2837815" h="2286000">
                <a:moveTo>
                  <a:pt x="2598928" y="812800"/>
                </a:moveTo>
                <a:lnTo>
                  <a:pt x="2589276" y="812800"/>
                </a:lnTo>
                <a:lnTo>
                  <a:pt x="2598928" y="825500"/>
                </a:lnTo>
                <a:lnTo>
                  <a:pt x="2598928" y="812800"/>
                </a:lnTo>
                <a:close/>
              </a:path>
              <a:path w="2837815" h="2286000">
                <a:moveTo>
                  <a:pt x="2552446" y="774700"/>
                </a:moveTo>
                <a:lnTo>
                  <a:pt x="2531999" y="774700"/>
                </a:lnTo>
                <a:lnTo>
                  <a:pt x="2531999" y="812800"/>
                </a:lnTo>
                <a:lnTo>
                  <a:pt x="2598928" y="812800"/>
                </a:lnTo>
                <a:lnTo>
                  <a:pt x="2608453" y="825500"/>
                </a:lnTo>
                <a:lnTo>
                  <a:pt x="2617978" y="800100"/>
                </a:lnTo>
                <a:lnTo>
                  <a:pt x="2611628" y="787400"/>
                </a:lnTo>
                <a:lnTo>
                  <a:pt x="2551049" y="787400"/>
                </a:lnTo>
                <a:lnTo>
                  <a:pt x="2553954" y="785475"/>
                </a:lnTo>
                <a:lnTo>
                  <a:pt x="2552446" y="774700"/>
                </a:lnTo>
                <a:close/>
              </a:path>
              <a:path w="2837815" h="2286000">
                <a:moveTo>
                  <a:pt x="2522474" y="800100"/>
                </a:moveTo>
                <a:lnTo>
                  <a:pt x="2506081" y="812800"/>
                </a:lnTo>
                <a:lnTo>
                  <a:pt x="2531999" y="812800"/>
                </a:lnTo>
                <a:lnTo>
                  <a:pt x="2522474" y="800100"/>
                </a:lnTo>
                <a:close/>
              </a:path>
              <a:path w="2837815" h="2286000">
                <a:moveTo>
                  <a:pt x="283379" y="774700"/>
                </a:moveTo>
                <a:lnTo>
                  <a:pt x="200533" y="774700"/>
                </a:lnTo>
                <a:lnTo>
                  <a:pt x="219710" y="800100"/>
                </a:lnTo>
                <a:lnTo>
                  <a:pt x="225837" y="800100"/>
                </a:lnTo>
                <a:lnTo>
                  <a:pt x="235870" y="787400"/>
                </a:lnTo>
                <a:lnTo>
                  <a:pt x="267462" y="787400"/>
                </a:lnTo>
                <a:lnTo>
                  <a:pt x="283379" y="774700"/>
                </a:lnTo>
                <a:close/>
              </a:path>
              <a:path w="2837815" h="2286000">
                <a:moveTo>
                  <a:pt x="678179" y="787400"/>
                </a:moveTo>
                <a:lnTo>
                  <a:pt x="671068" y="787400"/>
                </a:lnTo>
                <a:lnTo>
                  <a:pt x="674497" y="800100"/>
                </a:lnTo>
                <a:lnTo>
                  <a:pt x="678179" y="800100"/>
                </a:lnTo>
                <a:lnTo>
                  <a:pt x="678179" y="787400"/>
                </a:lnTo>
                <a:close/>
              </a:path>
              <a:path w="2837815" h="2286000">
                <a:moveTo>
                  <a:pt x="668654" y="749300"/>
                </a:moveTo>
                <a:lnTo>
                  <a:pt x="660967" y="762000"/>
                </a:lnTo>
                <a:lnTo>
                  <a:pt x="658304" y="762000"/>
                </a:lnTo>
                <a:lnTo>
                  <a:pt x="660689" y="774700"/>
                </a:lnTo>
                <a:lnTo>
                  <a:pt x="668147" y="787400"/>
                </a:lnTo>
                <a:lnTo>
                  <a:pt x="678179" y="787400"/>
                </a:lnTo>
                <a:lnTo>
                  <a:pt x="687959" y="800100"/>
                </a:lnTo>
                <a:lnTo>
                  <a:pt x="678179" y="774700"/>
                </a:lnTo>
                <a:lnTo>
                  <a:pt x="687959" y="774700"/>
                </a:lnTo>
                <a:lnTo>
                  <a:pt x="668654" y="749300"/>
                </a:lnTo>
                <a:close/>
              </a:path>
              <a:path w="2837815" h="2286000">
                <a:moveTo>
                  <a:pt x="821690" y="787400"/>
                </a:moveTo>
                <a:lnTo>
                  <a:pt x="764286" y="787400"/>
                </a:lnTo>
                <a:lnTo>
                  <a:pt x="792988" y="800100"/>
                </a:lnTo>
                <a:lnTo>
                  <a:pt x="821690" y="787400"/>
                </a:lnTo>
                <a:close/>
              </a:path>
              <a:path w="2837815" h="2286000">
                <a:moveTo>
                  <a:pt x="879094" y="787400"/>
                </a:moveTo>
                <a:lnTo>
                  <a:pt x="821690" y="787400"/>
                </a:lnTo>
                <a:lnTo>
                  <a:pt x="840740" y="800100"/>
                </a:lnTo>
                <a:lnTo>
                  <a:pt x="850265" y="800100"/>
                </a:lnTo>
                <a:lnTo>
                  <a:pt x="879094" y="787400"/>
                </a:lnTo>
                <a:close/>
              </a:path>
              <a:path w="2837815" h="2286000">
                <a:moveTo>
                  <a:pt x="898144" y="787400"/>
                </a:moveTo>
                <a:lnTo>
                  <a:pt x="879094" y="787400"/>
                </a:lnTo>
                <a:lnTo>
                  <a:pt x="888619" y="800100"/>
                </a:lnTo>
                <a:lnTo>
                  <a:pt x="898144" y="787400"/>
                </a:lnTo>
                <a:close/>
              </a:path>
              <a:path w="2837815" h="2286000">
                <a:moveTo>
                  <a:pt x="2249932" y="711200"/>
                </a:moveTo>
                <a:lnTo>
                  <a:pt x="1165605" y="711200"/>
                </a:lnTo>
                <a:lnTo>
                  <a:pt x="1184655" y="774700"/>
                </a:lnTo>
                <a:lnTo>
                  <a:pt x="1184655" y="787400"/>
                </a:lnTo>
                <a:lnTo>
                  <a:pt x="1169882" y="800100"/>
                </a:lnTo>
                <a:lnTo>
                  <a:pt x="2283587" y="800100"/>
                </a:lnTo>
                <a:lnTo>
                  <a:pt x="2287613" y="787400"/>
                </a:lnTo>
                <a:lnTo>
                  <a:pt x="2255012" y="787400"/>
                </a:lnTo>
                <a:lnTo>
                  <a:pt x="2216658" y="749300"/>
                </a:lnTo>
                <a:lnTo>
                  <a:pt x="2214366" y="736600"/>
                </a:lnTo>
                <a:lnTo>
                  <a:pt x="2237104" y="736600"/>
                </a:lnTo>
                <a:lnTo>
                  <a:pt x="2235327" y="723900"/>
                </a:lnTo>
                <a:lnTo>
                  <a:pt x="2240903" y="723900"/>
                </a:lnTo>
                <a:lnTo>
                  <a:pt x="2249932" y="711200"/>
                </a:lnTo>
                <a:close/>
              </a:path>
              <a:path w="2837815" h="2286000">
                <a:moveTo>
                  <a:pt x="191008" y="635000"/>
                </a:moveTo>
                <a:lnTo>
                  <a:pt x="162305" y="660400"/>
                </a:lnTo>
                <a:lnTo>
                  <a:pt x="171958" y="685800"/>
                </a:lnTo>
                <a:lnTo>
                  <a:pt x="171958" y="698500"/>
                </a:lnTo>
                <a:lnTo>
                  <a:pt x="152780" y="736600"/>
                </a:lnTo>
                <a:lnTo>
                  <a:pt x="162305" y="749300"/>
                </a:lnTo>
                <a:lnTo>
                  <a:pt x="162305" y="787400"/>
                </a:lnTo>
                <a:lnTo>
                  <a:pt x="200533" y="774700"/>
                </a:lnTo>
                <a:lnTo>
                  <a:pt x="283379" y="774700"/>
                </a:lnTo>
                <a:lnTo>
                  <a:pt x="315214" y="749300"/>
                </a:lnTo>
                <a:lnTo>
                  <a:pt x="296164" y="723900"/>
                </a:lnTo>
                <a:lnTo>
                  <a:pt x="311532" y="698500"/>
                </a:lnTo>
                <a:lnTo>
                  <a:pt x="341677" y="698500"/>
                </a:lnTo>
                <a:lnTo>
                  <a:pt x="365797" y="685800"/>
                </a:lnTo>
                <a:lnTo>
                  <a:pt x="363093" y="660400"/>
                </a:lnTo>
                <a:lnTo>
                  <a:pt x="372618" y="647700"/>
                </a:lnTo>
                <a:lnTo>
                  <a:pt x="248285" y="647700"/>
                </a:lnTo>
                <a:lnTo>
                  <a:pt x="191008" y="635000"/>
                </a:lnTo>
                <a:close/>
              </a:path>
              <a:path w="2837815" h="2286000">
                <a:moveTo>
                  <a:pt x="466465" y="775804"/>
                </a:moveTo>
                <a:lnTo>
                  <a:pt x="449072" y="787400"/>
                </a:lnTo>
                <a:lnTo>
                  <a:pt x="467741" y="787400"/>
                </a:lnTo>
                <a:lnTo>
                  <a:pt x="466465" y="775804"/>
                </a:lnTo>
                <a:close/>
              </a:path>
              <a:path w="2837815" h="2286000">
                <a:moveTo>
                  <a:pt x="563626" y="749300"/>
                </a:moveTo>
                <a:lnTo>
                  <a:pt x="553166" y="749300"/>
                </a:lnTo>
                <a:lnTo>
                  <a:pt x="541289" y="762000"/>
                </a:lnTo>
                <a:lnTo>
                  <a:pt x="506222" y="762000"/>
                </a:lnTo>
                <a:lnTo>
                  <a:pt x="506222" y="774700"/>
                </a:lnTo>
                <a:lnTo>
                  <a:pt x="554101" y="787400"/>
                </a:lnTo>
                <a:lnTo>
                  <a:pt x="563626" y="749300"/>
                </a:lnTo>
                <a:close/>
              </a:path>
              <a:path w="2837815" h="2286000">
                <a:moveTo>
                  <a:pt x="2274062" y="762000"/>
                </a:moveTo>
                <a:lnTo>
                  <a:pt x="2264537" y="787400"/>
                </a:lnTo>
                <a:lnTo>
                  <a:pt x="2312162" y="787400"/>
                </a:lnTo>
                <a:lnTo>
                  <a:pt x="2312162" y="774700"/>
                </a:lnTo>
                <a:lnTo>
                  <a:pt x="2274062" y="762000"/>
                </a:lnTo>
                <a:close/>
              </a:path>
              <a:path w="2837815" h="2286000">
                <a:moveTo>
                  <a:pt x="2570226" y="698500"/>
                </a:moveTo>
                <a:lnTo>
                  <a:pt x="2560574" y="698500"/>
                </a:lnTo>
                <a:lnTo>
                  <a:pt x="2570226" y="774700"/>
                </a:lnTo>
                <a:lnTo>
                  <a:pt x="2553954" y="785475"/>
                </a:lnTo>
                <a:lnTo>
                  <a:pt x="2554224" y="787400"/>
                </a:lnTo>
                <a:lnTo>
                  <a:pt x="2611628" y="787400"/>
                </a:lnTo>
                <a:lnTo>
                  <a:pt x="2598928" y="762000"/>
                </a:lnTo>
                <a:lnTo>
                  <a:pt x="2595753" y="749300"/>
                </a:lnTo>
                <a:lnTo>
                  <a:pt x="2608453" y="749300"/>
                </a:lnTo>
                <a:lnTo>
                  <a:pt x="2570226" y="698500"/>
                </a:lnTo>
                <a:close/>
              </a:path>
              <a:path w="2837815" h="2286000">
                <a:moveTo>
                  <a:pt x="468122" y="774700"/>
                </a:moveTo>
                <a:lnTo>
                  <a:pt x="466344" y="774700"/>
                </a:lnTo>
                <a:lnTo>
                  <a:pt x="466465" y="775804"/>
                </a:lnTo>
                <a:lnTo>
                  <a:pt x="468122" y="774700"/>
                </a:lnTo>
                <a:close/>
              </a:path>
              <a:path w="2837815" h="2286000">
                <a:moveTo>
                  <a:pt x="678179" y="711200"/>
                </a:moveTo>
                <a:lnTo>
                  <a:pt x="621029" y="711200"/>
                </a:lnTo>
                <a:lnTo>
                  <a:pt x="630554" y="723900"/>
                </a:lnTo>
                <a:lnTo>
                  <a:pt x="659129" y="749300"/>
                </a:lnTo>
                <a:lnTo>
                  <a:pt x="678179" y="749300"/>
                </a:lnTo>
                <a:lnTo>
                  <a:pt x="697484" y="774700"/>
                </a:lnTo>
                <a:lnTo>
                  <a:pt x="697484" y="762000"/>
                </a:lnTo>
                <a:lnTo>
                  <a:pt x="707009" y="762000"/>
                </a:lnTo>
                <a:lnTo>
                  <a:pt x="678179" y="711200"/>
                </a:lnTo>
                <a:close/>
              </a:path>
              <a:path w="2837815" h="2286000">
                <a:moveTo>
                  <a:pt x="573151" y="736600"/>
                </a:moveTo>
                <a:lnTo>
                  <a:pt x="563626" y="762000"/>
                </a:lnTo>
                <a:lnTo>
                  <a:pt x="573151" y="762000"/>
                </a:lnTo>
                <a:lnTo>
                  <a:pt x="573151" y="736600"/>
                </a:lnTo>
                <a:close/>
              </a:path>
              <a:path w="2837815" h="2286000">
                <a:moveTo>
                  <a:pt x="1105904" y="723900"/>
                </a:moveTo>
                <a:lnTo>
                  <a:pt x="757205" y="723900"/>
                </a:lnTo>
                <a:lnTo>
                  <a:pt x="754761" y="749300"/>
                </a:lnTo>
                <a:lnTo>
                  <a:pt x="752099" y="749300"/>
                </a:lnTo>
                <a:lnTo>
                  <a:pt x="756173" y="762000"/>
                </a:lnTo>
                <a:lnTo>
                  <a:pt x="1106195" y="762000"/>
                </a:lnTo>
                <a:lnTo>
                  <a:pt x="1108202" y="749300"/>
                </a:lnTo>
                <a:lnTo>
                  <a:pt x="1098677" y="736600"/>
                </a:lnTo>
                <a:lnTo>
                  <a:pt x="1108202" y="736600"/>
                </a:lnTo>
                <a:lnTo>
                  <a:pt x="1105904" y="723900"/>
                </a:lnTo>
                <a:close/>
              </a:path>
              <a:path w="2837815" h="2286000">
                <a:moveTo>
                  <a:pt x="2378805" y="685800"/>
                </a:moveTo>
                <a:lnTo>
                  <a:pt x="1175003" y="685800"/>
                </a:lnTo>
                <a:lnTo>
                  <a:pt x="1179068" y="698500"/>
                </a:lnTo>
                <a:lnTo>
                  <a:pt x="2255012" y="698500"/>
                </a:lnTo>
                <a:lnTo>
                  <a:pt x="2274062" y="711200"/>
                </a:lnTo>
                <a:lnTo>
                  <a:pt x="2261060" y="723900"/>
                </a:lnTo>
                <a:lnTo>
                  <a:pt x="2340991" y="723900"/>
                </a:lnTo>
                <a:lnTo>
                  <a:pt x="2340991" y="762000"/>
                </a:lnTo>
                <a:lnTo>
                  <a:pt x="2365232" y="749300"/>
                </a:lnTo>
                <a:lnTo>
                  <a:pt x="2392807" y="749300"/>
                </a:lnTo>
                <a:lnTo>
                  <a:pt x="2360041" y="711200"/>
                </a:lnTo>
                <a:lnTo>
                  <a:pt x="2388616" y="711200"/>
                </a:lnTo>
                <a:lnTo>
                  <a:pt x="2381257" y="698500"/>
                </a:lnTo>
                <a:lnTo>
                  <a:pt x="2378805" y="685800"/>
                </a:lnTo>
                <a:close/>
              </a:path>
              <a:path w="2837815" h="2286000">
                <a:moveTo>
                  <a:pt x="2303002" y="723900"/>
                </a:moveTo>
                <a:lnTo>
                  <a:pt x="2264918" y="723900"/>
                </a:lnTo>
                <a:lnTo>
                  <a:pt x="2273347" y="736600"/>
                </a:lnTo>
                <a:lnTo>
                  <a:pt x="2274062" y="749300"/>
                </a:lnTo>
                <a:lnTo>
                  <a:pt x="2286430" y="736600"/>
                </a:lnTo>
                <a:lnTo>
                  <a:pt x="2303002" y="723900"/>
                </a:lnTo>
                <a:close/>
              </a:path>
              <a:path w="2837815" h="2286000">
                <a:moveTo>
                  <a:pt x="353568" y="711200"/>
                </a:moveTo>
                <a:lnTo>
                  <a:pt x="344043" y="723900"/>
                </a:lnTo>
                <a:lnTo>
                  <a:pt x="363093" y="736600"/>
                </a:lnTo>
                <a:lnTo>
                  <a:pt x="353568" y="711200"/>
                </a:lnTo>
                <a:close/>
              </a:path>
              <a:path w="2837815" h="2286000">
                <a:moveTo>
                  <a:pt x="458597" y="698500"/>
                </a:moveTo>
                <a:lnTo>
                  <a:pt x="439547" y="698500"/>
                </a:lnTo>
                <a:lnTo>
                  <a:pt x="449072" y="736600"/>
                </a:lnTo>
                <a:lnTo>
                  <a:pt x="468122" y="736600"/>
                </a:lnTo>
                <a:lnTo>
                  <a:pt x="468122" y="711200"/>
                </a:lnTo>
                <a:lnTo>
                  <a:pt x="458597" y="698500"/>
                </a:lnTo>
                <a:close/>
              </a:path>
              <a:path w="2837815" h="2286000">
                <a:moveTo>
                  <a:pt x="506222" y="622300"/>
                </a:moveTo>
                <a:lnTo>
                  <a:pt x="462407" y="622300"/>
                </a:lnTo>
                <a:lnTo>
                  <a:pt x="467105" y="635000"/>
                </a:lnTo>
                <a:lnTo>
                  <a:pt x="468122" y="635000"/>
                </a:lnTo>
                <a:lnTo>
                  <a:pt x="487172" y="673100"/>
                </a:lnTo>
                <a:lnTo>
                  <a:pt x="506222" y="685800"/>
                </a:lnTo>
                <a:lnTo>
                  <a:pt x="528574" y="685800"/>
                </a:lnTo>
                <a:lnTo>
                  <a:pt x="547877" y="698500"/>
                </a:lnTo>
                <a:lnTo>
                  <a:pt x="563086" y="711200"/>
                </a:lnTo>
                <a:lnTo>
                  <a:pt x="573151" y="736600"/>
                </a:lnTo>
                <a:lnTo>
                  <a:pt x="586232" y="736600"/>
                </a:lnTo>
                <a:lnTo>
                  <a:pt x="585851" y="723900"/>
                </a:lnTo>
                <a:lnTo>
                  <a:pt x="573151" y="723900"/>
                </a:lnTo>
                <a:lnTo>
                  <a:pt x="582676" y="711200"/>
                </a:lnTo>
                <a:lnTo>
                  <a:pt x="601979" y="711200"/>
                </a:lnTo>
                <a:lnTo>
                  <a:pt x="544576" y="673100"/>
                </a:lnTo>
                <a:lnTo>
                  <a:pt x="545923" y="660400"/>
                </a:lnTo>
                <a:lnTo>
                  <a:pt x="534400" y="647700"/>
                </a:lnTo>
                <a:lnTo>
                  <a:pt x="518376" y="635000"/>
                </a:lnTo>
                <a:lnTo>
                  <a:pt x="506222" y="622300"/>
                </a:lnTo>
                <a:close/>
              </a:path>
              <a:path w="2837815" h="2286000">
                <a:moveTo>
                  <a:pt x="1110880" y="711200"/>
                </a:moveTo>
                <a:lnTo>
                  <a:pt x="728345" y="711200"/>
                </a:lnTo>
                <a:lnTo>
                  <a:pt x="724999" y="723900"/>
                </a:lnTo>
                <a:lnTo>
                  <a:pt x="1106868" y="723900"/>
                </a:lnTo>
                <a:lnTo>
                  <a:pt x="1110880" y="711200"/>
                </a:lnTo>
                <a:close/>
              </a:path>
              <a:path w="2837815" h="2286000">
                <a:moveTo>
                  <a:pt x="1165605" y="711200"/>
                </a:moveTo>
                <a:lnTo>
                  <a:pt x="1155319" y="711200"/>
                </a:lnTo>
                <a:lnTo>
                  <a:pt x="1157859" y="723900"/>
                </a:lnTo>
                <a:lnTo>
                  <a:pt x="1162430" y="723900"/>
                </a:lnTo>
                <a:lnTo>
                  <a:pt x="1165605" y="711200"/>
                </a:lnTo>
                <a:close/>
              </a:path>
              <a:path w="2837815" h="2286000">
                <a:moveTo>
                  <a:pt x="768858" y="622300"/>
                </a:moveTo>
                <a:lnTo>
                  <a:pt x="556506" y="622300"/>
                </a:lnTo>
                <a:lnTo>
                  <a:pt x="554101" y="635000"/>
                </a:lnTo>
                <a:lnTo>
                  <a:pt x="582425" y="647700"/>
                </a:lnTo>
                <a:lnTo>
                  <a:pt x="604774" y="660400"/>
                </a:lnTo>
                <a:lnTo>
                  <a:pt x="618930" y="685800"/>
                </a:lnTo>
                <a:lnTo>
                  <a:pt x="622680" y="711200"/>
                </a:lnTo>
                <a:lnTo>
                  <a:pt x="684022" y="711200"/>
                </a:lnTo>
                <a:lnTo>
                  <a:pt x="686943" y="698500"/>
                </a:lnTo>
                <a:lnTo>
                  <a:pt x="773938" y="698500"/>
                </a:lnTo>
                <a:lnTo>
                  <a:pt x="764286" y="685800"/>
                </a:lnTo>
                <a:lnTo>
                  <a:pt x="754761" y="660400"/>
                </a:lnTo>
                <a:lnTo>
                  <a:pt x="761906" y="647700"/>
                </a:lnTo>
                <a:lnTo>
                  <a:pt x="771102" y="647700"/>
                </a:lnTo>
                <a:lnTo>
                  <a:pt x="772033" y="635000"/>
                </a:lnTo>
                <a:lnTo>
                  <a:pt x="771525" y="635000"/>
                </a:lnTo>
                <a:lnTo>
                  <a:pt x="768858" y="622300"/>
                </a:lnTo>
                <a:close/>
              </a:path>
              <a:path w="2837815" h="2286000">
                <a:moveTo>
                  <a:pt x="739267" y="698500"/>
                </a:moveTo>
                <a:lnTo>
                  <a:pt x="716152" y="698500"/>
                </a:lnTo>
                <a:lnTo>
                  <a:pt x="716534" y="711200"/>
                </a:lnTo>
                <a:lnTo>
                  <a:pt x="732282" y="711200"/>
                </a:lnTo>
                <a:lnTo>
                  <a:pt x="739267" y="698500"/>
                </a:lnTo>
                <a:close/>
              </a:path>
              <a:path w="2837815" h="2286000">
                <a:moveTo>
                  <a:pt x="1108202" y="571500"/>
                </a:moveTo>
                <a:lnTo>
                  <a:pt x="926719" y="571500"/>
                </a:lnTo>
                <a:lnTo>
                  <a:pt x="898144" y="584200"/>
                </a:lnTo>
                <a:lnTo>
                  <a:pt x="907669" y="584200"/>
                </a:lnTo>
                <a:lnTo>
                  <a:pt x="898144" y="609600"/>
                </a:lnTo>
                <a:lnTo>
                  <a:pt x="946023" y="647700"/>
                </a:lnTo>
                <a:lnTo>
                  <a:pt x="957006" y="647700"/>
                </a:lnTo>
                <a:lnTo>
                  <a:pt x="965787" y="660400"/>
                </a:lnTo>
                <a:lnTo>
                  <a:pt x="971829" y="660400"/>
                </a:lnTo>
                <a:lnTo>
                  <a:pt x="974598" y="673100"/>
                </a:lnTo>
                <a:lnTo>
                  <a:pt x="974598" y="685800"/>
                </a:lnTo>
                <a:lnTo>
                  <a:pt x="959354" y="685800"/>
                </a:lnTo>
                <a:lnTo>
                  <a:pt x="942086" y="698500"/>
                </a:lnTo>
                <a:lnTo>
                  <a:pt x="774467" y="698500"/>
                </a:lnTo>
                <a:lnTo>
                  <a:pt x="783463" y="711200"/>
                </a:lnTo>
                <a:lnTo>
                  <a:pt x="1117727" y="711200"/>
                </a:lnTo>
                <a:lnTo>
                  <a:pt x="1089152" y="685800"/>
                </a:lnTo>
                <a:lnTo>
                  <a:pt x="1064881" y="673100"/>
                </a:lnTo>
                <a:lnTo>
                  <a:pt x="1059291" y="660400"/>
                </a:lnTo>
                <a:lnTo>
                  <a:pt x="1061487" y="647700"/>
                </a:lnTo>
                <a:lnTo>
                  <a:pt x="1060577" y="635000"/>
                </a:lnTo>
                <a:lnTo>
                  <a:pt x="1052284" y="622300"/>
                </a:lnTo>
                <a:lnTo>
                  <a:pt x="1042717" y="622300"/>
                </a:lnTo>
                <a:lnTo>
                  <a:pt x="1039699" y="609600"/>
                </a:lnTo>
                <a:lnTo>
                  <a:pt x="1051052" y="596900"/>
                </a:lnTo>
                <a:lnTo>
                  <a:pt x="1070102" y="584200"/>
                </a:lnTo>
                <a:lnTo>
                  <a:pt x="1108202" y="571500"/>
                </a:lnTo>
                <a:close/>
              </a:path>
              <a:path w="2837815" h="2286000">
                <a:moveTo>
                  <a:pt x="2255012" y="698500"/>
                </a:moveTo>
                <a:lnTo>
                  <a:pt x="1177290" y="698500"/>
                </a:lnTo>
                <a:lnTo>
                  <a:pt x="1171194" y="711200"/>
                </a:lnTo>
                <a:lnTo>
                  <a:pt x="2256674" y="711200"/>
                </a:lnTo>
                <a:lnTo>
                  <a:pt x="2255012" y="698500"/>
                </a:lnTo>
                <a:close/>
              </a:path>
              <a:path w="2837815" h="2286000">
                <a:moveTo>
                  <a:pt x="458597" y="660400"/>
                </a:moveTo>
                <a:lnTo>
                  <a:pt x="449072" y="660400"/>
                </a:lnTo>
                <a:lnTo>
                  <a:pt x="449072" y="685800"/>
                </a:lnTo>
                <a:lnTo>
                  <a:pt x="458597" y="698500"/>
                </a:lnTo>
                <a:lnTo>
                  <a:pt x="458597" y="660400"/>
                </a:lnTo>
                <a:close/>
              </a:path>
              <a:path w="2837815" h="2286000">
                <a:moveTo>
                  <a:pt x="898088" y="685800"/>
                </a:moveTo>
                <a:lnTo>
                  <a:pt x="819558" y="685800"/>
                </a:lnTo>
                <a:lnTo>
                  <a:pt x="812038" y="698500"/>
                </a:lnTo>
                <a:lnTo>
                  <a:pt x="907669" y="698500"/>
                </a:lnTo>
                <a:lnTo>
                  <a:pt x="898088" y="685800"/>
                </a:lnTo>
                <a:close/>
              </a:path>
              <a:path w="2837815" h="2286000">
                <a:moveTo>
                  <a:pt x="2449198" y="609600"/>
                </a:moveTo>
                <a:lnTo>
                  <a:pt x="1116965" y="609600"/>
                </a:lnTo>
                <a:lnTo>
                  <a:pt x="1117980" y="622300"/>
                </a:lnTo>
                <a:lnTo>
                  <a:pt x="1117727" y="622300"/>
                </a:lnTo>
                <a:lnTo>
                  <a:pt x="1137030" y="660400"/>
                </a:lnTo>
                <a:lnTo>
                  <a:pt x="1146555" y="660400"/>
                </a:lnTo>
                <a:lnTo>
                  <a:pt x="1146555" y="685800"/>
                </a:lnTo>
                <a:lnTo>
                  <a:pt x="1156080" y="698500"/>
                </a:lnTo>
                <a:lnTo>
                  <a:pt x="1156080" y="685800"/>
                </a:lnTo>
                <a:lnTo>
                  <a:pt x="2378805" y="685800"/>
                </a:lnTo>
                <a:lnTo>
                  <a:pt x="2381257" y="673100"/>
                </a:lnTo>
                <a:lnTo>
                  <a:pt x="2388616" y="660400"/>
                </a:lnTo>
                <a:lnTo>
                  <a:pt x="2394402" y="647700"/>
                </a:lnTo>
                <a:lnTo>
                  <a:pt x="2446020" y="647700"/>
                </a:lnTo>
                <a:lnTo>
                  <a:pt x="2447317" y="635000"/>
                </a:lnTo>
                <a:lnTo>
                  <a:pt x="2445829" y="622300"/>
                </a:lnTo>
                <a:lnTo>
                  <a:pt x="2449198" y="609600"/>
                </a:lnTo>
                <a:close/>
              </a:path>
              <a:path w="2837815" h="2286000">
                <a:moveTo>
                  <a:pt x="2617978" y="647700"/>
                </a:moveTo>
                <a:lnTo>
                  <a:pt x="2528824" y="647700"/>
                </a:lnTo>
                <a:lnTo>
                  <a:pt x="2531999" y="660400"/>
                </a:lnTo>
                <a:lnTo>
                  <a:pt x="2551049" y="698500"/>
                </a:lnTo>
                <a:lnTo>
                  <a:pt x="2560574" y="685800"/>
                </a:lnTo>
                <a:lnTo>
                  <a:pt x="2551049" y="660400"/>
                </a:lnTo>
                <a:lnTo>
                  <a:pt x="2598928" y="660400"/>
                </a:lnTo>
                <a:lnTo>
                  <a:pt x="2617978" y="647700"/>
                </a:lnTo>
                <a:close/>
              </a:path>
              <a:path w="2837815" h="2286000">
                <a:moveTo>
                  <a:pt x="869442" y="673100"/>
                </a:moveTo>
                <a:lnTo>
                  <a:pt x="840740" y="673100"/>
                </a:lnTo>
                <a:lnTo>
                  <a:pt x="833219" y="685800"/>
                </a:lnTo>
                <a:lnTo>
                  <a:pt x="879594" y="685800"/>
                </a:lnTo>
                <a:lnTo>
                  <a:pt x="869442" y="673100"/>
                </a:lnTo>
                <a:close/>
              </a:path>
              <a:path w="2837815" h="2286000">
                <a:moveTo>
                  <a:pt x="2570226" y="660400"/>
                </a:moveTo>
                <a:lnTo>
                  <a:pt x="2551049" y="660400"/>
                </a:lnTo>
                <a:lnTo>
                  <a:pt x="2560574" y="673100"/>
                </a:lnTo>
                <a:lnTo>
                  <a:pt x="2570226" y="660400"/>
                </a:lnTo>
                <a:close/>
              </a:path>
              <a:path w="2837815" h="2286000">
                <a:moveTo>
                  <a:pt x="2598928" y="660400"/>
                </a:moveTo>
                <a:lnTo>
                  <a:pt x="2570226" y="660400"/>
                </a:lnTo>
                <a:lnTo>
                  <a:pt x="2589276" y="673100"/>
                </a:lnTo>
                <a:lnTo>
                  <a:pt x="2598928" y="660400"/>
                </a:lnTo>
                <a:close/>
              </a:path>
              <a:path w="2837815" h="2286000">
                <a:moveTo>
                  <a:pt x="2441283" y="647700"/>
                </a:moveTo>
                <a:lnTo>
                  <a:pt x="2408404" y="647700"/>
                </a:lnTo>
                <a:lnTo>
                  <a:pt x="2417191" y="660400"/>
                </a:lnTo>
                <a:lnTo>
                  <a:pt x="2434129" y="660400"/>
                </a:lnTo>
                <a:lnTo>
                  <a:pt x="2441283" y="647700"/>
                </a:lnTo>
                <a:close/>
              </a:path>
              <a:path w="2837815" h="2286000">
                <a:moveTo>
                  <a:pt x="391668" y="457200"/>
                </a:moveTo>
                <a:lnTo>
                  <a:pt x="363093" y="495300"/>
                </a:lnTo>
                <a:lnTo>
                  <a:pt x="354171" y="495300"/>
                </a:lnTo>
                <a:lnTo>
                  <a:pt x="340201" y="508000"/>
                </a:lnTo>
                <a:lnTo>
                  <a:pt x="328088" y="508000"/>
                </a:lnTo>
                <a:lnTo>
                  <a:pt x="324739" y="520700"/>
                </a:lnTo>
                <a:lnTo>
                  <a:pt x="286639" y="520700"/>
                </a:lnTo>
                <a:lnTo>
                  <a:pt x="296164" y="533400"/>
                </a:lnTo>
                <a:lnTo>
                  <a:pt x="247015" y="533400"/>
                </a:lnTo>
                <a:lnTo>
                  <a:pt x="245237" y="546100"/>
                </a:lnTo>
                <a:lnTo>
                  <a:pt x="248285" y="546100"/>
                </a:lnTo>
                <a:lnTo>
                  <a:pt x="296164" y="584200"/>
                </a:lnTo>
                <a:lnTo>
                  <a:pt x="296164" y="596900"/>
                </a:lnTo>
                <a:lnTo>
                  <a:pt x="286639" y="635000"/>
                </a:lnTo>
                <a:lnTo>
                  <a:pt x="289814" y="635000"/>
                </a:lnTo>
                <a:lnTo>
                  <a:pt x="289941" y="647700"/>
                </a:lnTo>
                <a:lnTo>
                  <a:pt x="423838" y="647700"/>
                </a:lnTo>
                <a:lnTo>
                  <a:pt x="439547" y="635000"/>
                </a:lnTo>
                <a:lnTo>
                  <a:pt x="440944" y="622300"/>
                </a:lnTo>
                <a:lnTo>
                  <a:pt x="503300" y="622300"/>
                </a:lnTo>
                <a:lnTo>
                  <a:pt x="503300" y="609600"/>
                </a:lnTo>
                <a:lnTo>
                  <a:pt x="506222" y="609600"/>
                </a:lnTo>
                <a:lnTo>
                  <a:pt x="508253" y="596900"/>
                </a:lnTo>
                <a:lnTo>
                  <a:pt x="410718" y="596900"/>
                </a:lnTo>
                <a:lnTo>
                  <a:pt x="410718" y="584200"/>
                </a:lnTo>
                <a:lnTo>
                  <a:pt x="874204" y="584200"/>
                </a:lnTo>
                <a:lnTo>
                  <a:pt x="898144" y="571500"/>
                </a:lnTo>
                <a:lnTo>
                  <a:pt x="2465393" y="571500"/>
                </a:lnTo>
                <a:lnTo>
                  <a:pt x="2465500" y="558800"/>
                </a:lnTo>
                <a:lnTo>
                  <a:pt x="2455409" y="520700"/>
                </a:lnTo>
                <a:lnTo>
                  <a:pt x="2442172" y="495300"/>
                </a:lnTo>
                <a:lnTo>
                  <a:pt x="363093" y="495300"/>
                </a:lnTo>
                <a:lnTo>
                  <a:pt x="363093" y="482600"/>
                </a:lnTo>
                <a:lnTo>
                  <a:pt x="2435553" y="482600"/>
                </a:lnTo>
                <a:lnTo>
                  <a:pt x="2421119" y="469900"/>
                </a:lnTo>
                <a:lnTo>
                  <a:pt x="391072" y="469900"/>
                </a:lnTo>
                <a:lnTo>
                  <a:pt x="391668" y="457200"/>
                </a:lnTo>
                <a:close/>
              </a:path>
              <a:path w="2837815" h="2286000">
                <a:moveTo>
                  <a:pt x="2544699" y="635000"/>
                </a:moveTo>
                <a:lnTo>
                  <a:pt x="2541143" y="635000"/>
                </a:lnTo>
                <a:lnTo>
                  <a:pt x="2536063" y="647700"/>
                </a:lnTo>
                <a:lnTo>
                  <a:pt x="2551049" y="647700"/>
                </a:lnTo>
                <a:lnTo>
                  <a:pt x="2544699" y="635000"/>
                </a:lnTo>
                <a:close/>
              </a:path>
              <a:path w="2837815" h="2286000">
                <a:moveTo>
                  <a:pt x="2597912" y="635000"/>
                </a:moveTo>
                <a:lnTo>
                  <a:pt x="2547874" y="635000"/>
                </a:lnTo>
                <a:lnTo>
                  <a:pt x="2551049" y="647700"/>
                </a:lnTo>
                <a:lnTo>
                  <a:pt x="2600198" y="647700"/>
                </a:lnTo>
                <a:lnTo>
                  <a:pt x="2597912" y="635000"/>
                </a:lnTo>
                <a:close/>
              </a:path>
              <a:path w="2837815" h="2286000">
                <a:moveTo>
                  <a:pt x="2533186" y="611975"/>
                </a:moveTo>
                <a:lnTo>
                  <a:pt x="2544699" y="635000"/>
                </a:lnTo>
                <a:lnTo>
                  <a:pt x="2589276" y="635000"/>
                </a:lnTo>
                <a:lnTo>
                  <a:pt x="2579751" y="622300"/>
                </a:lnTo>
                <a:lnTo>
                  <a:pt x="2533186" y="611975"/>
                </a:lnTo>
                <a:close/>
              </a:path>
              <a:path w="2837815" h="2286000">
                <a:moveTo>
                  <a:pt x="2597473" y="624213"/>
                </a:moveTo>
                <a:lnTo>
                  <a:pt x="2589276" y="635000"/>
                </a:lnTo>
                <a:lnTo>
                  <a:pt x="2597150" y="635000"/>
                </a:lnTo>
                <a:lnTo>
                  <a:pt x="2597473" y="624213"/>
                </a:lnTo>
                <a:close/>
              </a:path>
              <a:path w="2837815" h="2286000">
                <a:moveTo>
                  <a:pt x="2598928" y="622300"/>
                </a:moveTo>
                <a:lnTo>
                  <a:pt x="2597530" y="622300"/>
                </a:lnTo>
                <a:lnTo>
                  <a:pt x="2597473" y="624213"/>
                </a:lnTo>
                <a:lnTo>
                  <a:pt x="2598928" y="622300"/>
                </a:lnTo>
                <a:close/>
              </a:path>
              <a:path w="2837815" h="2286000">
                <a:moveTo>
                  <a:pt x="783447" y="609600"/>
                </a:moveTo>
                <a:lnTo>
                  <a:pt x="551457" y="609600"/>
                </a:lnTo>
                <a:lnTo>
                  <a:pt x="555529" y="622300"/>
                </a:lnTo>
                <a:lnTo>
                  <a:pt x="778932" y="622300"/>
                </a:lnTo>
                <a:lnTo>
                  <a:pt x="783447" y="609600"/>
                </a:lnTo>
                <a:close/>
              </a:path>
              <a:path w="2837815" h="2286000">
                <a:moveTo>
                  <a:pt x="841470" y="622058"/>
                </a:moveTo>
                <a:lnTo>
                  <a:pt x="840740" y="622300"/>
                </a:lnTo>
                <a:lnTo>
                  <a:pt x="841501" y="622300"/>
                </a:lnTo>
                <a:lnTo>
                  <a:pt x="841470" y="622058"/>
                </a:lnTo>
                <a:close/>
              </a:path>
              <a:path w="2837815" h="2286000">
                <a:moveTo>
                  <a:pt x="2637154" y="609600"/>
                </a:moveTo>
                <a:lnTo>
                  <a:pt x="2627503" y="609600"/>
                </a:lnTo>
                <a:lnTo>
                  <a:pt x="2617978" y="622300"/>
                </a:lnTo>
                <a:lnTo>
                  <a:pt x="2637154" y="609600"/>
                </a:lnTo>
                <a:close/>
              </a:path>
              <a:path w="2837815" h="2286000">
                <a:moveTo>
                  <a:pt x="874204" y="584200"/>
                </a:moveTo>
                <a:lnTo>
                  <a:pt x="828242" y="584200"/>
                </a:lnTo>
                <a:lnTo>
                  <a:pt x="840740" y="596900"/>
                </a:lnTo>
                <a:lnTo>
                  <a:pt x="821690" y="609600"/>
                </a:lnTo>
                <a:lnTo>
                  <a:pt x="839851" y="609600"/>
                </a:lnTo>
                <a:lnTo>
                  <a:pt x="841470" y="622058"/>
                </a:lnTo>
                <a:lnTo>
                  <a:pt x="879094" y="609600"/>
                </a:lnTo>
                <a:lnTo>
                  <a:pt x="850265" y="596900"/>
                </a:lnTo>
                <a:lnTo>
                  <a:pt x="874204" y="584200"/>
                </a:lnTo>
                <a:close/>
              </a:path>
              <a:path w="2837815" h="2286000">
                <a:moveTo>
                  <a:pt x="2531999" y="609600"/>
                </a:moveTo>
                <a:lnTo>
                  <a:pt x="2522474" y="609600"/>
                </a:lnTo>
                <a:lnTo>
                  <a:pt x="2533186" y="611975"/>
                </a:lnTo>
                <a:lnTo>
                  <a:pt x="2531999" y="609600"/>
                </a:lnTo>
                <a:close/>
              </a:path>
              <a:path w="2837815" h="2286000">
                <a:moveTo>
                  <a:pt x="793626" y="584200"/>
                </a:moveTo>
                <a:lnTo>
                  <a:pt x="410718" y="584200"/>
                </a:lnTo>
                <a:lnTo>
                  <a:pt x="410718" y="596900"/>
                </a:lnTo>
                <a:lnTo>
                  <a:pt x="531526" y="596900"/>
                </a:lnTo>
                <a:lnTo>
                  <a:pt x="536110" y="609600"/>
                </a:lnTo>
                <a:lnTo>
                  <a:pt x="783270" y="609600"/>
                </a:lnTo>
                <a:lnTo>
                  <a:pt x="783844" y="596900"/>
                </a:lnTo>
                <a:lnTo>
                  <a:pt x="793626" y="584200"/>
                </a:lnTo>
                <a:close/>
              </a:path>
              <a:path w="2837815" h="2286000">
                <a:moveTo>
                  <a:pt x="2465393" y="571500"/>
                </a:moveTo>
                <a:lnTo>
                  <a:pt x="1126261" y="571500"/>
                </a:lnTo>
                <a:lnTo>
                  <a:pt x="1142666" y="584200"/>
                </a:lnTo>
                <a:lnTo>
                  <a:pt x="1156190" y="596900"/>
                </a:lnTo>
                <a:lnTo>
                  <a:pt x="1165605" y="609600"/>
                </a:lnTo>
                <a:lnTo>
                  <a:pt x="2465070" y="609600"/>
                </a:lnTo>
                <a:lnTo>
                  <a:pt x="2465393" y="571500"/>
                </a:lnTo>
                <a:close/>
              </a:path>
              <a:path w="2837815" h="2286000">
                <a:moveTo>
                  <a:pt x="2684018" y="495300"/>
                </a:moveTo>
                <a:lnTo>
                  <a:pt x="2675254" y="495300"/>
                </a:lnTo>
                <a:lnTo>
                  <a:pt x="2675254" y="520700"/>
                </a:lnTo>
                <a:lnTo>
                  <a:pt x="2681604" y="508000"/>
                </a:lnTo>
                <a:lnTo>
                  <a:pt x="2684779" y="508000"/>
                </a:lnTo>
                <a:lnTo>
                  <a:pt x="2684018" y="495300"/>
                </a:lnTo>
                <a:close/>
              </a:path>
              <a:path w="2837815" h="2286000">
                <a:moveTo>
                  <a:pt x="344043" y="482600"/>
                </a:moveTo>
                <a:lnTo>
                  <a:pt x="257937" y="482600"/>
                </a:lnTo>
                <a:lnTo>
                  <a:pt x="238760" y="508000"/>
                </a:lnTo>
                <a:lnTo>
                  <a:pt x="270627" y="508000"/>
                </a:lnTo>
                <a:lnTo>
                  <a:pt x="275717" y="495300"/>
                </a:lnTo>
                <a:lnTo>
                  <a:pt x="334264" y="495300"/>
                </a:lnTo>
                <a:lnTo>
                  <a:pt x="344043" y="482600"/>
                </a:lnTo>
                <a:close/>
              </a:path>
              <a:path w="2837815" h="2286000">
                <a:moveTo>
                  <a:pt x="334264" y="495300"/>
                </a:moveTo>
                <a:lnTo>
                  <a:pt x="277114" y="495300"/>
                </a:lnTo>
                <a:lnTo>
                  <a:pt x="286639" y="508000"/>
                </a:lnTo>
                <a:lnTo>
                  <a:pt x="334264" y="495300"/>
                </a:lnTo>
                <a:close/>
              </a:path>
              <a:path w="2837815" h="2286000">
                <a:moveTo>
                  <a:pt x="2742184" y="266700"/>
                </a:moveTo>
                <a:lnTo>
                  <a:pt x="2579751" y="266700"/>
                </a:lnTo>
                <a:lnTo>
                  <a:pt x="2579751" y="279400"/>
                </a:lnTo>
                <a:lnTo>
                  <a:pt x="2598928" y="292100"/>
                </a:lnTo>
                <a:lnTo>
                  <a:pt x="2589276" y="304800"/>
                </a:lnTo>
                <a:lnTo>
                  <a:pt x="2579751" y="355600"/>
                </a:lnTo>
                <a:lnTo>
                  <a:pt x="2569337" y="355600"/>
                </a:lnTo>
                <a:lnTo>
                  <a:pt x="2570353" y="368300"/>
                </a:lnTo>
                <a:lnTo>
                  <a:pt x="2589276" y="406400"/>
                </a:lnTo>
                <a:lnTo>
                  <a:pt x="2684907" y="495300"/>
                </a:lnTo>
                <a:lnTo>
                  <a:pt x="2684907" y="457200"/>
                </a:lnTo>
                <a:lnTo>
                  <a:pt x="2685690" y="457200"/>
                </a:lnTo>
                <a:lnTo>
                  <a:pt x="2678604" y="444500"/>
                </a:lnTo>
                <a:lnTo>
                  <a:pt x="2673875" y="444500"/>
                </a:lnTo>
                <a:lnTo>
                  <a:pt x="2672207" y="431800"/>
                </a:lnTo>
                <a:lnTo>
                  <a:pt x="2674090" y="431800"/>
                </a:lnTo>
                <a:lnTo>
                  <a:pt x="2678890" y="419100"/>
                </a:lnTo>
                <a:lnTo>
                  <a:pt x="2694432" y="419100"/>
                </a:lnTo>
                <a:lnTo>
                  <a:pt x="2675254" y="393700"/>
                </a:lnTo>
                <a:lnTo>
                  <a:pt x="2684907" y="381000"/>
                </a:lnTo>
                <a:lnTo>
                  <a:pt x="2627503" y="355600"/>
                </a:lnTo>
                <a:lnTo>
                  <a:pt x="2627503" y="330200"/>
                </a:lnTo>
                <a:lnTo>
                  <a:pt x="2617978" y="317500"/>
                </a:lnTo>
                <a:lnTo>
                  <a:pt x="2637154" y="304800"/>
                </a:lnTo>
                <a:lnTo>
                  <a:pt x="2704084" y="304800"/>
                </a:lnTo>
                <a:lnTo>
                  <a:pt x="2742184" y="266700"/>
                </a:lnTo>
                <a:close/>
              </a:path>
              <a:path w="2837815" h="2286000">
                <a:moveTo>
                  <a:pt x="238760" y="419100"/>
                </a:moveTo>
                <a:lnTo>
                  <a:pt x="171958" y="419100"/>
                </a:lnTo>
                <a:lnTo>
                  <a:pt x="191008" y="431800"/>
                </a:lnTo>
                <a:lnTo>
                  <a:pt x="171958" y="431800"/>
                </a:lnTo>
                <a:lnTo>
                  <a:pt x="200533" y="457200"/>
                </a:lnTo>
                <a:lnTo>
                  <a:pt x="171958" y="469900"/>
                </a:lnTo>
                <a:lnTo>
                  <a:pt x="162305" y="469900"/>
                </a:lnTo>
                <a:lnTo>
                  <a:pt x="171958" y="482600"/>
                </a:lnTo>
                <a:lnTo>
                  <a:pt x="229235" y="469900"/>
                </a:lnTo>
                <a:lnTo>
                  <a:pt x="236902" y="457200"/>
                </a:lnTo>
                <a:lnTo>
                  <a:pt x="239141" y="444500"/>
                </a:lnTo>
                <a:lnTo>
                  <a:pt x="238807" y="444500"/>
                </a:lnTo>
                <a:lnTo>
                  <a:pt x="238760" y="419100"/>
                </a:lnTo>
                <a:close/>
              </a:path>
              <a:path w="2837815" h="2286000">
                <a:moveTo>
                  <a:pt x="293360" y="393700"/>
                </a:moveTo>
                <a:lnTo>
                  <a:pt x="257937" y="393700"/>
                </a:lnTo>
                <a:lnTo>
                  <a:pt x="248285" y="419100"/>
                </a:lnTo>
                <a:lnTo>
                  <a:pt x="281846" y="419100"/>
                </a:lnTo>
                <a:lnTo>
                  <a:pt x="288718" y="431800"/>
                </a:lnTo>
                <a:lnTo>
                  <a:pt x="287375" y="444500"/>
                </a:lnTo>
                <a:lnTo>
                  <a:pt x="277114" y="457200"/>
                </a:lnTo>
                <a:lnTo>
                  <a:pt x="257175" y="457200"/>
                </a:lnTo>
                <a:lnTo>
                  <a:pt x="253043" y="469900"/>
                </a:lnTo>
                <a:lnTo>
                  <a:pt x="248030" y="482600"/>
                </a:lnTo>
                <a:lnTo>
                  <a:pt x="334264" y="482600"/>
                </a:lnTo>
                <a:lnTo>
                  <a:pt x="353568" y="469900"/>
                </a:lnTo>
                <a:lnTo>
                  <a:pt x="334264" y="457200"/>
                </a:lnTo>
                <a:lnTo>
                  <a:pt x="324739" y="419100"/>
                </a:lnTo>
                <a:lnTo>
                  <a:pt x="318565" y="406400"/>
                </a:lnTo>
                <a:lnTo>
                  <a:pt x="307641" y="406400"/>
                </a:lnTo>
                <a:lnTo>
                  <a:pt x="293360" y="393700"/>
                </a:lnTo>
                <a:close/>
              </a:path>
              <a:path w="2837815" h="2286000">
                <a:moveTo>
                  <a:pt x="2369566" y="419100"/>
                </a:moveTo>
                <a:lnTo>
                  <a:pt x="2350516" y="431800"/>
                </a:lnTo>
                <a:lnTo>
                  <a:pt x="439547" y="431800"/>
                </a:lnTo>
                <a:lnTo>
                  <a:pt x="410718" y="457200"/>
                </a:lnTo>
                <a:lnTo>
                  <a:pt x="411313" y="469900"/>
                </a:lnTo>
                <a:lnTo>
                  <a:pt x="2421119" y="469900"/>
                </a:lnTo>
                <a:lnTo>
                  <a:pt x="2406686" y="457200"/>
                </a:lnTo>
                <a:lnTo>
                  <a:pt x="2369566" y="419100"/>
                </a:lnTo>
                <a:close/>
              </a:path>
              <a:path w="2837815" h="2286000">
                <a:moveTo>
                  <a:pt x="473837" y="393700"/>
                </a:moveTo>
                <a:lnTo>
                  <a:pt x="452846" y="393700"/>
                </a:lnTo>
                <a:lnTo>
                  <a:pt x="457453" y="406400"/>
                </a:lnTo>
                <a:lnTo>
                  <a:pt x="460251" y="406400"/>
                </a:lnTo>
                <a:lnTo>
                  <a:pt x="458597" y="419100"/>
                </a:lnTo>
                <a:lnTo>
                  <a:pt x="449072" y="431800"/>
                </a:lnTo>
                <a:lnTo>
                  <a:pt x="488188" y="431800"/>
                </a:lnTo>
                <a:lnTo>
                  <a:pt x="488362" y="431271"/>
                </a:lnTo>
                <a:lnTo>
                  <a:pt x="482742" y="419100"/>
                </a:lnTo>
                <a:lnTo>
                  <a:pt x="468122" y="419100"/>
                </a:lnTo>
                <a:lnTo>
                  <a:pt x="468098" y="406400"/>
                </a:lnTo>
                <a:lnTo>
                  <a:pt x="473837" y="393700"/>
                </a:lnTo>
                <a:close/>
              </a:path>
              <a:path w="2837815" h="2286000">
                <a:moveTo>
                  <a:pt x="516000" y="419100"/>
                </a:moveTo>
                <a:lnTo>
                  <a:pt x="492378" y="419100"/>
                </a:lnTo>
                <a:lnTo>
                  <a:pt x="488362" y="431271"/>
                </a:lnTo>
                <a:lnTo>
                  <a:pt x="488606" y="431800"/>
                </a:lnTo>
                <a:lnTo>
                  <a:pt x="535051" y="431800"/>
                </a:lnTo>
                <a:lnTo>
                  <a:pt x="516000" y="419100"/>
                </a:lnTo>
                <a:close/>
              </a:path>
              <a:path w="2837815" h="2286000">
                <a:moveTo>
                  <a:pt x="2339183" y="419100"/>
                </a:moveTo>
                <a:lnTo>
                  <a:pt x="592201" y="419100"/>
                </a:lnTo>
                <a:lnTo>
                  <a:pt x="535051" y="431800"/>
                </a:lnTo>
                <a:lnTo>
                  <a:pt x="2337435" y="431800"/>
                </a:lnTo>
                <a:lnTo>
                  <a:pt x="2339512" y="421412"/>
                </a:lnTo>
                <a:lnTo>
                  <a:pt x="2339183" y="419100"/>
                </a:lnTo>
                <a:close/>
              </a:path>
              <a:path w="2837815" h="2286000">
                <a:moveTo>
                  <a:pt x="2350516" y="419100"/>
                </a:moveTo>
                <a:lnTo>
                  <a:pt x="2339975" y="419100"/>
                </a:lnTo>
                <a:lnTo>
                  <a:pt x="2339512" y="421412"/>
                </a:lnTo>
                <a:lnTo>
                  <a:pt x="2340991" y="431800"/>
                </a:lnTo>
                <a:lnTo>
                  <a:pt x="2350516" y="431800"/>
                </a:lnTo>
                <a:lnTo>
                  <a:pt x="2350516" y="419100"/>
                </a:lnTo>
                <a:close/>
              </a:path>
              <a:path w="2837815" h="2286000">
                <a:moveTo>
                  <a:pt x="239236" y="406400"/>
                </a:moveTo>
                <a:lnTo>
                  <a:pt x="219710" y="406400"/>
                </a:lnTo>
                <a:lnTo>
                  <a:pt x="200533" y="419100"/>
                </a:lnTo>
                <a:lnTo>
                  <a:pt x="239855" y="419100"/>
                </a:lnTo>
                <a:lnTo>
                  <a:pt x="239236" y="406400"/>
                </a:lnTo>
                <a:close/>
              </a:path>
              <a:path w="2837815" h="2286000">
                <a:moveTo>
                  <a:pt x="2427987" y="304800"/>
                </a:moveTo>
                <a:lnTo>
                  <a:pt x="726059" y="304800"/>
                </a:lnTo>
                <a:lnTo>
                  <a:pt x="745109" y="317500"/>
                </a:lnTo>
                <a:lnTo>
                  <a:pt x="681085" y="317500"/>
                </a:lnTo>
                <a:lnTo>
                  <a:pt x="667734" y="330200"/>
                </a:lnTo>
                <a:lnTo>
                  <a:pt x="662051" y="342900"/>
                </a:lnTo>
                <a:lnTo>
                  <a:pt x="668654" y="355600"/>
                </a:lnTo>
                <a:lnTo>
                  <a:pt x="678179" y="355600"/>
                </a:lnTo>
                <a:lnTo>
                  <a:pt x="678179" y="368300"/>
                </a:lnTo>
                <a:lnTo>
                  <a:pt x="634746" y="368300"/>
                </a:lnTo>
                <a:lnTo>
                  <a:pt x="628358" y="381000"/>
                </a:lnTo>
                <a:lnTo>
                  <a:pt x="624575" y="394151"/>
                </a:lnTo>
                <a:lnTo>
                  <a:pt x="617868" y="419100"/>
                </a:lnTo>
                <a:lnTo>
                  <a:pt x="2293112" y="419100"/>
                </a:lnTo>
                <a:lnTo>
                  <a:pt x="2298700" y="406400"/>
                </a:lnTo>
                <a:lnTo>
                  <a:pt x="2302637" y="406400"/>
                </a:lnTo>
                <a:lnTo>
                  <a:pt x="2312162" y="393700"/>
                </a:lnTo>
                <a:lnTo>
                  <a:pt x="2331212" y="330200"/>
                </a:lnTo>
                <a:lnTo>
                  <a:pt x="2417191" y="330200"/>
                </a:lnTo>
                <a:lnTo>
                  <a:pt x="2417191" y="317500"/>
                </a:lnTo>
                <a:lnTo>
                  <a:pt x="2427987" y="304800"/>
                </a:lnTo>
                <a:close/>
              </a:path>
              <a:path w="2837815" h="2286000">
                <a:moveTo>
                  <a:pt x="2324471" y="406400"/>
                </a:moveTo>
                <a:lnTo>
                  <a:pt x="2302637" y="406400"/>
                </a:lnTo>
                <a:lnTo>
                  <a:pt x="2293112" y="419100"/>
                </a:lnTo>
                <a:lnTo>
                  <a:pt x="2333386" y="419100"/>
                </a:lnTo>
                <a:lnTo>
                  <a:pt x="2324471" y="406400"/>
                </a:lnTo>
                <a:close/>
              </a:path>
              <a:path w="2837815" h="2286000">
                <a:moveTo>
                  <a:pt x="253110" y="400050"/>
                </a:moveTo>
                <a:lnTo>
                  <a:pt x="248285" y="406400"/>
                </a:lnTo>
                <a:lnTo>
                  <a:pt x="252222" y="406400"/>
                </a:lnTo>
                <a:lnTo>
                  <a:pt x="253110" y="400050"/>
                </a:lnTo>
                <a:close/>
              </a:path>
              <a:path w="2837815" h="2286000">
                <a:moveTo>
                  <a:pt x="505261" y="393700"/>
                </a:moveTo>
                <a:lnTo>
                  <a:pt x="487172" y="393700"/>
                </a:lnTo>
                <a:lnTo>
                  <a:pt x="487172" y="406400"/>
                </a:lnTo>
                <a:lnTo>
                  <a:pt x="505544" y="394151"/>
                </a:lnTo>
                <a:lnTo>
                  <a:pt x="505261" y="393700"/>
                </a:lnTo>
                <a:close/>
              </a:path>
              <a:path w="2837815" h="2286000">
                <a:moveTo>
                  <a:pt x="578877" y="330200"/>
                </a:moveTo>
                <a:lnTo>
                  <a:pt x="487172" y="330200"/>
                </a:lnTo>
                <a:lnTo>
                  <a:pt x="506222" y="381000"/>
                </a:lnTo>
                <a:lnTo>
                  <a:pt x="505261" y="393700"/>
                </a:lnTo>
                <a:lnTo>
                  <a:pt x="506222" y="393700"/>
                </a:lnTo>
                <a:lnTo>
                  <a:pt x="505544" y="394151"/>
                </a:lnTo>
                <a:lnTo>
                  <a:pt x="513207" y="406400"/>
                </a:lnTo>
                <a:lnTo>
                  <a:pt x="535051" y="406400"/>
                </a:lnTo>
                <a:lnTo>
                  <a:pt x="540230" y="393700"/>
                </a:lnTo>
                <a:lnTo>
                  <a:pt x="543528" y="381000"/>
                </a:lnTo>
                <a:lnTo>
                  <a:pt x="563626" y="381000"/>
                </a:lnTo>
                <a:lnTo>
                  <a:pt x="564233" y="368300"/>
                </a:lnTo>
                <a:lnTo>
                  <a:pt x="569436" y="355600"/>
                </a:lnTo>
                <a:lnTo>
                  <a:pt x="578877" y="330200"/>
                </a:lnTo>
                <a:close/>
              </a:path>
              <a:path w="2837815" h="2286000">
                <a:moveTo>
                  <a:pt x="257937" y="393700"/>
                </a:moveTo>
                <a:lnTo>
                  <a:pt x="254000" y="393700"/>
                </a:lnTo>
                <a:lnTo>
                  <a:pt x="253110" y="400050"/>
                </a:lnTo>
                <a:lnTo>
                  <a:pt x="257937" y="393700"/>
                </a:lnTo>
                <a:close/>
              </a:path>
              <a:path w="2837815" h="2286000">
                <a:moveTo>
                  <a:pt x="285623" y="355600"/>
                </a:moveTo>
                <a:lnTo>
                  <a:pt x="247523" y="355600"/>
                </a:lnTo>
                <a:lnTo>
                  <a:pt x="248285" y="368300"/>
                </a:lnTo>
                <a:lnTo>
                  <a:pt x="238760" y="381000"/>
                </a:lnTo>
                <a:lnTo>
                  <a:pt x="245618" y="381000"/>
                </a:lnTo>
                <a:lnTo>
                  <a:pt x="252222" y="393700"/>
                </a:lnTo>
                <a:lnTo>
                  <a:pt x="277114" y="393700"/>
                </a:lnTo>
                <a:lnTo>
                  <a:pt x="296164" y="368300"/>
                </a:lnTo>
                <a:lnTo>
                  <a:pt x="276860" y="368300"/>
                </a:lnTo>
                <a:lnTo>
                  <a:pt x="285623" y="355600"/>
                </a:lnTo>
                <a:close/>
              </a:path>
              <a:path w="2837815" h="2286000">
                <a:moveTo>
                  <a:pt x="487172" y="381000"/>
                </a:moveTo>
                <a:lnTo>
                  <a:pt x="449268" y="381000"/>
                </a:lnTo>
                <a:lnTo>
                  <a:pt x="449072" y="393700"/>
                </a:lnTo>
                <a:lnTo>
                  <a:pt x="481480" y="393700"/>
                </a:lnTo>
                <a:lnTo>
                  <a:pt x="487172" y="381000"/>
                </a:lnTo>
                <a:close/>
              </a:path>
              <a:path w="2837815" h="2286000">
                <a:moveTo>
                  <a:pt x="477647" y="368300"/>
                </a:moveTo>
                <a:lnTo>
                  <a:pt x="467806" y="368300"/>
                </a:lnTo>
                <a:lnTo>
                  <a:pt x="456930" y="381000"/>
                </a:lnTo>
                <a:lnTo>
                  <a:pt x="477647" y="381000"/>
                </a:lnTo>
                <a:lnTo>
                  <a:pt x="477647" y="368300"/>
                </a:lnTo>
                <a:close/>
              </a:path>
              <a:path w="2837815" h="2286000">
                <a:moveTo>
                  <a:pt x="287782" y="342900"/>
                </a:moveTo>
                <a:lnTo>
                  <a:pt x="252857" y="342900"/>
                </a:lnTo>
                <a:lnTo>
                  <a:pt x="249047" y="355600"/>
                </a:lnTo>
                <a:lnTo>
                  <a:pt x="287147" y="355600"/>
                </a:lnTo>
                <a:lnTo>
                  <a:pt x="287782" y="342900"/>
                </a:lnTo>
                <a:close/>
              </a:path>
              <a:path w="2837815" h="2286000">
                <a:moveTo>
                  <a:pt x="458597" y="241300"/>
                </a:moveTo>
                <a:lnTo>
                  <a:pt x="449072" y="266700"/>
                </a:lnTo>
                <a:lnTo>
                  <a:pt x="439547" y="266700"/>
                </a:lnTo>
                <a:lnTo>
                  <a:pt x="410718" y="279400"/>
                </a:lnTo>
                <a:lnTo>
                  <a:pt x="410718" y="330200"/>
                </a:lnTo>
                <a:lnTo>
                  <a:pt x="407406" y="355600"/>
                </a:lnTo>
                <a:lnTo>
                  <a:pt x="432895" y="355600"/>
                </a:lnTo>
                <a:lnTo>
                  <a:pt x="464028" y="342900"/>
                </a:lnTo>
                <a:lnTo>
                  <a:pt x="477647" y="330200"/>
                </a:lnTo>
                <a:lnTo>
                  <a:pt x="582676" y="330200"/>
                </a:lnTo>
                <a:lnTo>
                  <a:pt x="592201" y="317500"/>
                </a:lnTo>
                <a:lnTo>
                  <a:pt x="581527" y="304800"/>
                </a:lnTo>
                <a:lnTo>
                  <a:pt x="574436" y="292100"/>
                </a:lnTo>
                <a:lnTo>
                  <a:pt x="571466" y="292100"/>
                </a:lnTo>
                <a:lnTo>
                  <a:pt x="573151" y="279400"/>
                </a:lnTo>
                <a:lnTo>
                  <a:pt x="602476" y="266700"/>
                </a:lnTo>
                <a:lnTo>
                  <a:pt x="615902" y="254000"/>
                </a:lnTo>
                <a:lnTo>
                  <a:pt x="468122" y="254000"/>
                </a:lnTo>
                <a:lnTo>
                  <a:pt x="458597" y="241300"/>
                </a:lnTo>
                <a:close/>
              </a:path>
              <a:path w="2837815" h="2286000">
                <a:moveTo>
                  <a:pt x="2466713" y="342463"/>
                </a:moveTo>
                <a:lnTo>
                  <a:pt x="2465070" y="342900"/>
                </a:lnTo>
                <a:lnTo>
                  <a:pt x="2466724" y="342900"/>
                </a:lnTo>
                <a:lnTo>
                  <a:pt x="2466713" y="342463"/>
                </a:lnTo>
                <a:close/>
              </a:path>
              <a:path w="2837815" h="2286000">
                <a:moveTo>
                  <a:pt x="2512949" y="330200"/>
                </a:moveTo>
                <a:lnTo>
                  <a:pt x="2466403" y="330200"/>
                </a:lnTo>
                <a:lnTo>
                  <a:pt x="2466713" y="342463"/>
                </a:lnTo>
                <a:lnTo>
                  <a:pt x="2512949" y="330200"/>
                </a:lnTo>
                <a:close/>
              </a:path>
              <a:path w="2837815" h="2286000">
                <a:moveTo>
                  <a:pt x="2490606" y="317500"/>
                </a:moveTo>
                <a:lnTo>
                  <a:pt x="2460117" y="317500"/>
                </a:lnTo>
                <a:lnTo>
                  <a:pt x="2464177" y="330200"/>
                </a:lnTo>
                <a:lnTo>
                  <a:pt x="2497470" y="330200"/>
                </a:lnTo>
                <a:lnTo>
                  <a:pt x="2490606" y="317500"/>
                </a:lnTo>
                <a:close/>
              </a:path>
              <a:path w="2837815" h="2286000">
                <a:moveTo>
                  <a:pt x="2570607" y="266700"/>
                </a:moveTo>
                <a:lnTo>
                  <a:pt x="629304" y="266700"/>
                </a:lnTo>
                <a:lnTo>
                  <a:pt x="630650" y="279400"/>
                </a:lnTo>
                <a:lnTo>
                  <a:pt x="629566" y="292100"/>
                </a:lnTo>
                <a:lnTo>
                  <a:pt x="630554" y="304800"/>
                </a:lnTo>
                <a:lnTo>
                  <a:pt x="647043" y="317500"/>
                </a:lnTo>
                <a:lnTo>
                  <a:pt x="674925" y="317500"/>
                </a:lnTo>
                <a:lnTo>
                  <a:pt x="702117" y="304800"/>
                </a:lnTo>
                <a:lnTo>
                  <a:pt x="2482500" y="304800"/>
                </a:lnTo>
                <a:lnTo>
                  <a:pt x="2485453" y="292100"/>
                </a:lnTo>
                <a:lnTo>
                  <a:pt x="2492406" y="279400"/>
                </a:lnTo>
                <a:lnTo>
                  <a:pt x="2573950" y="279400"/>
                </a:lnTo>
                <a:lnTo>
                  <a:pt x="2570607" y="266700"/>
                </a:lnTo>
                <a:close/>
              </a:path>
              <a:path w="2837815" h="2286000">
                <a:moveTo>
                  <a:pt x="2482500" y="304800"/>
                </a:moveTo>
                <a:lnTo>
                  <a:pt x="2439654" y="304800"/>
                </a:lnTo>
                <a:lnTo>
                  <a:pt x="2450820" y="317500"/>
                </a:lnTo>
                <a:lnTo>
                  <a:pt x="2484120" y="317500"/>
                </a:lnTo>
                <a:lnTo>
                  <a:pt x="2482500" y="304800"/>
                </a:lnTo>
                <a:close/>
              </a:path>
              <a:path w="2837815" h="2286000">
                <a:moveTo>
                  <a:pt x="2662640" y="316127"/>
                </a:moveTo>
                <a:lnTo>
                  <a:pt x="2662682" y="317500"/>
                </a:lnTo>
                <a:lnTo>
                  <a:pt x="2665729" y="317500"/>
                </a:lnTo>
                <a:lnTo>
                  <a:pt x="2662640" y="316127"/>
                </a:lnTo>
                <a:close/>
              </a:path>
              <a:path w="2837815" h="2286000">
                <a:moveTo>
                  <a:pt x="2704084" y="304800"/>
                </a:moveTo>
                <a:lnTo>
                  <a:pt x="2675254" y="304800"/>
                </a:lnTo>
                <a:lnTo>
                  <a:pt x="2713609" y="317500"/>
                </a:lnTo>
                <a:lnTo>
                  <a:pt x="2704084" y="304800"/>
                </a:lnTo>
                <a:close/>
              </a:path>
              <a:path w="2837815" h="2286000">
                <a:moveTo>
                  <a:pt x="2662301" y="304800"/>
                </a:moveTo>
                <a:lnTo>
                  <a:pt x="2637154" y="304800"/>
                </a:lnTo>
                <a:lnTo>
                  <a:pt x="2662640" y="316127"/>
                </a:lnTo>
                <a:lnTo>
                  <a:pt x="2662301" y="304800"/>
                </a:lnTo>
                <a:close/>
              </a:path>
              <a:path w="2837815" h="2286000">
                <a:moveTo>
                  <a:pt x="2573950" y="279400"/>
                </a:moveTo>
                <a:lnTo>
                  <a:pt x="2531999" y="279400"/>
                </a:lnTo>
                <a:lnTo>
                  <a:pt x="2531999" y="292100"/>
                </a:lnTo>
                <a:lnTo>
                  <a:pt x="2538446" y="304800"/>
                </a:lnTo>
                <a:lnTo>
                  <a:pt x="2564003" y="304800"/>
                </a:lnTo>
                <a:lnTo>
                  <a:pt x="2570446" y="292100"/>
                </a:lnTo>
                <a:lnTo>
                  <a:pt x="2573829" y="292100"/>
                </a:lnTo>
                <a:lnTo>
                  <a:pt x="2573950" y="279400"/>
                </a:lnTo>
                <a:close/>
              </a:path>
              <a:path w="2837815" h="2286000">
                <a:moveTo>
                  <a:pt x="802782" y="203200"/>
                </a:moveTo>
                <a:lnTo>
                  <a:pt x="678688" y="203200"/>
                </a:lnTo>
                <a:lnTo>
                  <a:pt x="680085" y="215900"/>
                </a:lnTo>
                <a:lnTo>
                  <a:pt x="678179" y="215900"/>
                </a:lnTo>
                <a:lnTo>
                  <a:pt x="630554" y="266700"/>
                </a:lnTo>
                <a:lnTo>
                  <a:pt x="2742184" y="266700"/>
                </a:lnTo>
                <a:lnTo>
                  <a:pt x="2780538" y="279400"/>
                </a:lnTo>
                <a:lnTo>
                  <a:pt x="2780538" y="266700"/>
                </a:lnTo>
                <a:lnTo>
                  <a:pt x="2729568" y="241300"/>
                </a:lnTo>
                <a:lnTo>
                  <a:pt x="811420" y="241300"/>
                </a:lnTo>
                <a:lnTo>
                  <a:pt x="802513" y="228600"/>
                </a:lnTo>
                <a:lnTo>
                  <a:pt x="800486" y="215900"/>
                </a:lnTo>
                <a:lnTo>
                  <a:pt x="802782" y="203200"/>
                </a:lnTo>
                <a:close/>
              </a:path>
              <a:path w="2837815" h="2286000">
                <a:moveTo>
                  <a:pt x="764286" y="127000"/>
                </a:moveTo>
                <a:lnTo>
                  <a:pt x="751631" y="139700"/>
                </a:lnTo>
                <a:lnTo>
                  <a:pt x="565403" y="139700"/>
                </a:lnTo>
                <a:lnTo>
                  <a:pt x="564388" y="152400"/>
                </a:lnTo>
                <a:lnTo>
                  <a:pt x="535051" y="152400"/>
                </a:lnTo>
                <a:lnTo>
                  <a:pt x="554101" y="165100"/>
                </a:lnTo>
                <a:lnTo>
                  <a:pt x="525182" y="177800"/>
                </a:lnTo>
                <a:lnTo>
                  <a:pt x="500776" y="203200"/>
                </a:lnTo>
                <a:lnTo>
                  <a:pt x="481538" y="228600"/>
                </a:lnTo>
                <a:lnTo>
                  <a:pt x="468122" y="254000"/>
                </a:lnTo>
                <a:lnTo>
                  <a:pt x="615902" y="254000"/>
                </a:lnTo>
                <a:lnTo>
                  <a:pt x="620855" y="228600"/>
                </a:lnTo>
                <a:lnTo>
                  <a:pt x="624760" y="215900"/>
                </a:lnTo>
                <a:lnTo>
                  <a:pt x="635042" y="203200"/>
                </a:lnTo>
                <a:lnTo>
                  <a:pt x="802782" y="203200"/>
                </a:lnTo>
                <a:lnTo>
                  <a:pt x="795387" y="190500"/>
                </a:lnTo>
                <a:lnTo>
                  <a:pt x="794910" y="190500"/>
                </a:lnTo>
                <a:lnTo>
                  <a:pt x="764286" y="177800"/>
                </a:lnTo>
                <a:lnTo>
                  <a:pt x="879094" y="177800"/>
                </a:lnTo>
                <a:lnTo>
                  <a:pt x="821690" y="152400"/>
                </a:lnTo>
                <a:lnTo>
                  <a:pt x="551553" y="152400"/>
                </a:lnTo>
                <a:lnTo>
                  <a:pt x="554101" y="139700"/>
                </a:lnTo>
                <a:lnTo>
                  <a:pt x="792988" y="139700"/>
                </a:lnTo>
                <a:lnTo>
                  <a:pt x="764286" y="127000"/>
                </a:lnTo>
                <a:close/>
              </a:path>
              <a:path w="2837815" h="2286000">
                <a:moveTo>
                  <a:pt x="831215" y="215900"/>
                </a:moveTo>
                <a:lnTo>
                  <a:pt x="821690" y="215900"/>
                </a:lnTo>
                <a:lnTo>
                  <a:pt x="850265" y="241300"/>
                </a:lnTo>
                <a:lnTo>
                  <a:pt x="2720080" y="241300"/>
                </a:lnTo>
                <a:lnTo>
                  <a:pt x="2704084" y="228600"/>
                </a:lnTo>
                <a:lnTo>
                  <a:pt x="888619" y="228600"/>
                </a:lnTo>
                <a:lnTo>
                  <a:pt x="831215" y="215900"/>
                </a:lnTo>
                <a:close/>
              </a:path>
              <a:path w="2837815" h="2286000">
                <a:moveTo>
                  <a:pt x="2721460" y="237259"/>
                </a:moveTo>
                <a:lnTo>
                  <a:pt x="2720080" y="241300"/>
                </a:lnTo>
                <a:lnTo>
                  <a:pt x="2729568" y="241300"/>
                </a:lnTo>
                <a:lnTo>
                  <a:pt x="2721460" y="237259"/>
                </a:lnTo>
                <a:close/>
              </a:path>
              <a:path w="2837815" h="2286000">
                <a:moveTo>
                  <a:pt x="2705354" y="190500"/>
                </a:moveTo>
                <a:lnTo>
                  <a:pt x="917194" y="190500"/>
                </a:lnTo>
                <a:lnTo>
                  <a:pt x="869442" y="203200"/>
                </a:lnTo>
                <a:lnTo>
                  <a:pt x="888619" y="228600"/>
                </a:lnTo>
                <a:lnTo>
                  <a:pt x="2704084" y="228600"/>
                </a:lnTo>
                <a:lnTo>
                  <a:pt x="2721460" y="237259"/>
                </a:lnTo>
                <a:lnTo>
                  <a:pt x="2724419" y="228600"/>
                </a:lnTo>
                <a:lnTo>
                  <a:pt x="2723354" y="215900"/>
                </a:lnTo>
                <a:lnTo>
                  <a:pt x="2723134" y="203200"/>
                </a:lnTo>
                <a:lnTo>
                  <a:pt x="2704084" y="203200"/>
                </a:lnTo>
                <a:lnTo>
                  <a:pt x="2705354" y="190500"/>
                </a:lnTo>
                <a:close/>
              </a:path>
              <a:path w="2837815" h="2286000">
                <a:moveTo>
                  <a:pt x="2818638" y="203200"/>
                </a:moveTo>
                <a:lnTo>
                  <a:pt x="2732659" y="203200"/>
                </a:lnTo>
                <a:lnTo>
                  <a:pt x="2837688" y="228600"/>
                </a:lnTo>
                <a:lnTo>
                  <a:pt x="2818638" y="203200"/>
                </a:lnTo>
                <a:close/>
              </a:path>
              <a:path w="2837815" h="2286000">
                <a:moveTo>
                  <a:pt x="2557954" y="127000"/>
                </a:moveTo>
                <a:lnTo>
                  <a:pt x="2484120" y="127000"/>
                </a:lnTo>
                <a:lnTo>
                  <a:pt x="2512949" y="152400"/>
                </a:lnTo>
                <a:lnTo>
                  <a:pt x="1289812" y="152400"/>
                </a:lnTo>
                <a:lnTo>
                  <a:pt x="1318514" y="177800"/>
                </a:lnTo>
                <a:lnTo>
                  <a:pt x="1308989" y="177800"/>
                </a:lnTo>
                <a:lnTo>
                  <a:pt x="1299856" y="190500"/>
                </a:lnTo>
                <a:lnTo>
                  <a:pt x="2726817" y="190500"/>
                </a:lnTo>
                <a:lnTo>
                  <a:pt x="2731643" y="203200"/>
                </a:lnTo>
                <a:lnTo>
                  <a:pt x="2837688" y="203200"/>
                </a:lnTo>
                <a:lnTo>
                  <a:pt x="2837688" y="190500"/>
                </a:lnTo>
                <a:lnTo>
                  <a:pt x="2751709" y="177800"/>
                </a:lnTo>
                <a:lnTo>
                  <a:pt x="2627503" y="152400"/>
                </a:lnTo>
                <a:lnTo>
                  <a:pt x="2593758" y="139700"/>
                </a:lnTo>
                <a:lnTo>
                  <a:pt x="2557954" y="127000"/>
                </a:lnTo>
                <a:close/>
              </a:path>
              <a:path w="2837815" h="2286000">
                <a:moveTo>
                  <a:pt x="888619" y="177800"/>
                </a:moveTo>
                <a:lnTo>
                  <a:pt x="764286" y="177800"/>
                </a:lnTo>
                <a:lnTo>
                  <a:pt x="795387" y="190500"/>
                </a:lnTo>
                <a:lnTo>
                  <a:pt x="857922" y="190500"/>
                </a:lnTo>
                <a:lnTo>
                  <a:pt x="888619" y="177800"/>
                </a:lnTo>
                <a:close/>
              </a:path>
              <a:path w="2837815" h="2286000">
                <a:moveTo>
                  <a:pt x="916133" y="158396"/>
                </a:moveTo>
                <a:lnTo>
                  <a:pt x="917336" y="165100"/>
                </a:lnTo>
                <a:lnTo>
                  <a:pt x="917164" y="177800"/>
                </a:lnTo>
                <a:lnTo>
                  <a:pt x="926719" y="190500"/>
                </a:lnTo>
                <a:lnTo>
                  <a:pt x="1262761" y="190500"/>
                </a:lnTo>
                <a:lnTo>
                  <a:pt x="1261110" y="177800"/>
                </a:lnTo>
                <a:lnTo>
                  <a:pt x="946023" y="177800"/>
                </a:lnTo>
                <a:lnTo>
                  <a:pt x="936244" y="165100"/>
                </a:lnTo>
                <a:lnTo>
                  <a:pt x="916133" y="158396"/>
                </a:lnTo>
                <a:close/>
              </a:path>
              <a:path w="2837815" h="2286000">
                <a:moveTo>
                  <a:pt x="1032001" y="152400"/>
                </a:moveTo>
                <a:lnTo>
                  <a:pt x="974598" y="177800"/>
                </a:lnTo>
                <a:lnTo>
                  <a:pt x="1277032" y="177800"/>
                </a:lnTo>
                <a:lnTo>
                  <a:pt x="1281737" y="165100"/>
                </a:lnTo>
                <a:lnTo>
                  <a:pt x="1051052" y="165100"/>
                </a:lnTo>
                <a:lnTo>
                  <a:pt x="1032001" y="152400"/>
                </a:lnTo>
                <a:close/>
              </a:path>
              <a:path w="2837815" h="2286000">
                <a:moveTo>
                  <a:pt x="1098677" y="152400"/>
                </a:moveTo>
                <a:lnTo>
                  <a:pt x="1051052" y="152400"/>
                </a:lnTo>
                <a:lnTo>
                  <a:pt x="1051052" y="165100"/>
                </a:lnTo>
                <a:lnTo>
                  <a:pt x="1117727" y="165100"/>
                </a:lnTo>
                <a:lnTo>
                  <a:pt x="1098677" y="152400"/>
                </a:lnTo>
                <a:close/>
              </a:path>
              <a:path w="2837815" h="2286000">
                <a:moveTo>
                  <a:pt x="1089152" y="127000"/>
                </a:moveTo>
                <a:lnTo>
                  <a:pt x="1127505" y="152400"/>
                </a:lnTo>
                <a:lnTo>
                  <a:pt x="1108202" y="152400"/>
                </a:lnTo>
                <a:lnTo>
                  <a:pt x="1117727" y="165100"/>
                </a:lnTo>
                <a:lnTo>
                  <a:pt x="1223010" y="165100"/>
                </a:lnTo>
                <a:lnTo>
                  <a:pt x="1089152" y="127000"/>
                </a:lnTo>
                <a:close/>
              </a:path>
              <a:path w="2837815" h="2286000">
                <a:moveTo>
                  <a:pt x="1240577" y="76200"/>
                </a:moveTo>
                <a:lnTo>
                  <a:pt x="1194180" y="76200"/>
                </a:lnTo>
                <a:lnTo>
                  <a:pt x="1174476" y="88900"/>
                </a:lnTo>
                <a:lnTo>
                  <a:pt x="1176559" y="101600"/>
                </a:lnTo>
                <a:lnTo>
                  <a:pt x="1185072" y="127000"/>
                </a:lnTo>
                <a:lnTo>
                  <a:pt x="1184655" y="139700"/>
                </a:lnTo>
                <a:lnTo>
                  <a:pt x="1232535" y="152400"/>
                </a:lnTo>
                <a:lnTo>
                  <a:pt x="1223010" y="165100"/>
                </a:lnTo>
                <a:lnTo>
                  <a:pt x="1283208" y="165100"/>
                </a:lnTo>
                <a:lnTo>
                  <a:pt x="1282192" y="152400"/>
                </a:lnTo>
                <a:lnTo>
                  <a:pt x="1270635" y="152400"/>
                </a:lnTo>
                <a:lnTo>
                  <a:pt x="1251585" y="101600"/>
                </a:lnTo>
                <a:lnTo>
                  <a:pt x="1244931" y="101600"/>
                </a:lnTo>
                <a:lnTo>
                  <a:pt x="1244361" y="88900"/>
                </a:lnTo>
                <a:lnTo>
                  <a:pt x="1240577" y="76200"/>
                </a:lnTo>
                <a:close/>
              </a:path>
              <a:path w="2837815" h="2286000">
                <a:moveTo>
                  <a:pt x="915056" y="152400"/>
                </a:moveTo>
                <a:lnTo>
                  <a:pt x="898144" y="152400"/>
                </a:lnTo>
                <a:lnTo>
                  <a:pt x="916133" y="158396"/>
                </a:lnTo>
                <a:lnTo>
                  <a:pt x="915056" y="152400"/>
                </a:lnTo>
                <a:close/>
              </a:path>
              <a:path w="2837815" h="2286000">
                <a:moveTo>
                  <a:pt x="1270635" y="88900"/>
                </a:moveTo>
                <a:lnTo>
                  <a:pt x="1251585" y="101600"/>
                </a:lnTo>
                <a:lnTo>
                  <a:pt x="1268497" y="114300"/>
                </a:lnTo>
                <a:lnTo>
                  <a:pt x="1270587" y="127000"/>
                </a:lnTo>
                <a:lnTo>
                  <a:pt x="1270319" y="139700"/>
                </a:lnTo>
                <a:lnTo>
                  <a:pt x="1280160" y="152400"/>
                </a:lnTo>
                <a:lnTo>
                  <a:pt x="2503297" y="152400"/>
                </a:lnTo>
                <a:lnTo>
                  <a:pt x="2474595" y="139700"/>
                </a:lnTo>
                <a:lnTo>
                  <a:pt x="2362721" y="139700"/>
                </a:lnTo>
                <a:lnTo>
                  <a:pt x="2346245" y="127000"/>
                </a:lnTo>
                <a:lnTo>
                  <a:pt x="1328039" y="127000"/>
                </a:lnTo>
                <a:lnTo>
                  <a:pt x="1280160" y="101600"/>
                </a:lnTo>
                <a:lnTo>
                  <a:pt x="1270635" y="88900"/>
                </a:lnTo>
                <a:close/>
              </a:path>
              <a:path w="2837815" h="2286000">
                <a:moveTo>
                  <a:pt x="707009" y="127000"/>
                </a:moveTo>
                <a:lnTo>
                  <a:pt x="612267" y="127000"/>
                </a:lnTo>
                <a:lnTo>
                  <a:pt x="599051" y="139700"/>
                </a:lnTo>
                <a:lnTo>
                  <a:pt x="707644" y="139700"/>
                </a:lnTo>
                <a:lnTo>
                  <a:pt x="707009" y="127000"/>
                </a:lnTo>
                <a:close/>
              </a:path>
              <a:path w="2837815" h="2286000">
                <a:moveTo>
                  <a:pt x="2484120" y="127000"/>
                </a:moveTo>
                <a:lnTo>
                  <a:pt x="2465070" y="127000"/>
                </a:lnTo>
                <a:lnTo>
                  <a:pt x="2465070" y="139700"/>
                </a:lnTo>
                <a:lnTo>
                  <a:pt x="2487295" y="139700"/>
                </a:lnTo>
                <a:lnTo>
                  <a:pt x="2484120" y="127000"/>
                </a:lnTo>
                <a:close/>
              </a:path>
              <a:path w="2837815" h="2286000">
                <a:moveTo>
                  <a:pt x="668654" y="101600"/>
                </a:moveTo>
                <a:lnTo>
                  <a:pt x="667071" y="114300"/>
                </a:lnTo>
                <a:lnTo>
                  <a:pt x="657320" y="127000"/>
                </a:lnTo>
                <a:lnTo>
                  <a:pt x="668654" y="127000"/>
                </a:lnTo>
                <a:lnTo>
                  <a:pt x="668654" y="101600"/>
                </a:lnTo>
                <a:close/>
              </a:path>
              <a:path w="2837815" h="2286000">
                <a:moveTo>
                  <a:pt x="697484" y="101600"/>
                </a:moveTo>
                <a:lnTo>
                  <a:pt x="687959" y="127000"/>
                </a:lnTo>
                <a:lnTo>
                  <a:pt x="704596" y="127000"/>
                </a:lnTo>
                <a:lnTo>
                  <a:pt x="699643" y="114300"/>
                </a:lnTo>
                <a:lnTo>
                  <a:pt x="697102" y="114300"/>
                </a:lnTo>
                <a:lnTo>
                  <a:pt x="697484" y="101600"/>
                </a:lnTo>
                <a:close/>
              </a:path>
              <a:path w="2837815" h="2286000">
                <a:moveTo>
                  <a:pt x="1691132" y="38100"/>
                </a:moveTo>
                <a:lnTo>
                  <a:pt x="1394968" y="38100"/>
                </a:lnTo>
                <a:lnTo>
                  <a:pt x="1375791" y="50800"/>
                </a:lnTo>
                <a:lnTo>
                  <a:pt x="1394968" y="63500"/>
                </a:lnTo>
                <a:lnTo>
                  <a:pt x="1328039" y="76200"/>
                </a:lnTo>
                <a:lnTo>
                  <a:pt x="1337564" y="88900"/>
                </a:lnTo>
                <a:lnTo>
                  <a:pt x="1280160" y="88900"/>
                </a:lnTo>
                <a:lnTo>
                  <a:pt x="1328039" y="127000"/>
                </a:lnTo>
                <a:lnTo>
                  <a:pt x="1987423" y="127000"/>
                </a:lnTo>
                <a:lnTo>
                  <a:pt x="1930019" y="88900"/>
                </a:lnTo>
                <a:lnTo>
                  <a:pt x="1901444" y="76200"/>
                </a:lnTo>
                <a:lnTo>
                  <a:pt x="1633727" y="76200"/>
                </a:lnTo>
                <a:lnTo>
                  <a:pt x="1691132" y="38100"/>
                </a:lnTo>
                <a:close/>
              </a:path>
              <a:path w="2837815" h="2286000">
                <a:moveTo>
                  <a:pt x="2099522" y="63500"/>
                </a:moveTo>
                <a:lnTo>
                  <a:pt x="2054225" y="88900"/>
                </a:lnTo>
                <a:lnTo>
                  <a:pt x="2054971" y="88900"/>
                </a:lnTo>
                <a:lnTo>
                  <a:pt x="2057593" y="97406"/>
                </a:lnTo>
                <a:lnTo>
                  <a:pt x="2073402" y="101600"/>
                </a:lnTo>
                <a:lnTo>
                  <a:pt x="1988802" y="101600"/>
                </a:lnTo>
                <a:lnTo>
                  <a:pt x="1990471" y="114300"/>
                </a:lnTo>
                <a:lnTo>
                  <a:pt x="1989201" y="114300"/>
                </a:lnTo>
                <a:lnTo>
                  <a:pt x="1987423" y="127000"/>
                </a:lnTo>
                <a:lnTo>
                  <a:pt x="2245233" y="127000"/>
                </a:lnTo>
                <a:lnTo>
                  <a:pt x="2208774" y="114300"/>
                </a:lnTo>
                <a:lnTo>
                  <a:pt x="2174121" y="88900"/>
                </a:lnTo>
                <a:lnTo>
                  <a:pt x="2138595" y="76200"/>
                </a:lnTo>
                <a:lnTo>
                  <a:pt x="2099522" y="63500"/>
                </a:lnTo>
                <a:close/>
              </a:path>
              <a:path w="2837815" h="2286000">
                <a:moveTo>
                  <a:pt x="1978510" y="91629"/>
                </a:moveTo>
                <a:lnTo>
                  <a:pt x="1984073" y="101600"/>
                </a:lnTo>
                <a:lnTo>
                  <a:pt x="2015998" y="101600"/>
                </a:lnTo>
                <a:lnTo>
                  <a:pt x="1978510" y="91629"/>
                </a:lnTo>
                <a:close/>
              </a:path>
              <a:path w="2837815" h="2286000">
                <a:moveTo>
                  <a:pt x="2025523" y="88900"/>
                </a:moveTo>
                <a:lnTo>
                  <a:pt x="2015998" y="101600"/>
                </a:lnTo>
                <a:lnTo>
                  <a:pt x="2058886" y="101600"/>
                </a:lnTo>
                <a:lnTo>
                  <a:pt x="2057593" y="97406"/>
                </a:lnTo>
                <a:lnTo>
                  <a:pt x="2025523" y="88900"/>
                </a:lnTo>
                <a:close/>
              </a:path>
              <a:path w="2837815" h="2286000">
                <a:moveTo>
                  <a:pt x="1976987" y="88900"/>
                </a:moveTo>
                <a:lnTo>
                  <a:pt x="1968246" y="88900"/>
                </a:lnTo>
                <a:lnTo>
                  <a:pt x="1978510" y="91629"/>
                </a:lnTo>
                <a:lnTo>
                  <a:pt x="1976987" y="88900"/>
                </a:lnTo>
                <a:close/>
              </a:path>
              <a:path w="2837815" h="2286000">
                <a:moveTo>
                  <a:pt x="1710182" y="63500"/>
                </a:moveTo>
                <a:lnTo>
                  <a:pt x="1672082" y="63500"/>
                </a:lnTo>
                <a:lnTo>
                  <a:pt x="1681607" y="76200"/>
                </a:lnTo>
                <a:lnTo>
                  <a:pt x="1719707" y="76200"/>
                </a:lnTo>
                <a:lnTo>
                  <a:pt x="1710182" y="63500"/>
                </a:lnTo>
                <a:close/>
              </a:path>
              <a:path w="2837815" h="2286000">
                <a:moveTo>
                  <a:pt x="1824990" y="63500"/>
                </a:moveTo>
                <a:lnTo>
                  <a:pt x="1844040" y="76200"/>
                </a:lnTo>
                <a:lnTo>
                  <a:pt x="1901444" y="76200"/>
                </a:lnTo>
                <a:lnTo>
                  <a:pt x="1824990" y="63500"/>
                </a:lnTo>
                <a:close/>
              </a:path>
              <a:path w="2837815" h="2286000">
                <a:moveTo>
                  <a:pt x="1706155" y="50800"/>
                </a:moveTo>
                <a:lnTo>
                  <a:pt x="1681607" y="50800"/>
                </a:lnTo>
                <a:lnTo>
                  <a:pt x="1710182" y="63500"/>
                </a:lnTo>
                <a:lnTo>
                  <a:pt x="1706155" y="50800"/>
                </a:lnTo>
                <a:close/>
              </a:path>
              <a:path w="2837815" h="2286000">
                <a:moveTo>
                  <a:pt x="1480621" y="25400"/>
                </a:moveTo>
                <a:lnTo>
                  <a:pt x="1451641" y="38100"/>
                </a:lnTo>
                <a:lnTo>
                  <a:pt x="1509649" y="38100"/>
                </a:lnTo>
                <a:lnTo>
                  <a:pt x="1480621" y="25400"/>
                </a:lnTo>
                <a:close/>
              </a:path>
              <a:path w="2837815" h="2286000">
                <a:moveTo>
                  <a:pt x="1567052" y="0"/>
                </a:moveTo>
                <a:lnTo>
                  <a:pt x="1534160" y="0"/>
                </a:lnTo>
                <a:lnTo>
                  <a:pt x="1518761" y="12700"/>
                </a:lnTo>
                <a:lnTo>
                  <a:pt x="1509649" y="25400"/>
                </a:lnTo>
                <a:lnTo>
                  <a:pt x="1509649" y="38100"/>
                </a:lnTo>
                <a:lnTo>
                  <a:pt x="1681607" y="38100"/>
                </a:lnTo>
                <a:lnTo>
                  <a:pt x="1661112" y="25400"/>
                </a:lnTo>
                <a:lnTo>
                  <a:pt x="1586102" y="25400"/>
                </a:lnTo>
                <a:lnTo>
                  <a:pt x="1581269" y="12700"/>
                </a:lnTo>
                <a:lnTo>
                  <a:pt x="1572315" y="12700"/>
                </a:lnTo>
                <a:lnTo>
                  <a:pt x="1567052" y="0"/>
                </a:lnTo>
                <a:close/>
              </a:path>
            </a:pathLst>
          </a:custGeom>
          <a:solidFill>
            <a:schemeClr val="bg1"/>
          </a:solidFill>
        </p:spPr>
        <p:txBody>
          <a:bodyPr wrap="square" lIns="0" tIns="0" rIns="0" bIns="0" rtlCol="0"/>
          <a:lstStyle/>
          <a:p>
            <a:endParaRPr dirty="0">
              <a:latin typeface="Tw Cen MT" panose="020B0602020104020603" pitchFamily="34" charset="0"/>
            </a:endParaRPr>
          </a:p>
        </p:txBody>
      </p:sp>
      <p:sp>
        <p:nvSpPr>
          <p:cNvPr id="6" name="object 4">
            <a:extLst>
              <a:ext uri="{FF2B5EF4-FFF2-40B4-BE49-F238E27FC236}">
                <a16:creationId xmlns:a16="http://schemas.microsoft.com/office/drawing/2014/main" id="{92C76BD3-40C9-1180-D74B-4B042548CCE0}"/>
              </a:ext>
            </a:extLst>
          </p:cNvPr>
          <p:cNvSpPr/>
          <p:nvPr/>
        </p:nvSpPr>
        <p:spPr>
          <a:xfrm>
            <a:off x="7447789" y="2910403"/>
            <a:ext cx="38100" cy="9525"/>
          </a:xfrm>
          <a:custGeom>
            <a:avLst/>
            <a:gdLst/>
            <a:ahLst/>
            <a:cxnLst/>
            <a:rect l="l" t="t" r="r" b="b"/>
            <a:pathLst>
              <a:path w="38100" h="9525">
                <a:moveTo>
                  <a:pt x="19050" y="0"/>
                </a:moveTo>
                <a:lnTo>
                  <a:pt x="0" y="0"/>
                </a:lnTo>
                <a:lnTo>
                  <a:pt x="19050" y="9144"/>
                </a:lnTo>
                <a:lnTo>
                  <a:pt x="38100" y="9144"/>
                </a:lnTo>
                <a:lnTo>
                  <a:pt x="19050" y="0"/>
                </a:lnTo>
                <a:close/>
              </a:path>
            </a:pathLst>
          </a:custGeom>
          <a:solidFill>
            <a:srgbClr val="CCCCCC"/>
          </a:solidFill>
        </p:spPr>
        <p:txBody>
          <a:bodyPr wrap="square" lIns="0" tIns="0" rIns="0" bIns="0" rtlCol="0"/>
          <a:lstStyle/>
          <a:p>
            <a:endParaRPr>
              <a:latin typeface="Tw Cen MT" panose="020B0602020104020603" pitchFamily="34" charset="0"/>
            </a:endParaRPr>
          </a:p>
        </p:txBody>
      </p:sp>
      <p:sp>
        <p:nvSpPr>
          <p:cNvPr id="7" name="object 5">
            <a:extLst>
              <a:ext uri="{FF2B5EF4-FFF2-40B4-BE49-F238E27FC236}">
                <a16:creationId xmlns:a16="http://schemas.microsoft.com/office/drawing/2014/main" id="{471BBF96-90D2-6840-BF55-D09999FC15B9}"/>
              </a:ext>
            </a:extLst>
          </p:cNvPr>
          <p:cNvSpPr/>
          <p:nvPr/>
        </p:nvSpPr>
        <p:spPr>
          <a:xfrm>
            <a:off x="7514844" y="2879921"/>
            <a:ext cx="96011" cy="99059"/>
          </a:xfrm>
          <a:prstGeom prst="rect">
            <a:avLst/>
          </a:prstGeom>
          <a:blipFill>
            <a:blip r:embed="rId2" cstate="print"/>
            <a:stretch>
              <a:fillRect/>
            </a:stretch>
          </a:blipFill>
        </p:spPr>
        <p:txBody>
          <a:bodyPr wrap="square" lIns="0" tIns="0" rIns="0" bIns="0" rtlCol="0"/>
          <a:lstStyle/>
          <a:p>
            <a:endParaRPr>
              <a:latin typeface="Tw Cen MT" panose="020B0602020104020603" pitchFamily="34" charset="0"/>
            </a:endParaRPr>
          </a:p>
        </p:txBody>
      </p:sp>
      <p:sp>
        <p:nvSpPr>
          <p:cNvPr id="8" name="object 6">
            <a:extLst>
              <a:ext uri="{FF2B5EF4-FFF2-40B4-BE49-F238E27FC236}">
                <a16:creationId xmlns:a16="http://schemas.microsoft.com/office/drawing/2014/main" id="{ACE4702D-4202-BC51-878F-7B79035D836B}"/>
              </a:ext>
            </a:extLst>
          </p:cNvPr>
          <p:cNvSpPr/>
          <p:nvPr/>
        </p:nvSpPr>
        <p:spPr>
          <a:xfrm>
            <a:off x="10675619" y="2498921"/>
            <a:ext cx="38100" cy="20320"/>
          </a:xfrm>
          <a:custGeom>
            <a:avLst/>
            <a:gdLst/>
            <a:ahLst/>
            <a:cxnLst/>
            <a:rect l="l" t="t" r="r" b="b"/>
            <a:pathLst>
              <a:path w="38100" h="20319">
                <a:moveTo>
                  <a:pt x="38100" y="0"/>
                </a:moveTo>
                <a:lnTo>
                  <a:pt x="0" y="0"/>
                </a:lnTo>
                <a:lnTo>
                  <a:pt x="9525" y="19812"/>
                </a:lnTo>
                <a:lnTo>
                  <a:pt x="38100" y="0"/>
                </a:lnTo>
                <a:close/>
              </a:path>
            </a:pathLst>
          </a:custGeom>
          <a:solidFill>
            <a:srgbClr val="CCCCCC"/>
          </a:solidFill>
        </p:spPr>
        <p:txBody>
          <a:bodyPr wrap="square" lIns="0" tIns="0" rIns="0" bIns="0" rtlCol="0"/>
          <a:lstStyle/>
          <a:p>
            <a:endParaRPr>
              <a:latin typeface="Tw Cen MT" panose="020B0602020104020603" pitchFamily="34" charset="0"/>
            </a:endParaRPr>
          </a:p>
        </p:txBody>
      </p:sp>
      <p:sp>
        <p:nvSpPr>
          <p:cNvPr id="9" name="object 7">
            <a:extLst>
              <a:ext uri="{FF2B5EF4-FFF2-40B4-BE49-F238E27FC236}">
                <a16:creationId xmlns:a16="http://schemas.microsoft.com/office/drawing/2014/main" id="{136F0C55-A326-5DEC-24A5-C16B531137B4}"/>
              </a:ext>
            </a:extLst>
          </p:cNvPr>
          <p:cNvSpPr/>
          <p:nvPr/>
        </p:nvSpPr>
        <p:spPr>
          <a:xfrm>
            <a:off x="6922009" y="2319218"/>
            <a:ext cx="1434465" cy="440055"/>
          </a:xfrm>
          <a:custGeom>
            <a:avLst/>
            <a:gdLst/>
            <a:ahLst/>
            <a:cxnLst/>
            <a:rect l="l" t="t" r="r" b="b"/>
            <a:pathLst>
              <a:path w="1434465" h="440055">
                <a:moveTo>
                  <a:pt x="1003935" y="280669"/>
                </a:moveTo>
                <a:lnTo>
                  <a:pt x="841375" y="280669"/>
                </a:lnTo>
                <a:lnTo>
                  <a:pt x="831850" y="311150"/>
                </a:lnTo>
                <a:lnTo>
                  <a:pt x="841375" y="330200"/>
                </a:lnTo>
                <a:lnTo>
                  <a:pt x="850900" y="360679"/>
                </a:lnTo>
                <a:lnTo>
                  <a:pt x="860425" y="370839"/>
                </a:lnTo>
                <a:lnTo>
                  <a:pt x="898778" y="389889"/>
                </a:lnTo>
                <a:lnTo>
                  <a:pt x="908303" y="389889"/>
                </a:lnTo>
                <a:lnTo>
                  <a:pt x="946531" y="350519"/>
                </a:lnTo>
                <a:lnTo>
                  <a:pt x="946531" y="340360"/>
                </a:lnTo>
                <a:lnTo>
                  <a:pt x="962864" y="336550"/>
                </a:lnTo>
                <a:lnTo>
                  <a:pt x="975947" y="328929"/>
                </a:lnTo>
                <a:lnTo>
                  <a:pt x="984482" y="316229"/>
                </a:lnTo>
                <a:lnTo>
                  <a:pt x="987171" y="300989"/>
                </a:lnTo>
                <a:lnTo>
                  <a:pt x="986917" y="298450"/>
                </a:lnTo>
                <a:lnTo>
                  <a:pt x="986155" y="294639"/>
                </a:lnTo>
                <a:lnTo>
                  <a:pt x="984758" y="290829"/>
                </a:lnTo>
                <a:lnTo>
                  <a:pt x="1003935" y="280669"/>
                </a:lnTo>
                <a:close/>
              </a:path>
              <a:path w="1434465" h="440055">
                <a:moveTo>
                  <a:pt x="602361" y="320039"/>
                </a:moveTo>
                <a:lnTo>
                  <a:pt x="554482" y="320039"/>
                </a:lnTo>
                <a:lnTo>
                  <a:pt x="554672" y="340360"/>
                </a:lnTo>
                <a:lnTo>
                  <a:pt x="573532" y="349250"/>
                </a:lnTo>
                <a:lnTo>
                  <a:pt x="599630" y="350519"/>
                </a:lnTo>
                <a:lnTo>
                  <a:pt x="621538" y="350519"/>
                </a:lnTo>
                <a:lnTo>
                  <a:pt x="602361" y="330200"/>
                </a:lnTo>
                <a:lnTo>
                  <a:pt x="602361" y="320039"/>
                </a:lnTo>
                <a:close/>
              </a:path>
              <a:path w="1434465" h="440055">
                <a:moveTo>
                  <a:pt x="658166" y="308610"/>
                </a:moveTo>
                <a:lnTo>
                  <a:pt x="495361" y="308610"/>
                </a:lnTo>
                <a:lnTo>
                  <a:pt x="512587" y="309879"/>
                </a:lnTo>
                <a:lnTo>
                  <a:pt x="529266" y="313689"/>
                </a:lnTo>
                <a:lnTo>
                  <a:pt x="544957" y="320039"/>
                </a:lnTo>
                <a:lnTo>
                  <a:pt x="602361" y="320039"/>
                </a:lnTo>
                <a:lnTo>
                  <a:pt x="611447" y="327660"/>
                </a:lnTo>
                <a:lnTo>
                  <a:pt x="622950" y="336550"/>
                </a:lnTo>
                <a:lnTo>
                  <a:pt x="636097" y="341629"/>
                </a:lnTo>
                <a:lnTo>
                  <a:pt x="650113" y="340360"/>
                </a:lnTo>
                <a:lnTo>
                  <a:pt x="655193" y="339089"/>
                </a:lnTo>
                <a:lnTo>
                  <a:pt x="660273" y="334010"/>
                </a:lnTo>
                <a:lnTo>
                  <a:pt x="659765" y="330200"/>
                </a:lnTo>
                <a:lnTo>
                  <a:pt x="655835" y="325119"/>
                </a:lnTo>
                <a:lnTo>
                  <a:pt x="650144" y="320039"/>
                </a:lnTo>
                <a:lnTo>
                  <a:pt x="649263" y="316229"/>
                </a:lnTo>
                <a:lnTo>
                  <a:pt x="659765" y="311150"/>
                </a:lnTo>
                <a:lnTo>
                  <a:pt x="658166" y="308610"/>
                </a:lnTo>
                <a:close/>
              </a:path>
              <a:path w="1434465" h="440055">
                <a:moveTo>
                  <a:pt x="411099" y="270510"/>
                </a:moveTo>
                <a:lnTo>
                  <a:pt x="372872" y="320039"/>
                </a:lnTo>
                <a:lnTo>
                  <a:pt x="372872" y="330200"/>
                </a:lnTo>
                <a:lnTo>
                  <a:pt x="401574" y="320039"/>
                </a:lnTo>
                <a:lnTo>
                  <a:pt x="449452" y="320039"/>
                </a:lnTo>
                <a:lnTo>
                  <a:pt x="411099" y="280669"/>
                </a:lnTo>
                <a:lnTo>
                  <a:pt x="411099" y="270510"/>
                </a:lnTo>
                <a:close/>
              </a:path>
              <a:path w="1434465" h="440055">
                <a:moveTo>
                  <a:pt x="449452" y="320039"/>
                </a:moveTo>
                <a:lnTo>
                  <a:pt x="411099" y="320039"/>
                </a:lnTo>
                <a:lnTo>
                  <a:pt x="416778" y="326389"/>
                </a:lnTo>
                <a:lnTo>
                  <a:pt x="424243" y="330200"/>
                </a:lnTo>
                <a:lnTo>
                  <a:pt x="432565" y="330200"/>
                </a:lnTo>
                <a:lnTo>
                  <a:pt x="440817" y="327660"/>
                </a:lnTo>
                <a:lnTo>
                  <a:pt x="444500" y="326389"/>
                </a:lnTo>
                <a:lnTo>
                  <a:pt x="447421" y="323850"/>
                </a:lnTo>
                <a:lnTo>
                  <a:pt x="449452" y="320039"/>
                </a:lnTo>
                <a:close/>
              </a:path>
              <a:path w="1434465" h="440055">
                <a:moveTo>
                  <a:pt x="1226566" y="270510"/>
                </a:moveTo>
                <a:lnTo>
                  <a:pt x="1219793" y="270510"/>
                </a:lnTo>
                <a:lnTo>
                  <a:pt x="1213532" y="271779"/>
                </a:lnTo>
                <a:lnTo>
                  <a:pt x="1208295" y="275589"/>
                </a:lnTo>
                <a:lnTo>
                  <a:pt x="1204595" y="280669"/>
                </a:lnTo>
                <a:lnTo>
                  <a:pt x="1233424" y="290829"/>
                </a:lnTo>
                <a:lnTo>
                  <a:pt x="1204595" y="311150"/>
                </a:lnTo>
                <a:lnTo>
                  <a:pt x="1233424" y="311150"/>
                </a:lnTo>
                <a:lnTo>
                  <a:pt x="1214247" y="320039"/>
                </a:lnTo>
                <a:lnTo>
                  <a:pt x="1243256" y="328929"/>
                </a:lnTo>
                <a:lnTo>
                  <a:pt x="1273254" y="330200"/>
                </a:lnTo>
                <a:lnTo>
                  <a:pt x="1302418" y="323850"/>
                </a:lnTo>
                <a:lnTo>
                  <a:pt x="1328927" y="311150"/>
                </a:lnTo>
                <a:lnTo>
                  <a:pt x="1341627" y="290829"/>
                </a:lnTo>
                <a:lnTo>
                  <a:pt x="1242949" y="290829"/>
                </a:lnTo>
                <a:lnTo>
                  <a:pt x="1242728" y="283210"/>
                </a:lnTo>
                <a:lnTo>
                  <a:pt x="1239567" y="276860"/>
                </a:lnTo>
                <a:lnTo>
                  <a:pt x="1234001" y="273050"/>
                </a:lnTo>
                <a:lnTo>
                  <a:pt x="1226566" y="270510"/>
                </a:lnTo>
                <a:close/>
              </a:path>
              <a:path w="1434465" h="440055">
                <a:moveTo>
                  <a:pt x="490634" y="280669"/>
                </a:moveTo>
                <a:lnTo>
                  <a:pt x="478027" y="311150"/>
                </a:lnTo>
                <a:lnTo>
                  <a:pt x="495361" y="308610"/>
                </a:lnTo>
                <a:lnTo>
                  <a:pt x="658166" y="308610"/>
                </a:lnTo>
                <a:lnTo>
                  <a:pt x="646980" y="290829"/>
                </a:lnTo>
                <a:lnTo>
                  <a:pt x="533374" y="290829"/>
                </a:lnTo>
                <a:lnTo>
                  <a:pt x="510587" y="281939"/>
                </a:lnTo>
                <a:lnTo>
                  <a:pt x="490634" y="280669"/>
                </a:lnTo>
                <a:close/>
              </a:path>
              <a:path w="1434465" h="440055">
                <a:moveTo>
                  <a:pt x="710649" y="270510"/>
                </a:moveTo>
                <a:lnTo>
                  <a:pt x="654176" y="270510"/>
                </a:lnTo>
                <a:lnTo>
                  <a:pt x="663840" y="273050"/>
                </a:lnTo>
                <a:lnTo>
                  <a:pt x="669290" y="280669"/>
                </a:lnTo>
                <a:lnTo>
                  <a:pt x="669196" y="288289"/>
                </a:lnTo>
                <a:lnTo>
                  <a:pt x="669147" y="289560"/>
                </a:lnTo>
                <a:lnTo>
                  <a:pt x="671450" y="292100"/>
                </a:lnTo>
                <a:lnTo>
                  <a:pt x="678815" y="290829"/>
                </a:lnTo>
                <a:lnTo>
                  <a:pt x="710649" y="270510"/>
                </a:lnTo>
                <a:close/>
              </a:path>
              <a:path w="1434465" h="440055">
                <a:moveTo>
                  <a:pt x="687451" y="226060"/>
                </a:moveTo>
                <a:lnTo>
                  <a:pt x="577564" y="226060"/>
                </a:lnTo>
                <a:lnTo>
                  <a:pt x="588736" y="228600"/>
                </a:lnTo>
                <a:lnTo>
                  <a:pt x="597789" y="236219"/>
                </a:lnTo>
                <a:lnTo>
                  <a:pt x="601253" y="242569"/>
                </a:lnTo>
                <a:lnTo>
                  <a:pt x="603218" y="247650"/>
                </a:lnTo>
                <a:lnTo>
                  <a:pt x="603611" y="254000"/>
                </a:lnTo>
                <a:lnTo>
                  <a:pt x="602361" y="260350"/>
                </a:lnTo>
                <a:lnTo>
                  <a:pt x="544957" y="270510"/>
                </a:lnTo>
                <a:lnTo>
                  <a:pt x="554482" y="280669"/>
                </a:lnTo>
                <a:lnTo>
                  <a:pt x="533374" y="290829"/>
                </a:lnTo>
                <a:lnTo>
                  <a:pt x="646980" y="290829"/>
                </a:lnTo>
                <a:lnTo>
                  <a:pt x="640588" y="280669"/>
                </a:lnTo>
                <a:lnTo>
                  <a:pt x="644894" y="271779"/>
                </a:lnTo>
                <a:lnTo>
                  <a:pt x="654176" y="270510"/>
                </a:lnTo>
                <a:lnTo>
                  <a:pt x="710649" y="270510"/>
                </a:lnTo>
                <a:lnTo>
                  <a:pt x="726567" y="260350"/>
                </a:lnTo>
                <a:lnTo>
                  <a:pt x="693118" y="242569"/>
                </a:lnTo>
                <a:lnTo>
                  <a:pt x="680698" y="242569"/>
                </a:lnTo>
                <a:lnTo>
                  <a:pt x="673020" y="241300"/>
                </a:lnTo>
                <a:lnTo>
                  <a:pt x="666176" y="238760"/>
                </a:lnTo>
                <a:lnTo>
                  <a:pt x="661035" y="233679"/>
                </a:lnTo>
                <a:lnTo>
                  <a:pt x="660019" y="231139"/>
                </a:lnTo>
                <a:lnTo>
                  <a:pt x="680440" y="231139"/>
                </a:lnTo>
                <a:lnTo>
                  <a:pt x="687451" y="226060"/>
                </a:lnTo>
                <a:close/>
              </a:path>
              <a:path w="1434465" h="440055">
                <a:moveTo>
                  <a:pt x="1271651" y="270510"/>
                </a:moveTo>
                <a:lnTo>
                  <a:pt x="1242949" y="290829"/>
                </a:lnTo>
                <a:lnTo>
                  <a:pt x="1341627" y="290829"/>
                </a:lnTo>
                <a:lnTo>
                  <a:pt x="1345596" y="284479"/>
                </a:lnTo>
                <a:lnTo>
                  <a:pt x="1287381" y="284479"/>
                </a:lnTo>
                <a:lnTo>
                  <a:pt x="1271651" y="280669"/>
                </a:lnTo>
                <a:lnTo>
                  <a:pt x="1271651" y="270510"/>
                </a:lnTo>
                <a:close/>
              </a:path>
              <a:path w="1434465" h="440055">
                <a:moveTo>
                  <a:pt x="862583" y="229869"/>
                </a:moveTo>
                <a:lnTo>
                  <a:pt x="855241" y="232410"/>
                </a:lnTo>
                <a:lnTo>
                  <a:pt x="850900" y="240029"/>
                </a:lnTo>
                <a:lnTo>
                  <a:pt x="831850" y="280669"/>
                </a:lnTo>
                <a:lnTo>
                  <a:pt x="1003935" y="280669"/>
                </a:lnTo>
                <a:lnTo>
                  <a:pt x="1039552" y="288289"/>
                </a:lnTo>
                <a:lnTo>
                  <a:pt x="1067514" y="276860"/>
                </a:lnTo>
                <a:lnTo>
                  <a:pt x="1092356" y="257810"/>
                </a:lnTo>
                <a:lnTo>
                  <a:pt x="1118616" y="240029"/>
                </a:lnTo>
                <a:lnTo>
                  <a:pt x="1149455" y="233679"/>
                </a:lnTo>
                <a:lnTo>
                  <a:pt x="1182735" y="231139"/>
                </a:lnTo>
                <a:lnTo>
                  <a:pt x="871259" y="231139"/>
                </a:lnTo>
                <a:lnTo>
                  <a:pt x="862583" y="229869"/>
                </a:lnTo>
                <a:close/>
              </a:path>
              <a:path w="1434465" h="440055">
                <a:moveTo>
                  <a:pt x="1336675" y="266700"/>
                </a:moveTo>
                <a:lnTo>
                  <a:pt x="1326769" y="267969"/>
                </a:lnTo>
                <a:lnTo>
                  <a:pt x="1319402" y="270510"/>
                </a:lnTo>
                <a:lnTo>
                  <a:pt x="1307316" y="276860"/>
                </a:lnTo>
                <a:lnTo>
                  <a:pt x="1297955" y="281939"/>
                </a:lnTo>
                <a:lnTo>
                  <a:pt x="1287381" y="284479"/>
                </a:lnTo>
                <a:lnTo>
                  <a:pt x="1345596" y="284479"/>
                </a:lnTo>
                <a:lnTo>
                  <a:pt x="1347184" y="281939"/>
                </a:lnTo>
                <a:lnTo>
                  <a:pt x="1340471" y="281939"/>
                </a:lnTo>
                <a:lnTo>
                  <a:pt x="1338405" y="279400"/>
                </a:lnTo>
                <a:lnTo>
                  <a:pt x="1338744" y="275589"/>
                </a:lnTo>
                <a:lnTo>
                  <a:pt x="1338452" y="270510"/>
                </a:lnTo>
                <a:lnTo>
                  <a:pt x="1336675" y="266700"/>
                </a:lnTo>
                <a:close/>
              </a:path>
              <a:path w="1434465" h="440055">
                <a:moveTo>
                  <a:pt x="1347977" y="280669"/>
                </a:moveTo>
                <a:lnTo>
                  <a:pt x="1340471" y="281939"/>
                </a:lnTo>
                <a:lnTo>
                  <a:pt x="1347184" y="281939"/>
                </a:lnTo>
                <a:lnTo>
                  <a:pt x="1347977" y="280669"/>
                </a:lnTo>
                <a:close/>
              </a:path>
              <a:path w="1434465" h="440055">
                <a:moveTo>
                  <a:pt x="545211" y="238760"/>
                </a:moveTo>
                <a:lnTo>
                  <a:pt x="536321" y="245110"/>
                </a:lnTo>
                <a:lnTo>
                  <a:pt x="534543" y="254000"/>
                </a:lnTo>
                <a:lnTo>
                  <a:pt x="534416" y="257810"/>
                </a:lnTo>
                <a:lnTo>
                  <a:pt x="535432" y="260350"/>
                </a:lnTo>
                <a:lnTo>
                  <a:pt x="544957" y="260350"/>
                </a:lnTo>
                <a:lnTo>
                  <a:pt x="564134" y="240029"/>
                </a:lnTo>
                <a:lnTo>
                  <a:pt x="554482" y="240029"/>
                </a:lnTo>
                <a:lnTo>
                  <a:pt x="545211" y="238760"/>
                </a:lnTo>
                <a:close/>
              </a:path>
              <a:path w="1434465" h="440055">
                <a:moveTo>
                  <a:pt x="688340" y="240029"/>
                </a:moveTo>
                <a:lnTo>
                  <a:pt x="680698" y="242569"/>
                </a:lnTo>
                <a:lnTo>
                  <a:pt x="693118" y="242569"/>
                </a:lnTo>
                <a:lnTo>
                  <a:pt x="688340" y="240029"/>
                </a:lnTo>
                <a:close/>
              </a:path>
              <a:path w="1434465" h="440055">
                <a:moveTo>
                  <a:pt x="680440" y="231139"/>
                </a:moveTo>
                <a:lnTo>
                  <a:pt x="669290" y="231139"/>
                </a:lnTo>
                <a:lnTo>
                  <a:pt x="678688" y="232410"/>
                </a:lnTo>
                <a:lnTo>
                  <a:pt x="680440" y="231139"/>
                </a:lnTo>
                <a:close/>
              </a:path>
              <a:path w="1434465" h="440055">
                <a:moveTo>
                  <a:pt x="515788" y="139700"/>
                </a:moveTo>
                <a:lnTo>
                  <a:pt x="496871" y="140969"/>
                </a:lnTo>
                <a:lnTo>
                  <a:pt x="478121" y="144779"/>
                </a:lnTo>
                <a:lnTo>
                  <a:pt x="458977" y="151129"/>
                </a:lnTo>
                <a:lnTo>
                  <a:pt x="449867" y="153669"/>
                </a:lnTo>
                <a:lnTo>
                  <a:pt x="441436" y="158750"/>
                </a:lnTo>
                <a:lnTo>
                  <a:pt x="434599" y="163829"/>
                </a:lnTo>
                <a:lnTo>
                  <a:pt x="430275" y="170179"/>
                </a:lnTo>
                <a:lnTo>
                  <a:pt x="429742" y="182879"/>
                </a:lnTo>
                <a:lnTo>
                  <a:pt x="435625" y="195579"/>
                </a:lnTo>
                <a:lnTo>
                  <a:pt x="446010" y="205739"/>
                </a:lnTo>
                <a:lnTo>
                  <a:pt x="458977" y="210819"/>
                </a:lnTo>
                <a:lnTo>
                  <a:pt x="557678" y="210819"/>
                </a:lnTo>
                <a:lnTo>
                  <a:pt x="568451" y="215900"/>
                </a:lnTo>
                <a:lnTo>
                  <a:pt x="570484" y="217169"/>
                </a:lnTo>
                <a:lnTo>
                  <a:pt x="572135" y="218439"/>
                </a:lnTo>
                <a:lnTo>
                  <a:pt x="573659" y="220979"/>
                </a:lnTo>
                <a:lnTo>
                  <a:pt x="554482" y="231139"/>
                </a:lnTo>
                <a:lnTo>
                  <a:pt x="565677" y="226060"/>
                </a:lnTo>
                <a:lnTo>
                  <a:pt x="687451" y="226060"/>
                </a:lnTo>
                <a:lnTo>
                  <a:pt x="689610" y="215900"/>
                </a:lnTo>
                <a:lnTo>
                  <a:pt x="665368" y="184150"/>
                </a:lnTo>
                <a:lnTo>
                  <a:pt x="631063" y="170179"/>
                </a:lnTo>
                <a:lnTo>
                  <a:pt x="544957" y="170179"/>
                </a:lnTo>
                <a:lnTo>
                  <a:pt x="563119" y="152138"/>
                </a:lnTo>
                <a:lnTo>
                  <a:pt x="556768" y="151129"/>
                </a:lnTo>
                <a:lnTo>
                  <a:pt x="550799" y="149860"/>
                </a:lnTo>
                <a:lnTo>
                  <a:pt x="546100" y="146050"/>
                </a:lnTo>
                <a:lnTo>
                  <a:pt x="544957" y="140969"/>
                </a:lnTo>
                <a:lnTo>
                  <a:pt x="535432" y="140969"/>
                </a:lnTo>
                <a:lnTo>
                  <a:pt x="515788" y="139700"/>
                </a:lnTo>
                <a:close/>
              </a:path>
              <a:path w="1434465" h="440055">
                <a:moveTo>
                  <a:pt x="1238710" y="210819"/>
                </a:moveTo>
                <a:lnTo>
                  <a:pt x="889126" y="210819"/>
                </a:lnTo>
                <a:lnTo>
                  <a:pt x="890085" y="215900"/>
                </a:lnTo>
                <a:lnTo>
                  <a:pt x="888507" y="222250"/>
                </a:lnTo>
                <a:lnTo>
                  <a:pt x="884858" y="227329"/>
                </a:lnTo>
                <a:lnTo>
                  <a:pt x="879601" y="231139"/>
                </a:lnTo>
                <a:lnTo>
                  <a:pt x="1182735" y="231139"/>
                </a:lnTo>
                <a:lnTo>
                  <a:pt x="1215038" y="226060"/>
                </a:lnTo>
                <a:lnTo>
                  <a:pt x="1241482" y="211620"/>
                </a:lnTo>
                <a:lnTo>
                  <a:pt x="1238710" y="210819"/>
                </a:lnTo>
                <a:close/>
              </a:path>
              <a:path w="1434465" h="440055">
                <a:moveTo>
                  <a:pt x="546084" y="210819"/>
                </a:moveTo>
                <a:lnTo>
                  <a:pt x="516255" y="210819"/>
                </a:lnTo>
                <a:lnTo>
                  <a:pt x="525907" y="220979"/>
                </a:lnTo>
                <a:lnTo>
                  <a:pt x="535037" y="213360"/>
                </a:lnTo>
                <a:lnTo>
                  <a:pt x="546084" y="210819"/>
                </a:lnTo>
                <a:close/>
              </a:path>
              <a:path w="1434465" h="440055">
                <a:moveTo>
                  <a:pt x="883402" y="196850"/>
                </a:moveTo>
                <a:lnTo>
                  <a:pt x="843915" y="214629"/>
                </a:lnTo>
                <a:lnTo>
                  <a:pt x="841375" y="220979"/>
                </a:lnTo>
                <a:lnTo>
                  <a:pt x="889126" y="210819"/>
                </a:lnTo>
                <a:lnTo>
                  <a:pt x="1238710" y="210819"/>
                </a:lnTo>
                <a:lnTo>
                  <a:pt x="1234313" y="209550"/>
                </a:lnTo>
                <a:lnTo>
                  <a:pt x="1227042" y="204469"/>
                </a:lnTo>
                <a:lnTo>
                  <a:pt x="1224645" y="200660"/>
                </a:lnTo>
                <a:lnTo>
                  <a:pt x="898778" y="200660"/>
                </a:lnTo>
                <a:lnTo>
                  <a:pt x="883402" y="196850"/>
                </a:lnTo>
                <a:close/>
              </a:path>
              <a:path w="1434465" h="440055">
                <a:moveTo>
                  <a:pt x="1252474" y="210819"/>
                </a:moveTo>
                <a:lnTo>
                  <a:pt x="1242949" y="210819"/>
                </a:lnTo>
                <a:lnTo>
                  <a:pt x="1241482" y="211620"/>
                </a:lnTo>
                <a:lnTo>
                  <a:pt x="1243107" y="212089"/>
                </a:lnTo>
                <a:lnTo>
                  <a:pt x="1252474" y="210819"/>
                </a:lnTo>
                <a:close/>
              </a:path>
              <a:path w="1434465" h="440055">
                <a:moveTo>
                  <a:pt x="1272238" y="170179"/>
                </a:moveTo>
                <a:lnTo>
                  <a:pt x="879601" y="170179"/>
                </a:lnTo>
                <a:lnTo>
                  <a:pt x="879601" y="180339"/>
                </a:lnTo>
                <a:lnTo>
                  <a:pt x="898778" y="200660"/>
                </a:lnTo>
                <a:lnTo>
                  <a:pt x="1224645" y="200660"/>
                </a:lnTo>
                <a:lnTo>
                  <a:pt x="1222248" y="196850"/>
                </a:lnTo>
                <a:lnTo>
                  <a:pt x="1220089" y="191769"/>
                </a:lnTo>
                <a:lnTo>
                  <a:pt x="1220597" y="185419"/>
                </a:lnTo>
                <a:lnTo>
                  <a:pt x="1223772" y="180339"/>
                </a:lnTo>
                <a:lnTo>
                  <a:pt x="1271651" y="180339"/>
                </a:lnTo>
                <a:lnTo>
                  <a:pt x="1271079" y="171450"/>
                </a:lnTo>
                <a:lnTo>
                  <a:pt x="1272238" y="170179"/>
                </a:lnTo>
                <a:close/>
              </a:path>
              <a:path w="1434465" h="440055">
                <a:moveTo>
                  <a:pt x="1271651" y="180339"/>
                </a:moveTo>
                <a:lnTo>
                  <a:pt x="1233424" y="180339"/>
                </a:lnTo>
                <a:lnTo>
                  <a:pt x="1271651" y="200660"/>
                </a:lnTo>
                <a:lnTo>
                  <a:pt x="1271651" y="180339"/>
                </a:lnTo>
                <a:close/>
              </a:path>
              <a:path w="1434465" h="440055">
                <a:moveTo>
                  <a:pt x="850900" y="170179"/>
                </a:moveTo>
                <a:lnTo>
                  <a:pt x="852297" y="177800"/>
                </a:lnTo>
                <a:lnTo>
                  <a:pt x="859917" y="182879"/>
                </a:lnTo>
                <a:lnTo>
                  <a:pt x="873760" y="180339"/>
                </a:lnTo>
                <a:lnTo>
                  <a:pt x="878586" y="176529"/>
                </a:lnTo>
                <a:lnTo>
                  <a:pt x="878992" y="173989"/>
                </a:lnTo>
                <a:lnTo>
                  <a:pt x="861822" y="173989"/>
                </a:lnTo>
                <a:lnTo>
                  <a:pt x="850900" y="170179"/>
                </a:lnTo>
                <a:close/>
              </a:path>
              <a:path w="1434465" h="440055">
                <a:moveTo>
                  <a:pt x="382397" y="140969"/>
                </a:moveTo>
                <a:lnTo>
                  <a:pt x="325120" y="140969"/>
                </a:lnTo>
                <a:lnTo>
                  <a:pt x="325120" y="151129"/>
                </a:lnTo>
                <a:lnTo>
                  <a:pt x="296418" y="160019"/>
                </a:lnTo>
                <a:lnTo>
                  <a:pt x="296418" y="170179"/>
                </a:lnTo>
                <a:lnTo>
                  <a:pt x="315595" y="180339"/>
                </a:lnTo>
                <a:lnTo>
                  <a:pt x="333242" y="179069"/>
                </a:lnTo>
                <a:lnTo>
                  <a:pt x="349329" y="172719"/>
                </a:lnTo>
                <a:lnTo>
                  <a:pt x="362868" y="163829"/>
                </a:lnTo>
                <a:lnTo>
                  <a:pt x="372872" y="151129"/>
                </a:lnTo>
                <a:lnTo>
                  <a:pt x="382397" y="140969"/>
                </a:lnTo>
                <a:close/>
              </a:path>
              <a:path w="1434465" h="440055">
                <a:moveTo>
                  <a:pt x="1338452" y="64769"/>
                </a:moveTo>
                <a:lnTo>
                  <a:pt x="746125" y="64769"/>
                </a:lnTo>
                <a:lnTo>
                  <a:pt x="751332" y="67310"/>
                </a:lnTo>
                <a:lnTo>
                  <a:pt x="756666" y="69850"/>
                </a:lnTo>
                <a:lnTo>
                  <a:pt x="758444" y="76200"/>
                </a:lnTo>
                <a:lnTo>
                  <a:pt x="755396" y="80010"/>
                </a:lnTo>
                <a:lnTo>
                  <a:pt x="736219" y="100329"/>
                </a:lnTo>
                <a:lnTo>
                  <a:pt x="755396" y="110489"/>
                </a:lnTo>
                <a:lnTo>
                  <a:pt x="869950" y="110489"/>
                </a:lnTo>
                <a:lnTo>
                  <a:pt x="859946" y="115569"/>
                </a:lnTo>
                <a:lnTo>
                  <a:pt x="860028" y="120650"/>
                </a:lnTo>
                <a:lnTo>
                  <a:pt x="865324" y="125729"/>
                </a:lnTo>
                <a:lnTo>
                  <a:pt x="870966" y="130810"/>
                </a:lnTo>
                <a:lnTo>
                  <a:pt x="872918" y="138429"/>
                </a:lnTo>
                <a:lnTo>
                  <a:pt x="870299" y="146050"/>
                </a:lnTo>
                <a:lnTo>
                  <a:pt x="865822" y="153669"/>
                </a:lnTo>
                <a:lnTo>
                  <a:pt x="862202" y="161289"/>
                </a:lnTo>
                <a:lnTo>
                  <a:pt x="860425" y="167639"/>
                </a:lnTo>
                <a:lnTo>
                  <a:pt x="861822" y="173989"/>
                </a:lnTo>
                <a:lnTo>
                  <a:pt x="878992" y="173989"/>
                </a:lnTo>
                <a:lnTo>
                  <a:pt x="879601" y="170179"/>
                </a:lnTo>
                <a:lnTo>
                  <a:pt x="1272238" y="170179"/>
                </a:lnTo>
                <a:lnTo>
                  <a:pt x="1278032" y="163829"/>
                </a:lnTo>
                <a:lnTo>
                  <a:pt x="1281795" y="157479"/>
                </a:lnTo>
                <a:lnTo>
                  <a:pt x="1271651" y="151129"/>
                </a:lnTo>
                <a:lnTo>
                  <a:pt x="1293052" y="151129"/>
                </a:lnTo>
                <a:lnTo>
                  <a:pt x="1299940" y="149860"/>
                </a:lnTo>
                <a:lnTo>
                  <a:pt x="1311477" y="142239"/>
                </a:lnTo>
                <a:lnTo>
                  <a:pt x="1319276" y="130810"/>
                </a:lnTo>
                <a:lnTo>
                  <a:pt x="1309877" y="130810"/>
                </a:lnTo>
                <a:lnTo>
                  <a:pt x="1316426" y="116839"/>
                </a:lnTo>
                <a:lnTo>
                  <a:pt x="1309497" y="116839"/>
                </a:lnTo>
                <a:lnTo>
                  <a:pt x="1304163" y="114300"/>
                </a:lnTo>
                <a:lnTo>
                  <a:pt x="1298956" y="111760"/>
                </a:lnTo>
                <a:lnTo>
                  <a:pt x="1297177" y="105410"/>
                </a:lnTo>
                <a:lnTo>
                  <a:pt x="1300226" y="100329"/>
                </a:lnTo>
                <a:lnTo>
                  <a:pt x="1337214" y="100329"/>
                </a:lnTo>
                <a:lnTo>
                  <a:pt x="1338460" y="99060"/>
                </a:lnTo>
                <a:lnTo>
                  <a:pt x="1341596" y="92710"/>
                </a:lnTo>
                <a:lnTo>
                  <a:pt x="1341445" y="85089"/>
                </a:lnTo>
                <a:lnTo>
                  <a:pt x="1337818" y="77469"/>
                </a:lnTo>
                <a:lnTo>
                  <a:pt x="1335532" y="74929"/>
                </a:lnTo>
                <a:lnTo>
                  <a:pt x="1332484" y="72389"/>
                </a:lnTo>
                <a:lnTo>
                  <a:pt x="1328927" y="71119"/>
                </a:lnTo>
                <a:lnTo>
                  <a:pt x="1338452" y="71119"/>
                </a:lnTo>
                <a:lnTo>
                  <a:pt x="1338452" y="64769"/>
                </a:lnTo>
                <a:close/>
              </a:path>
              <a:path w="1434465" h="440055">
                <a:moveTo>
                  <a:pt x="584055" y="163259"/>
                </a:moveTo>
                <a:lnTo>
                  <a:pt x="544957" y="170179"/>
                </a:lnTo>
                <a:lnTo>
                  <a:pt x="631063" y="170179"/>
                </a:lnTo>
                <a:lnTo>
                  <a:pt x="637016" y="163829"/>
                </a:lnTo>
                <a:lnTo>
                  <a:pt x="588476" y="163829"/>
                </a:lnTo>
                <a:lnTo>
                  <a:pt x="584055" y="163259"/>
                </a:lnTo>
                <a:close/>
              </a:path>
              <a:path w="1434465" h="440055">
                <a:moveTo>
                  <a:pt x="640588" y="160019"/>
                </a:moveTo>
                <a:lnTo>
                  <a:pt x="602361" y="160019"/>
                </a:lnTo>
                <a:lnTo>
                  <a:pt x="601091" y="161289"/>
                </a:lnTo>
                <a:lnTo>
                  <a:pt x="599948" y="161289"/>
                </a:lnTo>
                <a:lnTo>
                  <a:pt x="598551" y="162560"/>
                </a:lnTo>
                <a:lnTo>
                  <a:pt x="588476" y="163829"/>
                </a:lnTo>
                <a:lnTo>
                  <a:pt x="637016" y="163829"/>
                </a:lnTo>
                <a:lnTo>
                  <a:pt x="640588" y="160019"/>
                </a:lnTo>
                <a:close/>
              </a:path>
              <a:path w="1434465" h="440055">
                <a:moveTo>
                  <a:pt x="573659" y="140969"/>
                </a:moveTo>
                <a:lnTo>
                  <a:pt x="572262" y="147319"/>
                </a:lnTo>
                <a:lnTo>
                  <a:pt x="565113" y="152166"/>
                </a:lnTo>
                <a:lnTo>
                  <a:pt x="570136" y="157479"/>
                </a:lnTo>
                <a:lnTo>
                  <a:pt x="578627" y="162560"/>
                </a:lnTo>
                <a:lnTo>
                  <a:pt x="584055" y="163259"/>
                </a:lnTo>
                <a:lnTo>
                  <a:pt x="602361" y="160019"/>
                </a:lnTo>
                <a:lnTo>
                  <a:pt x="612013" y="160019"/>
                </a:lnTo>
                <a:lnTo>
                  <a:pt x="621538" y="151129"/>
                </a:lnTo>
                <a:lnTo>
                  <a:pt x="573659" y="140969"/>
                </a:lnTo>
                <a:close/>
              </a:path>
              <a:path w="1434465" h="440055">
                <a:moveTo>
                  <a:pt x="564134" y="151129"/>
                </a:moveTo>
                <a:lnTo>
                  <a:pt x="563119" y="152138"/>
                </a:lnTo>
                <a:lnTo>
                  <a:pt x="564769" y="152400"/>
                </a:lnTo>
                <a:lnTo>
                  <a:pt x="565113" y="152166"/>
                </a:lnTo>
                <a:lnTo>
                  <a:pt x="564134" y="151129"/>
                </a:lnTo>
                <a:close/>
              </a:path>
              <a:path w="1434465" h="440055">
                <a:moveTo>
                  <a:pt x="1293052" y="151129"/>
                </a:moveTo>
                <a:lnTo>
                  <a:pt x="1271651" y="151129"/>
                </a:lnTo>
                <a:lnTo>
                  <a:pt x="1286164" y="152400"/>
                </a:lnTo>
                <a:lnTo>
                  <a:pt x="1293052" y="151129"/>
                </a:lnTo>
                <a:close/>
              </a:path>
              <a:path w="1434465" h="440055">
                <a:moveTo>
                  <a:pt x="505841" y="110489"/>
                </a:moveTo>
                <a:lnTo>
                  <a:pt x="478027" y="110489"/>
                </a:lnTo>
                <a:lnTo>
                  <a:pt x="476885" y="111760"/>
                </a:lnTo>
                <a:lnTo>
                  <a:pt x="458977" y="130810"/>
                </a:lnTo>
                <a:lnTo>
                  <a:pt x="564134" y="130810"/>
                </a:lnTo>
                <a:lnTo>
                  <a:pt x="576883" y="132079"/>
                </a:lnTo>
                <a:lnTo>
                  <a:pt x="589549" y="130810"/>
                </a:lnTo>
                <a:lnTo>
                  <a:pt x="601477" y="127000"/>
                </a:lnTo>
                <a:lnTo>
                  <a:pt x="612013" y="120650"/>
                </a:lnTo>
                <a:lnTo>
                  <a:pt x="540194" y="113029"/>
                </a:lnTo>
                <a:lnTo>
                  <a:pt x="508508" y="113029"/>
                </a:lnTo>
                <a:lnTo>
                  <a:pt x="505841" y="110489"/>
                </a:lnTo>
                <a:close/>
              </a:path>
              <a:path w="1434465" h="440055">
                <a:moveTo>
                  <a:pt x="1319402" y="110489"/>
                </a:moveTo>
                <a:lnTo>
                  <a:pt x="1316227" y="115569"/>
                </a:lnTo>
                <a:lnTo>
                  <a:pt x="1309497" y="116839"/>
                </a:lnTo>
                <a:lnTo>
                  <a:pt x="1316426" y="116839"/>
                </a:lnTo>
                <a:lnTo>
                  <a:pt x="1319402" y="110489"/>
                </a:lnTo>
                <a:close/>
              </a:path>
              <a:path w="1434465" h="440055">
                <a:moveTo>
                  <a:pt x="506730" y="100329"/>
                </a:moveTo>
                <a:lnTo>
                  <a:pt x="439927" y="100329"/>
                </a:lnTo>
                <a:lnTo>
                  <a:pt x="445859" y="107950"/>
                </a:lnTo>
                <a:lnTo>
                  <a:pt x="454326" y="113029"/>
                </a:lnTo>
                <a:lnTo>
                  <a:pt x="464198" y="114300"/>
                </a:lnTo>
                <a:lnTo>
                  <a:pt x="474345" y="113029"/>
                </a:lnTo>
                <a:lnTo>
                  <a:pt x="475615" y="111760"/>
                </a:lnTo>
                <a:lnTo>
                  <a:pt x="476837" y="111760"/>
                </a:lnTo>
                <a:lnTo>
                  <a:pt x="478027" y="110489"/>
                </a:lnTo>
                <a:lnTo>
                  <a:pt x="505841" y="110489"/>
                </a:lnTo>
                <a:lnTo>
                  <a:pt x="503300" y="106679"/>
                </a:lnTo>
                <a:lnTo>
                  <a:pt x="503682" y="102869"/>
                </a:lnTo>
                <a:lnTo>
                  <a:pt x="506730" y="100329"/>
                </a:lnTo>
                <a:close/>
              </a:path>
              <a:path w="1434465" h="440055">
                <a:moveTo>
                  <a:pt x="516255" y="110489"/>
                </a:moveTo>
                <a:lnTo>
                  <a:pt x="513207" y="113029"/>
                </a:lnTo>
                <a:lnTo>
                  <a:pt x="540194" y="113029"/>
                </a:lnTo>
                <a:lnTo>
                  <a:pt x="516255" y="110489"/>
                </a:lnTo>
                <a:close/>
              </a:path>
              <a:path w="1434465" h="440055">
                <a:moveTo>
                  <a:pt x="592593" y="58419"/>
                </a:moveTo>
                <a:lnTo>
                  <a:pt x="565435" y="64769"/>
                </a:lnTo>
                <a:lnTo>
                  <a:pt x="542420" y="80010"/>
                </a:lnTo>
                <a:lnTo>
                  <a:pt x="525907" y="100329"/>
                </a:lnTo>
                <a:lnTo>
                  <a:pt x="612013" y="100329"/>
                </a:lnTo>
                <a:lnTo>
                  <a:pt x="612013" y="110489"/>
                </a:lnTo>
                <a:lnTo>
                  <a:pt x="659765" y="100329"/>
                </a:lnTo>
                <a:lnTo>
                  <a:pt x="650113" y="80010"/>
                </a:lnTo>
                <a:lnTo>
                  <a:pt x="670915" y="80010"/>
                </a:lnTo>
                <a:lnTo>
                  <a:pt x="672338" y="74929"/>
                </a:lnTo>
                <a:lnTo>
                  <a:pt x="669290" y="71119"/>
                </a:lnTo>
                <a:lnTo>
                  <a:pt x="689933" y="71119"/>
                </a:lnTo>
                <a:lnTo>
                  <a:pt x="710041" y="68579"/>
                </a:lnTo>
                <a:lnTo>
                  <a:pt x="728886" y="60960"/>
                </a:lnTo>
                <a:lnTo>
                  <a:pt x="621538" y="60960"/>
                </a:lnTo>
                <a:lnTo>
                  <a:pt x="592593" y="58419"/>
                </a:lnTo>
                <a:close/>
              </a:path>
              <a:path w="1434465" h="440055">
                <a:moveTo>
                  <a:pt x="1337214" y="100329"/>
                </a:moveTo>
                <a:lnTo>
                  <a:pt x="1300226" y="100329"/>
                </a:lnTo>
                <a:lnTo>
                  <a:pt x="1306869" y="106679"/>
                </a:lnTo>
                <a:lnTo>
                  <a:pt x="1315085" y="109219"/>
                </a:lnTo>
                <a:lnTo>
                  <a:pt x="1323871" y="109219"/>
                </a:lnTo>
                <a:lnTo>
                  <a:pt x="1332230" y="105410"/>
                </a:lnTo>
                <a:lnTo>
                  <a:pt x="1337214" y="100329"/>
                </a:lnTo>
                <a:close/>
              </a:path>
              <a:path w="1434465" h="440055">
                <a:moveTo>
                  <a:pt x="670915" y="80010"/>
                </a:moveTo>
                <a:lnTo>
                  <a:pt x="650113" y="80010"/>
                </a:lnTo>
                <a:lnTo>
                  <a:pt x="653288" y="85089"/>
                </a:lnTo>
                <a:lnTo>
                  <a:pt x="660019" y="86360"/>
                </a:lnTo>
                <a:lnTo>
                  <a:pt x="665352" y="83819"/>
                </a:lnTo>
                <a:lnTo>
                  <a:pt x="670560" y="81279"/>
                </a:lnTo>
                <a:lnTo>
                  <a:pt x="670915" y="80010"/>
                </a:lnTo>
                <a:close/>
              </a:path>
              <a:path w="1434465" h="440055">
                <a:moveTo>
                  <a:pt x="506730" y="71119"/>
                </a:moveTo>
                <a:lnTo>
                  <a:pt x="449452" y="80010"/>
                </a:lnTo>
                <a:lnTo>
                  <a:pt x="497205" y="80010"/>
                </a:lnTo>
                <a:lnTo>
                  <a:pt x="506730" y="71119"/>
                </a:lnTo>
                <a:close/>
              </a:path>
              <a:path w="1434465" h="440055">
                <a:moveTo>
                  <a:pt x="573659" y="30479"/>
                </a:moveTo>
                <a:lnTo>
                  <a:pt x="525907" y="40639"/>
                </a:lnTo>
                <a:lnTo>
                  <a:pt x="516255" y="71119"/>
                </a:lnTo>
                <a:lnTo>
                  <a:pt x="544957" y="71119"/>
                </a:lnTo>
                <a:lnTo>
                  <a:pt x="602361" y="50800"/>
                </a:lnTo>
                <a:lnTo>
                  <a:pt x="612013" y="40639"/>
                </a:lnTo>
                <a:lnTo>
                  <a:pt x="573659" y="30479"/>
                </a:lnTo>
                <a:close/>
              </a:path>
              <a:path w="1434465" h="440055">
                <a:moveTo>
                  <a:pt x="741322" y="65676"/>
                </a:moveTo>
                <a:lnTo>
                  <a:pt x="739394" y="66039"/>
                </a:lnTo>
                <a:lnTo>
                  <a:pt x="736219" y="71119"/>
                </a:lnTo>
                <a:lnTo>
                  <a:pt x="741322" y="65676"/>
                </a:lnTo>
                <a:close/>
              </a:path>
              <a:path w="1434465" h="440055">
                <a:moveTo>
                  <a:pt x="1399710" y="22860"/>
                </a:moveTo>
                <a:lnTo>
                  <a:pt x="901446" y="22860"/>
                </a:lnTo>
                <a:lnTo>
                  <a:pt x="908303" y="30479"/>
                </a:lnTo>
                <a:lnTo>
                  <a:pt x="879601" y="30479"/>
                </a:lnTo>
                <a:lnTo>
                  <a:pt x="822198" y="40639"/>
                </a:lnTo>
                <a:lnTo>
                  <a:pt x="850900" y="40639"/>
                </a:lnTo>
                <a:lnTo>
                  <a:pt x="851806" y="46989"/>
                </a:lnTo>
                <a:lnTo>
                  <a:pt x="850153" y="52069"/>
                </a:lnTo>
                <a:lnTo>
                  <a:pt x="846238" y="57150"/>
                </a:lnTo>
                <a:lnTo>
                  <a:pt x="840359" y="59689"/>
                </a:lnTo>
                <a:lnTo>
                  <a:pt x="837565" y="60960"/>
                </a:lnTo>
                <a:lnTo>
                  <a:pt x="745744" y="60960"/>
                </a:lnTo>
                <a:lnTo>
                  <a:pt x="741322" y="65676"/>
                </a:lnTo>
                <a:lnTo>
                  <a:pt x="746125" y="64769"/>
                </a:lnTo>
                <a:lnTo>
                  <a:pt x="1338452" y="64769"/>
                </a:lnTo>
                <a:lnTo>
                  <a:pt x="1338452" y="60960"/>
                </a:lnTo>
                <a:lnTo>
                  <a:pt x="1434084" y="30479"/>
                </a:lnTo>
                <a:lnTo>
                  <a:pt x="1408455" y="24129"/>
                </a:lnTo>
                <a:lnTo>
                  <a:pt x="1399710" y="22860"/>
                </a:lnTo>
                <a:close/>
              </a:path>
              <a:path w="1434465" h="440055">
                <a:moveTo>
                  <a:pt x="764921" y="10160"/>
                </a:moveTo>
                <a:lnTo>
                  <a:pt x="602361" y="30479"/>
                </a:lnTo>
                <a:lnTo>
                  <a:pt x="612013" y="40639"/>
                </a:lnTo>
                <a:lnTo>
                  <a:pt x="631063" y="40639"/>
                </a:lnTo>
                <a:lnTo>
                  <a:pt x="616775" y="48260"/>
                </a:lnTo>
                <a:lnTo>
                  <a:pt x="619760" y="48260"/>
                </a:lnTo>
                <a:lnTo>
                  <a:pt x="622300" y="50800"/>
                </a:lnTo>
                <a:lnTo>
                  <a:pt x="624967" y="54610"/>
                </a:lnTo>
                <a:lnTo>
                  <a:pt x="624586" y="58419"/>
                </a:lnTo>
                <a:lnTo>
                  <a:pt x="621538" y="60960"/>
                </a:lnTo>
                <a:lnTo>
                  <a:pt x="728886" y="60960"/>
                </a:lnTo>
                <a:lnTo>
                  <a:pt x="745744" y="50800"/>
                </a:lnTo>
                <a:lnTo>
                  <a:pt x="901446" y="22860"/>
                </a:lnTo>
                <a:lnTo>
                  <a:pt x="1399710" y="22860"/>
                </a:lnTo>
                <a:lnTo>
                  <a:pt x="1382220" y="20319"/>
                </a:lnTo>
                <a:lnTo>
                  <a:pt x="1328927" y="20319"/>
                </a:lnTo>
                <a:lnTo>
                  <a:pt x="1331309" y="19050"/>
                </a:lnTo>
                <a:lnTo>
                  <a:pt x="919877" y="19050"/>
                </a:lnTo>
                <a:lnTo>
                  <a:pt x="816512" y="13969"/>
                </a:lnTo>
                <a:lnTo>
                  <a:pt x="764921" y="10160"/>
                </a:lnTo>
                <a:close/>
              </a:path>
              <a:path w="1434465" h="440055">
                <a:moveTo>
                  <a:pt x="616775" y="48260"/>
                </a:moveTo>
                <a:lnTo>
                  <a:pt x="615061" y="48260"/>
                </a:lnTo>
                <a:lnTo>
                  <a:pt x="612013" y="50800"/>
                </a:lnTo>
                <a:lnTo>
                  <a:pt x="616775" y="48260"/>
                </a:lnTo>
                <a:close/>
              </a:path>
              <a:path w="1434465" h="440055">
                <a:moveTo>
                  <a:pt x="1355627" y="19050"/>
                </a:moveTo>
                <a:lnTo>
                  <a:pt x="1328927" y="20319"/>
                </a:lnTo>
                <a:lnTo>
                  <a:pt x="1382220" y="20319"/>
                </a:lnTo>
                <a:lnTo>
                  <a:pt x="1355627" y="19050"/>
                </a:lnTo>
                <a:close/>
              </a:path>
              <a:path w="1434465" h="440055">
                <a:moveTo>
                  <a:pt x="1281176" y="0"/>
                </a:moveTo>
                <a:lnTo>
                  <a:pt x="1229790" y="6350"/>
                </a:lnTo>
                <a:lnTo>
                  <a:pt x="1178290" y="11429"/>
                </a:lnTo>
                <a:lnTo>
                  <a:pt x="1126699" y="15239"/>
                </a:lnTo>
                <a:lnTo>
                  <a:pt x="1075039" y="17779"/>
                </a:lnTo>
                <a:lnTo>
                  <a:pt x="1023334" y="19050"/>
                </a:lnTo>
                <a:lnTo>
                  <a:pt x="1331309" y="19050"/>
                </a:lnTo>
                <a:lnTo>
                  <a:pt x="1347977" y="10160"/>
                </a:lnTo>
                <a:lnTo>
                  <a:pt x="1281176" y="0"/>
                </a:lnTo>
                <a:close/>
              </a:path>
              <a:path w="1434465" h="440055">
                <a:moveTo>
                  <a:pt x="181737" y="109855"/>
                </a:moveTo>
                <a:lnTo>
                  <a:pt x="153035" y="119887"/>
                </a:lnTo>
                <a:lnTo>
                  <a:pt x="162560" y="119887"/>
                </a:lnTo>
                <a:lnTo>
                  <a:pt x="181737" y="109855"/>
                </a:lnTo>
                <a:close/>
              </a:path>
              <a:path w="1434465" h="440055">
                <a:moveTo>
                  <a:pt x="105219" y="129857"/>
                </a:moveTo>
                <a:lnTo>
                  <a:pt x="80811" y="132381"/>
                </a:lnTo>
                <a:lnTo>
                  <a:pt x="57403" y="139954"/>
                </a:lnTo>
                <a:lnTo>
                  <a:pt x="57403" y="149860"/>
                </a:lnTo>
                <a:lnTo>
                  <a:pt x="6201" y="167758"/>
                </a:lnTo>
                <a:lnTo>
                  <a:pt x="7874" y="167894"/>
                </a:lnTo>
                <a:lnTo>
                  <a:pt x="10414" y="170687"/>
                </a:lnTo>
                <a:lnTo>
                  <a:pt x="13081" y="173482"/>
                </a:lnTo>
                <a:lnTo>
                  <a:pt x="12700" y="177546"/>
                </a:lnTo>
                <a:lnTo>
                  <a:pt x="9651" y="179832"/>
                </a:lnTo>
                <a:lnTo>
                  <a:pt x="49456" y="179327"/>
                </a:lnTo>
                <a:lnTo>
                  <a:pt x="83867" y="161226"/>
                </a:lnTo>
                <a:lnTo>
                  <a:pt x="119397" y="144934"/>
                </a:lnTo>
                <a:lnTo>
                  <a:pt x="157824" y="144934"/>
                </a:lnTo>
                <a:lnTo>
                  <a:pt x="153035" y="139954"/>
                </a:lnTo>
                <a:lnTo>
                  <a:pt x="129627" y="132381"/>
                </a:lnTo>
                <a:lnTo>
                  <a:pt x="105219" y="129857"/>
                </a:lnTo>
                <a:close/>
              </a:path>
              <a:path w="1434465" h="440055">
                <a:moveTo>
                  <a:pt x="3175" y="167512"/>
                </a:moveTo>
                <a:lnTo>
                  <a:pt x="0" y="169925"/>
                </a:lnTo>
                <a:lnTo>
                  <a:pt x="6201" y="167758"/>
                </a:lnTo>
                <a:lnTo>
                  <a:pt x="3175" y="167512"/>
                </a:lnTo>
                <a:close/>
              </a:path>
              <a:path w="1434465" h="440055">
                <a:moveTo>
                  <a:pt x="157824" y="144934"/>
                </a:moveTo>
                <a:lnTo>
                  <a:pt x="119397" y="144934"/>
                </a:lnTo>
                <a:lnTo>
                  <a:pt x="162560" y="149860"/>
                </a:lnTo>
                <a:lnTo>
                  <a:pt x="157824" y="144934"/>
                </a:lnTo>
                <a:close/>
              </a:path>
              <a:path w="1434465" h="440055">
                <a:moveTo>
                  <a:pt x="1423130" y="419514"/>
                </a:moveTo>
                <a:lnTo>
                  <a:pt x="1415319" y="429180"/>
                </a:lnTo>
                <a:lnTo>
                  <a:pt x="1414510" y="439203"/>
                </a:lnTo>
                <a:lnTo>
                  <a:pt x="1424559" y="439928"/>
                </a:lnTo>
                <a:lnTo>
                  <a:pt x="1434084" y="419862"/>
                </a:lnTo>
                <a:lnTo>
                  <a:pt x="1423130" y="419514"/>
                </a:lnTo>
                <a:close/>
              </a:path>
            </a:pathLst>
          </a:custGeom>
          <a:solidFill>
            <a:schemeClr val="bg1"/>
          </a:solidFill>
        </p:spPr>
        <p:txBody>
          <a:bodyPr wrap="square" lIns="0" tIns="0" rIns="0" bIns="0" rtlCol="0"/>
          <a:lstStyle/>
          <a:p>
            <a:endParaRPr dirty="0">
              <a:latin typeface="Tw Cen MT" panose="020B0602020104020603" pitchFamily="34" charset="0"/>
            </a:endParaRPr>
          </a:p>
        </p:txBody>
      </p:sp>
      <p:sp>
        <p:nvSpPr>
          <p:cNvPr id="10" name="object 8">
            <a:extLst>
              <a:ext uri="{FF2B5EF4-FFF2-40B4-BE49-F238E27FC236}">
                <a16:creationId xmlns:a16="http://schemas.microsoft.com/office/drawing/2014/main" id="{9F7E2BDE-7715-A319-7BAF-41EF9D0F31CE}"/>
              </a:ext>
            </a:extLst>
          </p:cNvPr>
          <p:cNvSpPr/>
          <p:nvPr/>
        </p:nvSpPr>
        <p:spPr>
          <a:xfrm>
            <a:off x="10322053" y="3914211"/>
            <a:ext cx="1184275" cy="1031240"/>
          </a:xfrm>
          <a:custGeom>
            <a:avLst/>
            <a:gdLst/>
            <a:ahLst/>
            <a:cxnLst/>
            <a:rect l="l" t="t" r="r" b="b"/>
            <a:pathLst>
              <a:path w="1184275" h="1031239">
                <a:moveTo>
                  <a:pt x="517612" y="824230"/>
                </a:moveTo>
                <a:lnTo>
                  <a:pt x="448818" y="824230"/>
                </a:lnTo>
                <a:lnTo>
                  <a:pt x="448818" y="844550"/>
                </a:lnTo>
                <a:lnTo>
                  <a:pt x="458343" y="844550"/>
                </a:lnTo>
                <a:lnTo>
                  <a:pt x="458343" y="863600"/>
                </a:lnTo>
                <a:lnTo>
                  <a:pt x="517612" y="824230"/>
                </a:lnTo>
                <a:close/>
              </a:path>
              <a:path w="1184275" h="1031239">
                <a:moveTo>
                  <a:pt x="567917" y="782320"/>
                </a:moveTo>
                <a:lnTo>
                  <a:pt x="370345" y="782320"/>
                </a:lnTo>
                <a:lnTo>
                  <a:pt x="372506" y="784860"/>
                </a:lnTo>
                <a:lnTo>
                  <a:pt x="372215" y="788670"/>
                </a:lnTo>
                <a:lnTo>
                  <a:pt x="372364" y="793750"/>
                </a:lnTo>
                <a:lnTo>
                  <a:pt x="376668" y="800100"/>
                </a:lnTo>
                <a:lnTo>
                  <a:pt x="381936" y="803910"/>
                </a:lnTo>
                <a:lnTo>
                  <a:pt x="382418" y="807720"/>
                </a:lnTo>
                <a:lnTo>
                  <a:pt x="372364" y="814070"/>
                </a:lnTo>
                <a:lnTo>
                  <a:pt x="376291" y="840740"/>
                </a:lnTo>
                <a:lnTo>
                  <a:pt x="400065" y="845820"/>
                </a:lnTo>
                <a:lnTo>
                  <a:pt x="429103" y="838200"/>
                </a:lnTo>
                <a:lnTo>
                  <a:pt x="448818" y="824230"/>
                </a:lnTo>
                <a:lnTo>
                  <a:pt x="517612" y="824230"/>
                </a:lnTo>
                <a:lnTo>
                  <a:pt x="563499" y="793750"/>
                </a:lnTo>
                <a:lnTo>
                  <a:pt x="567917" y="782320"/>
                </a:lnTo>
                <a:close/>
              </a:path>
              <a:path w="1184275" h="1031239">
                <a:moveTo>
                  <a:pt x="353314" y="783590"/>
                </a:moveTo>
                <a:lnTo>
                  <a:pt x="334264" y="793750"/>
                </a:lnTo>
                <a:lnTo>
                  <a:pt x="343789" y="793750"/>
                </a:lnTo>
                <a:lnTo>
                  <a:pt x="346964" y="796290"/>
                </a:lnTo>
                <a:lnTo>
                  <a:pt x="351536" y="796290"/>
                </a:lnTo>
                <a:lnTo>
                  <a:pt x="354329" y="792480"/>
                </a:lnTo>
                <a:lnTo>
                  <a:pt x="356870" y="789940"/>
                </a:lnTo>
                <a:lnTo>
                  <a:pt x="356489" y="786130"/>
                </a:lnTo>
                <a:lnTo>
                  <a:pt x="353314" y="783590"/>
                </a:lnTo>
                <a:close/>
              </a:path>
              <a:path w="1184275" h="1031239">
                <a:moveTo>
                  <a:pt x="596928" y="734060"/>
                </a:moveTo>
                <a:lnTo>
                  <a:pt x="372364" y="734060"/>
                </a:lnTo>
                <a:lnTo>
                  <a:pt x="343789" y="783590"/>
                </a:lnTo>
                <a:lnTo>
                  <a:pt x="372364" y="763270"/>
                </a:lnTo>
                <a:lnTo>
                  <a:pt x="575282" y="763270"/>
                </a:lnTo>
                <a:lnTo>
                  <a:pt x="579701" y="751840"/>
                </a:lnTo>
                <a:lnTo>
                  <a:pt x="596928" y="734060"/>
                </a:lnTo>
                <a:close/>
              </a:path>
              <a:path w="1184275" h="1031239">
                <a:moveTo>
                  <a:pt x="575282" y="763270"/>
                </a:moveTo>
                <a:lnTo>
                  <a:pt x="372364" y="763270"/>
                </a:lnTo>
                <a:lnTo>
                  <a:pt x="362839" y="783590"/>
                </a:lnTo>
                <a:lnTo>
                  <a:pt x="370345" y="782320"/>
                </a:lnTo>
                <a:lnTo>
                  <a:pt x="567917" y="782320"/>
                </a:lnTo>
                <a:lnTo>
                  <a:pt x="575282" y="763270"/>
                </a:lnTo>
                <a:close/>
              </a:path>
              <a:path w="1184275" h="1031239">
                <a:moveTo>
                  <a:pt x="9525" y="572770"/>
                </a:moveTo>
                <a:lnTo>
                  <a:pt x="9525" y="593090"/>
                </a:lnTo>
                <a:lnTo>
                  <a:pt x="18240" y="627380"/>
                </a:lnTo>
                <a:lnTo>
                  <a:pt x="21145" y="662940"/>
                </a:lnTo>
                <a:lnTo>
                  <a:pt x="18240" y="698500"/>
                </a:lnTo>
                <a:lnTo>
                  <a:pt x="9525" y="734060"/>
                </a:lnTo>
                <a:lnTo>
                  <a:pt x="0" y="734060"/>
                </a:lnTo>
                <a:lnTo>
                  <a:pt x="0" y="763270"/>
                </a:lnTo>
                <a:lnTo>
                  <a:pt x="6439" y="772160"/>
                </a:lnTo>
                <a:lnTo>
                  <a:pt x="15890" y="775970"/>
                </a:lnTo>
                <a:lnTo>
                  <a:pt x="26985" y="775970"/>
                </a:lnTo>
                <a:lnTo>
                  <a:pt x="38353" y="773430"/>
                </a:lnTo>
                <a:lnTo>
                  <a:pt x="61168" y="763270"/>
                </a:lnTo>
                <a:lnTo>
                  <a:pt x="81708" y="750570"/>
                </a:lnTo>
                <a:lnTo>
                  <a:pt x="104415" y="745490"/>
                </a:lnTo>
                <a:lnTo>
                  <a:pt x="136125" y="745490"/>
                </a:lnTo>
                <a:lnTo>
                  <a:pt x="137721" y="740410"/>
                </a:lnTo>
                <a:lnTo>
                  <a:pt x="146700" y="730250"/>
                </a:lnTo>
                <a:lnTo>
                  <a:pt x="159323" y="723900"/>
                </a:lnTo>
                <a:lnTo>
                  <a:pt x="174244" y="722630"/>
                </a:lnTo>
                <a:lnTo>
                  <a:pt x="187325" y="722630"/>
                </a:lnTo>
                <a:lnTo>
                  <a:pt x="276859" y="703580"/>
                </a:lnTo>
                <a:lnTo>
                  <a:pt x="628143" y="703580"/>
                </a:lnTo>
                <a:lnTo>
                  <a:pt x="651920" y="681990"/>
                </a:lnTo>
                <a:lnTo>
                  <a:pt x="678052" y="642620"/>
                </a:lnTo>
                <a:lnTo>
                  <a:pt x="682738" y="617220"/>
                </a:lnTo>
                <a:lnTo>
                  <a:pt x="680438" y="593090"/>
                </a:lnTo>
                <a:lnTo>
                  <a:pt x="19050" y="593090"/>
                </a:lnTo>
                <a:lnTo>
                  <a:pt x="9525" y="572770"/>
                </a:lnTo>
                <a:close/>
              </a:path>
              <a:path w="1184275" h="1031239">
                <a:moveTo>
                  <a:pt x="628143" y="703580"/>
                </a:moveTo>
                <a:lnTo>
                  <a:pt x="276859" y="703580"/>
                </a:lnTo>
                <a:lnTo>
                  <a:pt x="297606" y="712470"/>
                </a:lnTo>
                <a:lnTo>
                  <a:pt x="312150" y="727710"/>
                </a:lnTo>
                <a:lnTo>
                  <a:pt x="319240" y="746760"/>
                </a:lnTo>
                <a:lnTo>
                  <a:pt x="317626" y="767080"/>
                </a:lnTo>
                <a:lnTo>
                  <a:pt x="315975" y="772160"/>
                </a:lnTo>
                <a:lnTo>
                  <a:pt x="315214" y="773430"/>
                </a:lnTo>
                <a:lnTo>
                  <a:pt x="372364" y="734060"/>
                </a:lnTo>
                <a:lnTo>
                  <a:pt x="596928" y="734060"/>
                </a:lnTo>
                <a:lnTo>
                  <a:pt x="614156" y="716280"/>
                </a:lnTo>
                <a:lnTo>
                  <a:pt x="628143" y="703580"/>
                </a:lnTo>
                <a:close/>
              </a:path>
              <a:path w="1184275" h="1031239">
                <a:moveTo>
                  <a:pt x="136125" y="745490"/>
                </a:moveTo>
                <a:lnTo>
                  <a:pt x="104415" y="745490"/>
                </a:lnTo>
                <a:lnTo>
                  <a:pt x="133730" y="753110"/>
                </a:lnTo>
                <a:lnTo>
                  <a:pt x="136125" y="745490"/>
                </a:lnTo>
                <a:close/>
              </a:path>
              <a:path w="1184275" h="1031239">
                <a:moveTo>
                  <a:pt x="187325" y="722630"/>
                </a:moveTo>
                <a:lnTo>
                  <a:pt x="179070" y="722630"/>
                </a:lnTo>
                <a:lnTo>
                  <a:pt x="181355" y="723900"/>
                </a:lnTo>
                <a:lnTo>
                  <a:pt x="187325" y="722630"/>
                </a:lnTo>
                <a:close/>
              </a:path>
              <a:path w="1184275" h="1031239">
                <a:moveTo>
                  <a:pt x="38353" y="492760"/>
                </a:moveTo>
                <a:lnTo>
                  <a:pt x="19050" y="542290"/>
                </a:lnTo>
                <a:lnTo>
                  <a:pt x="19050" y="593090"/>
                </a:lnTo>
                <a:lnTo>
                  <a:pt x="680438" y="593090"/>
                </a:lnTo>
                <a:lnTo>
                  <a:pt x="680196" y="590550"/>
                </a:lnTo>
                <a:lnTo>
                  <a:pt x="671820" y="565150"/>
                </a:lnTo>
                <a:lnTo>
                  <a:pt x="659002" y="542290"/>
                </a:lnTo>
                <a:lnTo>
                  <a:pt x="659002" y="532130"/>
                </a:lnTo>
                <a:lnTo>
                  <a:pt x="661765" y="524510"/>
                </a:lnTo>
                <a:lnTo>
                  <a:pt x="661098" y="516890"/>
                </a:lnTo>
                <a:lnTo>
                  <a:pt x="657288" y="510540"/>
                </a:lnTo>
                <a:lnTo>
                  <a:pt x="650621" y="505460"/>
                </a:lnTo>
                <a:lnTo>
                  <a:pt x="647446" y="502920"/>
                </a:lnTo>
                <a:lnTo>
                  <a:pt x="643636" y="501650"/>
                </a:lnTo>
                <a:lnTo>
                  <a:pt x="38353" y="501650"/>
                </a:lnTo>
                <a:lnTo>
                  <a:pt x="38353" y="492760"/>
                </a:lnTo>
                <a:close/>
              </a:path>
              <a:path w="1184275" h="1031239">
                <a:moveTo>
                  <a:pt x="200405" y="381000"/>
                </a:moveTo>
                <a:lnTo>
                  <a:pt x="181355" y="401320"/>
                </a:lnTo>
                <a:lnTo>
                  <a:pt x="181355" y="411480"/>
                </a:lnTo>
                <a:lnTo>
                  <a:pt x="152780" y="452120"/>
                </a:lnTo>
                <a:lnTo>
                  <a:pt x="66928" y="472440"/>
                </a:lnTo>
                <a:lnTo>
                  <a:pt x="38353" y="501650"/>
                </a:lnTo>
                <a:lnTo>
                  <a:pt x="639952" y="501650"/>
                </a:lnTo>
                <a:lnTo>
                  <a:pt x="630174" y="462280"/>
                </a:lnTo>
                <a:lnTo>
                  <a:pt x="601599" y="441960"/>
                </a:lnTo>
                <a:lnTo>
                  <a:pt x="598379" y="411480"/>
                </a:lnTo>
                <a:lnTo>
                  <a:pt x="487045" y="411480"/>
                </a:lnTo>
                <a:lnTo>
                  <a:pt x="481328" y="402590"/>
                </a:lnTo>
                <a:lnTo>
                  <a:pt x="480893" y="401320"/>
                </a:lnTo>
                <a:lnTo>
                  <a:pt x="200405" y="401320"/>
                </a:lnTo>
                <a:lnTo>
                  <a:pt x="200405" y="381000"/>
                </a:lnTo>
                <a:close/>
              </a:path>
              <a:path w="1184275" h="1031239">
                <a:moveTo>
                  <a:pt x="553974" y="261620"/>
                </a:moveTo>
                <a:lnTo>
                  <a:pt x="553974" y="270510"/>
                </a:lnTo>
                <a:lnTo>
                  <a:pt x="525145" y="372110"/>
                </a:lnTo>
                <a:lnTo>
                  <a:pt x="506095" y="401320"/>
                </a:lnTo>
                <a:lnTo>
                  <a:pt x="487045" y="411480"/>
                </a:lnTo>
                <a:lnTo>
                  <a:pt x="598379" y="411480"/>
                </a:lnTo>
                <a:lnTo>
                  <a:pt x="592074" y="351790"/>
                </a:lnTo>
                <a:lnTo>
                  <a:pt x="573024" y="341630"/>
                </a:lnTo>
                <a:lnTo>
                  <a:pt x="563499" y="270510"/>
                </a:lnTo>
                <a:lnTo>
                  <a:pt x="553974" y="261620"/>
                </a:lnTo>
                <a:close/>
              </a:path>
              <a:path w="1184275" h="1031239">
                <a:moveTo>
                  <a:pt x="219709" y="372110"/>
                </a:moveTo>
                <a:lnTo>
                  <a:pt x="222543" y="379730"/>
                </a:lnTo>
                <a:lnTo>
                  <a:pt x="221900" y="387350"/>
                </a:lnTo>
                <a:lnTo>
                  <a:pt x="218066" y="393700"/>
                </a:lnTo>
                <a:lnTo>
                  <a:pt x="211327" y="398780"/>
                </a:lnTo>
                <a:lnTo>
                  <a:pt x="208152" y="400050"/>
                </a:lnTo>
                <a:lnTo>
                  <a:pt x="204470" y="401320"/>
                </a:lnTo>
                <a:lnTo>
                  <a:pt x="480893" y="401320"/>
                </a:lnTo>
                <a:lnTo>
                  <a:pt x="476551" y="388620"/>
                </a:lnTo>
                <a:lnTo>
                  <a:pt x="472081" y="381000"/>
                </a:lnTo>
                <a:lnTo>
                  <a:pt x="229234" y="381000"/>
                </a:lnTo>
                <a:lnTo>
                  <a:pt x="219709" y="372110"/>
                </a:lnTo>
                <a:close/>
              </a:path>
              <a:path w="1184275" h="1031239">
                <a:moveTo>
                  <a:pt x="284606" y="328930"/>
                </a:moveTo>
                <a:lnTo>
                  <a:pt x="280034" y="328930"/>
                </a:lnTo>
                <a:lnTo>
                  <a:pt x="276859" y="331470"/>
                </a:lnTo>
                <a:lnTo>
                  <a:pt x="257809" y="351790"/>
                </a:lnTo>
                <a:lnTo>
                  <a:pt x="248284" y="351790"/>
                </a:lnTo>
                <a:lnTo>
                  <a:pt x="229234" y="381000"/>
                </a:lnTo>
                <a:lnTo>
                  <a:pt x="472081" y="381000"/>
                </a:lnTo>
                <a:lnTo>
                  <a:pt x="469846" y="377190"/>
                </a:lnTo>
                <a:lnTo>
                  <a:pt x="464094" y="374650"/>
                </a:lnTo>
                <a:lnTo>
                  <a:pt x="441832" y="374650"/>
                </a:lnTo>
                <a:lnTo>
                  <a:pt x="439293" y="372110"/>
                </a:lnTo>
                <a:lnTo>
                  <a:pt x="438781" y="364490"/>
                </a:lnTo>
                <a:lnTo>
                  <a:pt x="438922" y="363220"/>
                </a:lnTo>
                <a:lnTo>
                  <a:pt x="325374" y="363220"/>
                </a:lnTo>
                <a:lnTo>
                  <a:pt x="317373" y="361950"/>
                </a:lnTo>
                <a:lnTo>
                  <a:pt x="296164" y="361950"/>
                </a:lnTo>
                <a:lnTo>
                  <a:pt x="286384" y="341630"/>
                </a:lnTo>
                <a:lnTo>
                  <a:pt x="289559" y="339090"/>
                </a:lnTo>
                <a:lnTo>
                  <a:pt x="289941" y="335280"/>
                </a:lnTo>
                <a:lnTo>
                  <a:pt x="287400" y="332740"/>
                </a:lnTo>
                <a:lnTo>
                  <a:pt x="284606" y="328930"/>
                </a:lnTo>
                <a:close/>
              </a:path>
              <a:path w="1184275" h="1031239">
                <a:moveTo>
                  <a:pt x="451357" y="370840"/>
                </a:moveTo>
                <a:lnTo>
                  <a:pt x="441832" y="374650"/>
                </a:lnTo>
                <a:lnTo>
                  <a:pt x="464094" y="374650"/>
                </a:lnTo>
                <a:lnTo>
                  <a:pt x="458343" y="372110"/>
                </a:lnTo>
                <a:lnTo>
                  <a:pt x="451357" y="370840"/>
                </a:lnTo>
                <a:close/>
              </a:path>
              <a:path w="1184275" h="1031239">
                <a:moveTo>
                  <a:pt x="353314" y="290830"/>
                </a:moveTo>
                <a:lnTo>
                  <a:pt x="343789" y="300990"/>
                </a:lnTo>
                <a:lnTo>
                  <a:pt x="343789" y="331470"/>
                </a:lnTo>
                <a:lnTo>
                  <a:pt x="334264" y="331470"/>
                </a:lnTo>
                <a:lnTo>
                  <a:pt x="315214" y="341630"/>
                </a:lnTo>
                <a:lnTo>
                  <a:pt x="334264" y="351790"/>
                </a:lnTo>
                <a:lnTo>
                  <a:pt x="332867" y="358140"/>
                </a:lnTo>
                <a:lnTo>
                  <a:pt x="325374" y="363220"/>
                </a:lnTo>
                <a:lnTo>
                  <a:pt x="438922" y="363220"/>
                </a:lnTo>
                <a:lnTo>
                  <a:pt x="439769" y="355600"/>
                </a:lnTo>
                <a:lnTo>
                  <a:pt x="437361" y="351790"/>
                </a:lnTo>
                <a:lnTo>
                  <a:pt x="420243" y="351790"/>
                </a:lnTo>
                <a:lnTo>
                  <a:pt x="428980" y="349250"/>
                </a:lnTo>
                <a:lnTo>
                  <a:pt x="436038" y="345440"/>
                </a:lnTo>
                <a:lnTo>
                  <a:pt x="440691" y="339090"/>
                </a:lnTo>
                <a:lnTo>
                  <a:pt x="442214" y="331470"/>
                </a:lnTo>
                <a:lnTo>
                  <a:pt x="442214" y="327660"/>
                </a:lnTo>
                <a:lnTo>
                  <a:pt x="441198" y="323850"/>
                </a:lnTo>
                <a:lnTo>
                  <a:pt x="439293" y="321310"/>
                </a:lnTo>
                <a:lnTo>
                  <a:pt x="448818" y="321310"/>
                </a:lnTo>
                <a:lnTo>
                  <a:pt x="455168" y="300990"/>
                </a:lnTo>
                <a:lnTo>
                  <a:pt x="439293" y="300990"/>
                </a:lnTo>
                <a:lnTo>
                  <a:pt x="442468" y="297180"/>
                </a:lnTo>
                <a:lnTo>
                  <a:pt x="441756" y="294640"/>
                </a:lnTo>
                <a:lnTo>
                  <a:pt x="363220" y="294640"/>
                </a:lnTo>
                <a:lnTo>
                  <a:pt x="357886" y="293370"/>
                </a:lnTo>
                <a:lnTo>
                  <a:pt x="353314" y="290830"/>
                </a:lnTo>
                <a:close/>
              </a:path>
              <a:path w="1184275" h="1031239">
                <a:moveTo>
                  <a:pt x="305689" y="351790"/>
                </a:moveTo>
                <a:lnTo>
                  <a:pt x="296164" y="361950"/>
                </a:lnTo>
                <a:lnTo>
                  <a:pt x="317373" y="361950"/>
                </a:lnTo>
                <a:lnTo>
                  <a:pt x="311403" y="360680"/>
                </a:lnTo>
                <a:lnTo>
                  <a:pt x="306704" y="356870"/>
                </a:lnTo>
                <a:lnTo>
                  <a:pt x="305689" y="351790"/>
                </a:lnTo>
                <a:close/>
              </a:path>
              <a:path w="1184275" h="1031239">
                <a:moveTo>
                  <a:pt x="435756" y="349250"/>
                </a:moveTo>
                <a:lnTo>
                  <a:pt x="420243" y="351790"/>
                </a:lnTo>
                <a:lnTo>
                  <a:pt x="437361" y="351790"/>
                </a:lnTo>
                <a:lnTo>
                  <a:pt x="435756" y="349250"/>
                </a:lnTo>
                <a:close/>
              </a:path>
              <a:path w="1184275" h="1031239">
                <a:moveTo>
                  <a:pt x="458343" y="290830"/>
                </a:moveTo>
                <a:lnTo>
                  <a:pt x="439293" y="300990"/>
                </a:lnTo>
                <a:lnTo>
                  <a:pt x="455168" y="300990"/>
                </a:lnTo>
                <a:lnTo>
                  <a:pt x="458343" y="290830"/>
                </a:lnTo>
                <a:close/>
              </a:path>
              <a:path w="1184275" h="1031239">
                <a:moveTo>
                  <a:pt x="382016" y="270510"/>
                </a:moveTo>
                <a:lnTo>
                  <a:pt x="382535" y="278130"/>
                </a:lnTo>
                <a:lnTo>
                  <a:pt x="380174" y="284480"/>
                </a:lnTo>
                <a:lnTo>
                  <a:pt x="375336" y="289560"/>
                </a:lnTo>
                <a:lnTo>
                  <a:pt x="368426" y="292100"/>
                </a:lnTo>
                <a:lnTo>
                  <a:pt x="363220" y="294640"/>
                </a:lnTo>
                <a:lnTo>
                  <a:pt x="441756" y="294640"/>
                </a:lnTo>
                <a:lnTo>
                  <a:pt x="440690" y="290830"/>
                </a:lnTo>
                <a:lnTo>
                  <a:pt x="420243" y="290830"/>
                </a:lnTo>
                <a:lnTo>
                  <a:pt x="382016" y="270510"/>
                </a:lnTo>
                <a:close/>
              </a:path>
              <a:path w="1184275" h="1031239">
                <a:moveTo>
                  <a:pt x="359028" y="266700"/>
                </a:moveTo>
                <a:lnTo>
                  <a:pt x="347599" y="266700"/>
                </a:lnTo>
                <a:lnTo>
                  <a:pt x="343789" y="270510"/>
                </a:lnTo>
                <a:lnTo>
                  <a:pt x="342348" y="276860"/>
                </a:lnTo>
                <a:lnTo>
                  <a:pt x="344646" y="283210"/>
                </a:lnTo>
                <a:lnTo>
                  <a:pt x="348896" y="288290"/>
                </a:lnTo>
                <a:lnTo>
                  <a:pt x="353313" y="290830"/>
                </a:lnTo>
                <a:lnTo>
                  <a:pt x="357784" y="288290"/>
                </a:lnTo>
                <a:lnTo>
                  <a:pt x="362029" y="283210"/>
                </a:lnTo>
                <a:lnTo>
                  <a:pt x="364297" y="276860"/>
                </a:lnTo>
                <a:lnTo>
                  <a:pt x="362839" y="270510"/>
                </a:lnTo>
                <a:lnTo>
                  <a:pt x="359028" y="266700"/>
                </a:lnTo>
                <a:close/>
              </a:path>
              <a:path w="1184275" h="1031239">
                <a:moveTo>
                  <a:pt x="430149" y="284480"/>
                </a:moveTo>
                <a:lnTo>
                  <a:pt x="423418" y="285750"/>
                </a:lnTo>
                <a:lnTo>
                  <a:pt x="420243" y="290830"/>
                </a:lnTo>
                <a:lnTo>
                  <a:pt x="440690" y="290830"/>
                </a:lnTo>
                <a:lnTo>
                  <a:pt x="435228" y="288290"/>
                </a:lnTo>
                <a:lnTo>
                  <a:pt x="430149" y="284480"/>
                </a:lnTo>
                <a:close/>
              </a:path>
              <a:path w="1184275" h="1031239">
                <a:moveTo>
                  <a:pt x="697658" y="251460"/>
                </a:moveTo>
                <a:lnTo>
                  <a:pt x="678052" y="251460"/>
                </a:lnTo>
                <a:lnTo>
                  <a:pt x="679965" y="256540"/>
                </a:lnTo>
                <a:lnTo>
                  <a:pt x="685165" y="260350"/>
                </a:lnTo>
                <a:lnTo>
                  <a:pt x="691411" y="261620"/>
                </a:lnTo>
                <a:lnTo>
                  <a:pt x="696468" y="260350"/>
                </a:lnTo>
                <a:lnTo>
                  <a:pt x="698515" y="256540"/>
                </a:lnTo>
                <a:lnTo>
                  <a:pt x="697658" y="251460"/>
                </a:lnTo>
                <a:close/>
              </a:path>
              <a:path w="1184275" h="1031239">
                <a:moveTo>
                  <a:pt x="487045" y="69850"/>
                </a:moveTo>
                <a:lnTo>
                  <a:pt x="473231" y="76200"/>
                </a:lnTo>
                <a:lnTo>
                  <a:pt x="461883" y="85090"/>
                </a:lnTo>
                <a:lnTo>
                  <a:pt x="453558" y="96520"/>
                </a:lnTo>
                <a:lnTo>
                  <a:pt x="448818" y="110490"/>
                </a:lnTo>
                <a:lnTo>
                  <a:pt x="410718" y="110490"/>
                </a:lnTo>
                <a:lnTo>
                  <a:pt x="424709" y="121920"/>
                </a:lnTo>
                <a:lnTo>
                  <a:pt x="440832" y="130810"/>
                </a:lnTo>
                <a:lnTo>
                  <a:pt x="458598" y="137160"/>
                </a:lnTo>
                <a:lnTo>
                  <a:pt x="477520" y="139700"/>
                </a:lnTo>
                <a:lnTo>
                  <a:pt x="487045" y="151130"/>
                </a:lnTo>
                <a:lnTo>
                  <a:pt x="496570" y="190500"/>
                </a:lnTo>
                <a:lnTo>
                  <a:pt x="601599" y="190500"/>
                </a:lnTo>
                <a:lnTo>
                  <a:pt x="620581" y="210820"/>
                </a:lnTo>
                <a:lnTo>
                  <a:pt x="630872" y="236220"/>
                </a:lnTo>
                <a:lnTo>
                  <a:pt x="645640" y="255270"/>
                </a:lnTo>
                <a:lnTo>
                  <a:pt x="678052" y="251460"/>
                </a:lnTo>
                <a:lnTo>
                  <a:pt x="697658" y="251460"/>
                </a:lnTo>
                <a:lnTo>
                  <a:pt x="697229" y="248920"/>
                </a:lnTo>
                <a:lnTo>
                  <a:pt x="693181" y="243840"/>
                </a:lnTo>
                <a:lnTo>
                  <a:pt x="690062" y="242570"/>
                </a:lnTo>
                <a:lnTo>
                  <a:pt x="679576" y="242570"/>
                </a:lnTo>
                <a:lnTo>
                  <a:pt x="676782" y="240030"/>
                </a:lnTo>
                <a:lnTo>
                  <a:pt x="679196" y="233680"/>
                </a:lnTo>
                <a:lnTo>
                  <a:pt x="678052" y="231140"/>
                </a:lnTo>
                <a:lnTo>
                  <a:pt x="659002" y="231140"/>
                </a:lnTo>
                <a:lnTo>
                  <a:pt x="656044" y="222250"/>
                </a:lnTo>
                <a:lnTo>
                  <a:pt x="660003" y="205740"/>
                </a:lnTo>
                <a:lnTo>
                  <a:pt x="658699" y="193040"/>
                </a:lnTo>
                <a:lnTo>
                  <a:pt x="639952" y="190500"/>
                </a:lnTo>
                <a:lnTo>
                  <a:pt x="638464" y="182880"/>
                </a:lnTo>
                <a:lnTo>
                  <a:pt x="644048" y="177800"/>
                </a:lnTo>
                <a:lnTo>
                  <a:pt x="652347" y="175260"/>
                </a:lnTo>
                <a:lnTo>
                  <a:pt x="659002" y="170180"/>
                </a:lnTo>
                <a:lnTo>
                  <a:pt x="660780" y="167640"/>
                </a:lnTo>
                <a:lnTo>
                  <a:pt x="660907" y="162560"/>
                </a:lnTo>
                <a:lnTo>
                  <a:pt x="659002" y="160020"/>
                </a:lnTo>
                <a:lnTo>
                  <a:pt x="631317" y="160020"/>
                </a:lnTo>
                <a:lnTo>
                  <a:pt x="625601" y="156210"/>
                </a:lnTo>
                <a:lnTo>
                  <a:pt x="621411" y="151130"/>
                </a:lnTo>
                <a:lnTo>
                  <a:pt x="616839" y="144780"/>
                </a:lnTo>
                <a:lnTo>
                  <a:pt x="614045" y="135890"/>
                </a:lnTo>
                <a:lnTo>
                  <a:pt x="609980" y="129540"/>
                </a:lnTo>
                <a:lnTo>
                  <a:pt x="583789" y="110490"/>
                </a:lnTo>
                <a:lnTo>
                  <a:pt x="548274" y="102870"/>
                </a:lnTo>
                <a:lnTo>
                  <a:pt x="512879" y="92710"/>
                </a:lnTo>
                <a:lnTo>
                  <a:pt x="487045" y="69850"/>
                </a:lnTo>
                <a:close/>
              </a:path>
              <a:path w="1184275" h="1031239">
                <a:moveTo>
                  <a:pt x="683514" y="240030"/>
                </a:moveTo>
                <a:lnTo>
                  <a:pt x="679576" y="242570"/>
                </a:lnTo>
                <a:lnTo>
                  <a:pt x="690062" y="242570"/>
                </a:lnTo>
                <a:lnTo>
                  <a:pt x="686943" y="241300"/>
                </a:lnTo>
                <a:lnTo>
                  <a:pt x="683514" y="240030"/>
                </a:lnTo>
                <a:close/>
              </a:path>
              <a:path w="1184275" h="1031239">
                <a:moveTo>
                  <a:pt x="580167" y="209550"/>
                </a:moveTo>
                <a:lnTo>
                  <a:pt x="510345" y="209550"/>
                </a:lnTo>
                <a:lnTo>
                  <a:pt x="521970" y="213360"/>
                </a:lnTo>
                <a:lnTo>
                  <a:pt x="528320" y="218440"/>
                </a:lnTo>
                <a:lnTo>
                  <a:pt x="533146" y="223520"/>
                </a:lnTo>
                <a:lnTo>
                  <a:pt x="534670" y="231140"/>
                </a:lnTo>
                <a:lnTo>
                  <a:pt x="544379" y="233680"/>
                </a:lnTo>
                <a:lnTo>
                  <a:pt x="554434" y="233680"/>
                </a:lnTo>
                <a:lnTo>
                  <a:pt x="563655" y="231140"/>
                </a:lnTo>
                <a:lnTo>
                  <a:pt x="570865" y="224790"/>
                </a:lnTo>
                <a:lnTo>
                  <a:pt x="571626" y="223520"/>
                </a:lnTo>
                <a:lnTo>
                  <a:pt x="573024" y="220980"/>
                </a:lnTo>
                <a:lnTo>
                  <a:pt x="580167" y="209550"/>
                </a:lnTo>
                <a:close/>
              </a:path>
              <a:path w="1184275" h="1031239">
                <a:moveTo>
                  <a:pt x="676021" y="226060"/>
                </a:moveTo>
                <a:lnTo>
                  <a:pt x="664082" y="231140"/>
                </a:lnTo>
                <a:lnTo>
                  <a:pt x="678052" y="231140"/>
                </a:lnTo>
                <a:lnTo>
                  <a:pt x="676021" y="226060"/>
                </a:lnTo>
                <a:close/>
              </a:path>
              <a:path w="1184275" h="1031239">
                <a:moveTo>
                  <a:pt x="592074" y="190500"/>
                </a:moveTo>
                <a:lnTo>
                  <a:pt x="487045" y="190500"/>
                </a:lnTo>
                <a:lnTo>
                  <a:pt x="477520" y="220980"/>
                </a:lnTo>
                <a:lnTo>
                  <a:pt x="486715" y="213360"/>
                </a:lnTo>
                <a:lnTo>
                  <a:pt x="498125" y="209550"/>
                </a:lnTo>
                <a:lnTo>
                  <a:pt x="580167" y="209550"/>
                </a:lnTo>
                <a:lnTo>
                  <a:pt x="592074" y="190500"/>
                </a:lnTo>
                <a:close/>
              </a:path>
              <a:path w="1184275" h="1031239">
                <a:moveTo>
                  <a:pt x="372364" y="180340"/>
                </a:moveTo>
                <a:lnTo>
                  <a:pt x="362839" y="210820"/>
                </a:lnTo>
                <a:lnTo>
                  <a:pt x="372364" y="190500"/>
                </a:lnTo>
                <a:lnTo>
                  <a:pt x="372364" y="180340"/>
                </a:lnTo>
                <a:close/>
              </a:path>
              <a:path w="1184275" h="1031239">
                <a:moveTo>
                  <a:pt x="420243" y="151130"/>
                </a:moveTo>
                <a:lnTo>
                  <a:pt x="410718" y="180340"/>
                </a:lnTo>
                <a:lnTo>
                  <a:pt x="420243" y="160020"/>
                </a:lnTo>
                <a:lnTo>
                  <a:pt x="420243" y="151130"/>
                </a:lnTo>
                <a:close/>
              </a:path>
              <a:path w="1184275" h="1031239">
                <a:moveTo>
                  <a:pt x="732790" y="128270"/>
                </a:moveTo>
                <a:lnTo>
                  <a:pt x="727455" y="128270"/>
                </a:lnTo>
                <a:lnTo>
                  <a:pt x="725804" y="130810"/>
                </a:lnTo>
                <a:lnTo>
                  <a:pt x="723900" y="132080"/>
                </a:lnTo>
                <a:lnTo>
                  <a:pt x="727075" y="138430"/>
                </a:lnTo>
                <a:lnTo>
                  <a:pt x="725804" y="139700"/>
                </a:lnTo>
                <a:lnTo>
                  <a:pt x="720701" y="140970"/>
                </a:lnTo>
                <a:lnTo>
                  <a:pt x="706445" y="140970"/>
                </a:lnTo>
                <a:lnTo>
                  <a:pt x="706627" y="151130"/>
                </a:lnTo>
                <a:lnTo>
                  <a:pt x="659002" y="151130"/>
                </a:lnTo>
                <a:lnTo>
                  <a:pt x="678052" y="170180"/>
                </a:lnTo>
                <a:lnTo>
                  <a:pt x="694961" y="175260"/>
                </a:lnTo>
                <a:lnTo>
                  <a:pt x="707024" y="170180"/>
                </a:lnTo>
                <a:lnTo>
                  <a:pt x="716539" y="161290"/>
                </a:lnTo>
                <a:lnTo>
                  <a:pt x="725804" y="151130"/>
                </a:lnTo>
                <a:lnTo>
                  <a:pt x="729233" y="147320"/>
                </a:lnTo>
                <a:lnTo>
                  <a:pt x="732790" y="144780"/>
                </a:lnTo>
                <a:lnTo>
                  <a:pt x="734695" y="140970"/>
                </a:lnTo>
                <a:lnTo>
                  <a:pt x="720701" y="140970"/>
                </a:lnTo>
                <a:lnTo>
                  <a:pt x="712692" y="139700"/>
                </a:lnTo>
                <a:lnTo>
                  <a:pt x="735329" y="139700"/>
                </a:lnTo>
                <a:lnTo>
                  <a:pt x="737107" y="137160"/>
                </a:lnTo>
                <a:lnTo>
                  <a:pt x="738124" y="132080"/>
                </a:lnTo>
                <a:lnTo>
                  <a:pt x="735329" y="130810"/>
                </a:lnTo>
                <a:lnTo>
                  <a:pt x="732790" y="128270"/>
                </a:lnTo>
                <a:close/>
              </a:path>
              <a:path w="1184275" h="1031239">
                <a:moveTo>
                  <a:pt x="655827" y="157480"/>
                </a:moveTo>
                <a:lnTo>
                  <a:pt x="646683" y="160020"/>
                </a:lnTo>
                <a:lnTo>
                  <a:pt x="659002" y="160020"/>
                </a:lnTo>
                <a:lnTo>
                  <a:pt x="655827" y="157480"/>
                </a:lnTo>
                <a:close/>
              </a:path>
              <a:path w="1184275" h="1031239">
                <a:moveTo>
                  <a:pt x="725804" y="100330"/>
                </a:moveTo>
                <a:lnTo>
                  <a:pt x="716152" y="100330"/>
                </a:lnTo>
                <a:lnTo>
                  <a:pt x="735329" y="120650"/>
                </a:lnTo>
                <a:lnTo>
                  <a:pt x="744854" y="139700"/>
                </a:lnTo>
                <a:lnTo>
                  <a:pt x="746557" y="128270"/>
                </a:lnTo>
                <a:lnTo>
                  <a:pt x="743616" y="116840"/>
                </a:lnTo>
                <a:lnTo>
                  <a:pt x="736532" y="106680"/>
                </a:lnTo>
                <a:lnTo>
                  <a:pt x="725804" y="100330"/>
                </a:lnTo>
                <a:close/>
              </a:path>
              <a:path w="1184275" h="1031239">
                <a:moveTo>
                  <a:pt x="337103" y="99060"/>
                </a:moveTo>
                <a:lnTo>
                  <a:pt x="324357" y="99060"/>
                </a:lnTo>
                <a:lnTo>
                  <a:pt x="316738" y="100330"/>
                </a:lnTo>
                <a:lnTo>
                  <a:pt x="310006" y="104140"/>
                </a:lnTo>
                <a:lnTo>
                  <a:pt x="305689" y="110490"/>
                </a:lnTo>
                <a:lnTo>
                  <a:pt x="362839" y="120650"/>
                </a:lnTo>
                <a:lnTo>
                  <a:pt x="357594" y="110490"/>
                </a:lnTo>
                <a:lnTo>
                  <a:pt x="348599" y="102870"/>
                </a:lnTo>
                <a:lnTo>
                  <a:pt x="337103" y="99060"/>
                </a:lnTo>
                <a:close/>
              </a:path>
              <a:path w="1184275" h="1031239">
                <a:moveTo>
                  <a:pt x="390510" y="102177"/>
                </a:moveTo>
                <a:lnTo>
                  <a:pt x="391795" y="107950"/>
                </a:lnTo>
                <a:lnTo>
                  <a:pt x="390731" y="115570"/>
                </a:lnTo>
                <a:lnTo>
                  <a:pt x="391668" y="120650"/>
                </a:lnTo>
                <a:lnTo>
                  <a:pt x="396966" y="120650"/>
                </a:lnTo>
                <a:lnTo>
                  <a:pt x="404336" y="119380"/>
                </a:lnTo>
                <a:lnTo>
                  <a:pt x="410134" y="115570"/>
                </a:lnTo>
                <a:lnTo>
                  <a:pt x="410718" y="110490"/>
                </a:lnTo>
                <a:lnTo>
                  <a:pt x="439293" y="110490"/>
                </a:lnTo>
                <a:lnTo>
                  <a:pt x="436911" y="105410"/>
                </a:lnTo>
                <a:lnTo>
                  <a:pt x="405376" y="105410"/>
                </a:lnTo>
                <a:lnTo>
                  <a:pt x="390510" y="102177"/>
                </a:lnTo>
                <a:close/>
              </a:path>
              <a:path w="1184275" h="1031239">
                <a:moveTo>
                  <a:pt x="422624" y="74930"/>
                </a:moveTo>
                <a:lnTo>
                  <a:pt x="405376" y="74930"/>
                </a:lnTo>
                <a:lnTo>
                  <a:pt x="413162" y="90170"/>
                </a:lnTo>
                <a:lnTo>
                  <a:pt x="405376" y="105410"/>
                </a:lnTo>
                <a:lnTo>
                  <a:pt x="436911" y="105410"/>
                </a:lnTo>
                <a:lnTo>
                  <a:pt x="422624" y="74930"/>
                </a:lnTo>
                <a:close/>
              </a:path>
              <a:path w="1184275" h="1031239">
                <a:moveTo>
                  <a:pt x="382016" y="100330"/>
                </a:moveTo>
                <a:lnTo>
                  <a:pt x="390510" y="102177"/>
                </a:lnTo>
                <a:lnTo>
                  <a:pt x="390382" y="101600"/>
                </a:lnTo>
                <a:lnTo>
                  <a:pt x="382016" y="100330"/>
                </a:lnTo>
                <a:close/>
              </a:path>
              <a:path w="1184275" h="1031239">
                <a:moveTo>
                  <a:pt x="414885" y="58420"/>
                </a:moveTo>
                <a:lnTo>
                  <a:pt x="372109" y="58420"/>
                </a:lnTo>
                <a:lnTo>
                  <a:pt x="381126" y="63500"/>
                </a:lnTo>
                <a:lnTo>
                  <a:pt x="382650" y="72390"/>
                </a:lnTo>
                <a:lnTo>
                  <a:pt x="383286" y="74930"/>
                </a:lnTo>
                <a:lnTo>
                  <a:pt x="382904" y="77470"/>
                </a:lnTo>
                <a:lnTo>
                  <a:pt x="382016" y="80010"/>
                </a:lnTo>
                <a:lnTo>
                  <a:pt x="405376" y="74930"/>
                </a:lnTo>
                <a:lnTo>
                  <a:pt x="422624" y="74930"/>
                </a:lnTo>
                <a:lnTo>
                  <a:pt x="414885" y="58420"/>
                </a:lnTo>
                <a:close/>
              </a:path>
              <a:path w="1184275" h="1031239">
                <a:moveTo>
                  <a:pt x="391306" y="36830"/>
                </a:moveTo>
                <a:lnTo>
                  <a:pt x="374681" y="43180"/>
                </a:lnTo>
                <a:lnTo>
                  <a:pt x="361723" y="52070"/>
                </a:lnTo>
                <a:lnTo>
                  <a:pt x="362839" y="59690"/>
                </a:lnTo>
                <a:lnTo>
                  <a:pt x="372109" y="58420"/>
                </a:lnTo>
                <a:lnTo>
                  <a:pt x="414885" y="58420"/>
                </a:lnTo>
                <a:lnTo>
                  <a:pt x="411908" y="52070"/>
                </a:lnTo>
                <a:lnTo>
                  <a:pt x="403228" y="52070"/>
                </a:lnTo>
                <a:lnTo>
                  <a:pt x="401002" y="49530"/>
                </a:lnTo>
                <a:lnTo>
                  <a:pt x="401127" y="46990"/>
                </a:lnTo>
                <a:lnTo>
                  <a:pt x="401193" y="39370"/>
                </a:lnTo>
                <a:lnTo>
                  <a:pt x="391306" y="36830"/>
                </a:lnTo>
                <a:close/>
              </a:path>
              <a:path w="1184275" h="1031239">
                <a:moveTo>
                  <a:pt x="451993" y="46990"/>
                </a:moveTo>
                <a:lnTo>
                  <a:pt x="448818" y="49530"/>
                </a:lnTo>
                <a:lnTo>
                  <a:pt x="458343" y="59690"/>
                </a:lnTo>
                <a:lnTo>
                  <a:pt x="461518" y="57150"/>
                </a:lnTo>
                <a:lnTo>
                  <a:pt x="461899" y="53340"/>
                </a:lnTo>
                <a:lnTo>
                  <a:pt x="456565" y="48260"/>
                </a:lnTo>
                <a:lnTo>
                  <a:pt x="451993" y="46990"/>
                </a:lnTo>
                <a:close/>
              </a:path>
              <a:path w="1184275" h="1031239">
                <a:moveTo>
                  <a:pt x="410718" y="49530"/>
                </a:moveTo>
                <a:lnTo>
                  <a:pt x="403228" y="52070"/>
                </a:lnTo>
                <a:lnTo>
                  <a:pt x="411908" y="52070"/>
                </a:lnTo>
                <a:lnTo>
                  <a:pt x="410718" y="49530"/>
                </a:lnTo>
                <a:close/>
              </a:path>
              <a:path w="1184275" h="1031239">
                <a:moveTo>
                  <a:pt x="372364" y="39370"/>
                </a:moveTo>
                <a:lnTo>
                  <a:pt x="353314" y="39370"/>
                </a:lnTo>
                <a:lnTo>
                  <a:pt x="362839" y="49530"/>
                </a:lnTo>
                <a:lnTo>
                  <a:pt x="372364" y="39370"/>
                </a:lnTo>
                <a:close/>
              </a:path>
              <a:path w="1184275" h="1031239">
                <a:moveTo>
                  <a:pt x="304050" y="38059"/>
                </a:moveTo>
                <a:lnTo>
                  <a:pt x="304926" y="39370"/>
                </a:lnTo>
                <a:lnTo>
                  <a:pt x="305689" y="39370"/>
                </a:lnTo>
                <a:lnTo>
                  <a:pt x="304050" y="38059"/>
                </a:lnTo>
                <a:close/>
              </a:path>
              <a:path w="1184275" h="1031239">
                <a:moveTo>
                  <a:pt x="302388" y="35572"/>
                </a:moveTo>
                <a:lnTo>
                  <a:pt x="302514" y="36830"/>
                </a:lnTo>
                <a:lnTo>
                  <a:pt x="304050" y="38059"/>
                </a:lnTo>
                <a:lnTo>
                  <a:pt x="302388" y="35572"/>
                </a:lnTo>
                <a:close/>
              </a:path>
              <a:path w="1184275" h="1031239">
                <a:moveTo>
                  <a:pt x="305689" y="0"/>
                </a:moveTo>
                <a:lnTo>
                  <a:pt x="298551" y="8890"/>
                </a:lnTo>
                <a:lnTo>
                  <a:pt x="296021" y="19050"/>
                </a:lnTo>
                <a:lnTo>
                  <a:pt x="298134" y="29210"/>
                </a:lnTo>
                <a:lnTo>
                  <a:pt x="302388" y="35572"/>
                </a:lnTo>
                <a:lnTo>
                  <a:pt x="302132" y="33020"/>
                </a:lnTo>
                <a:lnTo>
                  <a:pt x="304673" y="30480"/>
                </a:lnTo>
                <a:lnTo>
                  <a:pt x="307467" y="27940"/>
                </a:lnTo>
                <a:lnTo>
                  <a:pt x="314922" y="27940"/>
                </a:lnTo>
                <a:lnTo>
                  <a:pt x="313172" y="20320"/>
                </a:lnTo>
                <a:lnTo>
                  <a:pt x="330820" y="20320"/>
                </a:lnTo>
                <a:lnTo>
                  <a:pt x="334264" y="19050"/>
                </a:lnTo>
                <a:lnTo>
                  <a:pt x="336423" y="17780"/>
                </a:lnTo>
                <a:lnTo>
                  <a:pt x="336169" y="12700"/>
                </a:lnTo>
                <a:lnTo>
                  <a:pt x="334264" y="10160"/>
                </a:lnTo>
                <a:lnTo>
                  <a:pt x="330701" y="8890"/>
                </a:lnTo>
                <a:lnTo>
                  <a:pt x="309171" y="8890"/>
                </a:lnTo>
                <a:lnTo>
                  <a:pt x="305689" y="0"/>
                </a:lnTo>
                <a:close/>
              </a:path>
              <a:path w="1184275" h="1031239">
                <a:moveTo>
                  <a:pt x="314922" y="27940"/>
                </a:moveTo>
                <a:lnTo>
                  <a:pt x="312039" y="27940"/>
                </a:lnTo>
                <a:lnTo>
                  <a:pt x="315214" y="29210"/>
                </a:lnTo>
                <a:lnTo>
                  <a:pt x="314922" y="27940"/>
                </a:lnTo>
                <a:close/>
              </a:path>
              <a:path w="1184275" h="1031239">
                <a:moveTo>
                  <a:pt x="330820" y="20320"/>
                </a:moveTo>
                <a:lnTo>
                  <a:pt x="318785" y="20320"/>
                </a:lnTo>
                <a:lnTo>
                  <a:pt x="327376" y="21590"/>
                </a:lnTo>
                <a:lnTo>
                  <a:pt x="330820" y="20320"/>
                </a:lnTo>
                <a:close/>
              </a:path>
              <a:path w="1184275" h="1031239">
                <a:moveTo>
                  <a:pt x="327138" y="7620"/>
                </a:moveTo>
                <a:lnTo>
                  <a:pt x="317547" y="8890"/>
                </a:lnTo>
                <a:lnTo>
                  <a:pt x="330701" y="8890"/>
                </a:lnTo>
                <a:lnTo>
                  <a:pt x="327138" y="7620"/>
                </a:lnTo>
                <a:close/>
              </a:path>
              <a:path w="1184275" h="1031239">
                <a:moveTo>
                  <a:pt x="410718" y="893699"/>
                </a:moveTo>
                <a:lnTo>
                  <a:pt x="401193" y="944118"/>
                </a:lnTo>
                <a:lnTo>
                  <a:pt x="398018" y="946404"/>
                </a:lnTo>
                <a:lnTo>
                  <a:pt x="397509" y="950468"/>
                </a:lnTo>
                <a:lnTo>
                  <a:pt x="400176" y="953262"/>
                </a:lnTo>
                <a:lnTo>
                  <a:pt x="402971" y="956056"/>
                </a:lnTo>
                <a:lnTo>
                  <a:pt x="407543" y="956437"/>
                </a:lnTo>
                <a:lnTo>
                  <a:pt x="410718" y="954024"/>
                </a:lnTo>
                <a:lnTo>
                  <a:pt x="439293" y="944118"/>
                </a:lnTo>
                <a:lnTo>
                  <a:pt x="462247" y="903795"/>
                </a:lnTo>
                <a:lnTo>
                  <a:pt x="439261" y="903795"/>
                </a:lnTo>
                <a:lnTo>
                  <a:pt x="424132" y="901271"/>
                </a:lnTo>
                <a:lnTo>
                  <a:pt x="410718" y="893699"/>
                </a:lnTo>
                <a:close/>
              </a:path>
              <a:path w="1184275" h="1031239">
                <a:moveTo>
                  <a:pt x="467995" y="893699"/>
                </a:moveTo>
                <a:lnTo>
                  <a:pt x="454437" y="901271"/>
                </a:lnTo>
                <a:lnTo>
                  <a:pt x="439261" y="903795"/>
                </a:lnTo>
                <a:lnTo>
                  <a:pt x="462247" y="903795"/>
                </a:lnTo>
                <a:lnTo>
                  <a:pt x="467995" y="893699"/>
                </a:lnTo>
                <a:close/>
              </a:path>
              <a:path w="1184275" h="1031239">
                <a:moveTo>
                  <a:pt x="964438" y="803148"/>
                </a:moveTo>
                <a:lnTo>
                  <a:pt x="945388" y="813308"/>
                </a:lnTo>
                <a:lnTo>
                  <a:pt x="897763" y="863600"/>
                </a:lnTo>
                <a:lnTo>
                  <a:pt x="906180" y="866429"/>
                </a:lnTo>
                <a:lnTo>
                  <a:pt x="912526" y="871759"/>
                </a:lnTo>
                <a:lnTo>
                  <a:pt x="916158" y="878851"/>
                </a:lnTo>
                <a:lnTo>
                  <a:pt x="916431" y="886968"/>
                </a:lnTo>
                <a:lnTo>
                  <a:pt x="914780" y="895731"/>
                </a:lnTo>
                <a:lnTo>
                  <a:pt x="907288" y="902462"/>
                </a:lnTo>
                <a:lnTo>
                  <a:pt x="897763" y="903859"/>
                </a:lnTo>
                <a:lnTo>
                  <a:pt x="907288" y="903859"/>
                </a:lnTo>
                <a:lnTo>
                  <a:pt x="978991" y="843407"/>
                </a:lnTo>
                <a:lnTo>
                  <a:pt x="964438" y="843407"/>
                </a:lnTo>
                <a:lnTo>
                  <a:pt x="957445" y="834306"/>
                </a:lnTo>
                <a:lnTo>
                  <a:pt x="954976" y="823849"/>
                </a:lnTo>
                <a:lnTo>
                  <a:pt x="957079" y="813296"/>
                </a:lnTo>
                <a:lnTo>
                  <a:pt x="963802" y="803910"/>
                </a:lnTo>
                <a:lnTo>
                  <a:pt x="964183" y="803529"/>
                </a:lnTo>
                <a:lnTo>
                  <a:pt x="964438" y="803148"/>
                </a:lnTo>
                <a:close/>
              </a:path>
              <a:path w="1184275" h="1031239">
                <a:moveTo>
                  <a:pt x="1002792" y="823341"/>
                </a:moveTo>
                <a:lnTo>
                  <a:pt x="993267" y="823341"/>
                </a:lnTo>
                <a:lnTo>
                  <a:pt x="964438" y="843407"/>
                </a:lnTo>
                <a:lnTo>
                  <a:pt x="978991" y="843407"/>
                </a:lnTo>
                <a:lnTo>
                  <a:pt x="1002792" y="823341"/>
                </a:lnTo>
                <a:close/>
              </a:path>
              <a:path w="1184275" h="1031239">
                <a:moveTo>
                  <a:pt x="935863" y="763143"/>
                </a:moveTo>
                <a:lnTo>
                  <a:pt x="935863" y="813308"/>
                </a:lnTo>
                <a:lnTo>
                  <a:pt x="945391" y="813296"/>
                </a:lnTo>
                <a:lnTo>
                  <a:pt x="954913" y="783082"/>
                </a:lnTo>
                <a:lnTo>
                  <a:pt x="954913" y="773049"/>
                </a:lnTo>
                <a:lnTo>
                  <a:pt x="935863" y="763143"/>
                </a:lnTo>
                <a:close/>
              </a:path>
              <a:path w="1184275" h="1031239">
                <a:moveTo>
                  <a:pt x="706627" y="1014476"/>
                </a:moveTo>
                <a:lnTo>
                  <a:pt x="687577" y="1024382"/>
                </a:lnTo>
                <a:lnTo>
                  <a:pt x="690752" y="1029081"/>
                </a:lnTo>
                <a:lnTo>
                  <a:pt x="697483" y="1030732"/>
                </a:lnTo>
                <a:lnTo>
                  <a:pt x="702818" y="1027938"/>
                </a:lnTo>
                <a:lnTo>
                  <a:pt x="708025" y="1025017"/>
                </a:lnTo>
                <a:lnTo>
                  <a:pt x="709802" y="1019048"/>
                </a:lnTo>
                <a:lnTo>
                  <a:pt x="706627" y="1014476"/>
                </a:lnTo>
                <a:close/>
              </a:path>
              <a:path w="1184275" h="1031239">
                <a:moveTo>
                  <a:pt x="868933" y="893699"/>
                </a:moveTo>
                <a:lnTo>
                  <a:pt x="849883" y="893699"/>
                </a:lnTo>
                <a:lnTo>
                  <a:pt x="832348" y="930525"/>
                </a:lnTo>
                <a:lnTo>
                  <a:pt x="799488" y="948619"/>
                </a:lnTo>
                <a:lnTo>
                  <a:pt x="760117" y="959362"/>
                </a:lnTo>
                <a:lnTo>
                  <a:pt x="723050" y="974133"/>
                </a:lnTo>
                <a:lnTo>
                  <a:pt x="697102" y="1004316"/>
                </a:lnTo>
                <a:lnTo>
                  <a:pt x="716152" y="1014476"/>
                </a:lnTo>
                <a:lnTo>
                  <a:pt x="737937" y="1008364"/>
                </a:lnTo>
                <a:lnTo>
                  <a:pt x="755459" y="996632"/>
                </a:lnTo>
                <a:lnTo>
                  <a:pt x="772410" y="983757"/>
                </a:lnTo>
                <a:lnTo>
                  <a:pt x="792479" y="974217"/>
                </a:lnTo>
                <a:lnTo>
                  <a:pt x="809420" y="970942"/>
                </a:lnTo>
                <a:lnTo>
                  <a:pt x="824753" y="967549"/>
                </a:lnTo>
                <a:lnTo>
                  <a:pt x="833538" y="959965"/>
                </a:lnTo>
                <a:lnTo>
                  <a:pt x="830833" y="944118"/>
                </a:lnTo>
                <a:lnTo>
                  <a:pt x="868933" y="913765"/>
                </a:lnTo>
                <a:lnTo>
                  <a:pt x="876260" y="906145"/>
                </a:lnTo>
                <a:lnTo>
                  <a:pt x="875538" y="906145"/>
                </a:lnTo>
                <a:lnTo>
                  <a:pt x="870712" y="905764"/>
                </a:lnTo>
                <a:lnTo>
                  <a:pt x="868172" y="902970"/>
                </a:lnTo>
                <a:lnTo>
                  <a:pt x="865631" y="900303"/>
                </a:lnTo>
                <a:lnTo>
                  <a:pt x="866013" y="895985"/>
                </a:lnTo>
                <a:lnTo>
                  <a:pt x="868933" y="893699"/>
                </a:lnTo>
                <a:close/>
              </a:path>
              <a:path w="1184275" h="1031239">
                <a:moveTo>
                  <a:pt x="878458" y="903859"/>
                </a:moveTo>
                <a:lnTo>
                  <a:pt x="875538" y="906145"/>
                </a:lnTo>
                <a:lnTo>
                  <a:pt x="876260" y="906145"/>
                </a:lnTo>
                <a:lnTo>
                  <a:pt x="878458" y="903859"/>
                </a:lnTo>
                <a:close/>
              </a:path>
              <a:path w="1184275" h="1031239">
                <a:moveTo>
                  <a:pt x="782954" y="149860"/>
                </a:moveTo>
                <a:lnTo>
                  <a:pt x="792479" y="179959"/>
                </a:lnTo>
                <a:lnTo>
                  <a:pt x="802004" y="169799"/>
                </a:lnTo>
                <a:lnTo>
                  <a:pt x="782954" y="149860"/>
                </a:lnTo>
                <a:close/>
              </a:path>
              <a:path w="1184275" h="1031239">
                <a:moveTo>
                  <a:pt x="852677" y="229743"/>
                </a:moveTo>
                <a:lnTo>
                  <a:pt x="849883" y="230124"/>
                </a:lnTo>
                <a:lnTo>
                  <a:pt x="849883" y="240157"/>
                </a:lnTo>
                <a:lnTo>
                  <a:pt x="868933" y="250317"/>
                </a:lnTo>
                <a:lnTo>
                  <a:pt x="869894" y="244296"/>
                </a:lnTo>
                <a:lnTo>
                  <a:pt x="852677" y="229743"/>
                </a:lnTo>
                <a:close/>
              </a:path>
              <a:path w="1184275" h="1031239">
                <a:moveTo>
                  <a:pt x="889553" y="248136"/>
                </a:moveTo>
                <a:lnTo>
                  <a:pt x="881633" y="249047"/>
                </a:lnTo>
                <a:lnTo>
                  <a:pt x="880491" y="249428"/>
                </a:lnTo>
                <a:lnTo>
                  <a:pt x="879475" y="249809"/>
                </a:lnTo>
                <a:lnTo>
                  <a:pt x="878458" y="250317"/>
                </a:lnTo>
                <a:lnTo>
                  <a:pt x="897763" y="260477"/>
                </a:lnTo>
                <a:lnTo>
                  <a:pt x="907288" y="260477"/>
                </a:lnTo>
                <a:lnTo>
                  <a:pt x="903154" y="254172"/>
                </a:lnTo>
                <a:lnTo>
                  <a:pt x="896985" y="249951"/>
                </a:lnTo>
                <a:lnTo>
                  <a:pt x="889553" y="248136"/>
                </a:lnTo>
                <a:close/>
              </a:path>
              <a:path w="1184275" h="1031239">
                <a:moveTo>
                  <a:pt x="964438" y="370967"/>
                </a:moveTo>
                <a:lnTo>
                  <a:pt x="964438" y="381000"/>
                </a:lnTo>
                <a:lnTo>
                  <a:pt x="973963" y="381000"/>
                </a:lnTo>
                <a:lnTo>
                  <a:pt x="964438" y="370967"/>
                </a:lnTo>
                <a:close/>
              </a:path>
              <a:path w="1184275" h="1031239">
                <a:moveTo>
                  <a:pt x="897763" y="461391"/>
                </a:moveTo>
                <a:lnTo>
                  <a:pt x="907288" y="481457"/>
                </a:lnTo>
                <a:lnTo>
                  <a:pt x="926338" y="501650"/>
                </a:lnTo>
                <a:lnTo>
                  <a:pt x="935863" y="501650"/>
                </a:lnTo>
                <a:lnTo>
                  <a:pt x="931088" y="488376"/>
                </a:lnTo>
                <a:lnTo>
                  <a:pt x="922813" y="476900"/>
                </a:lnTo>
                <a:lnTo>
                  <a:pt x="911538" y="467735"/>
                </a:lnTo>
                <a:lnTo>
                  <a:pt x="897763" y="461391"/>
                </a:lnTo>
                <a:close/>
              </a:path>
              <a:path w="1184275" h="1031239">
                <a:moveTo>
                  <a:pt x="1149859" y="400026"/>
                </a:moveTo>
                <a:lnTo>
                  <a:pt x="1142888" y="402431"/>
                </a:lnTo>
                <a:lnTo>
                  <a:pt x="1137370" y="406693"/>
                </a:lnTo>
                <a:lnTo>
                  <a:pt x="1136269" y="411099"/>
                </a:lnTo>
                <a:lnTo>
                  <a:pt x="1145794" y="411099"/>
                </a:lnTo>
                <a:lnTo>
                  <a:pt x="1152032" y="413337"/>
                </a:lnTo>
                <a:lnTo>
                  <a:pt x="1155890" y="410432"/>
                </a:lnTo>
                <a:lnTo>
                  <a:pt x="1157081" y="405384"/>
                </a:lnTo>
                <a:lnTo>
                  <a:pt x="1155319" y="401193"/>
                </a:lnTo>
                <a:lnTo>
                  <a:pt x="1149859" y="400026"/>
                </a:lnTo>
                <a:close/>
              </a:path>
              <a:path w="1184275" h="1031239">
                <a:moveTo>
                  <a:pt x="1174877" y="369443"/>
                </a:moveTo>
                <a:lnTo>
                  <a:pt x="1165859" y="375158"/>
                </a:lnTo>
                <a:lnTo>
                  <a:pt x="1164336" y="383413"/>
                </a:lnTo>
                <a:lnTo>
                  <a:pt x="1163954" y="385953"/>
                </a:lnTo>
                <a:lnTo>
                  <a:pt x="1164081" y="388620"/>
                </a:lnTo>
                <a:lnTo>
                  <a:pt x="1165098" y="391033"/>
                </a:lnTo>
                <a:lnTo>
                  <a:pt x="1184148" y="381000"/>
                </a:lnTo>
                <a:lnTo>
                  <a:pt x="1174623" y="381000"/>
                </a:lnTo>
                <a:lnTo>
                  <a:pt x="1184148" y="370967"/>
                </a:lnTo>
                <a:lnTo>
                  <a:pt x="1174877" y="369443"/>
                </a:lnTo>
                <a:close/>
              </a:path>
            </a:pathLst>
          </a:custGeom>
          <a:solidFill>
            <a:schemeClr val="bg1"/>
          </a:solidFill>
        </p:spPr>
        <p:txBody>
          <a:bodyPr wrap="square" lIns="0" tIns="0" rIns="0" bIns="0" rtlCol="0"/>
          <a:lstStyle/>
          <a:p>
            <a:endParaRPr dirty="0">
              <a:latin typeface="Tw Cen MT" panose="020B0602020104020603" pitchFamily="34" charset="0"/>
            </a:endParaRPr>
          </a:p>
        </p:txBody>
      </p:sp>
      <p:sp>
        <p:nvSpPr>
          <p:cNvPr id="11" name="object 9">
            <a:extLst>
              <a:ext uri="{FF2B5EF4-FFF2-40B4-BE49-F238E27FC236}">
                <a16:creationId xmlns:a16="http://schemas.microsoft.com/office/drawing/2014/main" id="{C5D7B872-2DCB-50B6-AC81-B8A272A9024D}"/>
              </a:ext>
            </a:extLst>
          </p:cNvPr>
          <p:cNvSpPr/>
          <p:nvPr/>
        </p:nvSpPr>
        <p:spPr>
          <a:xfrm>
            <a:off x="6015228" y="2458917"/>
            <a:ext cx="1584960" cy="1270000"/>
          </a:xfrm>
          <a:custGeom>
            <a:avLst/>
            <a:gdLst/>
            <a:ahLst/>
            <a:cxnLst/>
            <a:rect l="l" t="t" r="r" b="b"/>
            <a:pathLst>
              <a:path w="1584959" h="1270000">
                <a:moveTo>
                  <a:pt x="954913" y="1206500"/>
                </a:moveTo>
                <a:lnTo>
                  <a:pt x="868933" y="1206500"/>
                </a:lnTo>
                <a:lnTo>
                  <a:pt x="876548" y="1219200"/>
                </a:lnTo>
                <a:lnTo>
                  <a:pt x="878982" y="1219200"/>
                </a:lnTo>
                <a:lnTo>
                  <a:pt x="878774" y="1231900"/>
                </a:lnTo>
                <a:lnTo>
                  <a:pt x="878458" y="1244600"/>
                </a:lnTo>
                <a:lnTo>
                  <a:pt x="884033" y="1257300"/>
                </a:lnTo>
                <a:lnTo>
                  <a:pt x="897239" y="1270000"/>
                </a:lnTo>
                <a:lnTo>
                  <a:pt x="935736" y="1270000"/>
                </a:lnTo>
                <a:lnTo>
                  <a:pt x="954913" y="1206500"/>
                </a:lnTo>
                <a:close/>
              </a:path>
              <a:path w="1584959" h="1270000">
                <a:moveTo>
                  <a:pt x="849756" y="1155700"/>
                </a:moveTo>
                <a:lnTo>
                  <a:pt x="763904" y="1155700"/>
                </a:lnTo>
                <a:lnTo>
                  <a:pt x="792479" y="1193800"/>
                </a:lnTo>
                <a:lnTo>
                  <a:pt x="792479" y="1206500"/>
                </a:lnTo>
                <a:lnTo>
                  <a:pt x="868933" y="1219200"/>
                </a:lnTo>
                <a:lnTo>
                  <a:pt x="868933" y="1206500"/>
                </a:lnTo>
                <a:lnTo>
                  <a:pt x="954913" y="1206500"/>
                </a:lnTo>
                <a:lnTo>
                  <a:pt x="952069" y="1181100"/>
                </a:lnTo>
                <a:lnTo>
                  <a:pt x="925496" y="1168400"/>
                </a:lnTo>
                <a:lnTo>
                  <a:pt x="868933" y="1168400"/>
                </a:lnTo>
                <a:lnTo>
                  <a:pt x="849756" y="1155700"/>
                </a:lnTo>
                <a:close/>
              </a:path>
              <a:path w="1584959" h="1270000">
                <a:moveTo>
                  <a:pt x="868933" y="1104900"/>
                </a:moveTo>
                <a:lnTo>
                  <a:pt x="802004" y="1104900"/>
                </a:lnTo>
                <a:lnTo>
                  <a:pt x="786703" y="1117600"/>
                </a:lnTo>
                <a:lnTo>
                  <a:pt x="620087" y="1117600"/>
                </a:lnTo>
                <a:lnTo>
                  <a:pt x="639699" y="1130300"/>
                </a:lnTo>
                <a:lnTo>
                  <a:pt x="649224" y="1143000"/>
                </a:lnTo>
                <a:lnTo>
                  <a:pt x="674518" y="1155700"/>
                </a:lnTo>
                <a:lnTo>
                  <a:pt x="703278" y="1168400"/>
                </a:lnTo>
                <a:lnTo>
                  <a:pt x="733680" y="1168400"/>
                </a:lnTo>
                <a:lnTo>
                  <a:pt x="763904" y="1155700"/>
                </a:lnTo>
                <a:lnTo>
                  <a:pt x="849756" y="1155700"/>
                </a:lnTo>
                <a:lnTo>
                  <a:pt x="868933" y="1104900"/>
                </a:lnTo>
                <a:close/>
              </a:path>
              <a:path w="1584959" h="1270000">
                <a:moveTo>
                  <a:pt x="907033" y="1054100"/>
                </a:moveTo>
                <a:lnTo>
                  <a:pt x="856303" y="1054100"/>
                </a:lnTo>
                <a:lnTo>
                  <a:pt x="846375" y="1066800"/>
                </a:lnTo>
                <a:lnTo>
                  <a:pt x="838138" y="1092200"/>
                </a:lnTo>
                <a:lnTo>
                  <a:pt x="811529" y="1104900"/>
                </a:lnTo>
                <a:lnTo>
                  <a:pt x="868933" y="1104900"/>
                </a:lnTo>
                <a:lnTo>
                  <a:pt x="878458" y="1130300"/>
                </a:lnTo>
                <a:lnTo>
                  <a:pt x="878458" y="1104900"/>
                </a:lnTo>
                <a:lnTo>
                  <a:pt x="907033" y="1054100"/>
                </a:lnTo>
                <a:close/>
              </a:path>
              <a:path w="1584959" h="1270000">
                <a:moveTo>
                  <a:pt x="1078865" y="1104900"/>
                </a:moveTo>
                <a:lnTo>
                  <a:pt x="1059799" y="1104900"/>
                </a:lnTo>
                <a:lnTo>
                  <a:pt x="1049596" y="1116765"/>
                </a:lnTo>
                <a:lnTo>
                  <a:pt x="1059815" y="1130300"/>
                </a:lnTo>
                <a:lnTo>
                  <a:pt x="1079817" y="1130300"/>
                </a:lnTo>
                <a:lnTo>
                  <a:pt x="1082246" y="1117600"/>
                </a:lnTo>
                <a:lnTo>
                  <a:pt x="1078865" y="1104900"/>
                </a:lnTo>
                <a:close/>
              </a:path>
              <a:path w="1584959" h="1270000">
                <a:moveTo>
                  <a:pt x="1260348" y="1104900"/>
                </a:moveTo>
                <a:lnTo>
                  <a:pt x="1234178" y="1104900"/>
                </a:lnTo>
                <a:lnTo>
                  <a:pt x="1228629" y="1117600"/>
                </a:lnTo>
                <a:lnTo>
                  <a:pt x="1234178" y="1130300"/>
                </a:lnTo>
                <a:lnTo>
                  <a:pt x="1250823" y="1130300"/>
                </a:lnTo>
                <a:lnTo>
                  <a:pt x="1260348" y="1104900"/>
                </a:lnTo>
                <a:close/>
              </a:path>
              <a:path w="1584959" h="1270000">
                <a:moveTo>
                  <a:pt x="744597" y="965200"/>
                </a:moveTo>
                <a:lnTo>
                  <a:pt x="553847" y="965200"/>
                </a:lnTo>
                <a:lnTo>
                  <a:pt x="582422" y="1028700"/>
                </a:lnTo>
                <a:lnTo>
                  <a:pt x="601472" y="1054100"/>
                </a:lnTo>
                <a:lnTo>
                  <a:pt x="572897" y="1066800"/>
                </a:lnTo>
                <a:lnTo>
                  <a:pt x="582422" y="1079500"/>
                </a:lnTo>
                <a:lnTo>
                  <a:pt x="590675" y="1092200"/>
                </a:lnTo>
                <a:lnTo>
                  <a:pt x="603488" y="1117600"/>
                </a:lnTo>
                <a:lnTo>
                  <a:pt x="771318" y="1117600"/>
                </a:lnTo>
                <a:lnTo>
                  <a:pt x="757624" y="1104900"/>
                </a:lnTo>
                <a:lnTo>
                  <a:pt x="747395" y="1092200"/>
                </a:lnTo>
                <a:lnTo>
                  <a:pt x="744854" y="1092200"/>
                </a:lnTo>
                <a:lnTo>
                  <a:pt x="731970" y="1066800"/>
                </a:lnTo>
                <a:lnTo>
                  <a:pt x="726074" y="1041400"/>
                </a:lnTo>
                <a:lnTo>
                  <a:pt x="727156" y="1016000"/>
                </a:lnTo>
                <a:lnTo>
                  <a:pt x="735202" y="990600"/>
                </a:lnTo>
                <a:lnTo>
                  <a:pt x="738889" y="977900"/>
                </a:lnTo>
                <a:lnTo>
                  <a:pt x="742315" y="977900"/>
                </a:lnTo>
                <a:lnTo>
                  <a:pt x="744597" y="965200"/>
                </a:lnTo>
                <a:close/>
              </a:path>
              <a:path w="1584959" h="1270000">
                <a:moveTo>
                  <a:pt x="1040638" y="1104900"/>
                </a:moveTo>
                <a:lnTo>
                  <a:pt x="1048879" y="1117600"/>
                </a:lnTo>
                <a:lnTo>
                  <a:pt x="1049596" y="1116765"/>
                </a:lnTo>
                <a:lnTo>
                  <a:pt x="1040638" y="1104900"/>
                </a:lnTo>
                <a:close/>
              </a:path>
              <a:path w="1584959" h="1270000">
                <a:moveTo>
                  <a:pt x="1116526" y="1066800"/>
                </a:moveTo>
                <a:lnTo>
                  <a:pt x="1069340" y="1066800"/>
                </a:lnTo>
                <a:lnTo>
                  <a:pt x="1059815" y="1079500"/>
                </a:lnTo>
                <a:lnTo>
                  <a:pt x="1117092" y="1079500"/>
                </a:lnTo>
                <a:lnTo>
                  <a:pt x="1116526" y="1066800"/>
                </a:lnTo>
                <a:close/>
              </a:path>
              <a:path w="1584959" h="1270000">
                <a:moveTo>
                  <a:pt x="1013446" y="1016000"/>
                </a:moveTo>
                <a:lnTo>
                  <a:pt x="984376" y="1016000"/>
                </a:lnTo>
                <a:lnTo>
                  <a:pt x="972532" y="1028700"/>
                </a:lnTo>
                <a:lnTo>
                  <a:pt x="1013059" y="1028700"/>
                </a:lnTo>
                <a:lnTo>
                  <a:pt x="1031271" y="1041400"/>
                </a:lnTo>
                <a:lnTo>
                  <a:pt x="1047055" y="1054100"/>
                </a:lnTo>
                <a:lnTo>
                  <a:pt x="1059815" y="1066800"/>
                </a:lnTo>
                <a:lnTo>
                  <a:pt x="1097331" y="1066800"/>
                </a:lnTo>
                <a:lnTo>
                  <a:pt x="1098454" y="1054100"/>
                </a:lnTo>
                <a:lnTo>
                  <a:pt x="1078865" y="1054100"/>
                </a:lnTo>
                <a:lnTo>
                  <a:pt x="1063726" y="1041400"/>
                </a:lnTo>
                <a:lnTo>
                  <a:pt x="1040907" y="1028700"/>
                </a:lnTo>
                <a:lnTo>
                  <a:pt x="1013446" y="1016000"/>
                </a:lnTo>
                <a:close/>
              </a:path>
              <a:path w="1584959" h="1270000">
                <a:moveTo>
                  <a:pt x="983488" y="1028700"/>
                </a:moveTo>
                <a:lnTo>
                  <a:pt x="961913" y="1028700"/>
                </a:lnTo>
                <a:lnTo>
                  <a:pt x="952748" y="1041400"/>
                </a:lnTo>
                <a:lnTo>
                  <a:pt x="945261" y="1054100"/>
                </a:lnTo>
                <a:lnTo>
                  <a:pt x="954913" y="1054100"/>
                </a:lnTo>
                <a:lnTo>
                  <a:pt x="983488" y="1028700"/>
                </a:lnTo>
                <a:close/>
              </a:path>
              <a:path w="1584959" h="1270000">
                <a:moveTo>
                  <a:pt x="518886" y="1024401"/>
                </a:moveTo>
                <a:lnTo>
                  <a:pt x="515620" y="1028700"/>
                </a:lnTo>
                <a:lnTo>
                  <a:pt x="518414" y="1028700"/>
                </a:lnTo>
                <a:lnTo>
                  <a:pt x="518886" y="1024401"/>
                </a:lnTo>
                <a:close/>
              </a:path>
              <a:path w="1584959" h="1270000">
                <a:moveTo>
                  <a:pt x="1164844" y="698500"/>
                </a:moveTo>
                <a:lnTo>
                  <a:pt x="400536" y="698500"/>
                </a:lnTo>
                <a:lnTo>
                  <a:pt x="403304" y="711200"/>
                </a:lnTo>
                <a:lnTo>
                  <a:pt x="407334" y="711200"/>
                </a:lnTo>
                <a:lnTo>
                  <a:pt x="410591" y="723900"/>
                </a:lnTo>
                <a:lnTo>
                  <a:pt x="413131" y="723900"/>
                </a:lnTo>
                <a:lnTo>
                  <a:pt x="409321" y="736600"/>
                </a:lnTo>
                <a:lnTo>
                  <a:pt x="410591" y="736600"/>
                </a:lnTo>
                <a:lnTo>
                  <a:pt x="414412" y="749300"/>
                </a:lnTo>
                <a:lnTo>
                  <a:pt x="419068" y="749300"/>
                </a:lnTo>
                <a:lnTo>
                  <a:pt x="419484" y="762000"/>
                </a:lnTo>
                <a:lnTo>
                  <a:pt x="410591" y="774700"/>
                </a:lnTo>
                <a:lnTo>
                  <a:pt x="439293" y="774700"/>
                </a:lnTo>
                <a:lnTo>
                  <a:pt x="448818" y="812800"/>
                </a:lnTo>
                <a:lnTo>
                  <a:pt x="448818" y="876300"/>
                </a:lnTo>
                <a:lnTo>
                  <a:pt x="458033" y="889000"/>
                </a:lnTo>
                <a:lnTo>
                  <a:pt x="464534" y="889000"/>
                </a:lnTo>
                <a:lnTo>
                  <a:pt x="467748" y="901700"/>
                </a:lnTo>
                <a:lnTo>
                  <a:pt x="467106" y="901700"/>
                </a:lnTo>
                <a:lnTo>
                  <a:pt x="465836" y="914400"/>
                </a:lnTo>
                <a:lnTo>
                  <a:pt x="458343" y="914400"/>
                </a:lnTo>
                <a:lnTo>
                  <a:pt x="496570" y="952500"/>
                </a:lnTo>
                <a:lnTo>
                  <a:pt x="496570" y="965200"/>
                </a:lnTo>
                <a:lnTo>
                  <a:pt x="477393" y="977900"/>
                </a:lnTo>
                <a:lnTo>
                  <a:pt x="492960" y="977900"/>
                </a:lnTo>
                <a:lnTo>
                  <a:pt x="506015" y="990600"/>
                </a:lnTo>
                <a:lnTo>
                  <a:pt x="515237" y="1003300"/>
                </a:lnTo>
                <a:lnTo>
                  <a:pt x="519302" y="1016000"/>
                </a:lnTo>
                <a:lnTo>
                  <a:pt x="519811" y="1016000"/>
                </a:lnTo>
                <a:lnTo>
                  <a:pt x="518886" y="1024401"/>
                </a:lnTo>
                <a:lnTo>
                  <a:pt x="525272" y="1016000"/>
                </a:lnTo>
                <a:lnTo>
                  <a:pt x="506095" y="952500"/>
                </a:lnTo>
                <a:lnTo>
                  <a:pt x="467868" y="863600"/>
                </a:lnTo>
                <a:lnTo>
                  <a:pt x="465276" y="863600"/>
                </a:lnTo>
                <a:lnTo>
                  <a:pt x="466756" y="850900"/>
                </a:lnTo>
                <a:lnTo>
                  <a:pt x="471904" y="838200"/>
                </a:lnTo>
                <a:lnTo>
                  <a:pt x="1036935" y="838200"/>
                </a:lnTo>
                <a:lnTo>
                  <a:pt x="1059815" y="812800"/>
                </a:lnTo>
                <a:lnTo>
                  <a:pt x="1155319" y="762000"/>
                </a:lnTo>
                <a:lnTo>
                  <a:pt x="1164701" y="749300"/>
                </a:lnTo>
                <a:lnTo>
                  <a:pt x="1156462" y="736600"/>
                </a:lnTo>
                <a:lnTo>
                  <a:pt x="1150032" y="711200"/>
                </a:lnTo>
                <a:lnTo>
                  <a:pt x="1164844" y="698500"/>
                </a:lnTo>
                <a:close/>
              </a:path>
              <a:path w="1584959" h="1270000">
                <a:moveTo>
                  <a:pt x="1036935" y="838200"/>
                </a:moveTo>
                <a:lnTo>
                  <a:pt x="506095" y="838200"/>
                </a:lnTo>
                <a:lnTo>
                  <a:pt x="506095" y="850900"/>
                </a:lnTo>
                <a:lnTo>
                  <a:pt x="510532" y="876300"/>
                </a:lnTo>
                <a:lnTo>
                  <a:pt x="518445" y="901700"/>
                </a:lnTo>
                <a:lnTo>
                  <a:pt x="529740" y="927100"/>
                </a:lnTo>
                <a:lnTo>
                  <a:pt x="544322" y="952500"/>
                </a:lnTo>
                <a:lnTo>
                  <a:pt x="534797" y="965200"/>
                </a:lnTo>
                <a:lnTo>
                  <a:pt x="744854" y="965200"/>
                </a:lnTo>
                <a:lnTo>
                  <a:pt x="754379" y="914400"/>
                </a:lnTo>
                <a:lnTo>
                  <a:pt x="802004" y="876300"/>
                </a:lnTo>
                <a:lnTo>
                  <a:pt x="849756" y="876300"/>
                </a:lnTo>
                <a:lnTo>
                  <a:pt x="859281" y="863600"/>
                </a:lnTo>
                <a:lnTo>
                  <a:pt x="923829" y="863600"/>
                </a:lnTo>
                <a:lnTo>
                  <a:pt x="938406" y="850900"/>
                </a:lnTo>
                <a:lnTo>
                  <a:pt x="1032697" y="850900"/>
                </a:lnTo>
                <a:lnTo>
                  <a:pt x="1036935" y="838200"/>
                </a:lnTo>
                <a:close/>
              </a:path>
              <a:path w="1584959" h="1270000">
                <a:moveTo>
                  <a:pt x="1028460" y="863600"/>
                </a:moveTo>
                <a:lnTo>
                  <a:pt x="989456" y="863600"/>
                </a:lnTo>
                <a:lnTo>
                  <a:pt x="996126" y="876300"/>
                </a:lnTo>
                <a:lnTo>
                  <a:pt x="1003083" y="876300"/>
                </a:lnTo>
                <a:lnTo>
                  <a:pt x="1002538" y="889000"/>
                </a:lnTo>
                <a:lnTo>
                  <a:pt x="1012063" y="965200"/>
                </a:lnTo>
                <a:lnTo>
                  <a:pt x="1032797" y="965200"/>
                </a:lnTo>
                <a:lnTo>
                  <a:pt x="1035050" y="952500"/>
                </a:lnTo>
                <a:lnTo>
                  <a:pt x="1035303" y="952500"/>
                </a:lnTo>
                <a:lnTo>
                  <a:pt x="1034033" y="939800"/>
                </a:lnTo>
                <a:lnTo>
                  <a:pt x="1031113" y="939800"/>
                </a:lnTo>
                <a:lnTo>
                  <a:pt x="1022131" y="901700"/>
                </a:lnTo>
                <a:lnTo>
                  <a:pt x="1024223" y="876300"/>
                </a:lnTo>
                <a:lnTo>
                  <a:pt x="1028460" y="863600"/>
                </a:lnTo>
                <a:close/>
              </a:path>
              <a:path w="1584959" h="1270000">
                <a:moveTo>
                  <a:pt x="897508" y="863600"/>
                </a:moveTo>
                <a:lnTo>
                  <a:pt x="859281" y="863600"/>
                </a:lnTo>
                <a:lnTo>
                  <a:pt x="855468" y="889000"/>
                </a:lnTo>
                <a:lnTo>
                  <a:pt x="889150" y="889000"/>
                </a:lnTo>
                <a:lnTo>
                  <a:pt x="887984" y="876300"/>
                </a:lnTo>
                <a:lnTo>
                  <a:pt x="891579" y="876300"/>
                </a:lnTo>
                <a:lnTo>
                  <a:pt x="897508" y="863600"/>
                </a:lnTo>
                <a:close/>
              </a:path>
              <a:path w="1584959" h="1270000">
                <a:moveTo>
                  <a:pt x="1032697" y="850900"/>
                </a:moveTo>
                <a:lnTo>
                  <a:pt x="938406" y="850900"/>
                </a:lnTo>
                <a:lnTo>
                  <a:pt x="954913" y="863600"/>
                </a:lnTo>
                <a:lnTo>
                  <a:pt x="964438" y="876300"/>
                </a:lnTo>
                <a:lnTo>
                  <a:pt x="968257" y="876300"/>
                </a:lnTo>
                <a:lnTo>
                  <a:pt x="974232" y="863600"/>
                </a:lnTo>
                <a:lnTo>
                  <a:pt x="1028460" y="863600"/>
                </a:lnTo>
                <a:lnTo>
                  <a:pt x="1032697" y="850900"/>
                </a:lnTo>
                <a:close/>
              </a:path>
              <a:path w="1584959" h="1270000">
                <a:moveTo>
                  <a:pt x="1186942" y="673100"/>
                </a:moveTo>
                <a:lnTo>
                  <a:pt x="401066" y="673100"/>
                </a:lnTo>
                <a:lnTo>
                  <a:pt x="401955" y="685800"/>
                </a:lnTo>
                <a:lnTo>
                  <a:pt x="410972" y="685800"/>
                </a:lnTo>
                <a:lnTo>
                  <a:pt x="403351" y="698500"/>
                </a:lnTo>
                <a:lnTo>
                  <a:pt x="1180655" y="698500"/>
                </a:lnTo>
                <a:lnTo>
                  <a:pt x="1185346" y="685800"/>
                </a:lnTo>
                <a:lnTo>
                  <a:pt x="1186942" y="673100"/>
                </a:lnTo>
                <a:close/>
              </a:path>
              <a:path w="1584959" h="1270000">
                <a:moveTo>
                  <a:pt x="520811" y="482600"/>
                </a:moveTo>
                <a:lnTo>
                  <a:pt x="496570" y="482600"/>
                </a:lnTo>
                <a:lnTo>
                  <a:pt x="486701" y="520700"/>
                </a:lnTo>
                <a:lnTo>
                  <a:pt x="472106" y="546100"/>
                </a:lnTo>
                <a:lnTo>
                  <a:pt x="453010" y="571500"/>
                </a:lnTo>
                <a:lnTo>
                  <a:pt x="429641" y="596900"/>
                </a:lnTo>
                <a:lnTo>
                  <a:pt x="410591" y="660400"/>
                </a:lnTo>
                <a:lnTo>
                  <a:pt x="413228" y="660400"/>
                </a:lnTo>
                <a:lnTo>
                  <a:pt x="409114" y="673100"/>
                </a:lnTo>
                <a:lnTo>
                  <a:pt x="1193546" y="673100"/>
                </a:lnTo>
                <a:lnTo>
                  <a:pt x="1212596" y="647700"/>
                </a:lnTo>
                <a:lnTo>
                  <a:pt x="1260348" y="635000"/>
                </a:lnTo>
                <a:lnTo>
                  <a:pt x="1260348" y="622300"/>
                </a:lnTo>
                <a:lnTo>
                  <a:pt x="1002538" y="622300"/>
                </a:lnTo>
                <a:lnTo>
                  <a:pt x="1006401" y="596900"/>
                </a:lnTo>
                <a:lnTo>
                  <a:pt x="1014301" y="584200"/>
                </a:lnTo>
                <a:lnTo>
                  <a:pt x="1025844" y="571500"/>
                </a:lnTo>
                <a:lnTo>
                  <a:pt x="1021588" y="571500"/>
                </a:lnTo>
                <a:lnTo>
                  <a:pt x="1034891" y="546100"/>
                </a:lnTo>
                <a:lnTo>
                  <a:pt x="1053433" y="546100"/>
                </a:lnTo>
                <a:lnTo>
                  <a:pt x="1075166" y="533400"/>
                </a:lnTo>
                <a:lnTo>
                  <a:pt x="983488" y="533400"/>
                </a:lnTo>
                <a:lnTo>
                  <a:pt x="1002538" y="508000"/>
                </a:lnTo>
                <a:lnTo>
                  <a:pt x="515620" y="508000"/>
                </a:lnTo>
                <a:lnTo>
                  <a:pt x="527663" y="495300"/>
                </a:lnTo>
                <a:lnTo>
                  <a:pt x="520811" y="482600"/>
                </a:lnTo>
                <a:close/>
              </a:path>
              <a:path w="1584959" h="1270000">
                <a:moveTo>
                  <a:pt x="1098042" y="546100"/>
                </a:moveTo>
                <a:lnTo>
                  <a:pt x="1088517" y="546100"/>
                </a:lnTo>
                <a:lnTo>
                  <a:pt x="1063075" y="558800"/>
                </a:lnTo>
                <a:lnTo>
                  <a:pt x="1042622" y="571500"/>
                </a:lnTo>
                <a:lnTo>
                  <a:pt x="1028384" y="596900"/>
                </a:lnTo>
                <a:lnTo>
                  <a:pt x="1021588" y="622300"/>
                </a:lnTo>
                <a:lnTo>
                  <a:pt x="1082421" y="622300"/>
                </a:lnTo>
                <a:lnTo>
                  <a:pt x="1097337" y="609600"/>
                </a:lnTo>
                <a:lnTo>
                  <a:pt x="1117647" y="596900"/>
                </a:lnTo>
                <a:lnTo>
                  <a:pt x="1161415" y="596900"/>
                </a:lnTo>
                <a:lnTo>
                  <a:pt x="1159700" y="590042"/>
                </a:lnTo>
                <a:lnTo>
                  <a:pt x="1155319" y="584200"/>
                </a:lnTo>
                <a:lnTo>
                  <a:pt x="1088517" y="584200"/>
                </a:lnTo>
                <a:lnTo>
                  <a:pt x="1088771" y="571500"/>
                </a:lnTo>
                <a:lnTo>
                  <a:pt x="1095934" y="571500"/>
                </a:lnTo>
                <a:lnTo>
                  <a:pt x="1099597" y="558800"/>
                </a:lnTo>
                <a:lnTo>
                  <a:pt x="1100355" y="558800"/>
                </a:lnTo>
                <a:lnTo>
                  <a:pt x="1098042" y="546100"/>
                </a:lnTo>
                <a:close/>
              </a:path>
              <a:path w="1584959" h="1270000">
                <a:moveTo>
                  <a:pt x="1158240" y="584200"/>
                </a:moveTo>
                <a:lnTo>
                  <a:pt x="1159700" y="590042"/>
                </a:lnTo>
                <a:lnTo>
                  <a:pt x="1164844" y="596900"/>
                </a:lnTo>
                <a:lnTo>
                  <a:pt x="1098042" y="622300"/>
                </a:lnTo>
                <a:lnTo>
                  <a:pt x="1279398" y="622300"/>
                </a:lnTo>
                <a:lnTo>
                  <a:pt x="1281983" y="596900"/>
                </a:lnTo>
                <a:lnTo>
                  <a:pt x="1184735" y="596900"/>
                </a:lnTo>
                <a:lnTo>
                  <a:pt x="1158240" y="584200"/>
                </a:lnTo>
                <a:close/>
              </a:path>
              <a:path w="1584959" h="1270000">
                <a:moveTo>
                  <a:pt x="1159700" y="590042"/>
                </a:moveTo>
                <a:lnTo>
                  <a:pt x="1161415" y="596900"/>
                </a:lnTo>
                <a:lnTo>
                  <a:pt x="1164844" y="596900"/>
                </a:lnTo>
                <a:lnTo>
                  <a:pt x="1159700" y="590042"/>
                </a:lnTo>
                <a:close/>
              </a:path>
              <a:path w="1584959" h="1270000">
                <a:moveTo>
                  <a:pt x="1216532" y="558800"/>
                </a:moveTo>
                <a:lnTo>
                  <a:pt x="1161796" y="558800"/>
                </a:lnTo>
                <a:lnTo>
                  <a:pt x="1159002" y="571500"/>
                </a:lnTo>
                <a:lnTo>
                  <a:pt x="1200403" y="571500"/>
                </a:lnTo>
                <a:lnTo>
                  <a:pt x="1193546" y="584200"/>
                </a:lnTo>
                <a:lnTo>
                  <a:pt x="1158240" y="584200"/>
                </a:lnTo>
                <a:lnTo>
                  <a:pt x="1184735" y="596900"/>
                </a:lnTo>
                <a:lnTo>
                  <a:pt x="1198276" y="596900"/>
                </a:lnTo>
                <a:lnTo>
                  <a:pt x="1205388" y="584200"/>
                </a:lnTo>
                <a:lnTo>
                  <a:pt x="1212596" y="571500"/>
                </a:lnTo>
                <a:lnTo>
                  <a:pt x="1216532" y="558800"/>
                </a:lnTo>
                <a:close/>
              </a:path>
              <a:path w="1584959" h="1270000">
                <a:moveTo>
                  <a:pt x="1355852" y="546100"/>
                </a:moveTo>
                <a:lnTo>
                  <a:pt x="1164748" y="546100"/>
                </a:lnTo>
                <a:lnTo>
                  <a:pt x="1165677" y="558800"/>
                </a:lnTo>
                <a:lnTo>
                  <a:pt x="1218692" y="558800"/>
                </a:lnTo>
                <a:lnTo>
                  <a:pt x="1212596" y="571500"/>
                </a:lnTo>
                <a:lnTo>
                  <a:pt x="1205388" y="584200"/>
                </a:lnTo>
                <a:lnTo>
                  <a:pt x="1198276" y="596900"/>
                </a:lnTo>
                <a:lnTo>
                  <a:pt x="1281983" y="596900"/>
                </a:lnTo>
                <a:lnTo>
                  <a:pt x="1291986" y="584200"/>
                </a:lnTo>
                <a:lnTo>
                  <a:pt x="1307633" y="571500"/>
                </a:lnTo>
                <a:lnTo>
                  <a:pt x="1348454" y="571500"/>
                </a:lnTo>
                <a:lnTo>
                  <a:pt x="1354903" y="558800"/>
                </a:lnTo>
                <a:lnTo>
                  <a:pt x="1355852" y="546100"/>
                </a:lnTo>
                <a:close/>
              </a:path>
              <a:path w="1584959" h="1270000">
                <a:moveTo>
                  <a:pt x="1158240" y="584200"/>
                </a:moveTo>
                <a:lnTo>
                  <a:pt x="1155319" y="584200"/>
                </a:lnTo>
                <a:lnTo>
                  <a:pt x="1159700" y="590042"/>
                </a:lnTo>
                <a:lnTo>
                  <a:pt x="1158240" y="584200"/>
                </a:lnTo>
                <a:close/>
              </a:path>
              <a:path w="1584959" h="1270000">
                <a:moveTo>
                  <a:pt x="1096518" y="571500"/>
                </a:moveTo>
                <a:lnTo>
                  <a:pt x="1088771" y="571500"/>
                </a:lnTo>
                <a:lnTo>
                  <a:pt x="1088517" y="584200"/>
                </a:lnTo>
                <a:lnTo>
                  <a:pt x="1101471" y="584200"/>
                </a:lnTo>
                <a:lnTo>
                  <a:pt x="1096518" y="571500"/>
                </a:lnTo>
                <a:close/>
              </a:path>
              <a:path w="1584959" h="1270000">
                <a:moveTo>
                  <a:pt x="1126617" y="546100"/>
                </a:moveTo>
                <a:lnTo>
                  <a:pt x="1107567" y="584200"/>
                </a:lnTo>
                <a:lnTo>
                  <a:pt x="1148647" y="584200"/>
                </a:lnTo>
                <a:lnTo>
                  <a:pt x="1163288" y="571500"/>
                </a:lnTo>
                <a:lnTo>
                  <a:pt x="1155319" y="571500"/>
                </a:lnTo>
                <a:lnTo>
                  <a:pt x="1126617" y="546100"/>
                </a:lnTo>
                <a:close/>
              </a:path>
              <a:path w="1584959" h="1270000">
                <a:moveTo>
                  <a:pt x="1163288" y="571500"/>
                </a:moveTo>
                <a:lnTo>
                  <a:pt x="1148647" y="584200"/>
                </a:lnTo>
                <a:lnTo>
                  <a:pt x="1178738" y="584200"/>
                </a:lnTo>
                <a:lnTo>
                  <a:pt x="1163288" y="571500"/>
                </a:lnTo>
                <a:close/>
              </a:path>
              <a:path w="1584959" h="1270000">
                <a:moveTo>
                  <a:pt x="1200403" y="571500"/>
                </a:moveTo>
                <a:lnTo>
                  <a:pt x="1163288" y="571500"/>
                </a:lnTo>
                <a:lnTo>
                  <a:pt x="1178738" y="584200"/>
                </a:lnTo>
                <a:lnTo>
                  <a:pt x="1193546" y="584200"/>
                </a:lnTo>
                <a:lnTo>
                  <a:pt x="1200403" y="571500"/>
                </a:lnTo>
                <a:close/>
              </a:path>
              <a:path w="1584959" h="1270000">
                <a:moveTo>
                  <a:pt x="1451355" y="546100"/>
                </a:moveTo>
                <a:lnTo>
                  <a:pt x="1379214" y="546100"/>
                </a:lnTo>
                <a:lnTo>
                  <a:pt x="1369710" y="558800"/>
                </a:lnTo>
                <a:lnTo>
                  <a:pt x="1364327" y="571500"/>
                </a:lnTo>
                <a:lnTo>
                  <a:pt x="1363979" y="584200"/>
                </a:lnTo>
                <a:lnTo>
                  <a:pt x="1365377" y="584200"/>
                </a:lnTo>
                <a:lnTo>
                  <a:pt x="1451355" y="546100"/>
                </a:lnTo>
                <a:close/>
              </a:path>
              <a:path w="1584959" h="1270000">
                <a:moveTo>
                  <a:pt x="1040638" y="558800"/>
                </a:moveTo>
                <a:lnTo>
                  <a:pt x="1021588" y="571500"/>
                </a:lnTo>
                <a:lnTo>
                  <a:pt x="1025844" y="571500"/>
                </a:lnTo>
                <a:lnTo>
                  <a:pt x="1040638" y="558800"/>
                </a:lnTo>
                <a:close/>
              </a:path>
              <a:path w="1584959" h="1270000">
                <a:moveTo>
                  <a:pt x="1218692" y="558800"/>
                </a:moveTo>
                <a:lnTo>
                  <a:pt x="1216532" y="558800"/>
                </a:lnTo>
                <a:lnTo>
                  <a:pt x="1212596" y="571500"/>
                </a:lnTo>
                <a:lnTo>
                  <a:pt x="1218692" y="558800"/>
                </a:lnTo>
                <a:close/>
              </a:path>
              <a:path w="1584959" h="1270000">
                <a:moveTo>
                  <a:pt x="1422653" y="533400"/>
                </a:moveTo>
                <a:lnTo>
                  <a:pt x="1155319" y="533400"/>
                </a:lnTo>
                <a:lnTo>
                  <a:pt x="1161200" y="546100"/>
                </a:lnTo>
                <a:lnTo>
                  <a:pt x="1437794" y="546100"/>
                </a:lnTo>
                <a:lnTo>
                  <a:pt x="1422653" y="533400"/>
                </a:lnTo>
                <a:close/>
              </a:path>
              <a:path w="1584959" h="1270000">
                <a:moveTo>
                  <a:pt x="1472565" y="520700"/>
                </a:moveTo>
                <a:lnTo>
                  <a:pt x="1470405" y="520700"/>
                </a:lnTo>
                <a:lnTo>
                  <a:pt x="1462980" y="533400"/>
                </a:lnTo>
                <a:lnTo>
                  <a:pt x="1451673" y="533400"/>
                </a:lnTo>
                <a:lnTo>
                  <a:pt x="1437794" y="546100"/>
                </a:lnTo>
                <a:lnTo>
                  <a:pt x="1467342" y="546100"/>
                </a:lnTo>
                <a:lnTo>
                  <a:pt x="1471626" y="533400"/>
                </a:lnTo>
                <a:lnTo>
                  <a:pt x="1472565" y="520700"/>
                </a:lnTo>
                <a:close/>
              </a:path>
              <a:path w="1584959" h="1270000">
                <a:moveTo>
                  <a:pt x="1002538" y="520700"/>
                </a:moveTo>
                <a:lnTo>
                  <a:pt x="983488" y="533400"/>
                </a:lnTo>
                <a:lnTo>
                  <a:pt x="1002538" y="533400"/>
                </a:lnTo>
                <a:lnTo>
                  <a:pt x="1002538" y="520700"/>
                </a:lnTo>
                <a:close/>
              </a:path>
              <a:path w="1584959" h="1270000">
                <a:moveTo>
                  <a:pt x="1059815" y="508000"/>
                </a:moveTo>
                <a:lnTo>
                  <a:pt x="1002538" y="533400"/>
                </a:lnTo>
                <a:lnTo>
                  <a:pt x="1031113" y="533400"/>
                </a:lnTo>
                <a:lnTo>
                  <a:pt x="1059815" y="508000"/>
                </a:lnTo>
                <a:close/>
              </a:path>
              <a:path w="1584959" h="1270000">
                <a:moveTo>
                  <a:pt x="1059815" y="520700"/>
                </a:moveTo>
                <a:lnTo>
                  <a:pt x="1031113" y="533400"/>
                </a:lnTo>
                <a:lnTo>
                  <a:pt x="1059815" y="533400"/>
                </a:lnTo>
                <a:lnTo>
                  <a:pt x="1059815" y="520700"/>
                </a:lnTo>
                <a:close/>
              </a:path>
              <a:path w="1584959" h="1270000">
                <a:moveTo>
                  <a:pt x="1095248" y="520700"/>
                </a:moveTo>
                <a:lnTo>
                  <a:pt x="1091183" y="520700"/>
                </a:lnTo>
                <a:lnTo>
                  <a:pt x="1088517" y="533400"/>
                </a:lnTo>
                <a:lnTo>
                  <a:pt x="1098042" y="533400"/>
                </a:lnTo>
                <a:lnTo>
                  <a:pt x="1095248" y="520700"/>
                </a:lnTo>
                <a:close/>
              </a:path>
              <a:path w="1584959" h="1270000">
                <a:moveTo>
                  <a:pt x="1334452" y="482600"/>
                </a:moveTo>
                <a:lnTo>
                  <a:pt x="1107567" y="482600"/>
                </a:lnTo>
                <a:lnTo>
                  <a:pt x="1098042" y="533400"/>
                </a:lnTo>
                <a:lnTo>
                  <a:pt x="1403080" y="533400"/>
                </a:lnTo>
                <a:lnTo>
                  <a:pt x="1402562" y="520700"/>
                </a:lnTo>
                <a:lnTo>
                  <a:pt x="1308100" y="520700"/>
                </a:lnTo>
                <a:lnTo>
                  <a:pt x="1319109" y="495300"/>
                </a:lnTo>
                <a:lnTo>
                  <a:pt x="1334452" y="482600"/>
                </a:lnTo>
                <a:close/>
              </a:path>
              <a:path w="1584959" h="1270000">
                <a:moveTo>
                  <a:pt x="1422653" y="469900"/>
                </a:moveTo>
                <a:lnTo>
                  <a:pt x="1388574" y="469900"/>
                </a:lnTo>
                <a:lnTo>
                  <a:pt x="1356804" y="482600"/>
                </a:lnTo>
                <a:lnTo>
                  <a:pt x="1329320" y="495300"/>
                </a:lnTo>
                <a:lnTo>
                  <a:pt x="1308100" y="520700"/>
                </a:lnTo>
                <a:lnTo>
                  <a:pt x="1402562" y="520700"/>
                </a:lnTo>
                <a:lnTo>
                  <a:pt x="1413128" y="508000"/>
                </a:lnTo>
                <a:lnTo>
                  <a:pt x="1403603" y="508000"/>
                </a:lnTo>
                <a:lnTo>
                  <a:pt x="1384427" y="482600"/>
                </a:lnTo>
                <a:lnTo>
                  <a:pt x="1432305" y="482600"/>
                </a:lnTo>
                <a:lnTo>
                  <a:pt x="1422653" y="469900"/>
                </a:lnTo>
                <a:close/>
              </a:path>
              <a:path w="1584959" h="1270000">
                <a:moveTo>
                  <a:pt x="1145762" y="228600"/>
                </a:moveTo>
                <a:lnTo>
                  <a:pt x="395398" y="228600"/>
                </a:lnTo>
                <a:lnTo>
                  <a:pt x="404622" y="241300"/>
                </a:lnTo>
                <a:lnTo>
                  <a:pt x="412035" y="254000"/>
                </a:lnTo>
                <a:lnTo>
                  <a:pt x="534797" y="254000"/>
                </a:lnTo>
                <a:lnTo>
                  <a:pt x="525272" y="330200"/>
                </a:lnTo>
                <a:lnTo>
                  <a:pt x="533146" y="330200"/>
                </a:lnTo>
                <a:lnTo>
                  <a:pt x="534797" y="342900"/>
                </a:lnTo>
                <a:lnTo>
                  <a:pt x="537464" y="342900"/>
                </a:lnTo>
                <a:lnTo>
                  <a:pt x="533400" y="355600"/>
                </a:lnTo>
                <a:lnTo>
                  <a:pt x="525272" y="355600"/>
                </a:lnTo>
                <a:lnTo>
                  <a:pt x="507571" y="368300"/>
                </a:lnTo>
                <a:lnTo>
                  <a:pt x="491013" y="368300"/>
                </a:lnTo>
                <a:lnTo>
                  <a:pt x="484409" y="381000"/>
                </a:lnTo>
                <a:lnTo>
                  <a:pt x="496570" y="406400"/>
                </a:lnTo>
                <a:lnTo>
                  <a:pt x="506095" y="406400"/>
                </a:lnTo>
                <a:lnTo>
                  <a:pt x="495952" y="419100"/>
                </a:lnTo>
                <a:lnTo>
                  <a:pt x="505729" y="444500"/>
                </a:lnTo>
                <a:lnTo>
                  <a:pt x="522864" y="457200"/>
                </a:lnTo>
                <a:lnTo>
                  <a:pt x="534797" y="469900"/>
                </a:lnTo>
                <a:lnTo>
                  <a:pt x="534797" y="482600"/>
                </a:lnTo>
                <a:lnTo>
                  <a:pt x="525272" y="508000"/>
                </a:lnTo>
                <a:lnTo>
                  <a:pt x="1002538" y="508000"/>
                </a:lnTo>
                <a:lnTo>
                  <a:pt x="1021588" y="482600"/>
                </a:lnTo>
                <a:lnTo>
                  <a:pt x="1024381" y="482600"/>
                </a:lnTo>
                <a:lnTo>
                  <a:pt x="1069340" y="469900"/>
                </a:lnTo>
                <a:lnTo>
                  <a:pt x="1384427" y="469900"/>
                </a:lnTo>
                <a:lnTo>
                  <a:pt x="1407787" y="444500"/>
                </a:lnTo>
                <a:lnTo>
                  <a:pt x="1509014" y="444500"/>
                </a:lnTo>
                <a:lnTo>
                  <a:pt x="1525845" y="431800"/>
                </a:lnTo>
                <a:lnTo>
                  <a:pt x="1212657" y="431800"/>
                </a:lnTo>
                <a:lnTo>
                  <a:pt x="1195339" y="406400"/>
                </a:lnTo>
                <a:lnTo>
                  <a:pt x="1196238" y="368300"/>
                </a:lnTo>
                <a:lnTo>
                  <a:pt x="1222248" y="355600"/>
                </a:lnTo>
                <a:lnTo>
                  <a:pt x="1117092" y="317500"/>
                </a:lnTo>
                <a:lnTo>
                  <a:pt x="1098042" y="317500"/>
                </a:lnTo>
                <a:lnTo>
                  <a:pt x="1107567" y="292100"/>
                </a:lnTo>
                <a:lnTo>
                  <a:pt x="1092073" y="292100"/>
                </a:lnTo>
                <a:lnTo>
                  <a:pt x="1086739" y="279400"/>
                </a:lnTo>
                <a:lnTo>
                  <a:pt x="1081531" y="279400"/>
                </a:lnTo>
                <a:lnTo>
                  <a:pt x="1082294" y="266700"/>
                </a:lnTo>
                <a:lnTo>
                  <a:pt x="1088517" y="266700"/>
                </a:lnTo>
                <a:lnTo>
                  <a:pt x="1145762" y="228600"/>
                </a:lnTo>
                <a:close/>
              </a:path>
              <a:path w="1584959" h="1270000">
                <a:moveTo>
                  <a:pt x="1353319" y="469900"/>
                </a:moveTo>
                <a:lnTo>
                  <a:pt x="1086421" y="469900"/>
                </a:lnTo>
                <a:lnTo>
                  <a:pt x="1088358" y="482600"/>
                </a:lnTo>
                <a:lnTo>
                  <a:pt x="1090342" y="495300"/>
                </a:lnTo>
                <a:lnTo>
                  <a:pt x="1107567" y="482600"/>
                </a:lnTo>
                <a:lnTo>
                  <a:pt x="1334452" y="482600"/>
                </a:lnTo>
                <a:lnTo>
                  <a:pt x="1353319" y="469900"/>
                </a:lnTo>
                <a:close/>
              </a:path>
              <a:path w="1584959" h="1270000">
                <a:moveTo>
                  <a:pt x="1509014" y="444500"/>
                </a:moveTo>
                <a:lnTo>
                  <a:pt x="1440624" y="444500"/>
                </a:lnTo>
                <a:lnTo>
                  <a:pt x="1476509" y="457200"/>
                </a:lnTo>
                <a:lnTo>
                  <a:pt x="1509014" y="444500"/>
                </a:lnTo>
                <a:close/>
              </a:path>
              <a:path w="1584959" h="1270000">
                <a:moveTo>
                  <a:pt x="1575435" y="355600"/>
                </a:moveTo>
                <a:lnTo>
                  <a:pt x="1250823" y="355600"/>
                </a:lnTo>
                <a:lnTo>
                  <a:pt x="1241298" y="419100"/>
                </a:lnTo>
                <a:lnTo>
                  <a:pt x="1212657" y="431800"/>
                </a:lnTo>
                <a:lnTo>
                  <a:pt x="1525845" y="431800"/>
                </a:lnTo>
                <a:lnTo>
                  <a:pt x="1541938" y="419100"/>
                </a:lnTo>
                <a:lnTo>
                  <a:pt x="1584960" y="419100"/>
                </a:lnTo>
                <a:lnTo>
                  <a:pt x="1584960" y="381000"/>
                </a:lnTo>
                <a:lnTo>
                  <a:pt x="1575435" y="381000"/>
                </a:lnTo>
                <a:lnTo>
                  <a:pt x="1578482" y="368300"/>
                </a:lnTo>
                <a:lnTo>
                  <a:pt x="1565655" y="368300"/>
                </a:lnTo>
                <a:lnTo>
                  <a:pt x="1575435" y="355600"/>
                </a:lnTo>
                <a:close/>
              </a:path>
              <a:path w="1584959" h="1270000">
                <a:moveTo>
                  <a:pt x="248285" y="292100"/>
                </a:moveTo>
                <a:lnTo>
                  <a:pt x="200533" y="292100"/>
                </a:lnTo>
                <a:lnTo>
                  <a:pt x="181483" y="304800"/>
                </a:lnTo>
                <a:lnTo>
                  <a:pt x="0" y="368300"/>
                </a:lnTo>
                <a:lnTo>
                  <a:pt x="124079" y="342900"/>
                </a:lnTo>
                <a:lnTo>
                  <a:pt x="248285" y="292100"/>
                </a:lnTo>
                <a:close/>
              </a:path>
              <a:path w="1584959" h="1270000">
                <a:moveTo>
                  <a:pt x="506095" y="330200"/>
                </a:moveTo>
                <a:lnTo>
                  <a:pt x="496570" y="330200"/>
                </a:lnTo>
                <a:lnTo>
                  <a:pt x="477393" y="342900"/>
                </a:lnTo>
                <a:lnTo>
                  <a:pt x="496570" y="355600"/>
                </a:lnTo>
                <a:lnTo>
                  <a:pt x="506095" y="330200"/>
                </a:lnTo>
                <a:close/>
              </a:path>
              <a:path w="1584959" h="1270000">
                <a:moveTo>
                  <a:pt x="536067" y="342900"/>
                </a:moveTo>
                <a:lnTo>
                  <a:pt x="506095" y="342900"/>
                </a:lnTo>
                <a:lnTo>
                  <a:pt x="506095" y="355600"/>
                </a:lnTo>
                <a:lnTo>
                  <a:pt x="531622" y="355600"/>
                </a:lnTo>
                <a:lnTo>
                  <a:pt x="536067" y="342900"/>
                </a:lnTo>
                <a:close/>
              </a:path>
              <a:path w="1584959" h="1270000">
                <a:moveTo>
                  <a:pt x="537464" y="342900"/>
                </a:moveTo>
                <a:lnTo>
                  <a:pt x="536067" y="342900"/>
                </a:lnTo>
                <a:lnTo>
                  <a:pt x="531622" y="355600"/>
                </a:lnTo>
                <a:lnTo>
                  <a:pt x="533400" y="355600"/>
                </a:lnTo>
                <a:lnTo>
                  <a:pt x="537464" y="342900"/>
                </a:lnTo>
                <a:close/>
              </a:path>
              <a:path w="1584959" h="1270000">
                <a:moveTo>
                  <a:pt x="1527682" y="241300"/>
                </a:moveTo>
                <a:lnTo>
                  <a:pt x="1518412" y="241300"/>
                </a:lnTo>
                <a:lnTo>
                  <a:pt x="1509395" y="254000"/>
                </a:lnTo>
                <a:lnTo>
                  <a:pt x="1507871" y="254000"/>
                </a:lnTo>
                <a:lnTo>
                  <a:pt x="1507363" y="266700"/>
                </a:lnTo>
                <a:lnTo>
                  <a:pt x="1508505" y="266700"/>
                </a:lnTo>
                <a:lnTo>
                  <a:pt x="1460880" y="292100"/>
                </a:lnTo>
                <a:lnTo>
                  <a:pt x="1327150" y="292100"/>
                </a:lnTo>
                <a:lnTo>
                  <a:pt x="1320172" y="317500"/>
                </a:lnTo>
                <a:lnTo>
                  <a:pt x="1303718" y="342900"/>
                </a:lnTo>
                <a:lnTo>
                  <a:pt x="1280215" y="355600"/>
                </a:lnTo>
                <a:lnTo>
                  <a:pt x="1559432" y="355600"/>
                </a:lnTo>
                <a:lnTo>
                  <a:pt x="1557654" y="342900"/>
                </a:lnTo>
                <a:lnTo>
                  <a:pt x="1546732" y="342900"/>
                </a:lnTo>
                <a:lnTo>
                  <a:pt x="1527682" y="330200"/>
                </a:lnTo>
                <a:lnTo>
                  <a:pt x="1546732" y="317500"/>
                </a:lnTo>
                <a:lnTo>
                  <a:pt x="1527682" y="241300"/>
                </a:lnTo>
                <a:close/>
              </a:path>
              <a:path w="1584959" h="1270000">
                <a:moveTo>
                  <a:pt x="533146" y="330200"/>
                </a:moveTo>
                <a:lnTo>
                  <a:pt x="506095" y="330200"/>
                </a:lnTo>
                <a:lnTo>
                  <a:pt x="515620" y="342900"/>
                </a:lnTo>
                <a:lnTo>
                  <a:pt x="534797" y="342900"/>
                </a:lnTo>
                <a:lnTo>
                  <a:pt x="533146" y="330200"/>
                </a:lnTo>
                <a:close/>
              </a:path>
              <a:path w="1584959" h="1270000">
                <a:moveTo>
                  <a:pt x="515620" y="304800"/>
                </a:moveTo>
                <a:lnTo>
                  <a:pt x="477393" y="330200"/>
                </a:lnTo>
                <a:lnTo>
                  <a:pt x="525272" y="330200"/>
                </a:lnTo>
                <a:lnTo>
                  <a:pt x="526859" y="317500"/>
                </a:lnTo>
                <a:lnTo>
                  <a:pt x="516000" y="317500"/>
                </a:lnTo>
                <a:lnTo>
                  <a:pt x="516723" y="310931"/>
                </a:lnTo>
                <a:lnTo>
                  <a:pt x="515620" y="304800"/>
                </a:lnTo>
                <a:close/>
              </a:path>
              <a:path w="1584959" h="1270000">
                <a:moveTo>
                  <a:pt x="534797" y="254000"/>
                </a:moveTo>
                <a:lnTo>
                  <a:pt x="522089" y="266700"/>
                </a:lnTo>
                <a:lnTo>
                  <a:pt x="467868" y="266700"/>
                </a:lnTo>
                <a:lnTo>
                  <a:pt x="496570" y="292100"/>
                </a:lnTo>
                <a:lnTo>
                  <a:pt x="506095" y="292100"/>
                </a:lnTo>
                <a:lnTo>
                  <a:pt x="496570" y="317500"/>
                </a:lnTo>
                <a:lnTo>
                  <a:pt x="515620" y="304800"/>
                </a:lnTo>
                <a:lnTo>
                  <a:pt x="528447" y="304800"/>
                </a:lnTo>
                <a:lnTo>
                  <a:pt x="533209" y="266700"/>
                </a:lnTo>
                <a:lnTo>
                  <a:pt x="490047" y="266700"/>
                </a:lnTo>
                <a:lnTo>
                  <a:pt x="477393" y="254000"/>
                </a:lnTo>
                <a:lnTo>
                  <a:pt x="534797" y="254000"/>
                </a:lnTo>
                <a:close/>
              </a:path>
              <a:path w="1584959" h="1270000">
                <a:moveTo>
                  <a:pt x="528447" y="304800"/>
                </a:moveTo>
                <a:lnTo>
                  <a:pt x="517398" y="304800"/>
                </a:lnTo>
                <a:lnTo>
                  <a:pt x="516723" y="310931"/>
                </a:lnTo>
                <a:lnTo>
                  <a:pt x="517905" y="317500"/>
                </a:lnTo>
                <a:lnTo>
                  <a:pt x="526859" y="317500"/>
                </a:lnTo>
                <a:lnTo>
                  <a:pt x="528447" y="304800"/>
                </a:lnTo>
                <a:close/>
              </a:path>
              <a:path w="1584959" h="1270000">
                <a:moveTo>
                  <a:pt x="1164844" y="203200"/>
                </a:moveTo>
                <a:lnTo>
                  <a:pt x="209597" y="203200"/>
                </a:lnTo>
                <a:lnTo>
                  <a:pt x="173157" y="215900"/>
                </a:lnTo>
                <a:lnTo>
                  <a:pt x="145374" y="228600"/>
                </a:lnTo>
                <a:lnTo>
                  <a:pt x="133731" y="254000"/>
                </a:lnTo>
                <a:lnTo>
                  <a:pt x="171831" y="254000"/>
                </a:lnTo>
                <a:lnTo>
                  <a:pt x="143256" y="292100"/>
                </a:lnTo>
                <a:lnTo>
                  <a:pt x="257810" y="292100"/>
                </a:lnTo>
                <a:lnTo>
                  <a:pt x="254906" y="266700"/>
                </a:lnTo>
                <a:lnTo>
                  <a:pt x="320452" y="266700"/>
                </a:lnTo>
                <a:lnTo>
                  <a:pt x="341725" y="254000"/>
                </a:lnTo>
                <a:lnTo>
                  <a:pt x="361616" y="241300"/>
                </a:lnTo>
                <a:lnTo>
                  <a:pt x="381888" y="241300"/>
                </a:lnTo>
                <a:lnTo>
                  <a:pt x="395398" y="228600"/>
                </a:lnTo>
                <a:lnTo>
                  <a:pt x="1145762" y="228600"/>
                </a:lnTo>
                <a:lnTo>
                  <a:pt x="1164844" y="215900"/>
                </a:lnTo>
                <a:lnTo>
                  <a:pt x="1164844" y="203200"/>
                </a:lnTo>
                <a:close/>
              </a:path>
              <a:path w="1584959" h="1270000">
                <a:moveTo>
                  <a:pt x="1374902" y="203200"/>
                </a:moveTo>
                <a:lnTo>
                  <a:pt x="1353593" y="215900"/>
                </a:lnTo>
                <a:lnTo>
                  <a:pt x="1342453" y="241300"/>
                </a:lnTo>
                <a:lnTo>
                  <a:pt x="1333218" y="266700"/>
                </a:lnTo>
                <a:lnTo>
                  <a:pt x="1317625" y="292100"/>
                </a:lnTo>
                <a:lnTo>
                  <a:pt x="1460880" y="292100"/>
                </a:lnTo>
                <a:lnTo>
                  <a:pt x="1453737" y="279400"/>
                </a:lnTo>
                <a:lnTo>
                  <a:pt x="1451355" y="266700"/>
                </a:lnTo>
                <a:lnTo>
                  <a:pt x="1453737" y="254000"/>
                </a:lnTo>
                <a:lnTo>
                  <a:pt x="1460880" y="241300"/>
                </a:lnTo>
                <a:lnTo>
                  <a:pt x="1441830" y="241300"/>
                </a:lnTo>
                <a:lnTo>
                  <a:pt x="1442700" y="228600"/>
                </a:lnTo>
                <a:lnTo>
                  <a:pt x="1440973" y="228600"/>
                </a:lnTo>
                <a:lnTo>
                  <a:pt x="1437008" y="215900"/>
                </a:lnTo>
                <a:lnTo>
                  <a:pt x="1422653" y="215900"/>
                </a:lnTo>
                <a:lnTo>
                  <a:pt x="1374902" y="203200"/>
                </a:lnTo>
                <a:close/>
              </a:path>
              <a:path w="1584959" h="1270000">
                <a:moveTo>
                  <a:pt x="532892" y="254000"/>
                </a:moveTo>
                <a:lnTo>
                  <a:pt x="479298" y="254000"/>
                </a:lnTo>
                <a:lnTo>
                  <a:pt x="492577" y="266700"/>
                </a:lnTo>
                <a:lnTo>
                  <a:pt x="519594" y="266700"/>
                </a:lnTo>
                <a:lnTo>
                  <a:pt x="532892" y="254000"/>
                </a:lnTo>
                <a:close/>
              </a:path>
              <a:path w="1584959" h="1270000">
                <a:moveTo>
                  <a:pt x="1308100" y="139700"/>
                </a:moveTo>
                <a:lnTo>
                  <a:pt x="286512" y="139700"/>
                </a:lnTo>
                <a:lnTo>
                  <a:pt x="219710" y="152400"/>
                </a:lnTo>
                <a:lnTo>
                  <a:pt x="296037" y="152400"/>
                </a:lnTo>
                <a:lnTo>
                  <a:pt x="278519" y="190500"/>
                </a:lnTo>
                <a:lnTo>
                  <a:pt x="247212" y="203200"/>
                </a:lnTo>
                <a:lnTo>
                  <a:pt x="1164844" y="203200"/>
                </a:lnTo>
                <a:lnTo>
                  <a:pt x="1190791" y="215900"/>
                </a:lnTo>
                <a:lnTo>
                  <a:pt x="1206309" y="203200"/>
                </a:lnTo>
                <a:lnTo>
                  <a:pt x="1220208" y="190500"/>
                </a:lnTo>
                <a:lnTo>
                  <a:pt x="1241298" y="190500"/>
                </a:lnTo>
                <a:lnTo>
                  <a:pt x="1308100" y="139700"/>
                </a:lnTo>
                <a:close/>
              </a:path>
              <a:path w="1584959" h="1270000">
                <a:moveTo>
                  <a:pt x="296037" y="152400"/>
                </a:moveTo>
                <a:lnTo>
                  <a:pt x="229076" y="152400"/>
                </a:lnTo>
                <a:lnTo>
                  <a:pt x="229961" y="165100"/>
                </a:lnTo>
                <a:lnTo>
                  <a:pt x="227964" y="165100"/>
                </a:lnTo>
                <a:lnTo>
                  <a:pt x="226187" y="177800"/>
                </a:lnTo>
                <a:lnTo>
                  <a:pt x="260921" y="177800"/>
                </a:lnTo>
                <a:lnTo>
                  <a:pt x="279788" y="165100"/>
                </a:lnTo>
                <a:lnTo>
                  <a:pt x="296037" y="152400"/>
                </a:lnTo>
                <a:close/>
              </a:path>
              <a:path w="1584959" h="1270000">
                <a:moveTo>
                  <a:pt x="1365377" y="76200"/>
                </a:moveTo>
                <a:lnTo>
                  <a:pt x="1357123" y="88900"/>
                </a:lnTo>
                <a:lnTo>
                  <a:pt x="1344310" y="101600"/>
                </a:lnTo>
                <a:lnTo>
                  <a:pt x="1327711" y="114300"/>
                </a:lnTo>
                <a:lnTo>
                  <a:pt x="1308100" y="127000"/>
                </a:lnTo>
                <a:lnTo>
                  <a:pt x="313896" y="127000"/>
                </a:lnTo>
                <a:lnTo>
                  <a:pt x="324612" y="139700"/>
                </a:lnTo>
                <a:lnTo>
                  <a:pt x="1336675" y="139700"/>
                </a:lnTo>
                <a:lnTo>
                  <a:pt x="1374902" y="127000"/>
                </a:lnTo>
                <a:lnTo>
                  <a:pt x="1384427" y="114300"/>
                </a:lnTo>
                <a:lnTo>
                  <a:pt x="1374902" y="114300"/>
                </a:lnTo>
                <a:lnTo>
                  <a:pt x="1413128" y="88900"/>
                </a:lnTo>
                <a:lnTo>
                  <a:pt x="1403603" y="88900"/>
                </a:lnTo>
                <a:lnTo>
                  <a:pt x="1365377" y="76200"/>
                </a:lnTo>
                <a:close/>
              </a:path>
              <a:path w="1584959" h="1270000">
                <a:moveTo>
                  <a:pt x="1317625" y="88900"/>
                </a:moveTo>
                <a:lnTo>
                  <a:pt x="1250823" y="88900"/>
                </a:lnTo>
                <a:lnTo>
                  <a:pt x="1203071" y="114300"/>
                </a:lnTo>
                <a:lnTo>
                  <a:pt x="324612" y="114300"/>
                </a:lnTo>
                <a:lnTo>
                  <a:pt x="321040" y="127000"/>
                </a:lnTo>
                <a:lnTo>
                  <a:pt x="1308100" y="127000"/>
                </a:lnTo>
                <a:lnTo>
                  <a:pt x="1308100" y="114300"/>
                </a:lnTo>
                <a:lnTo>
                  <a:pt x="1317625" y="101600"/>
                </a:lnTo>
                <a:lnTo>
                  <a:pt x="1317625" y="88900"/>
                </a:lnTo>
                <a:close/>
              </a:path>
              <a:path w="1584959" h="1270000">
                <a:moveTo>
                  <a:pt x="858393" y="63500"/>
                </a:moveTo>
                <a:lnTo>
                  <a:pt x="849756" y="63500"/>
                </a:lnTo>
                <a:lnTo>
                  <a:pt x="754379" y="88900"/>
                </a:lnTo>
                <a:lnTo>
                  <a:pt x="716152" y="101600"/>
                </a:lnTo>
                <a:lnTo>
                  <a:pt x="315087" y="101600"/>
                </a:lnTo>
                <a:lnTo>
                  <a:pt x="321040" y="114300"/>
                </a:lnTo>
                <a:lnTo>
                  <a:pt x="954913" y="114300"/>
                </a:lnTo>
                <a:lnTo>
                  <a:pt x="983488" y="101600"/>
                </a:lnTo>
                <a:lnTo>
                  <a:pt x="935736" y="88900"/>
                </a:lnTo>
                <a:lnTo>
                  <a:pt x="855979" y="88900"/>
                </a:lnTo>
                <a:lnTo>
                  <a:pt x="860171" y="76200"/>
                </a:lnTo>
                <a:lnTo>
                  <a:pt x="859154" y="76200"/>
                </a:lnTo>
                <a:lnTo>
                  <a:pt x="858393" y="63500"/>
                </a:lnTo>
                <a:close/>
              </a:path>
              <a:path w="1584959" h="1270000">
                <a:moveTo>
                  <a:pt x="1021588" y="101600"/>
                </a:moveTo>
                <a:lnTo>
                  <a:pt x="1005758" y="101600"/>
                </a:lnTo>
                <a:lnTo>
                  <a:pt x="989060" y="114300"/>
                </a:lnTo>
                <a:lnTo>
                  <a:pt x="1031275" y="114300"/>
                </a:lnTo>
                <a:lnTo>
                  <a:pt x="1021588" y="101600"/>
                </a:lnTo>
                <a:close/>
              </a:path>
              <a:path w="1584959" h="1270000">
                <a:moveTo>
                  <a:pt x="1098042" y="101600"/>
                </a:moveTo>
                <a:lnTo>
                  <a:pt x="1059815" y="101600"/>
                </a:lnTo>
                <a:lnTo>
                  <a:pt x="1050127" y="114300"/>
                </a:lnTo>
                <a:lnTo>
                  <a:pt x="1122144" y="114300"/>
                </a:lnTo>
                <a:lnTo>
                  <a:pt x="1098042" y="101600"/>
                </a:lnTo>
                <a:close/>
              </a:path>
              <a:path w="1584959" h="1270000">
                <a:moveTo>
                  <a:pt x="1204487" y="101600"/>
                </a:moveTo>
                <a:lnTo>
                  <a:pt x="1193546" y="101600"/>
                </a:lnTo>
                <a:lnTo>
                  <a:pt x="1172872" y="114300"/>
                </a:lnTo>
                <a:lnTo>
                  <a:pt x="1193546" y="114300"/>
                </a:lnTo>
                <a:lnTo>
                  <a:pt x="1204487" y="101600"/>
                </a:lnTo>
                <a:close/>
              </a:path>
              <a:path w="1584959" h="1270000">
                <a:moveTo>
                  <a:pt x="525272" y="50800"/>
                </a:moveTo>
                <a:lnTo>
                  <a:pt x="466933" y="50800"/>
                </a:lnTo>
                <a:lnTo>
                  <a:pt x="420830" y="76200"/>
                </a:lnTo>
                <a:lnTo>
                  <a:pt x="374370" y="88900"/>
                </a:lnTo>
                <a:lnTo>
                  <a:pt x="324612" y="101600"/>
                </a:lnTo>
                <a:lnTo>
                  <a:pt x="716152" y="101600"/>
                </a:lnTo>
                <a:lnTo>
                  <a:pt x="668401" y="88900"/>
                </a:lnTo>
                <a:lnTo>
                  <a:pt x="649224" y="76200"/>
                </a:lnTo>
                <a:lnTo>
                  <a:pt x="553847" y="63500"/>
                </a:lnTo>
                <a:lnTo>
                  <a:pt x="525272" y="63500"/>
                </a:lnTo>
                <a:lnTo>
                  <a:pt x="525272" y="50800"/>
                </a:lnTo>
                <a:close/>
              </a:path>
              <a:path w="1584959" h="1270000">
                <a:moveTo>
                  <a:pt x="1212596" y="76200"/>
                </a:moveTo>
                <a:lnTo>
                  <a:pt x="1164844" y="101600"/>
                </a:lnTo>
                <a:lnTo>
                  <a:pt x="1217549" y="101600"/>
                </a:lnTo>
                <a:lnTo>
                  <a:pt x="1223371" y="88900"/>
                </a:lnTo>
                <a:lnTo>
                  <a:pt x="1212596" y="76200"/>
                </a:lnTo>
                <a:close/>
              </a:path>
              <a:path w="1584959" h="1270000">
                <a:moveTo>
                  <a:pt x="927834" y="76200"/>
                </a:moveTo>
                <a:lnTo>
                  <a:pt x="886350" y="76200"/>
                </a:lnTo>
                <a:lnTo>
                  <a:pt x="875680" y="88900"/>
                </a:lnTo>
                <a:lnTo>
                  <a:pt x="935736" y="88900"/>
                </a:lnTo>
                <a:lnTo>
                  <a:pt x="927834" y="76200"/>
                </a:lnTo>
                <a:close/>
              </a:path>
              <a:path w="1584959" h="1270000">
                <a:moveTo>
                  <a:pt x="1279525" y="76200"/>
                </a:moveTo>
                <a:lnTo>
                  <a:pt x="1236362" y="76200"/>
                </a:lnTo>
                <a:lnTo>
                  <a:pt x="1242187" y="88900"/>
                </a:lnTo>
                <a:lnTo>
                  <a:pt x="1282953" y="88900"/>
                </a:lnTo>
                <a:lnTo>
                  <a:pt x="1279525" y="76200"/>
                </a:lnTo>
                <a:close/>
              </a:path>
              <a:path w="1584959" h="1270000">
                <a:moveTo>
                  <a:pt x="1365377" y="0"/>
                </a:moveTo>
                <a:lnTo>
                  <a:pt x="1326963" y="12700"/>
                </a:lnTo>
                <a:lnTo>
                  <a:pt x="1294098" y="25400"/>
                </a:lnTo>
                <a:lnTo>
                  <a:pt x="1263471" y="50800"/>
                </a:lnTo>
                <a:lnTo>
                  <a:pt x="1231773" y="63500"/>
                </a:lnTo>
                <a:lnTo>
                  <a:pt x="1230810" y="76200"/>
                </a:lnTo>
                <a:lnTo>
                  <a:pt x="1298448" y="76200"/>
                </a:lnTo>
                <a:lnTo>
                  <a:pt x="1288923" y="38100"/>
                </a:lnTo>
                <a:lnTo>
                  <a:pt x="1309370" y="38100"/>
                </a:lnTo>
                <a:lnTo>
                  <a:pt x="1311148" y="25400"/>
                </a:lnTo>
                <a:lnTo>
                  <a:pt x="1327150" y="25400"/>
                </a:lnTo>
                <a:lnTo>
                  <a:pt x="1365377" y="0"/>
                </a:lnTo>
                <a:close/>
              </a:path>
            </a:pathLst>
          </a:custGeom>
          <a:solidFill>
            <a:schemeClr val="bg1"/>
          </a:solidFill>
        </p:spPr>
        <p:txBody>
          <a:bodyPr wrap="square" lIns="0" tIns="0" rIns="0" bIns="0" rtlCol="0"/>
          <a:lstStyle/>
          <a:p>
            <a:endParaRPr dirty="0">
              <a:latin typeface="Tw Cen MT" panose="020B0602020104020603" pitchFamily="34" charset="0"/>
            </a:endParaRPr>
          </a:p>
        </p:txBody>
      </p:sp>
      <p:sp>
        <p:nvSpPr>
          <p:cNvPr id="12" name="object 10">
            <a:extLst>
              <a:ext uri="{FF2B5EF4-FFF2-40B4-BE49-F238E27FC236}">
                <a16:creationId xmlns:a16="http://schemas.microsoft.com/office/drawing/2014/main" id="{FC52B644-1B9C-10EC-6957-14C9D5871267}"/>
              </a:ext>
            </a:extLst>
          </p:cNvPr>
          <p:cNvSpPr/>
          <p:nvPr/>
        </p:nvSpPr>
        <p:spPr>
          <a:xfrm>
            <a:off x="7447789" y="2910403"/>
            <a:ext cx="38100" cy="9525"/>
          </a:xfrm>
          <a:custGeom>
            <a:avLst/>
            <a:gdLst/>
            <a:ahLst/>
            <a:cxnLst/>
            <a:rect l="l" t="t" r="r" b="b"/>
            <a:pathLst>
              <a:path w="38100" h="9525">
                <a:moveTo>
                  <a:pt x="19050" y="0"/>
                </a:moveTo>
                <a:lnTo>
                  <a:pt x="0" y="0"/>
                </a:lnTo>
                <a:lnTo>
                  <a:pt x="19050" y="9144"/>
                </a:lnTo>
                <a:lnTo>
                  <a:pt x="38100" y="9144"/>
                </a:lnTo>
                <a:lnTo>
                  <a:pt x="19050" y="0"/>
                </a:lnTo>
                <a:close/>
              </a:path>
            </a:pathLst>
          </a:custGeom>
          <a:solidFill>
            <a:srgbClr val="CCCCCC"/>
          </a:solidFill>
        </p:spPr>
        <p:txBody>
          <a:bodyPr wrap="square" lIns="0" tIns="0" rIns="0" bIns="0" rtlCol="0"/>
          <a:lstStyle/>
          <a:p>
            <a:endParaRPr>
              <a:latin typeface="Tw Cen MT" panose="020B0602020104020603" pitchFamily="34" charset="0"/>
            </a:endParaRPr>
          </a:p>
        </p:txBody>
      </p:sp>
      <p:sp>
        <p:nvSpPr>
          <p:cNvPr id="13" name="object 11">
            <a:extLst>
              <a:ext uri="{FF2B5EF4-FFF2-40B4-BE49-F238E27FC236}">
                <a16:creationId xmlns:a16="http://schemas.microsoft.com/office/drawing/2014/main" id="{785265EF-8DCE-786E-6CB6-ABD327625434}"/>
              </a:ext>
            </a:extLst>
          </p:cNvPr>
          <p:cNvSpPr/>
          <p:nvPr/>
        </p:nvSpPr>
        <p:spPr>
          <a:xfrm>
            <a:off x="7514844" y="2879921"/>
            <a:ext cx="96011" cy="99059"/>
          </a:xfrm>
          <a:prstGeom prst="rect">
            <a:avLst/>
          </a:prstGeom>
          <a:blipFill>
            <a:blip r:embed="rId2" cstate="print"/>
            <a:stretch>
              <a:fillRect/>
            </a:stretch>
          </a:blipFill>
        </p:spPr>
        <p:txBody>
          <a:bodyPr wrap="square" lIns="0" tIns="0" rIns="0" bIns="0" rtlCol="0"/>
          <a:lstStyle/>
          <a:p>
            <a:endParaRPr>
              <a:latin typeface="Tw Cen MT" panose="020B0602020104020603" pitchFamily="34" charset="0"/>
            </a:endParaRPr>
          </a:p>
        </p:txBody>
      </p:sp>
      <p:sp>
        <p:nvSpPr>
          <p:cNvPr id="14" name="object 12">
            <a:extLst>
              <a:ext uri="{FF2B5EF4-FFF2-40B4-BE49-F238E27FC236}">
                <a16:creationId xmlns:a16="http://schemas.microsoft.com/office/drawing/2014/main" id="{A4BA47B8-C862-CB81-BF39-869638E65C90}"/>
              </a:ext>
            </a:extLst>
          </p:cNvPr>
          <p:cNvSpPr/>
          <p:nvPr/>
        </p:nvSpPr>
        <p:spPr>
          <a:xfrm>
            <a:off x="10675619" y="2498921"/>
            <a:ext cx="38100" cy="20320"/>
          </a:xfrm>
          <a:custGeom>
            <a:avLst/>
            <a:gdLst/>
            <a:ahLst/>
            <a:cxnLst/>
            <a:rect l="l" t="t" r="r" b="b"/>
            <a:pathLst>
              <a:path w="38100" h="20319">
                <a:moveTo>
                  <a:pt x="38100" y="0"/>
                </a:moveTo>
                <a:lnTo>
                  <a:pt x="0" y="0"/>
                </a:lnTo>
                <a:lnTo>
                  <a:pt x="9525" y="19812"/>
                </a:lnTo>
                <a:lnTo>
                  <a:pt x="38100" y="0"/>
                </a:lnTo>
                <a:close/>
              </a:path>
            </a:pathLst>
          </a:custGeom>
          <a:solidFill>
            <a:srgbClr val="CCCCCC"/>
          </a:solidFill>
        </p:spPr>
        <p:txBody>
          <a:bodyPr wrap="square" lIns="0" tIns="0" rIns="0" bIns="0" rtlCol="0"/>
          <a:lstStyle/>
          <a:p>
            <a:endParaRPr>
              <a:latin typeface="Tw Cen MT" panose="020B0602020104020603" pitchFamily="34" charset="0"/>
            </a:endParaRPr>
          </a:p>
        </p:txBody>
      </p:sp>
      <p:sp>
        <p:nvSpPr>
          <p:cNvPr id="15" name="object 13">
            <a:extLst>
              <a:ext uri="{FF2B5EF4-FFF2-40B4-BE49-F238E27FC236}">
                <a16:creationId xmlns:a16="http://schemas.microsoft.com/office/drawing/2014/main" id="{0E579198-BAE7-2E54-BBE4-BE4F888E686A}"/>
              </a:ext>
            </a:extLst>
          </p:cNvPr>
          <p:cNvSpPr/>
          <p:nvPr/>
        </p:nvSpPr>
        <p:spPr>
          <a:xfrm>
            <a:off x="9177529" y="2111827"/>
            <a:ext cx="181355" cy="100584"/>
          </a:xfrm>
          <a:prstGeom prst="rect">
            <a:avLst/>
          </a:prstGeom>
          <a:blipFill>
            <a:blip r:embed="rId3" cstate="print"/>
            <a:stretch>
              <a:fillRect/>
            </a:stretch>
          </a:blipFill>
        </p:spPr>
        <p:txBody>
          <a:bodyPr wrap="square" lIns="0" tIns="0" rIns="0" bIns="0" rtlCol="0"/>
          <a:lstStyle/>
          <a:p>
            <a:endParaRPr>
              <a:latin typeface="Tw Cen MT" panose="020B0602020104020603" pitchFamily="34" charset="0"/>
            </a:endParaRPr>
          </a:p>
        </p:txBody>
      </p:sp>
      <p:sp>
        <p:nvSpPr>
          <p:cNvPr id="16" name="object 14">
            <a:extLst>
              <a:ext uri="{FF2B5EF4-FFF2-40B4-BE49-F238E27FC236}">
                <a16:creationId xmlns:a16="http://schemas.microsoft.com/office/drawing/2014/main" id="{EF3B2D6B-AA8C-36D3-EB89-A8C44234CC37}"/>
              </a:ext>
            </a:extLst>
          </p:cNvPr>
          <p:cNvSpPr txBox="1"/>
          <p:nvPr/>
        </p:nvSpPr>
        <p:spPr>
          <a:xfrm>
            <a:off x="8555738" y="1469333"/>
            <a:ext cx="1024255" cy="230191"/>
          </a:xfrm>
          <a:prstGeom prst="rect">
            <a:avLst/>
          </a:prstGeom>
        </p:spPr>
        <p:txBody>
          <a:bodyPr vert="horz" wrap="square" lIns="0" tIns="37465" rIns="0" bIns="0" rtlCol="0">
            <a:spAutoFit/>
          </a:bodyPr>
          <a:lstStyle/>
          <a:p>
            <a:pPr marL="193670" marR="5080" indent="-181606">
              <a:lnSpc>
                <a:spcPts val="1511"/>
              </a:lnSpc>
              <a:spcBef>
                <a:spcPts val="295"/>
              </a:spcBef>
            </a:pPr>
            <a:r>
              <a:rPr lang="en-SG" sz="1400" b="1" spc="-11" dirty="0">
                <a:latin typeface="Tw Cen MT" panose="020B0602020104020603" pitchFamily="34" charset="0"/>
                <a:cs typeface="Arial"/>
              </a:rPr>
              <a:t>Dealers</a:t>
            </a:r>
            <a:endParaRPr sz="1400" dirty="0">
              <a:latin typeface="Tw Cen MT" panose="020B0602020104020603" pitchFamily="34" charset="0"/>
              <a:cs typeface="Arial"/>
            </a:endParaRPr>
          </a:p>
        </p:txBody>
      </p:sp>
      <p:sp>
        <p:nvSpPr>
          <p:cNvPr id="17" name="object 15">
            <a:extLst>
              <a:ext uri="{FF2B5EF4-FFF2-40B4-BE49-F238E27FC236}">
                <a16:creationId xmlns:a16="http://schemas.microsoft.com/office/drawing/2014/main" id="{13C729CC-6287-F058-1FA6-745814D10CBD}"/>
              </a:ext>
            </a:extLst>
          </p:cNvPr>
          <p:cNvSpPr/>
          <p:nvPr/>
        </p:nvSpPr>
        <p:spPr>
          <a:xfrm>
            <a:off x="7914133" y="3614492"/>
            <a:ext cx="1456055" cy="469265"/>
          </a:xfrm>
          <a:custGeom>
            <a:avLst/>
            <a:gdLst/>
            <a:ahLst/>
            <a:cxnLst/>
            <a:rect l="l" t="t" r="r" b="b"/>
            <a:pathLst>
              <a:path w="1456054" h="469264">
                <a:moveTo>
                  <a:pt x="0" y="0"/>
                </a:moveTo>
                <a:lnTo>
                  <a:pt x="1455674" y="468884"/>
                </a:lnTo>
              </a:path>
            </a:pathLst>
          </a:custGeom>
          <a:ln w="76200">
            <a:solidFill>
              <a:schemeClr val="tx1"/>
            </a:solidFill>
          </a:ln>
        </p:spPr>
        <p:txBody>
          <a:bodyPr wrap="square" lIns="0" tIns="0" rIns="0" bIns="0" rtlCol="0"/>
          <a:lstStyle/>
          <a:p>
            <a:endParaRPr>
              <a:latin typeface="Tw Cen MT" panose="020B0602020104020603" pitchFamily="34" charset="0"/>
            </a:endParaRPr>
          </a:p>
        </p:txBody>
      </p:sp>
      <p:sp>
        <p:nvSpPr>
          <p:cNvPr id="18" name="object 16">
            <a:extLst>
              <a:ext uri="{FF2B5EF4-FFF2-40B4-BE49-F238E27FC236}">
                <a16:creationId xmlns:a16="http://schemas.microsoft.com/office/drawing/2014/main" id="{4BF45C80-860A-434D-B214-AF1018E2393A}"/>
              </a:ext>
            </a:extLst>
          </p:cNvPr>
          <p:cNvSpPr/>
          <p:nvPr/>
        </p:nvSpPr>
        <p:spPr>
          <a:xfrm>
            <a:off x="6458713" y="3614492"/>
            <a:ext cx="1456055" cy="469265"/>
          </a:xfrm>
          <a:custGeom>
            <a:avLst/>
            <a:gdLst/>
            <a:ahLst/>
            <a:cxnLst/>
            <a:rect l="l" t="t" r="r" b="b"/>
            <a:pathLst>
              <a:path w="1456054" h="469264">
                <a:moveTo>
                  <a:pt x="1455673" y="0"/>
                </a:moveTo>
                <a:lnTo>
                  <a:pt x="0" y="468884"/>
                </a:lnTo>
              </a:path>
            </a:pathLst>
          </a:custGeom>
          <a:ln w="76200">
            <a:solidFill>
              <a:schemeClr val="tx1"/>
            </a:solidFill>
          </a:ln>
        </p:spPr>
        <p:txBody>
          <a:bodyPr wrap="square" lIns="0" tIns="0" rIns="0" bIns="0" rtlCol="0"/>
          <a:lstStyle/>
          <a:p>
            <a:endParaRPr>
              <a:latin typeface="Tw Cen MT" panose="020B0602020104020603" pitchFamily="34" charset="0"/>
            </a:endParaRPr>
          </a:p>
        </p:txBody>
      </p:sp>
      <p:sp>
        <p:nvSpPr>
          <p:cNvPr id="19" name="object 17">
            <a:extLst>
              <a:ext uri="{FF2B5EF4-FFF2-40B4-BE49-F238E27FC236}">
                <a16:creationId xmlns:a16="http://schemas.microsoft.com/office/drawing/2014/main" id="{070DBA5F-0470-104D-26B4-94DCB7207BCD}"/>
              </a:ext>
            </a:extLst>
          </p:cNvPr>
          <p:cNvSpPr/>
          <p:nvPr/>
        </p:nvSpPr>
        <p:spPr>
          <a:xfrm>
            <a:off x="6986017" y="2358715"/>
            <a:ext cx="920751" cy="1245235"/>
          </a:xfrm>
          <a:custGeom>
            <a:avLst/>
            <a:gdLst/>
            <a:ahLst/>
            <a:cxnLst/>
            <a:rect l="l" t="t" r="r" b="b"/>
            <a:pathLst>
              <a:path w="920750" h="1245235">
                <a:moveTo>
                  <a:pt x="920368" y="1245235"/>
                </a:moveTo>
                <a:lnTo>
                  <a:pt x="0" y="0"/>
                </a:lnTo>
              </a:path>
            </a:pathLst>
          </a:custGeom>
          <a:ln w="76200">
            <a:solidFill>
              <a:schemeClr val="tx1"/>
            </a:solidFill>
          </a:ln>
        </p:spPr>
        <p:txBody>
          <a:bodyPr wrap="square" lIns="0" tIns="0" rIns="0" bIns="0" rtlCol="0"/>
          <a:lstStyle/>
          <a:p>
            <a:endParaRPr>
              <a:latin typeface="Tw Cen MT" panose="020B0602020104020603" pitchFamily="34" charset="0"/>
            </a:endParaRPr>
          </a:p>
        </p:txBody>
      </p:sp>
      <p:sp>
        <p:nvSpPr>
          <p:cNvPr id="20" name="object 18">
            <a:extLst>
              <a:ext uri="{FF2B5EF4-FFF2-40B4-BE49-F238E27FC236}">
                <a16:creationId xmlns:a16="http://schemas.microsoft.com/office/drawing/2014/main" id="{29D348C2-FB13-D5F2-BEBC-D5F28CB30161}"/>
              </a:ext>
            </a:extLst>
          </p:cNvPr>
          <p:cNvSpPr/>
          <p:nvPr/>
        </p:nvSpPr>
        <p:spPr>
          <a:xfrm>
            <a:off x="7906511" y="2358715"/>
            <a:ext cx="920751" cy="1245235"/>
          </a:xfrm>
          <a:custGeom>
            <a:avLst/>
            <a:gdLst/>
            <a:ahLst/>
            <a:cxnLst/>
            <a:rect l="l" t="t" r="r" b="b"/>
            <a:pathLst>
              <a:path w="920750" h="1245235">
                <a:moveTo>
                  <a:pt x="0" y="1245235"/>
                </a:moveTo>
                <a:lnTo>
                  <a:pt x="920369" y="0"/>
                </a:lnTo>
              </a:path>
            </a:pathLst>
          </a:custGeom>
          <a:ln w="76200">
            <a:solidFill>
              <a:schemeClr val="tx1"/>
            </a:solidFill>
          </a:ln>
        </p:spPr>
        <p:txBody>
          <a:bodyPr wrap="square" lIns="0" tIns="0" rIns="0" bIns="0" rtlCol="0"/>
          <a:lstStyle/>
          <a:p>
            <a:endParaRPr>
              <a:latin typeface="Tw Cen MT" panose="020B0602020104020603" pitchFamily="34" charset="0"/>
            </a:endParaRPr>
          </a:p>
        </p:txBody>
      </p:sp>
      <p:sp>
        <p:nvSpPr>
          <p:cNvPr id="21" name="object 19">
            <a:extLst>
              <a:ext uri="{FF2B5EF4-FFF2-40B4-BE49-F238E27FC236}">
                <a16:creationId xmlns:a16="http://schemas.microsoft.com/office/drawing/2014/main" id="{FE7382C7-F333-AE48-B42A-98724004C0A7}"/>
              </a:ext>
            </a:extLst>
          </p:cNvPr>
          <p:cNvSpPr/>
          <p:nvPr/>
        </p:nvSpPr>
        <p:spPr>
          <a:xfrm>
            <a:off x="7906511" y="3634303"/>
            <a:ext cx="0" cy="1476375"/>
          </a:xfrm>
          <a:custGeom>
            <a:avLst/>
            <a:gdLst/>
            <a:ahLst/>
            <a:cxnLst/>
            <a:rect l="l" t="t" r="r" b="b"/>
            <a:pathLst>
              <a:path h="1476375">
                <a:moveTo>
                  <a:pt x="0" y="0"/>
                </a:moveTo>
                <a:lnTo>
                  <a:pt x="0" y="1476248"/>
                </a:lnTo>
              </a:path>
            </a:pathLst>
          </a:custGeom>
          <a:ln w="76200">
            <a:solidFill>
              <a:schemeClr val="tx1"/>
            </a:solidFill>
          </a:ln>
        </p:spPr>
        <p:txBody>
          <a:bodyPr wrap="square" lIns="0" tIns="0" rIns="0" bIns="0" rtlCol="0"/>
          <a:lstStyle/>
          <a:p>
            <a:endParaRPr>
              <a:latin typeface="Tw Cen MT" panose="020B0602020104020603" pitchFamily="34" charset="0"/>
            </a:endParaRPr>
          </a:p>
        </p:txBody>
      </p:sp>
      <p:sp>
        <p:nvSpPr>
          <p:cNvPr id="22" name="object 25">
            <a:extLst>
              <a:ext uri="{FF2B5EF4-FFF2-40B4-BE49-F238E27FC236}">
                <a16:creationId xmlns:a16="http://schemas.microsoft.com/office/drawing/2014/main" id="{435DF24A-B0EE-ADC1-674A-8D85BBE86C6B}"/>
              </a:ext>
            </a:extLst>
          </p:cNvPr>
          <p:cNvSpPr txBox="1"/>
          <p:nvPr/>
        </p:nvSpPr>
        <p:spPr>
          <a:xfrm>
            <a:off x="10691241" y="3310650"/>
            <a:ext cx="904240" cy="228909"/>
          </a:xfrm>
          <a:prstGeom prst="rect">
            <a:avLst/>
          </a:prstGeom>
        </p:spPr>
        <p:txBody>
          <a:bodyPr vert="horz" wrap="square" lIns="0" tIns="13335" rIns="0" bIns="0" rtlCol="0">
            <a:spAutoFit/>
          </a:bodyPr>
          <a:lstStyle/>
          <a:p>
            <a:pPr marL="12700">
              <a:spcBef>
                <a:spcPts val="105"/>
              </a:spcBef>
            </a:pPr>
            <a:r>
              <a:rPr sz="1400" b="1" spc="-11" dirty="0">
                <a:latin typeface="Tw Cen MT" panose="020B0602020104020603" pitchFamily="34" charset="0"/>
                <a:cs typeface="Arial"/>
              </a:rPr>
              <a:t>Con</a:t>
            </a:r>
            <a:r>
              <a:rPr sz="1400" b="1" dirty="0">
                <a:latin typeface="Tw Cen MT" panose="020B0602020104020603" pitchFamily="34" charset="0"/>
                <a:cs typeface="Arial"/>
              </a:rPr>
              <a:t>s</a:t>
            </a:r>
            <a:r>
              <a:rPr sz="1400" b="1" spc="-11" dirty="0">
                <a:latin typeface="Tw Cen MT" panose="020B0602020104020603" pitchFamily="34" charset="0"/>
                <a:cs typeface="Arial"/>
              </a:rPr>
              <a:t>u</a:t>
            </a:r>
            <a:r>
              <a:rPr sz="1400" b="1" dirty="0">
                <a:latin typeface="Tw Cen MT" panose="020B0602020104020603" pitchFamily="34" charset="0"/>
                <a:cs typeface="Arial"/>
              </a:rPr>
              <a:t>mer</a:t>
            </a:r>
            <a:endParaRPr sz="1400" dirty="0">
              <a:latin typeface="Tw Cen MT" panose="020B0602020104020603" pitchFamily="34" charset="0"/>
              <a:cs typeface="Arial"/>
            </a:endParaRPr>
          </a:p>
        </p:txBody>
      </p:sp>
      <p:sp>
        <p:nvSpPr>
          <p:cNvPr id="23" name="object 27">
            <a:extLst>
              <a:ext uri="{FF2B5EF4-FFF2-40B4-BE49-F238E27FC236}">
                <a16:creationId xmlns:a16="http://schemas.microsoft.com/office/drawing/2014/main" id="{F7CD4FE0-CE8F-4847-874C-D915A1B0671B}"/>
              </a:ext>
            </a:extLst>
          </p:cNvPr>
          <p:cNvSpPr txBox="1"/>
          <p:nvPr/>
        </p:nvSpPr>
        <p:spPr>
          <a:xfrm>
            <a:off x="8036179" y="3991300"/>
            <a:ext cx="807720" cy="422552"/>
          </a:xfrm>
          <a:prstGeom prst="rect">
            <a:avLst/>
          </a:prstGeom>
        </p:spPr>
        <p:txBody>
          <a:bodyPr vert="horz" wrap="square" lIns="0" tIns="37465" rIns="0" bIns="0" rtlCol="0">
            <a:spAutoFit/>
          </a:bodyPr>
          <a:lstStyle/>
          <a:p>
            <a:pPr marL="12700" marR="5080">
              <a:lnSpc>
                <a:spcPts val="1511"/>
              </a:lnSpc>
              <a:spcBef>
                <a:spcPts val="295"/>
              </a:spcBef>
            </a:pPr>
            <a:r>
              <a:rPr sz="1400" b="1" spc="-11" dirty="0">
                <a:latin typeface="Tw Cen MT" panose="020B0602020104020603" pitchFamily="34" charset="0"/>
                <a:cs typeface="Arial"/>
              </a:rPr>
              <a:t>Log</a:t>
            </a:r>
            <a:r>
              <a:rPr sz="1400" b="1" dirty="0">
                <a:latin typeface="Tw Cen MT" panose="020B0602020104020603" pitchFamily="34" charset="0"/>
                <a:cs typeface="Arial"/>
              </a:rPr>
              <a:t>istics  </a:t>
            </a:r>
            <a:r>
              <a:rPr sz="1400" b="1" spc="-5" dirty="0">
                <a:latin typeface="Tw Cen MT" panose="020B0602020104020603" pitchFamily="34" charset="0"/>
                <a:cs typeface="Arial"/>
              </a:rPr>
              <a:t>provider</a:t>
            </a:r>
            <a:endParaRPr sz="1400">
              <a:latin typeface="Tw Cen MT" panose="020B0602020104020603" pitchFamily="34" charset="0"/>
              <a:cs typeface="Arial"/>
            </a:endParaRPr>
          </a:p>
        </p:txBody>
      </p:sp>
      <p:sp>
        <p:nvSpPr>
          <p:cNvPr id="24" name="object 28">
            <a:extLst>
              <a:ext uri="{FF2B5EF4-FFF2-40B4-BE49-F238E27FC236}">
                <a16:creationId xmlns:a16="http://schemas.microsoft.com/office/drawing/2014/main" id="{B812D39A-64B9-374C-AF01-7B70A3A38F75}"/>
              </a:ext>
            </a:extLst>
          </p:cNvPr>
          <p:cNvSpPr txBox="1"/>
          <p:nvPr/>
        </p:nvSpPr>
        <p:spPr>
          <a:xfrm>
            <a:off x="5998029" y="1502717"/>
            <a:ext cx="1327262" cy="230191"/>
          </a:xfrm>
          <a:prstGeom prst="rect">
            <a:avLst/>
          </a:prstGeom>
        </p:spPr>
        <p:txBody>
          <a:bodyPr vert="horz" wrap="square" lIns="0" tIns="37465" rIns="0" bIns="0" rtlCol="0">
            <a:spAutoFit/>
          </a:bodyPr>
          <a:lstStyle/>
          <a:p>
            <a:pPr marL="60958" marR="5080" indent="-48893">
              <a:lnSpc>
                <a:spcPts val="1511"/>
              </a:lnSpc>
              <a:spcBef>
                <a:spcPts val="295"/>
              </a:spcBef>
            </a:pPr>
            <a:r>
              <a:rPr lang="en-SG" sz="1400" b="1" dirty="0">
                <a:latin typeface="Tw Cen MT" panose="020B0602020104020603" pitchFamily="34" charset="0"/>
                <a:cs typeface="Arial"/>
              </a:rPr>
              <a:t>Sub Contractors</a:t>
            </a:r>
            <a:endParaRPr sz="1400" dirty="0">
              <a:latin typeface="Tw Cen MT" panose="020B0602020104020603" pitchFamily="34" charset="0"/>
              <a:cs typeface="Arial"/>
            </a:endParaRPr>
          </a:p>
        </p:txBody>
      </p:sp>
      <p:sp>
        <p:nvSpPr>
          <p:cNvPr id="25" name="object 29">
            <a:extLst>
              <a:ext uri="{FF2B5EF4-FFF2-40B4-BE49-F238E27FC236}">
                <a16:creationId xmlns:a16="http://schemas.microsoft.com/office/drawing/2014/main" id="{A8C2F707-9173-A8F8-03B0-55A4233FDE86}"/>
              </a:ext>
            </a:extLst>
          </p:cNvPr>
          <p:cNvSpPr/>
          <p:nvPr/>
        </p:nvSpPr>
        <p:spPr>
          <a:xfrm>
            <a:off x="6126735" y="1833187"/>
            <a:ext cx="3576320" cy="3568700"/>
          </a:xfrm>
          <a:custGeom>
            <a:avLst/>
            <a:gdLst/>
            <a:ahLst/>
            <a:cxnLst/>
            <a:rect l="l" t="t" r="r" b="b"/>
            <a:pathLst>
              <a:path w="3576320" h="3568700">
                <a:moveTo>
                  <a:pt x="1885188" y="0"/>
                </a:moveTo>
                <a:lnTo>
                  <a:pt x="1630807" y="0"/>
                </a:lnTo>
                <a:lnTo>
                  <a:pt x="1463547" y="25400"/>
                </a:lnTo>
                <a:lnTo>
                  <a:pt x="1380870" y="50800"/>
                </a:lnTo>
                <a:lnTo>
                  <a:pt x="1299083" y="63500"/>
                </a:lnTo>
                <a:lnTo>
                  <a:pt x="1138936" y="114300"/>
                </a:lnTo>
                <a:lnTo>
                  <a:pt x="1060704" y="152400"/>
                </a:lnTo>
                <a:lnTo>
                  <a:pt x="984122" y="190500"/>
                </a:lnTo>
                <a:lnTo>
                  <a:pt x="909065" y="228600"/>
                </a:lnTo>
                <a:lnTo>
                  <a:pt x="835787" y="266700"/>
                </a:lnTo>
                <a:lnTo>
                  <a:pt x="764413" y="317500"/>
                </a:lnTo>
                <a:lnTo>
                  <a:pt x="695324" y="368300"/>
                </a:lnTo>
                <a:lnTo>
                  <a:pt x="628268" y="419100"/>
                </a:lnTo>
                <a:lnTo>
                  <a:pt x="563625" y="482600"/>
                </a:lnTo>
                <a:lnTo>
                  <a:pt x="501395" y="546100"/>
                </a:lnTo>
                <a:lnTo>
                  <a:pt x="442087" y="609600"/>
                </a:lnTo>
                <a:lnTo>
                  <a:pt x="385444" y="673100"/>
                </a:lnTo>
                <a:lnTo>
                  <a:pt x="331850" y="749300"/>
                </a:lnTo>
                <a:lnTo>
                  <a:pt x="281304" y="825500"/>
                </a:lnTo>
                <a:lnTo>
                  <a:pt x="233679" y="901700"/>
                </a:lnTo>
                <a:lnTo>
                  <a:pt x="190626" y="977900"/>
                </a:lnTo>
                <a:lnTo>
                  <a:pt x="152018" y="1066800"/>
                </a:lnTo>
                <a:lnTo>
                  <a:pt x="117728" y="1143000"/>
                </a:lnTo>
                <a:lnTo>
                  <a:pt x="88011" y="1231900"/>
                </a:lnTo>
                <a:lnTo>
                  <a:pt x="62737" y="1320800"/>
                </a:lnTo>
                <a:lnTo>
                  <a:pt x="41655" y="1397000"/>
                </a:lnTo>
                <a:lnTo>
                  <a:pt x="24764" y="1485900"/>
                </a:lnTo>
                <a:lnTo>
                  <a:pt x="12318" y="1574800"/>
                </a:lnTo>
                <a:lnTo>
                  <a:pt x="4063" y="1663700"/>
                </a:lnTo>
                <a:lnTo>
                  <a:pt x="0" y="1739900"/>
                </a:lnTo>
                <a:lnTo>
                  <a:pt x="126" y="1828800"/>
                </a:lnTo>
                <a:lnTo>
                  <a:pt x="4444" y="1917700"/>
                </a:lnTo>
                <a:lnTo>
                  <a:pt x="12826" y="2006600"/>
                </a:lnTo>
                <a:lnTo>
                  <a:pt x="25145" y="2082800"/>
                </a:lnTo>
                <a:lnTo>
                  <a:pt x="41655" y="2171700"/>
                </a:lnTo>
                <a:lnTo>
                  <a:pt x="62102" y="2260600"/>
                </a:lnTo>
                <a:lnTo>
                  <a:pt x="86487" y="2336800"/>
                </a:lnTo>
                <a:lnTo>
                  <a:pt x="114807" y="2413000"/>
                </a:lnTo>
                <a:lnTo>
                  <a:pt x="147065" y="2501900"/>
                </a:lnTo>
                <a:lnTo>
                  <a:pt x="183133" y="2578100"/>
                </a:lnTo>
                <a:lnTo>
                  <a:pt x="223138" y="2654300"/>
                </a:lnTo>
                <a:lnTo>
                  <a:pt x="266826" y="2730500"/>
                </a:lnTo>
                <a:lnTo>
                  <a:pt x="314198" y="2806700"/>
                </a:lnTo>
                <a:lnTo>
                  <a:pt x="365505" y="2870200"/>
                </a:lnTo>
                <a:lnTo>
                  <a:pt x="420369" y="2933700"/>
                </a:lnTo>
                <a:lnTo>
                  <a:pt x="478916" y="3009900"/>
                </a:lnTo>
                <a:lnTo>
                  <a:pt x="541146" y="3073400"/>
                </a:lnTo>
                <a:lnTo>
                  <a:pt x="606806" y="3124200"/>
                </a:lnTo>
                <a:lnTo>
                  <a:pt x="676147" y="3187700"/>
                </a:lnTo>
                <a:lnTo>
                  <a:pt x="748918" y="3238500"/>
                </a:lnTo>
                <a:lnTo>
                  <a:pt x="825118" y="3289300"/>
                </a:lnTo>
                <a:lnTo>
                  <a:pt x="903986" y="3340100"/>
                </a:lnTo>
                <a:lnTo>
                  <a:pt x="984249" y="3378200"/>
                </a:lnTo>
                <a:lnTo>
                  <a:pt x="1065657" y="3429000"/>
                </a:lnTo>
                <a:lnTo>
                  <a:pt x="1148461" y="3454400"/>
                </a:lnTo>
                <a:lnTo>
                  <a:pt x="1232026" y="3492500"/>
                </a:lnTo>
                <a:lnTo>
                  <a:pt x="1316609" y="3517900"/>
                </a:lnTo>
                <a:lnTo>
                  <a:pt x="1401698" y="3530600"/>
                </a:lnTo>
                <a:lnTo>
                  <a:pt x="1487423" y="3556000"/>
                </a:lnTo>
                <a:lnTo>
                  <a:pt x="1573402" y="3568700"/>
                </a:lnTo>
                <a:lnTo>
                  <a:pt x="1918208" y="3568700"/>
                </a:lnTo>
                <a:lnTo>
                  <a:pt x="2003679" y="3556000"/>
                </a:lnTo>
                <a:lnTo>
                  <a:pt x="2088641" y="3556000"/>
                </a:lnTo>
                <a:lnTo>
                  <a:pt x="2172842" y="3530600"/>
                </a:lnTo>
                <a:lnTo>
                  <a:pt x="2256027" y="3517900"/>
                </a:lnTo>
                <a:lnTo>
                  <a:pt x="2338450" y="3492500"/>
                </a:lnTo>
                <a:lnTo>
                  <a:pt x="1580768" y="3492500"/>
                </a:lnTo>
                <a:lnTo>
                  <a:pt x="1498345" y="3479800"/>
                </a:lnTo>
                <a:lnTo>
                  <a:pt x="1416431" y="3454400"/>
                </a:lnTo>
                <a:lnTo>
                  <a:pt x="1334896" y="3441700"/>
                </a:lnTo>
                <a:lnTo>
                  <a:pt x="1173988" y="3390900"/>
                </a:lnTo>
                <a:lnTo>
                  <a:pt x="1016888" y="3314700"/>
                </a:lnTo>
                <a:lnTo>
                  <a:pt x="939926" y="3276600"/>
                </a:lnTo>
                <a:lnTo>
                  <a:pt x="864615" y="3225800"/>
                </a:lnTo>
                <a:lnTo>
                  <a:pt x="791590" y="3175000"/>
                </a:lnTo>
                <a:lnTo>
                  <a:pt x="721867" y="3124200"/>
                </a:lnTo>
                <a:lnTo>
                  <a:pt x="655700" y="3073400"/>
                </a:lnTo>
                <a:lnTo>
                  <a:pt x="592836" y="3009900"/>
                </a:lnTo>
                <a:lnTo>
                  <a:pt x="533272" y="2946400"/>
                </a:lnTo>
                <a:lnTo>
                  <a:pt x="477392" y="2882900"/>
                </a:lnTo>
                <a:lnTo>
                  <a:pt x="424941" y="2819400"/>
                </a:lnTo>
                <a:lnTo>
                  <a:pt x="376046" y="2755900"/>
                </a:lnTo>
                <a:lnTo>
                  <a:pt x="330707" y="2692400"/>
                </a:lnTo>
                <a:lnTo>
                  <a:pt x="288798" y="2616200"/>
                </a:lnTo>
                <a:lnTo>
                  <a:pt x="250698" y="2540000"/>
                </a:lnTo>
                <a:lnTo>
                  <a:pt x="216280" y="2463800"/>
                </a:lnTo>
                <a:lnTo>
                  <a:pt x="185419" y="2387600"/>
                </a:lnTo>
                <a:lnTo>
                  <a:pt x="158368" y="2311400"/>
                </a:lnTo>
                <a:lnTo>
                  <a:pt x="135127" y="2235200"/>
                </a:lnTo>
                <a:lnTo>
                  <a:pt x="115569" y="2159000"/>
                </a:lnTo>
                <a:lnTo>
                  <a:pt x="99949" y="2070100"/>
                </a:lnTo>
                <a:lnTo>
                  <a:pt x="88264" y="1993900"/>
                </a:lnTo>
                <a:lnTo>
                  <a:pt x="80263" y="1905000"/>
                </a:lnTo>
                <a:lnTo>
                  <a:pt x="76326" y="1828800"/>
                </a:lnTo>
                <a:lnTo>
                  <a:pt x="76200" y="1739900"/>
                </a:lnTo>
                <a:lnTo>
                  <a:pt x="80137" y="1663700"/>
                </a:lnTo>
                <a:lnTo>
                  <a:pt x="88137" y="1574800"/>
                </a:lnTo>
                <a:lnTo>
                  <a:pt x="100202" y="1498600"/>
                </a:lnTo>
                <a:lnTo>
                  <a:pt x="116331" y="1409700"/>
                </a:lnTo>
                <a:lnTo>
                  <a:pt x="136651" y="1333500"/>
                </a:lnTo>
                <a:lnTo>
                  <a:pt x="161036" y="1257300"/>
                </a:lnTo>
                <a:lnTo>
                  <a:pt x="189611" y="1168400"/>
                </a:lnTo>
                <a:lnTo>
                  <a:pt x="222376" y="1092200"/>
                </a:lnTo>
                <a:lnTo>
                  <a:pt x="259461" y="1016000"/>
                </a:lnTo>
                <a:lnTo>
                  <a:pt x="300736" y="939800"/>
                </a:lnTo>
                <a:lnTo>
                  <a:pt x="346455" y="863600"/>
                </a:lnTo>
                <a:lnTo>
                  <a:pt x="394969" y="787400"/>
                </a:lnTo>
                <a:lnTo>
                  <a:pt x="446405" y="723900"/>
                </a:lnTo>
                <a:lnTo>
                  <a:pt x="500634" y="660400"/>
                </a:lnTo>
                <a:lnTo>
                  <a:pt x="557657" y="596900"/>
                </a:lnTo>
                <a:lnTo>
                  <a:pt x="617092" y="533400"/>
                </a:lnTo>
                <a:lnTo>
                  <a:pt x="679068" y="482600"/>
                </a:lnTo>
                <a:lnTo>
                  <a:pt x="743204" y="431800"/>
                </a:lnTo>
                <a:lnTo>
                  <a:pt x="809497" y="381000"/>
                </a:lnTo>
                <a:lnTo>
                  <a:pt x="877823" y="330200"/>
                </a:lnTo>
                <a:lnTo>
                  <a:pt x="948055" y="292100"/>
                </a:lnTo>
                <a:lnTo>
                  <a:pt x="1019810" y="254000"/>
                </a:lnTo>
                <a:lnTo>
                  <a:pt x="1093342" y="215900"/>
                </a:lnTo>
                <a:lnTo>
                  <a:pt x="1399920" y="114300"/>
                </a:lnTo>
                <a:lnTo>
                  <a:pt x="1639315" y="76200"/>
                </a:lnTo>
                <a:lnTo>
                  <a:pt x="2307336" y="76200"/>
                </a:lnTo>
                <a:lnTo>
                  <a:pt x="2223642" y="50800"/>
                </a:lnTo>
                <a:lnTo>
                  <a:pt x="2139441" y="38100"/>
                </a:lnTo>
                <a:lnTo>
                  <a:pt x="2054987" y="12700"/>
                </a:lnTo>
                <a:lnTo>
                  <a:pt x="1970150" y="12700"/>
                </a:lnTo>
                <a:lnTo>
                  <a:pt x="1885188" y="0"/>
                </a:lnTo>
                <a:close/>
              </a:path>
              <a:path w="3576320" h="3568700">
                <a:moveTo>
                  <a:pt x="2938234" y="418855"/>
                </a:moveTo>
                <a:lnTo>
                  <a:pt x="2892255" y="483311"/>
                </a:lnTo>
                <a:lnTo>
                  <a:pt x="2921635" y="508000"/>
                </a:lnTo>
                <a:lnTo>
                  <a:pt x="2983611" y="558800"/>
                </a:lnTo>
                <a:lnTo>
                  <a:pt x="3043046" y="622300"/>
                </a:lnTo>
                <a:lnTo>
                  <a:pt x="3099054" y="685800"/>
                </a:lnTo>
                <a:lnTo>
                  <a:pt x="3151377" y="749300"/>
                </a:lnTo>
                <a:lnTo>
                  <a:pt x="3200399" y="812800"/>
                </a:lnTo>
                <a:lnTo>
                  <a:pt x="3245739" y="889000"/>
                </a:lnTo>
                <a:lnTo>
                  <a:pt x="3287521" y="965200"/>
                </a:lnTo>
                <a:lnTo>
                  <a:pt x="3325748" y="1028700"/>
                </a:lnTo>
                <a:lnTo>
                  <a:pt x="3360166" y="1104900"/>
                </a:lnTo>
                <a:lnTo>
                  <a:pt x="3390899" y="1181100"/>
                </a:lnTo>
                <a:lnTo>
                  <a:pt x="3417950" y="1257300"/>
                </a:lnTo>
                <a:lnTo>
                  <a:pt x="3441318" y="1346200"/>
                </a:lnTo>
                <a:lnTo>
                  <a:pt x="3460749" y="1422400"/>
                </a:lnTo>
                <a:lnTo>
                  <a:pt x="3476370" y="1498600"/>
                </a:lnTo>
                <a:lnTo>
                  <a:pt x="3488182" y="1587500"/>
                </a:lnTo>
                <a:lnTo>
                  <a:pt x="3496183" y="1663700"/>
                </a:lnTo>
                <a:lnTo>
                  <a:pt x="3500119" y="1752600"/>
                </a:lnTo>
                <a:lnTo>
                  <a:pt x="3500119" y="1828800"/>
                </a:lnTo>
                <a:lnTo>
                  <a:pt x="3496183" y="1917700"/>
                </a:lnTo>
                <a:lnTo>
                  <a:pt x="3488309" y="1993900"/>
                </a:lnTo>
                <a:lnTo>
                  <a:pt x="3476243" y="2082800"/>
                </a:lnTo>
                <a:lnTo>
                  <a:pt x="3459988" y="2159000"/>
                </a:lnTo>
                <a:lnTo>
                  <a:pt x="3439794" y="2235200"/>
                </a:lnTo>
                <a:lnTo>
                  <a:pt x="3415411" y="2324100"/>
                </a:lnTo>
                <a:lnTo>
                  <a:pt x="3386836" y="2400300"/>
                </a:lnTo>
                <a:lnTo>
                  <a:pt x="3354069" y="2476500"/>
                </a:lnTo>
                <a:lnTo>
                  <a:pt x="3316986" y="2552700"/>
                </a:lnTo>
                <a:lnTo>
                  <a:pt x="3275584" y="2628900"/>
                </a:lnTo>
                <a:lnTo>
                  <a:pt x="3229991" y="2705100"/>
                </a:lnTo>
                <a:lnTo>
                  <a:pt x="3180461" y="2781300"/>
                </a:lnTo>
                <a:lnTo>
                  <a:pt x="3128010" y="2857500"/>
                </a:lnTo>
                <a:lnTo>
                  <a:pt x="3072765" y="2921000"/>
                </a:lnTo>
                <a:lnTo>
                  <a:pt x="3014471" y="2984500"/>
                </a:lnTo>
                <a:lnTo>
                  <a:pt x="2953766" y="3048000"/>
                </a:lnTo>
                <a:lnTo>
                  <a:pt x="2890519" y="3098800"/>
                </a:lnTo>
                <a:lnTo>
                  <a:pt x="2824988" y="3149600"/>
                </a:lnTo>
                <a:lnTo>
                  <a:pt x="2757169" y="3200400"/>
                </a:lnTo>
                <a:lnTo>
                  <a:pt x="2687446" y="3238500"/>
                </a:lnTo>
                <a:lnTo>
                  <a:pt x="2615818" y="3289300"/>
                </a:lnTo>
                <a:lnTo>
                  <a:pt x="2542413" y="3327400"/>
                </a:lnTo>
                <a:lnTo>
                  <a:pt x="2467483" y="3352800"/>
                </a:lnTo>
                <a:lnTo>
                  <a:pt x="2391029" y="3390900"/>
                </a:lnTo>
                <a:lnTo>
                  <a:pt x="2234438" y="3441700"/>
                </a:lnTo>
                <a:lnTo>
                  <a:pt x="2154682" y="3454400"/>
                </a:lnTo>
                <a:lnTo>
                  <a:pt x="2074037" y="3479800"/>
                </a:lnTo>
                <a:lnTo>
                  <a:pt x="1992757" y="3492500"/>
                </a:lnTo>
                <a:lnTo>
                  <a:pt x="2338450" y="3492500"/>
                </a:lnTo>
                <a:lnTo>
                  <a:pt x="2419604" y="3454400"/>
                </a:lnTo>
                <a:lnTo>
                  <a:pt x="2499360" y="3429000"/>
                </a:lnTo>
                <a:lnTo>
                  <a:pt x="2654299" y="3352800"/>
                </a:lnTo>
                <a:lnTo>
                  <a:pt x="2728975" y="3302000"/>
                </a:lnTo>
                <a:lnTo>
                  <a:pt x="2801873" y="3263900"/>
                </a:lnTo>
                <a:lnTo>
                  <a:pt x="2872613" y="3213100"/>
                </a:lnTo>
                <a:lnTo>
                  <a:pt x="2940939" y="3149600"/>
                </a:lnTo>
                <a:lnTo>
                  <a:pt x="3007106" y="3098800"/>
                </a:lnTo>
                <a:lnTo>
                  <a:pt x="3070479" y="3035300"/>
                </a:lnTo>
                <a:lnTo>
                  <a:pt x="3131185" y="2971800"/>
                </a:lnTo>
                <a:lnTo>
                  <a:pt x="3188969" y="2895600"/>
                </a:lnTo>
                <a:lnTo>
                  <a:pt x="3243580" y="2832100"/>
                </a:lnTo>
                <a:lnTo>
                  <a:pt x="3295141" y="2755900"/>
                </a:lnTo>
                <a:lnTo>
                  <a:pt x="3342766" y="2667000"/>
                </a:lnTo>
                <a:lnTo>
                  <a:pt x="3385819" y="2590800"/>
                </a:lnTo>
                <a:lnTo>
                  <a:pt x="3424427" y="2514600"/>
                </a:lnTo>
                <a:lnTo>
                  <a:pt x="3458591" y="2425700"/>
                </a:lnTo>
                <a:lnTo>
                  <a:pt x="3488436" y="2336800"/>
                </a:lnTo>
                <a:lnTo>
                  <a:pt x="3513709" y="2260600"/>
                </a:lnTo>
                <a:lnTo>
                  <a:pt x="3534791" y="2171700"/>
                </a:lnTo>
                <a:lnTo>
                  <a:pt x="3551555" y="2082800"/>
                </a:lnTo>
                <a:lnTo>
                  <a:pt x="3564127" y="2006600"/>
                </a:lnTo>
                <a:lnTo>
                  <a:pt x="3572383" y="1917700"/>
                </a:lnTo>
                <a:lnTo>
                  <a:pt x="3576319" y="1828800"/>
                </a:lnTo>
                <a:lnTo>
                  <a:pt x="3576192" y="1739900"/>
                </a:lnTo>
                <a:lnTo>
                  <a:pt x="3572001" y="1651000"/>
                </a:lnTo>
                <a:lnTo>
                  <a:pt x="3563619" y="1574800"/>
                </a:lnTo>
                <a:lnTo>
                  <a:pt x="3551173" y="1485900"/>
                </a:lnTo>
                <a:lnTo>
                  <a:pt x="3534791" y="1397000"/>
                </a:lnTo>
                <a:lnTo>
                  <a:pt x="3514343" y="1320800"/>
                </a:lnTo>
                <a:lnTo>
                  <a:pt x="3489960" y="1231900"/>
                </a:lnTo>
                <a:lnTo>
                  <a:pt x="3461639" y="1155700"/>
                </a:lnTo>
                <a:lnTo>
                  <a:pt x="3429381" y="1079500"/>
                </a:lnTo>
                <a:lnTo>
                  <a:pt x="3393313" y="1003300"/>
                </a:lnTo>
                <a:lnTo>
                  <a:pt x="3353308" y="927100"/>
                </a:lnTo>
                <a:lnTo>
                  <a:pt x="3309619" y="850900"/>
                </a:lnTo>
                <a:lnTo>
                  <a:pt x="3262121" y="774700"/>
                </a:lnTo>
                <a:lnTo>
                  <a:pt x="3210941" y="698500"/>
                </a:lnTo>
                <a:lnTo>
                  <a:pt x="3156076" y="635000"/>
                </a:lnTo>
                <a:lnTo>
                  <a:pt x="3097530" y="571500"/>
                </a:lnTo>
                <a:lnTo>
                  <a:pt x="3035299" y="508000"/>
                </a:lnTo>
                <a:lnTo>
                  <a:pt x="2968751" y="444500"/>
                </a:lnTo>
                <a:lnTo>
                  <a:pt x="2938234" y="418855"/>
                </a:lnTo>
                <a:close/>
              </a:path>
              <a:path w="3576320" h="3568700">
                <a:moveTo>
                  <a:pt x="2731516" y="317500"/>
                </a:moveTo>
                <a:lnTo>
                  <a:pt x="2847466" y="546100"/>
                </a:lnTo>
                <a:lnTo>
                  <a:pt x="2892255" y="483311"/>
                </a:lnTo>
                <a:lnTo>
                  <a:pt x="2861183" y="457200"/>
                </a:lnTo>
                <a:lnTo>
                  <a:pt x="2908299" y="393700"/>
                </a:lnTo>
                <a:lnTo>
                  <a:pt x="2956179" y="393700"/>
                </a:lnTo>
                <a:lnTo>
                  <a:pt x="2983357" y="355600"/>
                </a:lnTo>
                <a:lnTo>
                  <a:pt x="2731516" y="317500"/>
                </a:lnTo>
                <a:close/>
              </a:path>
              <a:path w="3576320" h="3568700">
                <a:moveTo>
                  <a:pt x="2908299" y="393700"/>
                </a:moveTo>
                <a:lnTo>
                  <a:pt x="2861183" y="457200"/>
                </a:lnTo>
                <a:lnTo>
                  <a:pt x="2892255" y="483311"/>
                </a:lnTo>
                <a:lnTo>
                  <a:pt x="2938234" y="418855"/>
                </a:lnTo>
                <a:lnTo>
                  <a:pt x="2908299" y="393700"/>
                </a:lnTo>
                <a:close/>
              </a:path>
              <a:path w="3576320" h="3568700">
                <a:moveTo>
                  <a:pt x="2956179" y="393700"/>
                </a:moveTo>
                <a:lnTo>
                  <a:pt x="2908299" y="393700"/>
                </a:lnTo>
                <a:lnTo>
                  <a:pt x="2938234" y="418855"/>
                </a:lnTo>
                <a:lnTo>
                  <a:pt x="2956179" y="393700"/>
                </a:lnTo>
                <a:close/>
              </a:path>
              <a:path w="3576320" h="3568700">
                <a:moveTo>
                  <a:pt x="2468809" y="217960"/>
                </a:moveTo>
                <a:lnTo>
                  <a:pt x="2437130" y="279400"/>
                </a:lnTo>
                <a:lnTo>
                  <a:pt x="2692654" y="292100"/>
                </a:lnTo>
                <a:lnTo>
                  <a:pt x="2657183" y="241300"/>
                </a:lnTo>
                <a:lnTo>
                  <a:pt x="2506852" y="241300"/>
                </a:lnTo>
                <a:lnTo>
                  <a:pt x="2468809" y="217960"/>
                </a:lnTo>
                <a:close/>
              </a:path>
              <a:path w="3576320" h="3568700">
                <a:moveTo>
                  <a:pt x="2503167" y="151326"/>
                </a:moveTo>
                <a:lnTo>
                  <a:pt x="2468809" y="217960"/>
                </a:lnTo>
                <a:lnTo>
                  <a:pt x="2506852" y="241300"/>
                </a:lnTo>
                <a:lnTo>
                  <a:pt x="2539872" y="165100"/>
                </a:lnTo>
                <a:lnTo>
                  <a:pt x="2503167" y="151326"/>
                </a:lnTo>
                <a:close/>
              </a:path>
              <a:path w="3576320" h="3568700">
                <a:moveTo>
                  <a:pt x="2541905" y="76200"/>
                </a:moveTo>
                <a:lnTo>
                  <a:pt x="2503167" y="151326"/>
                </a:lnTo>
                <a:lnTo>
                  <a:pt x="2539872" y="165100"/>
                </a:lnTo>
                <a:lnTo>
                  <a:pt x="2506852" y="241300"/>
                </a:lnTo>
                <a:lnTo>
                  <a:pt x="2657183" y="241300"/>
                </a:lnTo>
                <a:lnTo>
                  <a:pt x="2541905" y="76200"/>
                </a:lnTo>
                <a:close/>
              </a:path>
              <a:path w="3576320" h="3568700">
                <a:moveTo>
                  <a:pt x="2307336" y="76200"/>
                </a:moveTo>
                <a:lnTo>
                  <a:pt x="1882774" y="76200"/>
                </a:lnTo>
                <a:lnTo>
                  <a:pt x="1964182" y="88900"/>
                </a:lnTo>
                <a:lnTo>
                  <a:pt x="2045462" y="88900"/>
                </a:lnTo>
                <a:lnTo>
                  <a:pt x="2126234" y="101600"/>
                </a:lnTo>
                <a:lnTo>
                  <a:pt x="2444749" y="203200"/>
                </a:lnTo>
                <a:lnTo>
                  <a:pt x="2468809" y="217960"/>
                </a:lnTo>
                <a:lnTo>
                  <a:pt x="2503167" y="151326"/>
                </a:lnTo>
                <a:lnTo>
                  <a:pt x="2472182" y="139700"/>
                </a:lnTo>
                <a:lnTo>
                  <a:pt x="2390140" y="101600"/>
                </a:lnTo>
                <a:lnTo>
                  <a:pt x="2307336" y="76200"/>
                </a:lnTo>
                <a:close/>
              </a:path>
            </a:pathLst>
          </a:custGeom>
          <a:solidFill>
            <a:schemeClr val="tx1"/>
          </a:solidFill>
          <a:ln>
            <a:solidFill>
              <a:schemeClr val="tx1"/>
            </a:solidFill>
          </a:ln>
        </p:spPr>
        <p:txBody>
          <a:bodyPr wrap="square" lIns="0" tIns="0" rIns="0" bIns="0" rtlCol="0"/>
          <a:lstStyle/>
          <a:p>
            <a:endParaRPr>
              <a:latin typeface="Tw Cen MT" panose="020B0602020104020603" pitchFamily="34" charset="0"/>
            </a:endParaRPr>
          </a:p>
        </p:txBody>
      </p:sp>
      <p:sp>
        <p:nvSpPr>
          <p:cNvPr id="26" name="object 30">
            <a:extLst>
              <a:ext uri="{FF2B5EF4-FFF2-40B4-BE49-F238E27FC236}">
                <a16:creationId xmlns:a16="http://schemas.microsoft.com/office/drawing/2014/main" id="{B5DD6028-8BC4-33BB-BB8A-A9D726A427D8}"/>
              </a:ext>
            </a:extLst>
          </p:cNvPr>
          <p:cNvSpPr/>
          <p:nvPr/>
        </p:nvSpPr>
        <p:spPr>
          <a:xfrm>
            <a:off x="8522207" y="1839030"/>
            <a:ext cx="722631" cy="722631"/>
          </a:xfrm>
          <a:custGeom>
            <a:avLst/>
            <a:gdLst/>
            <a:ahLst/>
            <a:cxnLst/>
            <a:rect l="l" t="t" r="r" b="b"/>
            <a:pathLst>
              <a:path w="722629" h="722630">
                <a:moveTo>
                  <a:pt x="361188" y="0"/>
                </a:moveTo>
                <a:lnTo>
                  <a:pt x="312168" y="3296"/>
                </a:lnTo>
                <a:lnTo>
                  <a:pt x="265156" y="12899"/>
                </a:lnTo>
                <a:lnTo>
                  <a:pt x="220581" y="28378"/>
                </a:lnTo>
                <a:lnTo>
                  <a:pt x="178872" y="49304"/>
                </a:lnTo>
                <a:lnTo>
                  <a:pt x="140460" y="75246"/>
                </a:lnTo>
                <a:lnTo>
                  <a:pt x="105775" y="105775"/>
                </a:lnTo>
                <a:lnTo>
                  <a:pt x="75246" y="140460"/>
                </a:lnTo>
                <a:lnTo>
                  <a:pt x="49304" y="178872"/>
                </a:lnTo>
                <a:lnTo>
                  <a:pt x="28378" y="220581"/>
                </a:lnTo>
                <a:lnTo>
                  <a:pt x="12899" y="265156"/>
                </a:lnTo>
                <a:lnTo>
                  <a:pt x="3296" y="312168"/>
                </a:lnTo>
                <a:lnTo>
                  <a:pt x="0" y="361188"/>
                </a:lnTo>
                <a:lnTo>
                  <a:pt x="3296" y="410207"/>
                </a:lnTo>
                <a:lnTo>
                  <a:pt x="12899" y="457219"/>
                </a:lnTo>
                <a:lnTo>
                  <a:pt x="28378" y="501794"/>
                </a:lnTo>
                <a:lnTo>
                  <a:pt x="49304" y="543503"/>
                </a:lnTo>
                <a:lnTo>
                  <a:pt x="75246" y="581915"/>
                </a:lnTo>
                <a:lnTo>
                  <a:pt x="105775" y="616600"/>
                </a:lnTo>
                <a:lnTo>
                  <a:pt x="140460" y="647129"/>
                </a:lnTo>
                <a:lnTo>
                  <a:pt x="178872" y="673071"/>
                </a:lnTo>
                <a:lnTo>
                  <a:pt x="220581" y="693997"/>
                </a:lnTo>
                <a:lnTo>
                  <a:pt x="265156" y="709476"/>
                </a:lnTo>
                <a:lnTo>
                  <a:pt x="312168" y="719079"/>
                </a:lnTo>
                <a:lnTo>
                  <a:pt x="361188" y="722376"/>
                </a:lnTo>
                <a:lnTo>
                  <a:pt x="410207" y="719079"/>
                </a:lnTo>
                <a:lnTo>
                  <a:pt x="457219" y="709476"/>
                </a:lnTo>
                <a:lnTo>
                  <a:pt x="501794" y="693997"/>
                </a:lnTo>
                <a:lnTo>
                  <a:pt x="543503" y="673071"/>
                </a:lnTo>
                <a:lnTo>
                  <a:pt x="581915" y="647129"/>
                </a:lnTo>
                <a:lnTo>
                  <a:pt x="616600" y="616600"/>
                </a:lnTo>
                <a:lnTo>
                  <a:pt x="647129" y="581915"/>
                </a:lnTo>
                <a:lnTo>
                  <a:pt x="673071" y="543503"/>
                </a:lnTo>
                <a:lnTo>
                  <a:pt x="693997" y="501794"/>
                </a:lnTo>
                <a:lnTo>
                  <a:pt x="709476" y="457219"/>
                </a:lnTo>
                <a:lnTo>
                  <a:pt x="719079" y="410207"/>
                </a:lnTo>
                <a:lnTo>
                  <a:pt x="722376" y="361188"/>
                </a:lnTo>
                <a:lnTo>
                  <a:pt x="719079" y="312168"/>
                </a:lnTo>
                <a:lnTo>
                  <a:pt x="709476" y="265156"/>
                </a:lnTo>
                <a:lnTo>
                  <a:pt x="693997" y="220581"/>
                </a:lnTo>
                <a:lnTo>
                  <a:pt x="673071" y="178872"/>
                </a:lnTo>
                <a:lnTo>
                  <a:pt x="647129" y="140460"/>
                </a:lnTo>
                <a:lnTo>
                  <a:pt x="616600" y="105775"/>
                </a:lnTo>
                <a:lnTo>
                  <a:pt x="581915" y="75246"/>
                </a:lnTo>
                <a:lnTo>
                  <a:pt x="543503" y="49304"/>
                </a:lnTo>
                <a:lnTo>
                  <a:pt x="501794" y="28378"/>
                </a:lnTo>
                <a:lnTo>
                  <a:pt x="457219" y="12899"/>
                </a:lnTo>
                <a:lnTo>
                  <a:pt x="410207" y="3296"/>
                </a:lnTo>
                <a:lnTo>
                  <a:pt x="361188"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27" name="object 31">
            <a:extLst>
              <a:ext uri="{FF2B5EF4-FFF2-40B4-BE49-F238E27FC236}">
                <a16:creationId xmlns:a16="http://schemas.microsoft.com/office/drawing/2014/main" id="{2CDC2715-720D-BC25-90C8-388BB869DD43}"/>
              </a:ext>
            </a:extLst>
          </p:cNvPr>
          <p:cNvSpPr/>
          <p:nvPr/>
        </p:nvSpPr>
        <p:spPr>
          <a:xfrm>
            <a:off x="8522207" y="1839030"/>
            <a:ext cx="722631" cy="722631"/>
          </a:xfrm>
          <a:custGeom>
            <a:avLst/>
            <a:gdLst/>
            <a:ahLst/>
            <a:cxnLst/>
            <a:rect l="l" t="t" r="r" b="b"/>
            <a:pathLst>
              <a:path w="722629" h="722630">
                <a:moveTo>
                  <a:pt x="0" y="361188"/>
                </a:moveTo>
                <a:lnTo>
                  <a:pt x="3296" y="312168"/>
                </a:lnTo>
                <a:lnTo>
                  <a:pt x="12899" y="265156"/>
                </a:lnTo>
                <a:lnTo>
                  <a:pt x="28378" y="220581"/>
                </a:lnTo>
                <a:lnTo>
                  <a:pt x="49304" y="178872"/>
                </a:lnTo>
                <a:lnTo>
                  <a:pt x="75246" y="140460"/>
                </a:lnTo>
                <a:lnTo>
                  <a:pt x="105775" y="105775"/>
                </a:lnTo>
                <a:lnTo>
                  <a:pt x="140460" y="75246"/>
                </a:lnTo>
                <a:lnTo>
                  <a:pt x="178872" y="49304"/>
                </a:lnTo>
                <a:lnTo>
                  <a:pt x="220581" y="28378"/>
                </a:lnTo>
                <a:lnTo>
                  <a:pt x="265156" y="12899"/>
                </a:lnTo>
                <a:lnTo>
                  <a:pt x="312168" y="3296"/>
                </a:lnTo>
                <a:lnTo>
                  <a:pt x="361188" y="0"/>
                </a:lnTo>
                <a:lnTo>
                  <a:pt x="410207" y="3296"/>
                </a:lnTo>
                <a:lnTo>
                  <a:pt x="457219" y="12899"/>
                </a:lnTo>
                <a:lnTo>
                  <a:pt x="501794" y="28378"/>
                </a:lnTo>
                <a:lnTo>
                  <a:pt x="543503" y="49304"/>
                </a:lnTo>
                <a:lnTo>
                  <a:pt x="581915" y="75246"/>
                </a:lnTo>
                <a:lnTo>
                  <a:pt x="616600" y="105775"/>
                </a:lnTo>
                <a:lnTo>
                  <a:pt x="647129" y="140460"/>
                </a:lnTo>
                <a:lnTo>
                  <a:pt x="673071" y="178872"/>
                </a:lnTo>
                <a:lnTo>
                  <a:pt x="693997" y="220581"/>
                </a:lnTo>
                <a:lnTo>
                  <a:pt x="709476" y="265156"/>
                </a:lnTo>
                <a:lnTo>
                  <a:pt x="719079" y="312168"/>
                </a:lnTo>
                <a:lnTo>
                  <a:pt x="722376" y="361188"/>
                </a:lnTo>
                <a:lnTo>
                  <a:pt x="719079" y="410207"/>
                </a:lnTo>
                <a:lnTo>
                  <a:pt x="709476" y="457219"/>
                </a:lnTo>
                <a:lnTo>
                  <a:pt x="693997" y="501794"/>
                </a:lnTo>
                <a:lnTo>
                  <a:pt x="673071" y="543503"/>
                </a:lnTo>
                <a:lnTo>
                  <a:pt x="647129" y="581915"/>
                </a:lnTo>
                <a:lnTo>
                  <a:pt x="616600" y="616600"/>
                </a:lnTo>
                <a:lnTo>
                  <a:pt x="581915" y="647129"/>
                </a:lnTo>
                <a:lnTo>
                  <a:pt x="543503" y="673071"/>
                </a:lnTo>
                <a:lnTo>
                  <a:pt x="501794" y="693997"/>
                </a:lnTo>
                <a:lnTo>
                  <a:pt x="457219" y="709476"/>
                </a:lnTo>
                <a:lnTo>
                  <a:pt x="410207" y="719079"/>
                </a:lnTo>
                <a:lnTo>
                  <a:pt x="361188" y="722376"/>
                </a:lnTo>
                <a:lnTo>
                  <a:pt x="312168" y="719079"/>
                </a:lnTo>
                <a:lnTo>
                  <a:pt x="265156" y="709476"/>
                </a:lnTo>
                <a:lnTo>
                  <a:pt x="220581" y="693997"/>
                </a:lnTo>
                <a:lnTo>
                  <a:pt x="178872" y="673071"/>
                </a:lnTo>
                <a:lnTo>
                  <a:pt x="140460" y="647129"/>
                </a:lnTo>
                <a:lnTo>
                  <a:pt x="105775" y="616600"/>
                </a:lnTo>
                <a:lnTo>
                  <a:pt x="75246" y="581915"/>
                </a:lnTo>
                <a:lnTo>
                  <a:pt x="49304" y="543503"/>
                </a:lnTo>
                <a:lnTo>
                  <a:pt x="28378" y="501794"/>
                </a:lnTo>
                <a:lnTo>
                  <a:pt x="12899" y="457219"/>
                </a:lnTo>
                <a:lnTo>
                  <a:pt x="3296" y="410207"/>
                </a:lnTo>
                <a:lnTo>
                  <a:pt x="0" y="361188"/>
                </a:lnTo>
                <a:close/>
              </a:path>
            </a:pathLst>
          </a:custGeom>
          <a:ln w="76200">
            <a:solidFill>
              <a:schemeClr val="bg1"/>
            </a:solidFill>
          </a:ln>
        </p:spPr>
        <p:txBody>
          <a:bodyPr wrap="square" lIns="0" tIns="0" rIns="0" bIns="0" rtlCol="0"/>
          <a:lstStyle/>
          <a:p>
            <a:endParaRPr>
              <a:latin typeface="Tw Cen MT" panose="020B0602020104020603" pitchFamily="34" charset="0"/>
            </a:endParaRPr>
          </a:p>
        </p:txBody>
      </p:sp>
      <p:sp>
        <p:nvSpPr>
          <p:cNvPr id="28" name="object 32">
            <a:extLst>
              <a:ext uri="{FF2B5EF4-FFF2-40B4-BE49-F238E27FC236}">
                <a16:creationId xmlns:a16="http://schemas.microsoft.com/office/drawing/2014/main" id="{74565ECF-6662-488F-69B7-0D733E902F8A}"/>
              </a:ext>
            </a:extLst>
          </p:cNvPr>
          <p:cNvSpPr/>
          <p:nvPr/>
        </p:nvSpPr>
        <p:spPr>
          <a:xfrm>
            <a:off x="8666990" y="2008193"/>
            <a:ext cx="416559" cy="350520"/>
          </a:xfrm>
          <a:custGeom>
            <a:avLst/>
            <a:gdLst/>
            <a:ahLst/>
            <a:cxnLst/>
            <a:rect l="l" t="t" r="r" b="b"/>
            <a:pathLst>
              <a:path w="416559" h="350519">
                <a:moveTo>
                  <a:pt x="416051" y="0"/>
                </a:moveTo>
                <a:lnTo>
                  <a:pt x="0" y="0"/>
                </a:lnTo>
                <a:lnTo>
                  <a:pt x="0" y="350520"/>
                </a:lnTo>
                <a:lnTo>
                  <a:pt x="158622" y="350520"/>
                </a:lnTo>
                <a:lnTo>
                  <a:pt x="158622" y="334518"/>
                </a:lnTo>
                <a:lnTo>
                  <a:pt x="29971" y="334518"/>
                </a:lnTo>
                <a:lnTo>
                  <a:pt x="29971" y="296545"/>
                </a:lnTo>
                <a:lnTo>
                  <a:pt x="416051" y="296545"/>
                </a:lnTo>
                <a:lnTo>
                  <a:pt x="416051" y="273685"/>
                </a:lnTo>
                <a:lnTo>
                  <a:pt x="29971" y="273685"/>
                </a:lnTo>
                <a:lnTo>
                  <a:pt x="29971" y="235712"/>
                </a:lnTo>
                <a:lnTo>
                  <a:pt x="416051" y="235712"/>
                </a:lnTo>
                <a:lnTo>
                  <a:pt x="416051" y="214757"/>
                </a:lnTo>
                <a:lnTo>
                  <a:pt x="29971" y="214757"/>
                </a:lnTo>
                <a:lnTo>
                  <a:pt x="29971" y="176784"/>
                </a:lnTo>
                <a:lnTo>
                  <a:pt x="416051" y="176784"/>
                </a:lnTo>
                <a:lnTo>
                  <a:pt x="416051" y="153797"/>
                </a:lnTo>
                <a:lnTo>
                  <a:pt x="29971" y="153797"/>
                </a:lnTo>
                <a:lnTo>
                  <a:pt x="29971" y="116840"/>
                </a:lnTo>
                <a:lnTo>
                  <a:pt x="416051" y="116840"/>
                </a:lnTo>
                <a:lnTo>
                  <a:pt x="416051" y="94869"/>
                </a:lnTo>
                <a:lnTo>
                  <a:pt x="29971" y="94869"/>
                </a:lnTo>
                <a:lnTo>
                  <a:pt x="29971" y="57912"/>
                </a:lnTo>
                <a:lnTo>
                  <a:pt x="416051" y="57912"/>
                </a:lnTo>
                <a:lnTo>
                  <a:pt x="416051" y="0"/>
                </a:lnTo>
                <a:close/>
              </a:path>
              <a:path w="416559" h="350519">
                <a:moveTo>
                  <a:pt x="286384" y="296545"/>
                </a:moveTo>
                <a:lnTo>
                  <a:pt x="259460" y="296545"/>
                </a:lnTo>
                <a:lnTo>
                  <a:pt x="259460" y="350520"/>
                </a:lnTo>
                <a:lnTo>
                  <a:pt x="416051" y="350520"/>
                </a:lnTo>
                <a:lnTo>
                  <a:pt x="416051" y="334518"/>
                </a:lnTo>
                <a:lnTo>
                  <a:pt x="286384" y="334518"/>
                </a:lnTo>
                <a:lnTo>
                  <a:pt x="286384" y="296545"/>
                </a:lnTo>
                <a:close/>
              </a:path>
              <a:path w="416559" h="350519">
                <a:moveTo>
                  <a:pt x="93725" y="296545"/>
                </a:moveTo>
                <a:lnTo>
                  <a:pt x="67817" y="296545"/>
                </a:lnTo>
                <a:lnTo>
                  <a:pt x="67817" y="334518"/>
                </a:lnTo>
                <a:lnTo>
                  <a:pt x="93725" y="334518"/>
                </a:lnTo>
                <a:lnTo>
                  <a:pt x="93725" y="296545"/>
                </a:lnTo>
                <a:close/>
              </a:path>
              <a:path w="416559" h="350519">
                <a:moveTo>
                  <a:pt x="158622" y="296545"/>
                </a:moveTo>
                <a:lnTo>
                  <a:pt x="131698" y="296545"/>
                </a:lnTo>
                <a:lnTo>
                  <a:pt x="131698" y="334518"/>
                </a:lnTo>
                <a:lnTo>
                  <a:pt x="158622" y="334518"/>
                </a:lnTo>
                <a:lnTo>
                  <a:pt x="158622" y="296545"/>
                </a:lnTo>
                <a:close/>
              </a:path>
              <a:path w="416559" h="350519">
                <a:moveTo>
                  <a:pt x="349250" y="296545"/>
                </a:moveTo>
                <a:lnTo>
                  <a:pt x="324230" y="296545"/>
                </a:lnTo>
                <a:lnTo>
                  <a:pt x="324230" y="334518"/>
                </a:lnTo>
                <a:lnTo>
                  <a:pt x="349250" y="334518"/>
                </a:lnTo>
                <a:lnTo>
                  <a:pt x="349250" y="296545"/>
                </a:lnTo>
                <a:close/>
              </a:path>
              <a:path w="416559" h="350519">
                <a:moveTo>
                  <a:pt x="416051" y="296545"/>
                </a:moveTo>
                <a:lnTo>
                  <a:pt x="386079" y="296545"/>
                </a:lnTo>
                <a:lnTo>
                  <a:pt x="386079" y="334518"/>
                </a:lnTo>
                <a:lnTo>
                  <a:pt x="416051" y="334518"/>
                </a:lnTo>
                <a:lnTo>
                  <a:pt x="416051" y="296545"/>
                </a:lnTo>
                <a:close/>
              </a:path>
              <a:path w="416559" h="350519">
                <a:moveTo>
                  <a:pt x="93725" y="235712"/>
                </a:moveTo>
                <a:lnTo>
                  <a:pt x="67817" y="235712"/>
                </a:lnTo>
                <a:lnTo>
                  <a:pt x="67817" y="273685"/>
                </a:lnTo>
                <a:lnTo>
                  <a:pt x="93725" y="273685"/>
                </a:lnTo>
                <a:lnTo>
                  <a:pt x="93725" y="235712"/>
                </a:lnTo>
                <a:close/>
              </a:path>
              <a:path w="416559" h="350519">
                <a:moveTo>
                  <a:pt x="156590" y="235712"/>
                </a:moveTo>
                <a:lnTo>
                  <a:pt x="131698" y="235712"/>
                </a:lnTo>
                <a:lnTo>
                  <a:pt x="131698" y="273685"/>
                </a:lnTo>
                <a:lnTo>
                  <a:pt x="156590" y="273685"/>
                </a:lnTo>
                <a:lnTo>
                  <a:pt x="156590" y="235712"/>
                </a:lnTo>
                <a:close/>
              </a:path>
              <a:path w="416559" h="350519">
                <a:moveTo>
                  <a:pt x="416051" y="235712"/>
                </a:moveTo>
                <a:lnTo>
                  <a:pt x="193547" y="235712"/>
                </a:lnTo>
                <a:lnTo>
                  <a:pt x="193547" y="273685"/>
                </a:lnTo>
                <a:lnTo>
                  <a:pt x="222503" y="273685"/>
                </a:lnTo>
                <a:lnTo>
                  <a:pt x="222503" y="237617"/>
                </a:lnTo>
                <a:lnTo>
                  <a:pt x="416051" y="237617"/>
                </a:lnTo>
                <a:lnTo>
                  <a:pt x="416051" y="235712"/>
                </a:lnTo>
                <a:close/>
              </a:path>
              <a:path w="416559" h="350519">
                <a:moveTo>
                  <a:pt x="286384" y="237617"/>
                </a:moveTo>
                <a:lnTo>
                  <a:pt x="259460" y="237617"/>
                </a:lnTo>
                <a:lnTo>
                  <a:pt x="259460" y="273685"/>
                </a:lnTo>
                <a:lnTo>
                  <a:pt x="286384" y="273685"/>
                </a:lnTo>
                <a:lnTo>
                  <a:pt x="286384" y="237617"/>
                </a:lnTo>
                <a:close/>
              </a:path>
              <a:path w="416559" h="350519">
                <a:moveTo>
                  <a:pt x="349250" y="237617"/>
                </a:moveTo>
                <a:lnTo>
                  <a:pt x="324230" y="237617"/>
                </a:lnTo>
                <a:lnTo>
                  <a:pt x="324230" y="273685"/>
                </a:lnTo>
                <a:lnTo>
                  <a:pt x="349250" y="273685"/>
                </a:lnTo>
                <a:lnTo>
                  <a:pt x="349250" y="237617"/>
                </a:lnTo>
                <a:close/>
              </a:path>
              <a:path w="416559" h="350519">
                <a:moveTo>
                  <a:pt x="416051" y="237617"/>
                </a:moveTo>
                <a:lnTo>
                  <a:pt x="386079" y="237617"/>
                </a:lnTo>
                <a:lnTo>
                  <a:pt x="386079" y="273685"/>
                </a:lnTo>
                <a:lnTo>
                  <a:pt x="416051" y="273685"/>
                </a:lnTo>
                <a:lnTo>
                  <a:pt x="416051" y="237617"/>
                </a:lnTo>
                <a:close/>
              </a:path>
              <a:path w="416559" h="350519">
                <a:moveTo>
                  <a:pt x="93725" y="176784"/>
                </a:moveTo>
                <a:lnTo>
                  <a:pt x="67817" y="176784"/>
                </a:lnTo>
                <a:lnTo>
                  <a:pt x="67817" y="214757"/>
                </a:lnTo>
                <a:lnTo>
                  <a:pt x="93725" y="214757"/>
                </a:lnTo>
                <a:lnTo>
                  <a:pt x="93725" y="176784"/>
                </a:lnTo>
                <a:close/>
              </a:path>
              <a:path w="416559" h="350519">
                <a:moveTo>
                  <a:pt x="156590" y="176784"/>
                </a:moveTo>
                <a:lnTo>
                  <a:pt x="131698" y="176784"/>
                </a:lnTo>
                <a:lnTo>
                  <a:pt x="131698" y="214757"/>
                </a:lnTo>
                <a:lnTo>
                  <a:pt x="156590" y="214757"/>
                </a:lnTo>
                <a:lnTo>
                  <a:pt x="156590" y="176784"/>
                </a:lnTo>
                <a:close/>
              </a:path>
              <a:path w="416559" h="350519">
                <a:moveTo>
                  <a:pt x="222503" y="176784"/>
                </a:moveTo>
                <a:lnTo>
                  <a:pt x="193547" y="176784"/>
                </a:lnTo>
                <a:lnTo>
                  <a:pt x="193547" y="214757"/>
                </a:lnTo>
                <a:lnTo>
                  <a:pt x="222503" y="214757"/>
                </a:lnTo>
                <a:lnTo>
                  <a:pt x="222503" y="176784"/>
                </a:lnTo>
                <a:close/>
              </a:path>
              <a:path w="416559" h="350519">
                <a:moveTo>
                  <a:pt x="286384" y="176784"/>
                </a:moveTo>
                <a:lnTo>
                  <a:pt x="259460" y="176784"/>
                </a:lnTo>
                <a:lnTo>
                  <a:pt x="259460" y="214757"/>
                </a:lnTo>
                <a:lnTo>
                  <a:pt x="286384" y="214757"/>
                </a:lnTo>
                <a:lnTo>
                  <a:pt x="286384" y="176784"/>
                </a:lnTo>
                <a:close/>
              </a:path>
              <a:path w="416559" h="350519">
                <a:moveTo>
                  <a:pt x="349250" y="176784"/>
                </a:moveTo>
                <a:lnTo>
                  <a:pt x="324230" y="176784"/>
                </a:lnTo>
                <a:lnTo>
                  <a:pt x="324230" y="214757"/>
                </a:lnTo>
                <a:lnTo>
                  <a:pt x="349250" y="214757"/>
                </a:lnTo>
                <a:lnTo>
                  <a:pt x="349250" y="176784"/>
                </a:lnTo>
                <a:close/>
              </a:path>
              <a:path w="416559" h="350519">
                <a:moveTo>
                  <a:pt x="416051" y="176784"/>
                </a:moveTo>
                <a:lnTo>
                  <a:pt x="386079" y="176784"/>
                </a:lnTo>
                <a:lnTo>
                  <a:pt x="386079" y="214757"/>
                </a:lnTo>
                <a:lnTo>
                  <a:pt x="416051" y="214757"/>
                </a:lnTo>
                <a:lnTo>
                  <a:pt x="416051" y="176784"/>
                </a:lnTo>
                <a:close/>
              </a:path>
              <a:path w="416559" h="350519">
                <a:moveTo>
                  <a:pt x="93725" y="116840"/>
                </a:moveTo>
                <a:lnTo>
                  <a:pt x="67817" y="116840"/>
                </a:lnTo>
                <a:lnTo>
                  <a:pt x="67817" y="153797"/>
                </a:lnTo>
                <a:lnTo>
                  <a:pt x="93725" y="153797"/>
                </a:lnTo>
                <a:lnTo>
                  <a:pt x="93725" y="116840"/>
                </a:lnTo>
                <a:close/>
              </a:path>
              <a:path w="416559" h="350519">
                <a:moveTo>
                  <a:pt x="156590" y="116840"/>
                </a:moveTo>
                <a:lnTo>
                  <a:pt x="131698" y="116840"/>
                </a:lnTo>
                <a:lnTo>
                  <a:pt x="131698" y="153797"/>
                </a:lnTo>
                <a:lnTo>
                  <a:pt x="156590" y="153797"/>
                </a:lnTo>
                <a:lnTo>
                  <a:pt x="156590" y="116840"/>
                </a:lnTo>
                <a:close/>
              </a:path>
              <a:path w="416559" h="350519">
                <a:moveTo>
                  <a:pt x="222503" y="116840"/>
                </a:moveTo>
                <a:lnTo>
                  <a:pt x="193547" y="116840"/>
                </a:lnTo>
                <a:lnTo>
                  <a:pt x="193547" y="153797"/>
                </a:lnTo>
                <a:lnTo>
                  <a:pt x="222503" y="153797"/>
                </a:lnTo>
                <a:lnTo>
                  <a:pt x="222503" y="116840"/>
                </a:lnTo>
                <a:close/>
              </a:path>
              <a:path w="416559" h="350519">
                <a:moveTo>
                  <a:pt x="284352" y="116840"/>
                </a:moveTo>
                <a:lnTo>
                  <a:pt x="259460" y="116840"/>
                </a:lnTo>
                <a:lnTo>
                  <a:pt x="259460" y="153797"/>
                </a:lnTo>
                <a:lnTo>
                  <a:pt x="284352" y="153797"/>
                </a:lnTo>
                <a:lnTo>
                  <a:pt x="284352" y="116840"/>
                </a:lnTo>
                <a:close/>
              </a:path>
              <a:path w="416559" h="350519">
                <a:moveTo>
                  <a:pt x="349250" y="116840"/>
                </a:moveTo>
                <a:lnTo>
                  <a:pt x="322325" y="116840"/>
                </a:lnTo>
                <a:lnTo>
                  <a:pt x="322325" y="153797"/>
                </a:lnTo>
                <a:lnTo>
                  <a:pt x="349250" y="153797"/>
                </a:lnTo>
                <a:lnTo>
                  <a:pt x="349250" y="116840"/>
                </a:lnTo>
                <a:close/>
              </a:path>
              <a:path w="416559" h="350519">
                <a:moveTo>
                  <a:pt x="416051" y="116840"/>
                </a:moveTo>
                <a:lnTo>
                  <a:pt x="386079" y="116840"/>
                </a:lnTo>
                <a:lnTo>
                  <a:pt x="386079" y="153797"/>
                </a:lnTo>
                <a:lnTo>
                  <a:pt x="416051" y="153797"/>
                </a:lnTo>
                <a:lnTo>
                  <a:pt x="416051" y="116840"/>
                </a:lnTo>
                <a:close/>
              </a:path>
              <a:path w="416559" h="350519">
                <a:moveTo>
                  <a:pt x="93725" y="57912"/>
                </a:moveTo>
                <a:lnTo>
                  <a:pt x="67817" y="57912"/>
                </a:lnTo>
                <a:lnTo>
                  <a:pt x="67817" y="94869"/>
                </a:lnTo>
                <a:lnTo>
                  <a:pt x="93725" y="94869"/>
                </a:lnTo>
                <a:lnTo>
                  <a:pt x="93725" y="57912"/>
                </a:lnTo>
                <a:close/>
              </a:path>
              <a:path w="416559" h="350519">
                <a:moveTo>
                  <a:pt x="156590" y="57912"/>
                </a:moveTo>
                <a:lnTo>
                  <a:pt x="131698" y="57912"/>
                </a:lnTo>
                <a:lnTo>
                  <a:pt x="131698" y="94869"/>
                </a:lnTo>
                <a:lnTo>
                  <a:pt x="156590" y="94869"/>
                </a:lnTo>
                <a:lnTo>
                  <a:pt x="156590" y="57912"/>
                </a:lnTo>
                <a:close/>
              </a:path>
              <a:path w="416559" h="350519">
                <a:moveTo>
                  <a:pt x="222503" y="57912"/>
                </a:moveTo>
                <a:lnTo>
                  <a:pt x="193547" y="57912"/>
                </a:lnTo>
                <a:lnTo>
                  <a:pt x="193547" y="94869"/>
                </a:lnTo>
                <a:lnTo>
                  <a:pt x="222503" y="94869"/>
                </a:lnTo>
                <a:lnTo>
                  <a:pt x="222503" y="57912"/>
                </a:lnTo>
                <a:close/>
              </a:path>
              <a:path w="416559" h="350519">
                <a:moveTo>
                  <a:pt x="284352" y="57912"/>
                </a:moveTo>
                <a:lnTo>
                  <a:pt x="259460" y="57912"/>
                </a:lnTo>
                <a:lnTo>
                  <a:pt x="259460" y="94869"/>
                </a:lnTo>
                <a:lnTo>
                  <a:pt x="284352" y="94869"/>
                </a:lnTo>
                <a:lnTo>
                  <a:pt x="284352" y="57912"/>
                </a:lnTo>
                <a:close/>
              </a:path>
              <a:path w="416559" h="350519">
                <a:moveTo>
                  <a:pt x="349250" y="57912"/>
                </a:moveTo>
                <a:lnTo>
                  <a:pt x="322325" y="57912"/>
                </a:lnTo>
                <a:lnTo>
                  <a:pt x="322325" y="94869"/>
                </a:lnTo>
                <a:lnTo>
                  <a:pt x="349250" y="94869"/>
                </a:lnTo>
                <a:lnTo>
                  <a:pt x="349250" y="57912"/>
                </a:lnTo>
                <a:close/>
              </a:path>
              <a:path w="416559" h="350519">
                <a:moveTo>
                  <a:pt x="416051" y="57912"/>
                </a:moveTo>
                <a:lnTo>
                  <a:pt x="386079" y="57912"/>
                </a:lnTo>
                <a:lnTo>
                  <a:pt x="386079" y="94869"/>
                </a:lnTo>
                <a:lnTo>
                  <a:pt x="416051" y="94869"/>
                </a:lnTo>
                <a:lnTo>
                  <a:pt x="416051" y="57912"/>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29" name="object 33">
            <a:extLst>
              <a:ext uri="{FF2B5EF4-FFF2-40B4-BE49-F238E27FC236}">
                <a16:creationId xmlns:a16="http://schemas.microsoft.com/office/drawing/2014/main" id="{B3999080-E0CD-FC8A-17C6-F2144B0C73A1}"/>
              </a:ext>
            </a:extLst>
          </p:cNvPr>
          <p:cNvSpPr/>
          <p:nvPr/>
        </p:nvSpPr>
        <p:spPr>
          <a:xfrm>
            <a:off x="6461759" y="1839030"/>
            <a:ext cx="722631" cy="722631"/>
          </a:xfrm>
          <a:custGeom>
            <a:avLst/>
            <a:gdLst/>
            <a:ahLst/>
            <a:cxnLst/>
            <a:rect l="l" t="t" r="r" b="b"/>
            <a:pathLst>
              <a:path w="722629" h="722630">
                <a:moveTo>
                  <a:pt x="361188" y="0"/>
                </a:moveTo>
                <a:lnTo>
                  <a:pt x="312168" y="3296"/>
                </a:lnTo>
                <a:lnTo>
                  <a:pt x="265156" y="12899"/>
                </a:lnTo>
                <a:lnTo>
                  <a:pt x="220581" y="28378"/>
                </a:lnTo>
                <a:lnTo>
                  <a:pt x="178872" y="49304"/>
                </a:lnTo>
                <a:lnTo>
                  <a:pt x="140460" y="75246"/>
                </a:lnTo>
                <a:lnTo>
                  <a:pt x="105775" y="105775"/>
                </a:lnTo>
                <a:lnTo>
                  <a:pt x="75246" y="140460"/>
                </a:lnTo>
                <a:lnTo>
                  <a:pt x="49304" y="178872"/>
                </a:lnTo>
                <a:lnTo>
                  <a:pt x="28378" y="220581"/>
                </a:lnTo>
                <a:lnTo>
                  <a:pt x="12899" y="265156"/>
                </a:lnTo>
                <a:lnTo>
                  <a:pt x="3296" y="312168"/>
                </a:lnTo>
                <a:lnTo>
                  <a:pt x="0" y="361188"/>
                </a:lnTo>
                <a:lnTo>
                  <a:pt x="3296" y="410207"/>
                </a:lnTo>
                <a:lnTo>
                  <a:pt x="12899" y="457219"/>
                </a:lnTo>
                <a:lnTo>
                  <a:pt x="28378" y="501794"/>
                </a:lnTo>
                <a:lnTo>
                  <a:pt x="49304" y="543503"/>
                </a:lnTo>
                <a:lnTo>
                  <a:pt x="75246" y="581915"/>
                </a:lnTo>
                <a:lnTo>
                  <a:pt x="105775" y="616600"/>
                </a:lnTo>
                <a:lnTo>
                  <a:pt x="140460" y="647129"/>
                </a:lnTo>
                <a:lnTo>
                  <a:pt x="178872" y="673071"/>
                </a:lnTo>
                <a:lnTo>
                  <a:pt x="220581" y="693997"/>
                </a:lnTo>
                <a:lnTo>
                  <a:pt x="265156" y="709476"/>
                </a:lnTo>
                <a:lnTo>
                  <a:pt x="312168" y="719079"/>
                </a:lnTo>
                <a:lnTo>
                  <a:pt x="361188" y="722376"/>
                </a:lnTo>
                <a:lnTo>
                  <a:pt x="410207" y="719079"/>
                </a:lnTo>
                <a:lnTo>
                  <a:pt x="457219" y="709476"/>
                </a:lnTo>
                <a:lnTo>
                  <a:pt x="501794" y="693997"/>
                </a:lnTo>
                <a:lnTo>
                  <a:pt x="543503" y="673071"/>
                </a:lnTo>
                <a:lnTo>
                  <a:pt x="581915" y="647129"/>
                </a:lnTo>
                <a:lnTo>
                  <a:pt x="616600" y="616600"/>
                </a:lnTo>
                <a:lnTo>
                  <a:pt x="647129" y="581915"/>
                </a:lnTo>
                <a:lnTo>
                  <a:pt x="673071" y="543503"/>
                </a:lnTo>
                <a:lnTo>
                  <a:pt x="693997" y="501794"/>
                </a:lnTo>
                <a:lnTo>
                  <a:pt x="709476" y="457219"/>
                </a:lnTo>
                <a:lnTo>
                  <a:pt x="719079" y="410207"/>
                </a:lnTo>
                <a:lnTo>
                  <a:pt x="722375" y="361188"/>
                </a:lnTo>
                <a:lnTo>
                  <a:pt x="719079" y="312168"/>
                </a:lnTo>
                <a:lnTo>
                  <a:pt x="709476" y="265156"/>
                </a:lnTo>
                <a:lnTo>
                  <a:pt x="693997" y="220581"/>
                </a:lnTo>
                <a:lnTo>
                  <a:pt x="673071" y="178872"/>
                </a:lnTo>
                <a:lnTo>
                  <a:pt x="647129" y="140460"/>
                </a:lnTo>
                <a:lnTo>
                  <a:pt x="616600" y="105775"/>
                </a:lnTo>
                <a:lnTo>
                  <a:pt x="581915" y="75246"/>
                </a:lnTo>
                <a:lnTo>
                  <a:pt x="543503" y="49304"/>
                </a:lnTo>
                <a:lnTo>
                  <a:pt x="501794" y="28378"/>
                </a:lnTo>
                <a:lnTo>
                  <a:pt x="457219" y="12899"/>
                </a:lnTo>
                <a:lnTo>
                  <a:pt x="410207" y="3296"/>
                </a:lnTo>
                <a:lnTo>
                  <a:pt x="361188"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30" name="object 34">
            <a:extLst>
              <a:ext uri="{FF2B5EF4-FFF2-40B4-BE49-F238E27FC236}">
                <a16:creationId xmlns:a16="http://schemas.microsoft.com/office/drawing/2014/main" id="{8F62A4C8-27AA-A0B6-559F-BB0ED102A1D2}"/>
              </a:ext>
            </a:extLst>
          </p:cNvPr>
          <p:cNvSpPr/>
          <p:nvPr/>
        </p:nvSpPr>
        <p:spPr>
          <a:xfrm>
            <a:off x="6461759" y="1839030"/>
            <a:ext cx="722631" cy="722631"/>
          </a:xfrm>
          <a:custGeom>
            <a:avLst/>
            <a:gdLst/>
            <a:ahLst/>
            <a:cxnLst/>
            <a:rect l="l" t="t" r="r" b="b"/>
            <a:pathLst>
              <a:path w="722629" h="722630">
                <a:moveTo>
                  <a:pt x="0" y="361188"/>
                </a:moveTo>
                <a:lnTo>
                  <a:pt x="3296" y="312168"/>
                </a:lnTo>
                <a:lnTo>
                  <a:pt x="12899" y="265156"/>
                </a:lnTo>
                <a:lnTo>
                  <a:pt x="28378" y="220581"/>
                </a:lnTo>
                <a:lnTo>
                  <a:pt x="49304" y="178872"/>
                </a:lnTo>
                <a:lnTo>
                  <a:pt x="75246" y="140460"/>
                </a:lnTo>
                <a:lnTo>
                  <a:pt x="105775" y="105775"/>
                </a:lnTo>
                <a:lnTo>
                  <a:pt x="140460" y="75246"/>
                </a:lnTo>
                <a:lnTo>
                  <a:pt x="178872" y="49304"/>
                </a:lnTo>
                <a:lnTo>
                  <a:pt x="220581" y="28378"/>
                </a:lnTo>
                <a:lnTo>
                  <a:pt x="265156" y="12899"/>
                </a:lnTo>
                <a:lnTo>
                  <a:pt x="312168" y="3296"/>
                </a:lnTo>
                <a:lnTo>
                  <a:pt x="361188" y="0"/>
                </a:lnTo>
                <a:lnTo>
                  <a:pt x="410207" y="3296"/>
                </a:lnTo>
                <a:lnTo>
                  <a:pt x="457219" y="12899"/>
                </a:lnTo>
                <a:lnTo>
                  <a:pt x="501794" y="28378"/>
                </a:lnTo>
                <a:lnTo>
                  <a:pt x="543503" y="49304"/>
                </a:lnTo>
                <a:lnTo>
                  <a:pt x="581915" y="75246"/>
                </a:lnTo>
                <a:lnTo>
                  <a:pt x="616600" y="105775"/>
                </a:lnTo>
                <a:lnTo>
                  <a:pt x="647129" y="140460"/>
                </a:lnTo>
                <a:lnTo>
                  <a:pt x="673071" y="178872"/>
                </a:lnTo>
                <a:lnTo>
                  <a:pt x="693997" y="220581"/>
                </a:lnTo>
                <a:lnTo>
                  <a:pt x="709476" y="265156"/>
                </a:lnTo>
                <a:lnTo>
                  <a:pt x="719079" y="312168"/>
                </a:lnTo>
                <a:lnTo>
                  <a:pt x="722375" y="361188"/>
                </a:lnTo>
                <a:lnTo>
                  <a:pt x="719079" y="410207"/>
                </a:lnTo>
                <a:lnTo>
                  <a:pt x="709476" y="457219"/>
                </a:lnTo>
                <a:lnTo>
                  <a:pt x="693997" y="501794"/>
                </a:lnTo>
                <a:lnTo>
                  <a:pt x="673071" y="543503"/>
                </a:lnTo>
                <a:lnTo>
                  <a:pt x="647129" y="581915"/>
                </a:lnTo>
                <a:lnTo>
                  <a:pt x="616600" y="616600"/>
                </a:lnTo>
                <a:lnTo>
                  <a:pt x="581915" y="647129"/>
                </a:lnTo>
                <a:lnTo>
                  <a:pt x="543503" y="673071"/>
                </a:lnTo>
                <a:lnTo>
                  <a:pt x="501794" y="693997"/>
                </a:lnTo>
                <a:lnTo>
                  <a:pt x="457219" y="709476"/>
                </a:lnTo>
                <a:lnTo>
                  <a:pt x="410207" y="719079"/>
                </a:lnTo>
                <a:lnTo>
                  <a:pt x="361188" y="722376"/>
                </a:lnTo>
                <a:lnTo>
                  <a:pt x="312168" y="719079"/>
                </a:lnTo>
                <a:lnTo>
                  <a:pt x="265156" y="709476"/>
                </a:lnTo>
                <a:lnTo>
                  <a:pt x="220581" y="693997"/>
                </a:lnTo>
                <a:lnTo>
                  <a:pt x="178872" y="673071"/>
                </a:lnTo>
                <a:lnTo>
                  <a:pt x="140460" y="647129"/>
                </a:lnTo>
                <a:lnTo>
                  <a:pt x="105775" y="616600"/>
                </a:lnTo>
                <a:lnTo>
                  <a:pt x="75246" y="581915"/>
                </a:lnTo>
                <a:lnTo>
                  <a:pt x="49304" y="543503"/>
                </a:lnTo>
                <a:lnTo>
                  <a:pt x="28378" y="501794"/>
                </a:lnTo>
                <a:lnTo>
                  <a:pt x="12899" y="457219"/>
                </a:lnTo>
                <a:lnTo>
                  <a:pt x="3296" y="410207"/>
                </a:lnTo>
                <a:lnTo>
                  <a:pt x="0" y="361188"/>
                </a:lnTo>
                <a:close/>
              </a:path>
            </a:pathLst>
          </a:custGeom>
          <a:ln w="76200">
            <a:solidFill>
              <a:schemeClr val="bg1"/>
            </a:solidFill>
          </a:ln>
        </p:spPr>
        <p:txBody>
          <a:bodyPr wrap="square" lIns="0" tIns="0" rIns="0" bIns="0" rtlCol="0"/>
          <a:lstStyle/>
          <a:p>
            <a:endParaRPr>
              <a:latin typeface="Tw Cen MT" panose="020B0602020104020603" pitchFamily="34" charset="0"/>
            </a:endParaRPr>
          </a:p>
        </p:txBody>
      </p:sp>
      <p:sp>
        <p:nvSpPr>
          <p:cNvPr id="31" name="object 35">
            <a:extLst>
              <a:ext uri="{FF2B5EF4-FFF2-40B4-BE49-F238E27FC236}">
                <a16:creationId xmlns:a16="http://schemas.microsoft.com/office/drawing/2014/main" id="{3DDF8586-0C7A-DE29-25EB-A8777A9FF88A}"/>
              </a:ext>
            </a:extLst>
          </p:cNvPr>
          <p:cNvSpPr/>
          <p:nvPr/>
        </p:nvSpPr>
        <p:spPr>
          <a:xfrm>
            <a:off x="6609589" y="1967047"/>
            <a:ext cx="376555" cy="401320"/>
          </a:xfrm>
          <a:custGeom>
            <a:avLst/>
            <a:gdLst/>
            <a:ahLst/>
            <a:cxnLst/>
            <a:rect l="l" t="t" r="r" b="b"/>
            <a:pathLst>
              <a:path w="376554" h="401319">
                <a:moveTo>
                  <a:pt x="370458" y="0"/>
                </a:moveTo>
                <a:lnTo>
                  <a:pt x="338708" y="0"/>
                </a:lnTo>
                <a:lnTo>
                  <a:pt x="331723" y="216788"/>
                </a:lnTo>
                <a:lnTo>
                  <a:pt x="0" y="216788"/>
                </a:lnTo>
                <a:lnTo>
                  <a:pt x="0" y="400812"/>
                </a:lnTo>
                <a:lnTo>
                  <a:pt x="376427" y="400812"/>
                </a:lnTo>
                <a:lnTo>
                  <a:pt x="376427" y="345439"/>
                </a:lnTo>
                <a:lnTo>
                  <a:pt x="20827" y="345439"/>
                </a:lnTo>
                <a:lnTo>
                  <a:pt x="20827" y="328549"/>
                </a:lnTo>
                <a:lnTo>
                  <a:pt x="376427" y="328549"/>
                </a:lnTo>
                <a:lnTo>
                  <a:pt x="376427" y="309752"/>
                </a:lnTo>
                <a:lnTo>
                  <a:pt x="20827" y="309752"/>
                </a:lnTo>
                <a:lnTo>
                  <a:pt x="20827" y="292988"/>
                </a:lnTo>
                <a:lnTo>
                  <a:pt x="376427" y="292988"/>
                </a:lnTo>
                <a:lnTo>
                  <a:pt x="376427" y="274192"/>
                </a:lnTo>
                <a:lnTo>
                  <a:pt x="20827" y="274192"/>
                </a:lnTo>
                <a:lnTo>
                  <a:pt x="20827" y="257301"/>
                </a:lnTo>
                <a:lnTo>
                  <a:pt x="376427" y="257301"/>
                </a:lnTo>
                <a:lnTo>
                  <a:pt x="376427" y="216788"/>
                </a:lnTo>
                <a:lnTo>
                  <a:pt x="370458" y="0"/>
                </a:lnTo>
                <a:close/>
              </a:path>
              <a:path w="376554" h="401319">
                <a:moveTo>
                  <a:pt x="59562" y="328549"/>
                </a:moveTo>
                <a:lnTo>
                  <a:pt x="40766" y="328549"/>
                </a:lnTo>
                <a:lnTo>
                  <a:pt x="40766" y="345439"/>
                </a:lnTo>
                <a:lnTo>
                  <a:pt x="59562" y="345439"/>
                </a:lnTo>
                <a:lnTo>
                  <a:pt x="59562" y="328549"/>
                </a:lnTo>
                <a:close/>
              </a:path>
              <a:path w="376554" h="401319">
                <a:moveTo>
                  <a:pt x="99313" y="328549"/>
                </a:moveTo>
                <a:lnTo>
                  <a:pt x="80390" y="328549"/>
                </a:lnTo>
                <a:lnTo>
                  <a:pt x="80390" y="345439"/>
                </a:lnTo>
                <a:lnTo>
                  <a:pt x="99313" y="345439"/>
                </a:lnTo>
                <a:lnTo>
                  <a:pt x="99313" y="328549"/>
                </a:lnTo>
                <a:close/>
              </a:path>
              <a:path w="376554" h="401319">
                <a:moveTo>
                  <a:pt x="137032" y="328549"/>
                </a:moveTo>
                <a:lnTo>
                  <a:pt x="118236" y="328549"/>
                </a:lnTo>
                <a:lnTo>
                  <a:pt x="118236" y="345439"/>
                </a:lnTo>
                <a:lnTo>
                  <a:pt x="137032" y="345439"/>
                </a:lnTo>
                <a:lnTo>
                  <a:pt x="137032" y="328549"/>
                </a:lnTo>
                <a:close/>
              </a:path>
              <a:path w="376554" h="401319">
                <a:moveTo>
                  <a:pt x="376427" y="328549"/>
                </a:moveTo>
                <a:lnTo>
                  <a:pt x="156971" y="328549"/>
                </a:lnTo>
                <a:lnTo>
                  <a:pt x="156971" y="345439"/>
                </a:lnTo>
                <a:lnTo>
                  <a:pt x="376427" y="345439"/>
                </a:lnTo>
                <a:lnTo>
                  <a:pt x="376427" y="328549"/>
                </a:lnTo>
                <a:close/>
              </a:path>
              <a:path w="376554" h="401319">
                <a:moveTo>
                  <a:pt x="59562" y="292988"/>
                </a:moveTo>
                <a:lnTo>
                  <a:pt x="40766" y="292988"/>
                </a:lnTo>
                <a:lnTo>
                  <a:pt x="40766" y="309752"/>
                </a:lnTo>
                <a:lnTo>
                  <a:pt x="59562" y="309752"/>
                </a:lnTo>
                <a:lnTo>
                  <a:pt x="59562" y="292988"/>
                </a:lnTo>
                <a:close/>
              </a:path>
              <a:path w="376554" h="401319">
                <a:moveTo>
                  <a:pt x="99313" y="292988"/>
                </a:moveTo>
                <a:lnTo>
                  <a:pt x="80390" y="292988"/>
                </a:lnTo>
                <a:lnTo>
                  <a:pt x="80390" y="309752"/>
                </a:lnTo>
                <a:lnTo>
                  <a:pt x="99313" y="309752"/>
                </a:lnTo>
                <a:lnTo>
                  <a:pt x="99313" y="292988"/>
                </a:lnTo>
                <a:close/>
              </a:path>
              <a:path w="376554" h="401319">
                <a:moveTo>
                  <a:pt x="137032" y="292988"/>
                </a:moveTo>
                <a:lnTo>
                  <a:pt x="118236" y="292988"/>
                </a:lnTo>
                <a:lnTo>
                  <a:pt x="118236" y="309752"/>
                </a:lnTo>
                <a:lnTo>
                  <a:pt x="137032" y="309752"/>
                </a:lnTo>
                <a:lnTo>
                  <a:pt x="137032" y="292988"/>
                </a:lnTo>
                <a:close/>
              </a:path>
              <a:path w="376554" h="401319">
                <a:moveTo>
                  <a:pt x="376427" y="292988"/>
                </a:moveTo>
                <a:lnTo>
                  <a:pt x="156971" y="292988"/>
                </a:lnTo>
                <a:lnTo>
                  <a:pt x="156971" y="309752"/>
                </a:lnTo>
                <a:lnTo>
                  <a:pt x="376427" y="309752"/>
                </a:lnTo>
                <a:lnTo>
                  <a:pt x="376427" y="292988"/>
                </a:lnTo>
                <a:close/>
              </a:path>
              <a:path w="376554" h="401319">
                <a:moveTo>
                  <a:pt x="59562" y="257301"/>
                </a:moveTo>
                <a:lnTo>
                  <a:pt x="40766" y="257301"/>
                </a:lnTo>
                <a:lnTo>
                  <a:pt x="40766" y="274192"/>
                </a:lnTo>
                <a:lnTo>
                  <a:pt x="59562" y="274192"/>
                </a:lnTo>
                <a:lnTo>
                  <a:pt x="59562" y="257301"/>
                </a:lnTo>
                <a:close/>
              </a:path>
              <a:path w="376554" h="401319">
                <a:moveTo>
                  <a:pt x="99313" y="257301"/>
                </a:moveTo>
                <a:lnTo>
                  <a:pt x="80390" y="257301"/>
                </a:lnTo>
                <a:lnTo>
                  <a:pt x="80390" y="274192"/>
                </a:lnTo>
                <a:lnTo>
                  <a:pt x="99313" y="274192"/>
                </a:lnTo>
                <a:lnTo>
                  <a:pt x="99313" y="257301"/>
                </a:lnTo>
                <a:close/>
              </a:path>
              <a:path w="376554" h="401319">
                <a:moveTo>
                  <a:pt x="137032" y="257301"/>
                </a:moveTo>
                <a:lnTo>
                  <a:pt x="118236" y="257301"/>
                </a:lnTo>
                <a:lnTo>
                  <a:pt x="118236" y="274192"/>
                </a:lnTo>
                <a:lnTo>
                  <a:pt x="137032" y="274192"/>
                </a:lnTo>
                <a:lnTo>
                  <a:pt x="137032" y="257301"/>
                </a:lnTo>
                <a:close/>
              </a:path>
              <a:path w="376554" h="401319">
                <a:moveTo>
                  <a:pt x="376427" y="257301"/>
                </a:moveTo>
                <a:lnTo>
                  <a:pt x="156971" y="257301"/>
                </a:lnTo>
                <a:lnTo>
                  <a:pt x="156971" y="274192"/>
                </a:lnTo>
                <a:lnTo>
                  <a:pt x="376427" y="274192"/>
                </a:lnTo>
                <a:lnTo>
                  <a:pt x="376427" y="257301"/>
                </a:lnTo>
                <a:close/>
              </a:path>
              <a:path w="376554" h="401319">
                <a:moveTo>
                  <a:pt x="234441" y="31622"/>
                </a:moveTo>
                <a:lnTo>
                  <a:pt x="202564" y="31622"/>
                </a:lnTo>
                <a:lnTo>
                  <a:pt x="196595" y="216788"/>
                </a:lnTo>
                <a:lnTo>
                  <a:pt x="241300" y="216788"/>
                </a:lnTo>
                <a:lnTo>
                  <a:pt x="234441" y="31622"/>
                </a:lnTo>
                <a:close/>
              </a:path>
              <a:path w="376554" h="401319">
                <a:moveTo>
                  <a:pt x="301878" y="31622"/>
                </a:moveTo>
                <a:lnTo>
                  <a:pt x="273176" y="31622"/>
                </a:lnTo>
                <a:lnTo>
                  <a:pt x="266191" y="216788"/>
                </a:lnTo>
                <a:lnTo>
                  <a:pt x="308863" y="216788"/>
                </a:lnTo>
                <a:lnTo>
                  <a:pt x="301878" y="31622"/>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32" name="object 36">
            <a:extLst>
              <a:ext uri="{FF2B5EF4-FFF2-40B4-BE49-F238E27FC236}">
                <a16:creationId xmlns:a16="http://schemas.microsoft.com/office/drawing/2014/main" id="{881C8E77-496B-D105-7127-6EED9C55A91A}"/>
              </a:ext>
            </a:extLst>
          </p:cNvPr>
          <p:cNvSpPr/>
          <p:nvPr/>
        </p:nvSpPr>
        <p:spPr>
          <a:xfrm>
            <a:off x="5939029" y="3795846"/>
            <a:ext cx="722631" cy="722631"/>
          </a:xfrm>
          <a:custGeom>
            <a:avLst/>
            <a:gdLst/>
            <a:ahLst/>
            <a:cxnLst/>
            <a:rect l="l" t="t" r="r" b="b"/>
            <a:pathLst>
              <a:path w="722629" h="722629">
                <a:moveTo>
                  <a:pt x="361188" y="0"/>
                </a:moveTo>
                <a:lnTo>
                  <a:pt x="312168" y="3296"/>
                </a:lnTo>
                <a:lnTo>
                  <a:pt x="265156" y="12899"/>
                </a:lnTo>
                <a:lnTo>
                  <a:pt x="220581" y="28378"/>
                </a:lnTo>
                <a:lnTo>
                  <a:pt x="178872" y="49304"/>
                </a:lnTo>
                <a:lnTo>
                  <a:pt x="140460" y="75246"/>
                </a:lnTo>
                <a:lnTo>
                  <a:pt x="105775" y="105775"/>
                </a:lnTo>
                <a:lnTo>
                  <a:pt x="75246" y="140460"/>
                </a:lnTo>
                <a:lnTo>
                  <a:pt x="49304" y="178872"/>
                </a:lnTo>
                <a:lnTo>
                  <a:pt x="28378" y="220581"/>
                </a:lnTo>
                <a:lnTo>
                  <a:pt x="12899" y="265156"/>
                </a:lnTo>
                <a:lnTo>
                  <a:pt x="3296" y="312168"/>
                </a:lnTo>
                <a:lnTo>
                  <a:pt x="0" y="361187"/>
                </a:lnTo>
                <a:lnTo>
                  <a:pt x="3296" y="410207"/>
                </a:lnTo>
                <a:lnTo>
                  <a:pt x="12899" y="457219"/>
                </a:lnTo>
                <a:lnTo>
                  <a:pt x="28378" y="501794"/>
                </a:lnTo>
                <a:lnTo>
                  <a:pt x="49304" y="543503"/>
                </a:lnTo>
                <a:lnTo>
                  <a:pt x="75246" y="581915"/>
                </a:lnTo>
                <a:lnTo>
                  <a:pt x="105775" y="616600"/>
                </a:lnTo>
                <a:lnTo>
                  <a:pt x="140460" y="647129"/>
                </a:lnTo>
                <a:lnTo>
                  <a:pt x="178872" y="673071"/>
                </a:lnTo>
                <a:lnTo>
                  <a:pt x="220581" y="693997"/>
                </a:lnTo>
                <a:lnTo>
                  <a:pt x="265156" y="709476"/>
                </a:lnTo>
                <a:lnTo>
                  <a:pt x="312168" y="719079"/>
                </a:lnTo>
                <a:lnTo>
                  <a:pt x="361188" y="722375"/>
                </a:lnTo>
                <a:lnTo>
                  <a:pt x="410207" y="719079"/>
                </a:lnTo>
                <a:lnTo>
                  <a:pt x="457219" y="709476"/>
                </a:lnTo>
                <a:lnTo>
                  <a:pt x="501794" y="693997"/>
                </a:lnTo>
                <a:lnTo>
                  <a:pt x="543503" y="673071"/>
                </a:lnTo>
                <a:lnTo>
                  <a:pt x="581915" y="647129"/>
                </a:lnTo>
                <a:lnTo>
                  <a:pt x="616600" y="616600"/>
                </a:lnTo>
                <a:lnTo>
                  <a:pt x="647129" y="581915"/>
                </a:lnTo>
                <a:lnTo>
                  <a:pt x="673071" y="543503"/>
                </a:lnTo>
                <a:lnTo>
                  <a:pt x="693997" y="501794"/>
                </a:lnTo>
                <a:lnTo>
                  <a:pt x="709476" y="457219"/>
                </a:lnTo>
                <a:lnTo>
                  <a:pt x="719079" y="410207"/>
                </a:lnTo>
                <a:lnTo>
                  <a:pt x="722376" y="361187"/>
                </a:lnTo>
                <a:lnTo>
                  <a:pt x="719079" y="312168"/>
                </a:lnTo>
                <a:lnTo>
                  <a:pt x="709476" y="265156"/>
                </a:lnTo>
                <a:lnTo>
                  <a:pt x="693997" y="220581"/>
                </a:lnTo>
                <a:lnTo>
                  <a:pt x="673071" y="178872"/>
                </a:lnTo>
                <a:lnTo>
                  <a:pt x="647129" y="140460"/>
                </a:lnTo>
                <a:lnTo>
                  <a:pt x="616600" y="105775"/>
                </a:lnTo>
                <a:lnTo>
                  <a:pt x="581915" y="75246"/>
                </a:lnTo>
                <a:lnTo>
                  <a:pt x="543503" y="49304"/>
                </a:lnTo>
                <a:lnTo>
                  <a:pt x="501794" y="28378"/>
                </a:lnTo>
                <a:lnTo>
                  <a:pt x="457219" y="12899"/>
                </a:lnTo>
                <a:lnTo>
                  <a:pt x="410207" y="3296"/>
                </a:lnTo>
                <a:lnTo>
                  <a:pt x="361188"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33" name="object 37">
            <a:extLst>
              <a:ext uri="{FF2B5EF4-FFF2-40B4-BE49-F238E27FC236}">
                <a16:creationId xmlns:a16="http://schemas.microsoft.com/office/drawing/2014/main" id="{2F274BA2-121A-EB2D-B126-12F0B356D09B}"/>
              </a:ext>
            </a:extLst>
          </p:cNvPr>
          <p:cNvSpPr/>
          <p:nvPr/>
        </p:nvSpPr>
        <p:spPr>
          <a:xfrm>
            <a:off x="5939029" y="3795846"/>
            <a:ext cx="722631" cy="722631"/>
          </a:xfrm>
          <a:custGeom>
            <a:avLst/>
            <a:gdLst/>
            <a:ahLst/>
            <a:cxnLst/>
            <a:rect l="l" t="t" r="r" b="b"/>
            <a:pathLst>
              <a:path w="722629" h="722629">
                <a:moveTo>
                  <a:pt x="0" y="361187"/>
                </a:moveTo>
                <a:lnTo>
                  <a:pt x="3296" y="312168"/>
                </a:lnTo>
                <a:lnTo>
                  <a:pt x="12899" y="265156"/>
                </a:lnTo>
                <a:lnTo>
                  <a:pt x="28378" y="220581"/>
                </a:lnTo>
                <a:lnTo>
                  <a:pt x="49304" y="178872"/>
                </a:lnTo>
                <a:lnTo>
                  <a:pt x="75246" y="140460"/>
                </a:lnTo>
                <a:lnTo>
                  <a:pt x="105775" y="105775"/>
                </a:lnTo>
                <a:lnTo>
                  <a:pt x="140460" y="75246"/>
                </a:lnTo>
                <a:lnTo>
                  <a:pt x="178872" y="49304"/>
                </a:lnTo>
                <a:lnTo>
                  <a:pt x="220581" y="28378"/>
                </a:lnTo>
                <a:lnTo>
                  <a:pt x="265156" y="12899"/>
                </a:lnTo>
                <a:lnTo>
                  <a:pt x="312168" y="3296"/>
                </a:lnTo>
                <a:lnTo>
                  <a:pt x="361188" y="0"/>
                </a:lnTo>
                <a:lnTo>
                  <a:pt x="410207" y="3296"/>
                </a:lnTo>
                <a:lnTo>
                  <a:pt x="457219" y="12899"/>
                </a:lnTo>
                <a:lnTo>
                  <a:pt x="501794" y="28378"/>
                </a:lnTo>
                <a:lnTo>
                  <a:pt x="543503" y="49304"/>
                </a:lnTo>
                <a:lnTo>
                  <a:pt x="581915" y="75246"/>
                </a:lnTo>
                <a:lnTo>
                  <a:pt x="616600" y="105775"/>
                </a:lnTo>
                <a:lnTo>
                  <a:pt x="647129" y="140460"/>
                </a:lnTo>
                <a:lnTo>
                  <a:pt x="673071" y="178872"/>
                </a:lnTo>
                <a:lnTo>
                  <a:pt x="693997" y="220581"/>
                </a:lnTo>
                <a:lnTo>
                  <a:pt x="709476" y="265156"/>
                </a:lnTo>
                <a:lnTo>
                  <a:pt x="719079" y="312168"/>
                </a:lnTo>
                <a:lnTo>
                  <a:pt x="722376" y="361187"/>
                </a:lnTo>
                <a:lnTo>
                  <a:pt x="719079" y="410207"/>
                </a:lnTo>
                <a:lnTo>
                  <a:pt x="709476" y="457219"/>
                </a:lnTo>
                <a:lnTo>
                  <a:pt x="693997" y="501794"/>
                </a:lnTo>
                <a:lnTo>
                  <a:pt x="673071" y="543503"/>
                </a:lnTo>
                <a:lnTo>
                  <a:pt x="647129" y="581915"/>
                </a:lnTo>
                <a:lnTo>
                  <a:pt x="616600" y="616600"/>
                </a:lnTo>
                <a:lnTo>
                  <a:pt x="581915" y="647129"/>
                </a:lnTo>
                <a:lnTo>
                  <a:pt x="543503" y="673071"/>
                </a:lnTo>
                <a:lnTo>
                  <a:pt x="501794" y="693997"/>
                </a:lnTo>
                <a:lnTo>
                  <a:pt x="457219" y="709476"/>
                </a:lnTo>
                <a:lnTo>
                  <a:pt x="410207" y="719079"/>
                </a:lnTo>
                <a:lnTo>
                  <a:pt x="361188" y="722375"/>
                </a:lnTo>
                <a:lnTo>
                  <a:pt x="312168" y="719079"/>
                </a:lnTo>
                <a:lnTo>
                  <a:pt x="265156" y="709476"/>
                </a:lnTo>
                <a:lnTo>
                  <a:pt x="220581" y="693997"/>
                </a:lnTo>
                <a:lnTo>
                  <a:pt x="178872" y="673071"/>
                </a:lnTo>
                <a:lnTo>
                  <a:pt x="140460" y="647129"/>
                </a:lnTo>
                <a:lnTo>
                  <a:pt x="105775" y="616600"/>
                </a:lnTo>
                <a:lnTo>
                  <a:pt x="75246" y="581915"/>
                </a:lnTo>
                <a:lnTo>
                  <a:pt x="49304" y="543503"/>
                </a:lnTo>
                <a:lnTo>
                  <a:pt x="28378" y="501794"/>
                </a:lnTo>
                <a:lnTo>
                  <a:pt x="12899" y="457219"/>
                </a:lnTo>
                <a:lnTo>
                  <a:pt x="3296" y="410207"/>
                </a:lnTo>
                <a:lnTo>
                  <a:pt x="0" y="361187"/>
                </a:lnTo>
                <a:close/>
              </a:path>
            </a:pathLst>
          </a:custGeom>
          <a:ln w="76200">
            <a:solidFill>
              <a:schemeClr val="bg1"/>
            </a:solidFill>
          </a:ln>
        </p:spPr>
        <p:txBody>
          <a:bodyPr wrap="square" lIns="0" tIns="0" rIns="0" bIns="0" rtlCol="0"/>
          <a:lstStyle/>
          <a:p>
            <a:endParaRPr dirty="0">
              <a:latin typeface="Tw Cen MT" panose="020B0602020104020603" pitchFamily="34" charset="0"/>
            </a:endParaRPr>
          </a:p>
        </p:txBody>
      </p:sp>
      <p:sp>
        <p:nvSpPr>
          <p:cNvPr id="34" name="object 38">
            <a:extLst>
              <a:ext uri="{FF2B5EF4-FFF2-40B4-BE49-F238E27FC236}">
                <a16:creationId xmlns:a16="http://schemas.microsoft.com/office/drawing/2014/main" id="{4112CDE5-7621-16C8-DE55-0F82650196C7}"/>
              </a:ext>
            </a:extLst>
          </p:cNvPr>
          <p:cNvSpPr/>
          <p:nvPr/>
        </p:nvSpPr>
        <p:spPr>
          <a:xfrm>
            <a:off x="6111241" y="4294955"/>
            <a:ext cx="56515" cy="43180"/>
          </a:xfrm>
          <a:custGeom>
            <a:avLst/>
            <a:gdLst/>
            <a:ahLst/>
            <a:cxnLst/>
            <a:rect l="l" t="t" r="r" b="b"/>
            <a:pathLst>
              <a:path w="56514" h="43179">
                <a:moveTo>
                  <a:pt x="0" y="43180"/>
                </a:moveTo>
                <a:lnTo>
                  <a:pt x="56514" y="43180"/>
                </a:lnTo>
                <a:lnTo>
                  <a:pt x="56514" y="0"/>
                </a:lnTo>
                <a:lnTo>
                  <a:pt x="0" y="0"/>
                </a:lnTo>
                <a:lnTo>
                  <a:pt x="0" y="4318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35" name="object 39">
            <a:extLst>
              <a:ext uri="{FF2B5EF4-FFF2-40B4-BE49-F238E27FC236}">
                <a16:creationId xmlns:a16="http://schemas.microsoft.com/office/drawing/2014/main" id="{F31FC995-DDAE-7202-9A95-7981C48F985B}"/>
              </a:ext>
            </a:extLst>
          </p:cNvPr>
          <p:cNvSpPr/>
          <p:nvPr/>
        </p:nvSpPr>
        <p:spPr>
          <a:xfrm>
            <a:off x="6111241" y="4269555"/>
            <a:ext cx="376555" cy="0"/>
          </a:xfrm>
          <a:custGeom>
            <a:avLst/>
            <a:gdLst/>
            <a:ahLst/>
            <a:cxnLst/>
            <a:rect l="l" t="t" r="r" b="b"/>
            <a:pathLst>
              <a:path w="376554">
                <a:moveTo>
                  <a:pt x="0" y="0"/>
                </a:moveTo>
                <a:lnTo>
                  <a:pt x="376427" y="0"/>
                </a:lnTo>
              </a:path>
            </a:pathLst>
          </a:custGeom>
          <a:ln w="50800">
            <a:solidFill>
              <a:srgbClr val="FFFFFF"/>
            </a:solidFill>
          </a:ln>
        </p:spPr>
        <p:txBody>
          <a:bodyPr wrap="square" lIns="0" tIns="0" rIns="0" bIns="0" rtlCol="0"/>
          <a:lstStyle/>
          <a:p>
            <a:endParaRPr>
              <a:latin typeface="Tw Cen MT" panose="020B0602020104020603" pitchFamily="34" charset="0"/>
            </a:endParaRPr>
          </a:p>
        </p:txBody>
      </p:sp>
      <p:sp>
        <p:nvSpPr>
          <p:cNvPr id="36" name="object 40">
            <a:extLst>
              <a:ext uri="{FF2B5EF4-FFF2-40B4-BE49-F238E27FC236}">
                <a16:creationId xmlns:a16="http://schemas.microsoft.com/office/drawing/2014/main" id="{38866EF3-3D8A-D81E-C93D-FE7DF1EE82F8}"/>
              </a:ext>
            </a:extLst>
          </p:cNvPr>
          <p:cNvSpPr/>
          <p:nvPr/>
        </p:nvSpPr>
        <p:spPr>
          <a:xfrm>
            <a:off x="6111240" y="4212406"/>
            <a:ext cx="24131" cy="31751"/>
          </a:xfrm>
          <a:custGeom>
            <a:avLst/>
            <a:gdLst/>
            <a:ahLst/>
            <a:cxnLst/>
            <a:rect l="l" t="t" r="r" b="b"/>
            <a:pathLst>
              <a:path w="24129" h="31750">
                <a:moveTo>
                  <a:pt x="0" y="31750"/>
                </a:moveTo>
                <a:lnTo>
                  <a:pt x="24002" y="31750"/>
                </a:lnTo>
                <a:lnTo>
                  <a:pt x="24002" y="0"/>
                </a:lnTo>
                <a:lnTo>
                  <a:pt x="0" y="0"/>
                </a:lnTo>
                <a:lnTo>
                  <a:pt x="0" y="3175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37" name="object 41">
            <a:extLst>
              <a:ext uri="{FF2B5EF4-FFF2-40B4-BE49-F238E27FC236}">
                <a16:creationId xmlns:a16="http://schemas.microsoft.com/office/drawing/2014/main" id="{7A5CF0C2-E99A-FBD2-6F3A-B4D64187904E}"/>
              </a:ext>
            </a:extLst>
          </p:cNvPr>
          <p:cNvSpPr/>
          <p:nvPr/>
        </p:nvSpPr>
        <p:spPr>
          <a:xfrm>
            <a:off x="6111241" y="4200341"/>
            <a:ext cx="376555" cy="0"/>
          </a:xfrm>
          <a:custGeom>
            <a:avLst/>
            <a:gdLst/>
            <a:ahLst/>
            <a:cxnLst/>
            <a:rect l="l" t="t" r="r" b="b"/>
            <a:pathLst>
              <a:path w="376554">
                <a:moveTo>
                  <a:pt x="0" y="0"/>
                </a:moveTo>
                <a:lnTo>
                  <a:pt x="376427" y="0"/>
                </a:lnTo>
              </a:path>
            </a:pathLst>
          </a:custGeom>
          <a:ln w="24129">
            <a:solidFill>
              <a:srgbClr val="FFFFFF"/>
            </a:solidFill>
          </a:ln>
        </p:spPr>
        <p:txBody>
          <a:bodyPr wrap="square" lIns="0" tIns="0" rIns="0" bIns="0" rtlCol="0"/>
          <a:lstStyle/>
          <a:p>
            <a:endParaRPr>
              <a:latin typeface="Tw Cen MT" panose="020B0602020104020603" pitchFamily="34" charset="0"/>
            </a:endParaRPr>
          </a:p>
        </p:txBody>
      </p:sp>
      <p:sp>
        <p:nvSpPr>
          <p:cNvPr id="38" name="object 42">
            <a:extLst>
              <a:ext uri="{FF2B5EF4-FFF2-40B4-BE49-F238E27FC236}">
                <a16:creationId xmlns:a16="http://schemas.microsoft.com/office/drawing/2014/main" id="{611F70A4-2A64-04ED-2B42-D9B8BE9C6BB6}"/>
              </a:ext>
            </a:extLst>
          </p:cNvPr>
          <p:cNvSpPr/>
          <p:nvPr/>
        </p:nvSpPr>
        <p:spPr>
          <a:xfrm>
            <a:off x="6111240" y="4157796"/>
            <a:ext cx="24131" cy="30480"/>
          </a:xfrm>
          <a:custGeom>
            <a:avLst/>
            <a:gdLst/>
            <a:ahLst/>
            <a:cxnLst/>
            <a:rect l="l" t="t" r="r" b="b"/>
            <a:pathLst>
              <a:path w="24129" h="30479">
                <a:moveTo>
                  <a:pt x="0" y="30479"/>
                </a:moveTo>
                <a:lnTo>
                  <a:pt x="24002" y="30479"/>
                </a:lnTo>
                <a:lnTo>
                  <a:pt x="24002" y="0"/>
                </a:lnTo>
                <a:lnTo>
                  <a:pt x="0" y="0"/>
                </a:lnTo>
                <a:lnTo>
                  <a:pt x="0" y="30479"/>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39" name="object 43">
            <a:extLst>
              <a:ext uri="{FF2B5EF4-FFF2-40B4-BE49-F238E27FC236}">
                <a16:creationId xmlns:a16="http://schemas.microsoft.com/office/drawing/2014/main" id="{9A3EAFEC-2E33-0CFB-BEF7-3E4D35582DCB}"/>
              </a:ext>
            </a:extLst>
          </p:cNvPr>
          <p:cNvSpPr/>
          <p:nvPr/>
        </p:nvSpPr>
        <p:spPr>
          <a:xfrm>
            <a:off x="6111241" y="4146367"/>
            <a:ext cx="376555" cy="0"/>
          </a:xfrm>
          <a:custGeom>
            <a:avLst/>
            <a:gdLst/>
            <a:ahLst/>
            <a:cxnLst/>
            <a:rect l="l" t="t" r="r" b="b"/>
            <a:pathLst>
              <a:path w="376554">
                <a:moveTo>
                  <a:pt x="0" y="0"/>
                </a:moveTo>
                <a:lnTo>
                  <a:pt x="376427" y="0"/>
                </a:lnTo>
              </a:path>
            </a:pathLst>
          </a:custGeom>
          <a:ln w="22860">
            <a:solidFill>
              <a:srgbClr val="FFFFFF"/>
            </a:solidFill>
          </a:ln>
        </p:spPr>
        <p:txBody>
          <a:bodyPr wrap="square" lIns="0" tIns="0" rIns="0" bIns="0" rtlCol="0"/>
          <a:lstStyle/>
          <a:p>
            <a:endParaRPr>
              <a:latin typeface="Tw Cen MT" panose="020B0602020104020603" pitchFamily="34" charset="0"/>
            </a:endParaRPr>
          </a:p>
        </p:txBody>
      </p:sp>
      <p:sp>
        <p:nvSpPr>
          <p:cNvPr id="40" name="object 44">
            <a:extLst>
              <a:ext uri="{FF2B5EF4-FFF2-40B4-BE49-F238E27FC236}">
                <a16:creationId xmlns:a16="http://schemas.microsoft.com/office/drawing/2014/main" id="{ED899179-E5DA-9B20-E4BA-2162D6E31B5A}"/>
              </a:ext>
            </a:extLst>
          </p:cNvPr>
          <p:cNvSpPr/>
          <p:nvPr/>
        </p:nvSpPr>
        <p:spPr>
          <a:xfrm>
            <a:off x="6111240" y="4103186"/>
            <a:ext cx="24131" cy="31751"/>
          </a:xfrm>
          <a:custGeom>
            <a:avLst/>
            <a:gdLst/>
            <a:ahLst/>
            <a:cxnLst/>
            <a:rect l="l" t="t" r="r" b="b"/>
            <a:pathLst>
              <a:path w="24129" h="31750">
                <a:moveTo>
                  <a:pt x="0" y="31750"/>
                </a:moveTo>
                <a:lnTo>
                  <a:pt x="24002" y="31750"/>
                </a:lnTo>
                <a:lnTo>
                  <a:pt x="24002" y="0"/>
                </a:lnTo>
                <a:lnTo>
                  <a:pt x="0" y="0"/>
                </a:lnTo>
                <a:lnTo>
                  <a:pt x="0" y="3175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41" name="object 45">
            <a:extLst>
              <a:ext uri="{FF2B5EF4-FFF2-40B4-BE49-F238E27FC236}">
                <a16:creationId xmlns:a16="http://schemas.microsoft.com/office/drawing/2014/main" id="{7C8746E4-5B2E-0817-7FEC-BA1C1A6E2552}"/>
              </a:ext>
            </a:extLst>
          </p:cNvPr>
          <p:cNvSpPr/>
          <p:nvPr/>
        </p:nvSpPr>
        <p:spPr>
          <a:xfrm>
            <a:off x="6111241" y="4091755"/>
            <a:ext cx="376555" cy="0"/>
          </a:xfrm>
          <a:custGeom>
            <a:avLst/>
            <a:gdLst/>
            <a:ahLst/>
            <a:cxnLst/>
            <a:rect l="l" t="t" r="r" b="b"/>
            <a:pathLst>
              <a:path w="376554">
                <a:moveTo>
                  <a:pt x="0" y="0"/>
                </a:moveTo>
                <a:lnTo>
                  <a:pt x="376427" y="0"/>
                </a:lnTo>
              </a:path>
            </a:pathLst>
          </a:custGeom>
          <a:ln w="22859">
            <a:solidFill>
              <a:srgbClr val="FFFFFF"/>
            </a:solidFill>
          </a:ln>
        </p:spPr>
        <p:txBody>
          <a:bodyPr wrap="square" lIns="0" tIns="0" rIns="0" bIns="0" rtlCol="0"/>
          <a:lstStyle/>
          <a:p>
            <a:endParaRPr>
              <a:latin typeface="Tw Cen MT" panose="020B0602020104020603" pitchFamily="34" charset="0"/>
            </a:endParaRPr>
          </a:p>
        </p:txBody>
      </p:sp>
      <p:sp>
        <p:nvSpPr>
          <p:cNvPr id="42" name="object 46">
            <a:extLst>
              <a:ext uri="{FF2B5EF4-FFF2-40B4-BE49-F238E27FC236}">
                <a16:creationId xmlns:a16="http://schemas.microsoft.com/office/drawing/2014/main" id="{00A85E7A-AE51-1E93-E188-66ACB5428AA1}"/>
              </a:ext>
            </a:extLst>
          </p:cNvPr>
          <p:cNvSpPr/>
          <p:nvPr/>
        </p:nvSpPr>
        <p:spPr>
          <a:xfrm>
            <a:off x="6111240" y="4047306"/>
            <a:ext cx="24131" cy="33020"/>
          </a:xfrm>
          <a:custGeom>
            <a:avLst/>
            <a:gdLst/>
            <a:ahLst/>
            <a:cxnLst/>
            <a:rect l="l" t="t" r="r" b="b"/>
            <a:pathLst>
              <a:path w="24129" h="33020">
                <a:moveTo>
                  <a:pt x="0" y="33020"/>
                </a:moveTo>
                <a:lnTo>
                  <a:pt x="24002" y="33020"/>
                </a:lnTo>
                <a:lnTo>
                  <a:pt x="24002" y="0"/>
                </a:lnTo>
                <a:lnTo>
                  <a:pt x="0" y="0"/>
                </a:lnTo>
                <a:lnTo>
                  <a:pt x="0" y="3302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43" name="object 47">
            <a:extLst>
              <a:ext uri="{FF2B5EF4-FFF2-40B4-BE49-F238E27FC236}">
                <a16:creationId xmlns:a16="http://schemas.microsoft.com/office/drawing/2014/main" id="{C4367DB0-DC34-2086-8AE0-29233FE10E28}"/>
              </a:ext>
            </a:extLst>
          </p:cNvPr>
          <p:cNvSpPr/>
          <p:nvPr/>
        </p:nvSpPr>
        <p:spPr>
          <a:xfrm>
            <a:off x="6111242" y="4036511"/>
            <a:ext cx="201295" cy="0"/>
          </a:xfrm>
          <a:custGeom>
            <a:avLst/>
            <a:gdLst/>
            <a:ahLst/>
            <a:cxnLst/>
            <a:rect l="l" t="t" r="r" b="b"/>
            <a:pathLst>
              <a:path w="201295">
                <a:moveTo>
                  <a:pt x="0" y="0"/>
                </a:moveTo>
                <a:lnTo>
                  <a:pt x="201168" y="0"/>
                </a:lnTo>
              </a:path>
            </a:pathLst>
          </a:custGeom>
          <a:ln w="21589">
            <a:solidFill>
              <a:srgbClr val="FFFFFF"/>
            </a:solidFill>
          </a:ln>
        </p:spPr>
        <p:txBody>
          <a:bodyPr wrap="square" lIns="0" tIns="0" rIns="0" bIns="0" rtlCol="0"/>
          <a:lstStyle/>
          <a:p>
            <a:endParaRPr>
              <a:latin typeface="Tw Cen MT" panose="020B0602020104020603" pitchFamily="34" charset="0"/>
            </a:endParaRPr>
          </a:p>
        </p:txBody>
      </p:sp>
      <p:sp>
        <p:nvSpPr>
          <p:cNvPr id="44" name="object 48">
            <a:extLst>
              <a:ext uri="{FF2B5EF4-FFF2-40B4-BE49-F238E27FC236}">
                <a16:creationId xmlns:a16="http://schemas.microsoft.com/office/drawing/2014/main" id="{CA830FCF-3CFA-BDD3-EAE3-65B5A336EACF}"/>
              </a:ext>
            </a:extLst>
          </p:cNvPr>
          <p:cNvSpPr/>
          <p:nvPr/>
        </p:nvSpPr>
        <p:spPr>
          <a:xfrm>
            <a:off x="6111240" y="3995235"/>
            <a:ext cx="24131" cy="30480"/>
          </a:xfrm>
          <a:custGeom>
            <a:avLst/>
            <a:gdLst/>
            <a:ahLst/>
            <a:cxnLst/>
            <a:rect l="l" t="t" r="r" b="b"/>
            <a:pathLst>
              <a:path w="24129" h="30479">
                <a:moveTo>
                  <a:pt x="0" y="30480"/>
                </a:moveTo>
                <a:lnTo>
                  <a:pt x="24002" y="30480"/>
                </a:lnTo>
                <a:lnTo>
                  <a:pt x="24002" y="0"/>
                </a:lnTo>
                <a:lnTo>
                  <a:pt x="0" y="0"/>
                </a:lnTo>
                <a:lnTo>
                  <a:pt x="0" y="3048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45" name="object 49">
            <a:extLst>
              <a:ext uri="{FF2B5EF4-FFF2-40B4-BE49-F238E27FC236}">
                <a16:creationId xmlns:a16="http://schemas.microsoft.com/office/drawing/2014/main" id="{8A6AEF52-C68C-1D44-5D37-07C05854290C}"/>
              </a:ext>
            </a:extLst>
          </p:cNvPr>
          <p:cNvSpPr/>
          <p:nvPr/>
        </p:nvSpPr>
        <p:spPr>
          <a:xfrm>
            <a:off x="6111242" y="3966660"/>
            <a:ext cx="201295" cy="0"/>
          </a:xfrm>
          <a:custGeom>
            <a:avLst/>
            <a:gdLst/>
            <a:ahLst/>
            <a:cxnLst/>
            <a:rect l="l" t="t" r="r" b="b"/>
            <a:pathLst>
              <a:path w="201295">
                <a:moveTo>
                  <a:pt x="0" y="0"/>
                </a:moveTo>
                <a:lnTo>
                  <a:pt x="201168" y="0"/>
                </a:lnTo>
              </a:path>
            </a:pathLst>
          </a:custGeom>
          <a:ln w="57150">
            <a:solidFill>
              <a:srgbClr val="FFFFFF"/>
            </a:solidFill>
          </a:ln>
        </p:spPr>
        <p:txBody>
          <a:bodyPr wrap="square" lIns="0" tIns="0" rIns="0" bIns="0" rtlCol="0"/>
          <a:lstStyle/>
          <a:p>
            <a:endParaRPr>
              <a:latin typeface="Tw Cen MT" panose="020B0602020104020603" pitchFamily="34" charset="0"/>
            </a:endParaRPr>
          </a:p>
        </p:txBody>
      </p:sp>
      <p:sp>
        <p:nvSpPr>
          <p:cNvPr id="46" name="object 50">
            <a:extLst>
              <a:ext uri="{FF2B5EF4-FFF2-40B4-BE49-F238E27FC236}">
                <a16:creationId xmlns:a16="http://schemas.microsoft.com/office/drawing/2014/main" id="{11BDA2CC-EEFA-E26B-57CF-62DAFAF865D7}"/>
              </a:ext>
            </a:extLst>
          </p:cNvPr>
          <p:cNvSpPr/>
          <p:nvPr/>
        </p:nvSpPr>
        <p:spPr>
          <a:xfrm>
            <a:off x="6255894" y="4316799"/>
            <a:ext cx="231775" cy="0"/>
          </a:xfrm>
          <a:custGeom>
            <a:avLst/>
            <a:gdLst/>
            <a:ahLst/>
            <a:cxnLst/>
            <a:rect l="l" t="t" r="r" b="b"/>
            <a:pathLst>
              <a:path w="231775">
                <a:moveTo>
                  <a:pt x="0" y="0"/>
                </a:moveTo>
                <a:lnTo>
                  <a:pt x="231775" y="0"/>
                </a:lnTo>
              </a:path>
            </a:pathLst>
          </a:custGeom>
          <a:ln w="43180">
            <a:solidFill>
              <a:srgbClr val="FFFFFF"/>
            </a:solidFill>
          </a:ln>
        </p:spPr>
        <p:txBody>
          <a:bodyPr wrap="square" lIns="0" tIns="0" rIns="0" bIns="0" rtlCol="0"/>
          <a:lstStyle/>
          <a:p>
            <a:endParaRPr>
              <a:latin typeface="Tw Cen MT" panose="020B0602020104020603" pitchFamily="34" charset="0"/>
            </a:endParaRPr>
          </a:p>
        </p:txBody>
      </p:sp>
      <p:sp>
        <p:nvSpPr>
          <p:cNvPr id="47" name="object 51">
            <a:extLst>
              <a:ext uri="{FF2B5EF4-FFF2-40B4-BE49-F238E27FC236}">
                <a16:creationId xmlns:a16="http://schemas.microsoft.com/office/drawing/2014/main" id="{740C1296-21C1-C074-6921-FFBC7239C8BB}"/>
              </a:ext>
            </a:extLst>
          </p:cNvPr>
          <p:cNvSpPr/>
          <p:nvPr/>
        </p:nvSpPr>
        <p:spPr>
          <a:xfrm>
            <a:off x="6172581" y="4211771"/>
            <a:ext cx="22225" cy="33020"/>
          </a:xfrm>
          <a:custGeom>
            <a:avLst/>
            <a:gdLst/>
            <a:ahLst/>
            <a:cxnLst/>
            <a:rect l="l" t="t" r="r" b="b"/>
            <a:pathLst>
              <a:path w="22225" h="33020">
                <a:moveTo>
                  <a:pt x="21971" y="0"/>
                </a:moveTo>
                <a:lnTo>
                  <a:pt x="0" y="0"/>
                </a:lnTo>
                <a:lnTo>
                  <a:pt x="0" y="32638"/>
                </a:lnTo>
                <a:lnTo>
                  <a:pt x="21971" y="32638"/>
                </a:lnTo>
                <a:lnTo>
                  <a:pt x="2197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48" name="object 52">
            <a:extLst>
              <a:ext uri="{FF2B5EF4-FFF2-40B4-BE49-F238E27FC236}">
                <a16:creationId xmlns:a16="http://schemas.microsoft.com/office/drawing/2014/main" id="{8C1AE4A4-0C3F-8005-9460-7DCC627793DE}"/>
              </a:ext>
            </a:extLst>
          </p:cNvPr>
          <p:cNvSpPr/>
          <p:nvPr/>
        </p:nvSpPr>
        <p:spPr>
          <a:xfrm>
            <a:off x="6229097" y="4211771"/>
            <a:ext cx="22225" cy="33020"/>
          </a:xfrm>
          <a:custGeom>
            <a:avLst/>
            <a:gdLst/>
            <a:ahLst/>
            <a:cxnLst/>
            <a:rect l="l" t="t" r="r" b="b"/>
            <a:pathLst>
              <a:path w="22225" h="33020">
                <a:moveTo>
                  <a:pt x="21970" y="0"/>
                </a:moveTo>
                <a:lnTo>
                  <a:pt x="0" y="0"/>
                </a:lnTo>
                <a:lnTo>
                  <a:pt x="0" y="32638"/>
                </a:lnTo>
                <a:lnTo>
                  <a:pt x="21970" y="32638"/>
                </a:lnTo>
                <a:lnTo>
                  <a:pt x="21970"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49" name="object 53">
            <a:extLst>
              <a:ext uri="{FF2B5EF4-FFF2-40B4-BE49-F238E27FC236}">
                <a16:creationId xmlns:a16="http://schemas.microsoft.com/office/drawing/2014/main" id="{46B0042D-9655-D227-4265-4D9FDFFF713C}"/>
              </a:ext>
            </a:extLst>
          </p:cNvPr>
          <p:cNvSpPr/>
          <p:nvPr/>
        </p:nvSpPr>
        <p:spPr>
          <a:xfrm>
            <a:off x="6286500" y="4211771"/>
            <a:ext cx="26035" cy="33020"/>
          </a:xfrm>
          <a:custGeom>
            <a:avLst/>
            <a:gdLst/>
            <a:ahLst/>
            <a:cxnLst/>
            <a:rect l="l" t="t" r="r" b="b"/>
            <a:pathLst>
              <a:path w="26035" h="33020">
                <a:moveTo>
                  <a:pt x="25908" y="0"/>
                </a:moveTo>
                <a:lnTo>
                  <a:pt x="0" y="0"/>
                </a:lnTo>
                <a:lnTo>
                  <a:pt x="0" y="32638"/>
                </a:lnTo>
                <a:lnTo>
                  <a:pt x="25908" y="32638"/>
                </a:lnTo>
                <a:lnTo>
                  <a:pt x="25908"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0" name="object 54">
            <a:extLst>
              <a:ext uri="{FF2B5EF4-FFF2-40B4-BE49-F238E27FC236}">
                <a16:creationId xmlns:a16="http://schemas.microsoft.com/office/drawing/2014/main" id="{254BD6F4-4D3A-4C8D-97EF-A2736CE53B93}"/>
              </a:ext>
            </a:extLst>
          </p:cNvPr>
          <p:cNvSpPr/>
          <p:nvPr/>
        </p:nvSpPr>
        <p:spPr>
          <a:xfrm>
            <a:off x="6344921" y="4211771"/>
            <a:ext cx="27305" cy="33020"/>
          </a:xfrm>
          <a:custGeom>
            <a:avLst/>
            <a:gdLst/>
            <a:ahLst/>
            <a:cxnLst/>
            <a:rect l="l" t="t" r="r" b="b"/>
            <a:pathLst>
              <a:path w="27304" h="33020">
                <a:moveTo>
                  <a:pt x="26796" y="0"/>
                </a:moveTo>
                <a:lnTo>
                  <a:pt x="0" y="0"/>
                </a:lnTo>
                <a:lnTo>
                  <a:pt x="0" y="32638"/>
                </a:lnTo>
                <a:lnTo>
                  <a:pt x="26796" y="32638"/>
                </a:lnTo>
                <a:lnTo>
                  <a:pt x="26796"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1" name="object 55">
            <a:extLst>
              <a:ext uri="{FF2B5EF4-FFF2-40B4-BE49-F238E27FC236}">
                <a16:creationId xmlns:a16="http://schemas.microsoft.com/office/drawing/2014/main" id="{54DC0AC2-DFCF-A4CE-61BD-D67A43C0B395}"/>
              </a:ext>
            </a:extLst>
          </p:cNvPr>
          <p:cNvSpPr/>
          <p:nvPr/>
        </p:nvSpPr>
        <p:spPr>
          <a:xfrm>
            <a:off x="6402451" y="4211771"/>
            <a:ext cx="26035" cy="33020"/>
          </a:xfrm>
          <a:custGeom>
            <a:avLst/>
            <a:gdLst/>
            <a:ahLst/>
            <a:cxnLst/>
            <a:rect l="l" t="t" r="r" b="b"/>
            <a:pathLst>
              <a:path w="26035" h="33020">
                <a:moveTo>
                  <a:pt x="25781" y="0"/>
                </a:moveTo>
                <a:lnTo>
                  <a:pt x="0" y="0"/>
                </a:lnTo>
                <a:lnTo>
                  <a:pt x="0" y="32638"/>
                </a:lnTo>
                <a:lnTo>
                  <a:pt x="25781" y="32638"/>
                </a:lnTo>
                <a:lnTo>
                  <a:pt x="2578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2" name="object 56">
            <a:extLst>
              <a:ext uri="{FF2B5EF4-FFF2-40B4-BE49-F238E27FC236}">
                <a16:creationId xmlns:a16="http://schemas.microsoft.com/office/drawing/2014/main" id="{F15A6FB3-2272-E35B-B473-02244B2AFE2F}"/>
              </a:ext>
            </a:extLst>
          </p:cNvPr>
          <p:cNvSpPr/>
          <p:nvPr/>
        </p:nvSpPr>
        <p:spPr>
          <a:xfrm>
            <a:off x="6458966" y="4211771"/>
            <a:ext cx="29209" cy="33020"/>
          </a:xfrm>
          <a:custGeom>
            <a:avLst/>
            <a:gdLst/>
            <a:ahLst/>
            <a:cxnLst/>
            <a:rect l="l" t="t" r="r" b="b"/>
            <a:pathLst>
              <a:path w="29210" h="33020">
                <a:moveTo>
                  <a:pt x="28701" y="0"/>
                </a:moveTo>
                <a:lnTo>
                  <a:pt x="0" y="0"/>
                </a:lnTo>
                <a:lnTo>
                  <a:pt x="0" y="32638"/>
                </a:lnTo>
                <a:lnTo>
                  <a:pt x="28701" y="32638"/>
                </a:lnTo>
                <a:lnTo>
                  <a:pt x="2870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3" name="object 57">
            <a:extLst>
              <a:ext uri="{FF2B5EF4-FFF2-40B4-BE49-F238E27FC236}">
                <a16:creationId xmlns:a16="http://schemas.microsoft.com/office/drawing/2014/main" id="{6B7C01EF-2283-EBBC-F01F-C3219D889D8C}"/>
              </a:ext>
            </a:extLst>
          </p:cNvPr>
          <p:cNvSpPr/>
          <p:nvPr/>
        </p:nvSpPr>
        <p:spPr>
          <a:xfrm>
            <a:off x="6172581" y="4157161"/>
            <a:ext cx="22225" cy="31115"/>
          </a:xfrm>
          <a:custGeom>
            <a:avLst/>
            <a:gdLst/>
            <a:ahLst/>
            <a:cxnLst/>
            <a:rect l="l" t="t" r="r" b="b"/>
            <a:pathLst>
              <a:path w="22225" h="31114">
                <a:moveTo>
                  <a:pt x="21971" y="0"/>
                </a:moveTo>
                <a:lnTo>
                  <a:pt x="0" y="0"/>
                </a:lnTo>
                <a:lnTo>
                  <a:pt x="0" y="30733"/>
                </a:lnTo>
                <a:lnTo>
                  <a:pt x="21971" y="30733"/>
                </a:lnTo>
                <a:lnTo>
                  <a:pt x="2197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4" name="object 58">
            <a:extLst>
              <a:ext uri="{FF2B5EF4-FFF2-40B4-BE49-F238E27FC236}">
                <a16:creationId xmlns:a16="http://schemas.microsoft.com/office/drawing/2014/main" id="{411AD169-EE8C-30C9-C160-56A5FD898E6F}"/>
              </a:ext>
            </a:extLst>
          </p:cNvPr>
          <p:cNvSpPr/>
          <p:nvPr/>
        </p:nvSpPr>
        <p:spPr>
          <a:xfrm>
            <a:off x="6229097" y="4157161"/>
            <a:ext cx="22225" cy="31115"/>
          </a:xfrm>
          <a:custGeom>
            <a:avLst/>
            <a:gdLst/>
            <a:ahLst/>
            <a:cxnLst/>
            <a:rect l="l" t="t" r="r" b="b"/>
            <a:pathLst>
              <a:path w="22225" h="31114">
                <a:moveTo>
                  <a:pt x="21970" y="0"/>
                </a:moveTo>
                <a:lnTo>
                  <a:pt x="0" y="0"/>
                </a:lnTo>
                <a:lnTo>
                  <a:pt x="0" y="30733"/>
                </a:lnTo>
                <a:lnTo>
                  <a:pt x="21970" y="30733"/>
                </a:lnTo>
                <a:lnTo>
                  <a:pt x="21970"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5" name="object 59">
            <a:extLst>
              <a:ext uri="{FF2B5EF4-FFF2-40B4-BE49-F238E27FC236}">
                <a16:creationId xmlns:a16="http://schemas.microsoft.com/office/drawing/2014/main" id="{CED717B9-E653-5694-5C97-BF316BD1172E}"/>
              </a:ext>
            </a:extLst>
          </p:cNvPr>
          <p:cNvSpPr/>
          <p:nvPr/>
        </p:nvSpPr>
        <p:spPr>
          <a:xfrm>
            <a:off x="6286500" y="4157161"/>
            <a:ext cx="26035" cy="31115"/>
          </a:xfrm>
          <a:custGeom>
            <a:avLst/>
            <a:gdLst/>
            <a:ahLst/>
            <a:cxnLst/>
            <a:rect l="l" t="t" r="r" b="b"/>
            <a:pathLst>
              <a:path w="26035" h="31114">
                <a:moveTo>
                  <a:pt x="25908" y="0"/>
                </a:moveTo>
                <a:lnTo>
                  <a:pt x="0" y="0"/>
                </a:lnTo>
                <a:lnTo>
                  <a:pt x="0" y="30733"/>
                </a:lnTo>
                <a:lnTo>
                  <a:pt x="25908" y="30733"/>
                </a:lnTo>
                <a:lnTo>
                  <a:pt x="25908"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6" name="object 60">
            <a:extLst>
              <a:ext uri="{FF2B5EF4-FFF2-40B4-BE49-F238E27FC236}">
                <a16:creationId xmlns:a16="http://schemas.microsoft.com/office/drawing/2014/main" id="{28973433-D582-EF89-3546-E102C43DB054}"/>
              </a:ext>
            </a:extLst>
          </p:cNvPr>
          <p:cNvSpPr/>
          <p:nvPr/>
        </p:nvSpPr>
        <p:spPr>
          <a:xfrm>
            <a:off x="6344921" y="4157161"/>
            <a:ext cx="27305" cy="31115"/>
          </a:xfrm>
          <a:custGeom>
            <a:avLst/>
            <a:gdLst/>
            <a:ahLst/>
            <a:cxnLst/>
            <a:rect l="l" t="t" r="r" b="b"/>
            <a:pathLst>
              <a:path w="27304" h="31114">
                <a:moveTo>
                  <a:pt x="26796" y="0"/>
                </a:moveTo>
                <a:lnTo>
                  <a:pt x="0" y="0"/>
                </a:lnTo>
                <a:lnTo>
                  <a:pt x="0" y="30733"/>
                </a:lnTo>
                <a:lnTo>
                  <a:pt x="26796" y="30733"/>
                </a:lnTo>
                <a:lnTo>
                  <a:pt x="26796"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7" name="object 61">
            <a:extLst>
              <a:ext uri="{FF2B5EF4-FFF2-40B4-BE49-F238E27FC236}">
                <a16:creationId xmlns:a16="http://schemas.microsoft.com/office/drawing/2014/main" id="{72C6DF5F-9A95-4B74-1562-C4BA3E61EC9D}"/>
              </a:ext>
            </a:extLst>
          </p:cNvPr>
          <p:cNvSpPr/>
          <p:nvPr/>
        </p:nvSpPr>
        <p:spPr>
          <a:xfrm>
            <a:off x="6402451" y="4157161"/>
            <a:ext cx="26035" cy="31115"/>
          </a:xfrm>
          <a:custGeom>
            <a:avLst/>
            <a:gdLst/>
            <a:ahLst/>
            <a:cxnLst/>
            <a:rect l="l" t="t" r="r" b="b"/>
            <a:pathLst>
              <a:path w="26035" h="31114">
                <a:moveTo>
                  <a:pt x="25781" y="0"/>
                </a:moveTo>
                <a:lnTo>
                  <a:pt x="0" y="0"/>
                </a:lnTo>
                <a:lnTo>
                  <a:pt x="0" y="30733"/>
                </a:lnTo>
                <a:lnTo>
                  <a:pt x="25781" y="30733"/>
                </a:lnTo>
                <a:lnTo>
                  <a:pt x="2578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8" name="object 62">
            <a:extLst>
              <a:ext uri="{FF2B5EF4-FFF2-40B4-BE49-F238E27FC236}">
                <a16:creationId xmlns:a16="http://schemas.microsoft.com/office/drawing/2014/main" id="{49CF6700-1702-965D-4B9C-1522F12AB774}"/>
              </a:ext>
            </a:extLst>
          </p:cNvPr>
          <p:cNvSpPr/>
          <p:nvPr/>
        </p:nvSpPr>
        <p:spPr>
          <a:xfrm>
            <a:off x="6458966" y="4157161"/>
            <a:ext cx="29209" cy="31115"/>
          </a:xfrm>
          <a:custGeom>
            <a:avLst/>
            <a:gdLst/>
            <a:ahLst/>
            <a:cxnLst/>
            <a:rect l="l" t="t" r="r" b="b"/>
            <a:pathLst>
              <a:path w="29210" h="31114">
                <a:moveTo>
                  <a:pt x="28701" y="0"/>
                </a:moveTo>
                <a:lnTo>
                  <a:pt x="0" y="0"/>
                </a:lnTo>
                <a:lnTo>
                  <a:pt x="0" y="30733"/>
                </a:lnTo>
                <a:lnTo>
                  <a:pt x="28701" y="30733"/>
                </a:lnTo>
                <a:lnTo>
                  <a:pt x="2870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59" name="object 63">
            <a:extLst>
              <a:ext uri="{FF2B5EF4-FFF2-40B4-BE49-F238E27FC236}">
                <a16:creationId xmlns:a16="http://schemas.microsoft.com/office/drawing/2014/main" id="{76E94FF5-0E9A-336E-ECA2-EC54C00B58A6}"/>
              </a:ext>
            </a:extLst>
          </p:cNvPr>
          <p:cNvSpPr/>
          <p:nvPr/>
        </p:nvSpPr>
        <p:spPr>
          <a:xfrm>
            <a:off x="6172581" y="4102551"/>
            <a:ext cx="22225" cy="33020"/>
          </a:xfrm>
          <a:custGeom>
            <a:avLst/>
            <a:gdLst/>
            <a:ahLst/>
            <a:cxnLst/>
            <a:rect l="l" t="t" r="r" b="b"/>
            <a:pathLst>
              <a:path w="22225" h="33020">
                <a:moveTo>
                  <a:pt x="21971" y="0"/>
                </a:moveTo>
                <a:lnTo>
                  <a:pt x="0" y="0"/>
                </a:lnTo>
                <a:lnTo>
                  <a:pt x="0" y="32512"/>
                </a:lnTo>
                <a:lnTo>
                  <a:pt x="21971" y="32512"/>
                </a:lnTo>
                <a:lnTo>
                  <a:pt x="2197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60" name="object 64">
            <a:extLst>
              <a:ext uri="{FF2B5EF4-FFF2-40B4-BE49-F238E27FC236}">
                <a16:creationId xmlns:a16="http://schemas.microsoft.com/office/drawing/2014/main" id="{A2316022-3FAC-6D5E-F75F-55EA5C1DFD79}"/>
              </a:ext>
            </a:extLst>
          </p:cNvPr>
          <p:cNvSpPr/>
          <p:nvPr/>
        </p:nvSpPr>
        <p:spPr>
          <a:xfrm>
            <a:off x="6229097" y="4102551"/>
            <a:ext cx="22225" cy="33020"/>
          </a:xfrm>
          <a:custGeom>
            <a:avLst/>
            <a:gdLst/>
            <a:ahLst/>
            <a:cxnLst/>
            <a:rect l="l" t="t" r="r" b="b"/>
            <a:pathLst>
              <a:path w="22225" h="33020">
                <a:moveTo>
                  <a:pt x="21970" y="0"/>
                </a:moveTo>
                <a:lnTo>
                  <a:pt x="0" y="0"/>
                </a:lnTo>
                <a:lnTo>
                  <a:pt x="0" y="32512"/>
                </a:lnTo>
                <a:lnTo>
                  <a:pt x="21970" y="32512"/>
                </a:lnTo>
                <a:lnTo>
                  <a:pt x="21970"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61" name="object 65">
            <a:extLst>
              <a:ext uri="{FF2B5EF4-FFF2-40B4-BE49-F238E27FC236}">
                <a16:creationId xmlns:a16="http://schemas.microsoft.com/office/drawing/2014/main" id="{BD88F986-BE95-C679-6732-4CECE9DF212E}"/>
              </a:ext>
            </a:extLst>
          </p:cNvPr>
          <p:cNvSpPr/>
          <p:nvPr/>
        </p:nvSpPr>
        <p:spPr>
          <a:xfrm>
            <a:off x="6286500" y="4102551"/>
            <a:ext cx="26035" cy="33020"/>
          </a:xfrm>
          <a:custGeom>
            <a:avLst/>
            <a:gdLst/>
            <a:ahLst/>
            <a:cxnLst/>
            <a:rect l="l" t="t" r="r" b="b"/>
            <a:pathLst>
              <a:path w="26035" h="33020">
                <a:moveTo>
                  <a:pt x="25908" y="0"/>
                </a:moveTo>
                <a:lnTo>
                  <a:pt x="0" y="0"/>
                </a:lnTo>
                <a:lnTo>
                  <a:pt x="0" y="32512"/>
                </a:lnTo>
                <a:lnTo>
                  <a:pt x="25908" y="32512"/>
                </a:lnTo>
                <a:lnTo>
                  <a:pt x="25908"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62" name="object 66">
            <a:extLst>
              <a:ext uri="{FF2B5EF4-FFF2-40B4-BE49-F238E27FC236}">
                <a16:creationId xmlns:a16="http://schemas.microsoft.com/office/drawing/2014/main" id="{97B3448B-AD62-3D06-6BAD-A909E93EF7D4}"/>
              </a:ext>
            </a:extLst>
          </p:cNvPr>
          <p:cNvSpPr/>
          <p:nvPr/>
        </p:nvSpPr>
        <p:spPr>
          <a:xfrm>
            <a:off x="6344921" y="4102551"/>
            <a:ext cx="27305" cy="33020"/>
          </a:xfrm>
          <a:custGeom>
            <a:avLst/>
            <a:gdLst/>
            <a:ahLst/>
            <a:cxnLst/>
            <a:rect l="l" t="t" r="r" b="b"/>
            <a:pathLst>
              <a:path w="27304" h="33020">
                <a:moveTo>
                  <a:pt x="26796" y="0"/>
                </a:moveTo>
                <a:lnTo>
                  <a:pt x="0" y="0"/>
                </a:lnTo>
                <a:lnTo>
                  <a:pt x="0" y="32512"/>
                </a:lnTo>
                <a:lnTo>
                  <a:pt x="26796" y="32512"/>
                </a:lnTo>
                <a:lnTo>
                  <a:pt x="26796"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63" name="object 67">
            <a:extLst>
              <a:ext uri="{FF2B5EF4-FFF2-40B4-BE49-F238E27FC236}">
                <a16:creationId xmlns:a16="http://schemas.microsoft.com/office/drawing/2014/main" id="{A1AFCB14-0E5D-AEBA-5468-78FCD33FB21A}"/>
              </a:ext>
            </a:extLst>
          </p:cNvPr>
          <p:cNvSpPr/>
          <p:nvPr/>
        </p:nvSpPr>
        <p:spPr>
          <a:xfrm>
            <a:off x="6402451" y="4102551"/>
            <a:ext cx="26035" cy="33020"/>
          </a:xfrm>
          <a:custGeom>
            <a:avLst/>
            <a:gdLst/>
            <a:ahLst/>
            <a:cxnLst/>
            <a:rect l="l" t="t" r="r" b="b"/>
            <a:pathLst>
              <a:path w="26035" h="33020">
                <a:moveTo>
                  <a:pt x="25781" y="0"/>
                </a:moveTo>
                <a:lnTo>
                  <a:pt x="0" y="0"/>
                </a:lnTo>
                <a:lnTo>
                  <a:pt x="0" y="32512"/>
                </a:lnTo>
                <a:lnTo>
                  <a:pt x="25781" y="32512"/>
                </a:lnTo>
                <a:lnTo>
                  <a:pt x="2578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64" name="object 68">
            <a:extLst>
              <a:ext uri="{FF2B5EF4-FFF2-40B4-BE49-F238E27FC236}">
                <a16:creationId xmlns:a16="http://schemas.microsoft.com/office/drawing/2014/main" id="{0E5C802D-E1BA-8FDB-3824-55E6356AE99F}"/>
              </a:ext>
            </a:extLst>
          </p:cNvPr>
          <p:cNvSpPr/>
          <p:nvPr/>
        </p:nvSpPr>
        <p:spPr>
          <a:xfrm>
            <a:off x="6458966" y="4102551"/>
            <a:ext cx="29209" cy="33020"/>
          </a:xfrm>
          <a:custGeom>
            <a:avLst/>
            <a:gdLst/>
            <a:ahLst/>
            <a:cxnLst/>
            <a:rect l="l" t="t" r="r" b="b"/>
            <a:pathLst>
              <a:path w="29210" h="33020">
                <a:moveTo>
                  <a:pt x="28701" y="0"/>
                </a:moveTo>
                <a:lnTo>
                  <a:pt x="0" y="0"/>
                </a:lnTo>
                <a:lnTo>
                  <a:pt x="0" y="32512"/>
                </a:lnTo>
                <a:lnTo>
                  <a:pt x="28701" y="32512"/>
                </a:lnTo>
                <a:lnTo>
                  <a:pt x="2870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65" name="object 69">
            <a:extLst>
              <a:ext uri="{FF2B5EF4-FFF2-40B4-BE49-F238E27FC236}">
                <a16:creationId xmlns:a16="http://schemas.microsoft.com/office/drawing/2014/main" id="{E9A65141-4C25-F43B-1FAB-E0ACC5B3B00A}"/>
              </a:ext>
            </a:extLst>
          </p:cNvPr>
          <p:cNvSpPr/>
          <p:nvPr/>
        </p:nvSpPr>
        <p:spPr>
          <a:xfrm>
            <a:off x="6172581" y="4047815"/>
            <a:ext cx="22225" cy="33020"/>
          </a:xfrm>
          <a:custGeom>
            <a:avLst/>
            <a:gdLst/>
            <a:ahLst/>
            <a:cxnLst/>
            <a:rect l="l" t="t" r="r" b="b"/>
            <a:pathLst>
              <a:path w="22225" h="33020">
                <a:moveTo>
                  <a:pt x="21971" y="0"/>
                </a:moveTo>
                <a:lnTo>
                  <a:pt x="0" y="0"/>
                </a:lnTo>
                <a:lnTo>
                  <a:pt x="0" y="32638"/>
                </a:lnTo>
                <a:lnTo>
                  <a:pt x="21971" y="32638"/>
                </a:lnTo>
                <a:lnTo>
                  <a:pt x="2197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66" name="object 70">
            <a:extLst>
              <a:ext uri="{FF2B5EF4-FFF2-40B4-BE49-F238E27FC236}">
                <a16:creationId xmlns:a16="http://schemas.microsoft.com/office/drawing/2014/main" id="{ADA32A36-42A5-48E5-8CFD-26E833368E6E}"/>
              </a:ext>
            </a:extLst>
          </p:cNvPr>
          <p:cNvSpPr/>
          <p:nvPr/>
        </p:nvSpPr>
        <p:spPr>
          <a:xfrm>
            <a:off x="6229097" y="4047815"/>
            <a:ext cx="22225" cy="33020"/>
          </a:xfrm>
          <a:custGeom>
            <a:avLst/>
            <a:gdLst/>
            <a:ahLst/>
            <a:cxnLst/>
            <a:rect l="l" t="t" r="r" b="b"/>
            <a:pathLst>
              <a:path w="22225" h="33020">
                <a:moveTo>
                  <a:pt x="21970" y="0"/>
                </a:moveTo>
                <a:lnTo>
                  <a:pt x="0" y="0"/>
                </a:lnTo>
                <a:lnTo>
                  <a:pt x="0" y="32638"/>
                </a:lnTo>
                <a:lnTo>
                  <a:pt x="21970" y="32638"/>
                </a:lnTo>
                <a:lnTo>
                  <a:pt x="21970"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67" name="object 71">
            <a:extLst>
              <a:ext uri="{FF2B5EF4-FFF2-40B4-BE49-F238E27FC236}">
                <a16:creationId xmlns:a16="http://schemas.microsoft.com/office/drawing/2014/main" id="{80B99164-F55B-892A-58B2-B4668099FB42}"/>
              </a:ext>
            </a:extLst>
          </p:cNvPr>
          <p:cNvSpPr/>
          <p:nvPr/>
        </p:nvSpPr>
        <p:spPr>
          <a:xfrm>
            <a:off x="6286502" y="4065721"/>
            <a:ext cx="201295" cy="0"/>
          </a:xfrm>
          <a:custGeom>
            <a:avLst/>
            <a:gdLst/>
            <a:ahLst/>
            <a:cxnLst/>
            <a:rect l="l" t="t" r="r" b="b"/>
            <a:pathLst>
              <a:path w="201295">
                <a:moveTo>
                  <a:pt x="0" y="0"/>
                </a:moveTo>
                <a:lnTo>
                  <a:pt x="201167" y="0"/>
                </a:lnTo>
              </a:path>
            </a:pathLst>
          </a:custGeom>
          <a:ln w="29210">
            <a:solidFill>
              <a:srgbClr val="FFFFFF"/>
            </a:solidFill>
          </a:ln>
        </p:spPr>
        <p:txBody>
          <a:bodyPr wrap="square" lIns="0" tIns="0" rIns="0" bIns="0" rtlCol="0"/>
          <a:lstStyle/>
          <a:p>
            <a:endParaRPr>
              <a:latin typeface="Tw Cen MT" panose="020B0602020104020603" pitchFamily="34" charset="0"/>
            </a:endParaRPr>
          </a:p>
        </p:txBody>
      </p:sp>
      <p:sp>
        <p:nvSpPr>
          <p:cNvPr id="68" name="object 72">
            <a:extLst>
              <a:ext uri="{FF2B5EF4-FFF2-40B4-BE49-F238E27FC236}">
                <a16:creationId xmlns:a16="http://schemas.microsoft.com/office/drawing/2014/main" id="{68052C3D-DAFA-CF13-7361-30065E64A5EB}"/>
              </a:ext>
            </a:extLst>
          </p:cNvPr>
          <p:cNvSpPr/>
          <p:nvPr/>
        </p:nvSpPr>
        <p:spPr>
          <a:xfrm>
            <a:off x="6286500" y="4047305"/>
            <a:ext cx="26035" cy="3811"/>
          </a:xfrm>
          <a:custGeom>
            <a:avLst/>
            <a:gdLst/>
            <a:ahLst/>
            <a:cxnLst/>
            <a:rect l="l" t="t" r="r" b="b"/>
            <a:pathLst>
              <a:path w="26035" h="3810">
                <a:moveTo>
                  <a:pt x="0" y="3810"/>
                </a:moveTo>
                <a:lnTo>
                  <a:pt x="25908" y="3810"/>
                </a:lnTo>
                <a:lnTo>
                  <a:pt x="25908" y="0"/>
                </a:lnTo>
                <a:lnTo>
                  <a:pt x="0" y="0"/>
                </a:lnTo>
                <a:lnTo>
                  <a:pt x="0" y="381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69" name="object 73">
            <a:extLst>
              <a:ext uri="{FF2B5EF4-FFF2-40B4-BE49-F238E27FC236}">
                <a16:creationId xmlns:a16="http://schemas.microsoft.com/office/drawing/2014/main" id="{A3614D19-E4C7-9C96-BA32-FD68E1F85E16}"/>
              </a:ext>
            </a:extLst>
          </p:cNvPr>
          <p:cNvSpPr/>
          <p:nvPr/>
        </p:nvSpPr>
        <p:spPr>
          <a:xfrm>
            <a:off x="6172581" y="3995109"/>
            <a:ext cx="22225" cy="31115"/>
          </a:xfrm>
          <a:custGeom>
            <a:avLst/>
            <a:gdLst/>
            <a:ahLst/>
            <a:cxnLst/>
            <a:rect l="l" t="t" r="r" b="b"/>
            <a:pathLst>
              <a:path w="22225" h="31114">
                <a:moveTo>
                  <a:pt x="21971" y="0"/>
                </a:moveTo>
                <a:lnTo>
                  <a:pt x="0" y="0"/>
                </a:lnTo>
                <a:lnTo>
                  <a:pt x="0" y="30734"/>
                </a:lnTo>
                <a:lnTo>
                  <a:pt x="21971" y="30734"/>
                </a:lnTo>
                <a:lnTo>
                  <a:pt x="21971"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70" name="object 74">
            <a:extLst>
              <a:ext uri="{FF2B5EF4-FFF2-40B4-BE49-F238E27FC236}">
                <a16:creationId xmlns:a16="http://schemas.microsoft.com/office/drawing/2014/main" id="{E4191DD2-11C1-9F1E-33D1-D8414A95051B}"/>
              </a:ext>
            </a:extLst>
          </p:cNvPr>
          <p:cNvSpPr/>
          <p:nvPr/>
        </p:nvSpPr>
        <p:spPr>
          <a:xfrm>
            <a:off x="6229097" y="3995109"/>
            <a:ext cx="22225" cy="31115"/>
          </a:xfrm>
          <a:custGeom>
            <a:avLst/>
            <a:gdLst/>
            <a:ahLst/>
            <a:cxnLst/>
            <a:rect l="l" t="t" r="r" b="b"/>
            <a:pathLst>
              <a:path w="22225" h="31114">
                <a:moveTo>
                  <a:pt x="21970" y="0"/>
                </a:moveTo>
                <a:lnTo>
                  <a:pt x="0" y="0"/>
                </a:lnTo>
                <a:lnTo>
                  <a:pt x="0" y="30734"/>
                </a:lnTo>
                <a:lnTo>
                  <a:pt x="21970" y="30734"/>
                </a:lnTo>
                <a:lnTo>
                  <a:pt x="21970"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71" name="object 75">
            <a:extLst>
              <a:ext uri="{FF2B5EF4-FFF2-40B4-BE49-F238E27FC236}">
                <a16:creationId xmlns:a16="http://schemas.microsoft.com/office/drawing/2014/main" id="{EA09F40D-C3C8-546A-5B2C-5C046C5C0AFC}"/>
              </a:ext>
            </a:extLst>
          </p:cNvPr>
          <p:cNvSpPr/>
          <p:nvPr/>
        </p:nvSpPr>
        <p:spPr>
          <a:xfrm>
            <a:off x="6286500" y="3995109"/>
            <a:ext cx="26035" cy="31115"/>
          </a:xfrm>
          <a:custGeom>
            <a:avLst/>
            <a:gdLst/>
            <a:ahLst/>
            <a:cxnLst/>
            <a:rect l="l" t="t" r="r" b="b"/>
            <a:pathLst>
              <a:path w="26035" h="31114">
                <a:moveTo>
                  <a:pt x="25908" y="0"/>
                </a:moveTo>
                <a:lnTo>
                  <a:pt x="0" y="0"/>
                </a:lnTo>
                <a:lnTo>
                  <a:pt x="0" y="30734"/>
                </a:lnTo>
                <a:lnTo>
                  <a:pt x="25908" y="30734"/>
                </a:lnTo>
                <a:lnTo>
                  <a:pt x="25908"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72" name="object 76">
            <a:extLst>
              <a:ext uri="{FF2B5EF4-FFF2-40B4-BE49-F238E27FC236}">
                <a16:creationId xmlns:a16="http://schemas.microsoft.com/office/drawing/2014/main" id="{98B71560-170C-BC84-BF8E-118275698E2A}"/>
              </a:ext>
            </a:extLst>
          </p:cNvPr>
          <p:cNvSpPr/>
          <p:nvPr/>
        </p:nvSpPr>
        <p:spPr>
          <a:xfrm>
            <a:off x="7552943" y="4951038"/>
            <a:ext cx="722631" cy="722631"/>
          </a:xfrm>
          <a:custGeom>
            <a:avLst/>
            <a:gdLst/>
            <a:ahLst/>
            <a:cxnLst/>
            <a:rect l="l" t="t" r="r" b="b"/>
            <a:pathLst>
              <a:path w="722629" h="722629">
                <a:moveTo>
                  <a:pt x="361187" y="0"/>
                </a:moveTo>
                <a:lnTo>
                  <a:pt x="312168" y="3296"/>
                </a:lnTo>
                <a:lnTo>
                  <a:pt x="265156" y="12899"/>
                </a:lnTo>
                <a:lnTo>
                  <a:pt x="220581" y="28378"/>
                </a:lnTo>
                <a:lnTo>
                  <a:pt x="178872" y="49304"/>
                </a:lnTo>
                <a:lnTo>
                  <a:pt x="140460" y="75246"/>
                </a:lnTo>
                <a:lnTo>
                  <a:pt x="105775" y="105775"/>
                </a:lnTo>
                <a:lnTo>
                  <a:pt x="75246" y="140460"/>
                </a:lnTo>
                <a:lnTo>
                  <a:pt x="49304" y="178872"/>
                </a:lnTo>
                <a:lnTo>
                  <a:pt x="28378" y="220581"/>
                </a:lnTo>
                <a:lnTo>
                  <a:pt x="12899" y="265156"/>
                </a:lnTo>
                <a:lnTo>
                  <a:pt x="3296" y="312168"/>
                </a:lnTo>
                <a:lnTo>
                  <a:pt x="0" y="361188"/>
                </a:lnTo>
                <a:lnTo>
                  <a:pt x="3296" y="410207"/>
                </a:lnTo>
                <a:lnTo>
                  <a:pt x="12899" y="457219"/>
                </a:lnTo>
                <a:lnTo>
                  <a:pt x="28378" y="501794"/>
                </a:lnTo>
                <a:lnTo>
                  <a:pt x="49304" y="543503"/>
                </a:lnTo>
                <a:lnTo>
                  <a:pt x="75246" y="581915"/>
                </a:lnTo>
                <a:lnTo>
                  <a:pt x="105775" y="616600"/>
                </a:lnTo>
                <a:lnTo>
                  <a:pt x="140460" y="647129"/>
                </a:lnTo>
                <a:lnTo>
                  <a:pt x="178872" y="673071"/>
                </a:lnTo>
                <a:lnTo>
                  <a:pt x="220581" y="693997"/>
                </a:lnTo>
                <a:lnTo>
                  <a:pt x="265156" y="709476"/>
                </a:lnTo>
                <a:lnTo>
                  <a:pt x="312168" y="719079"/>
                </a:lnTo>
                <a:lnTo>
                  <a:pt x="361187" y="722376"/>
                </a:lnTo>
                <a:lnTo>
                  <a:pt x="410207" y="719079"/>
                </a:lnTo>
                <a:lnTo>
                  <a:pt x="457219" y="709476"/>
                </a:lnTo>
                <a:lnTo>
                  <a:pt x="501794" y="693997"/>
                </a:lnTo>
                <a:lnTo>
                  <a:pt x="543503" y="673071"/>
                </a:lnTo>
                <a:lnTo>
                  <a:pt x="581915" y="647129"/>
                </a:lnTo>
                <a:lnTo>
                  <a:pt x="616600" y="616600"/>
                </a:lnTo>
                <a:lnTo>
                  <a:pt x="647129" y="581915"/>
                </a:lnTo>
                <a:lnTo>
                  <a:pt x="673071" y="543503"/>
                </a:lnTo>
                <a:lnTo>
                  <a:pt x="693997" y="501794"/>
                </a:lnTo>
                <a:lnTo>
                  <a:pt x="709476" y="457219"/>
                </a:lnTo>
                <a:lnTo>
                  <a:pt x="719079" y="410207"/>
                </a:lnTo>
                <a:lnTo>
                  <a:pt x="722376" y="361188"/>
                </a:lnTo>
                <a:lnTo>
                  <a:pt x="719079" y="312168"/>
                </a:lnTo>
                <a:lnTo>
                  <a:pt x="709476" y="265156"/>
                </a:lnTo>
                <a:lnTo>
                  <a:pt x="693997" y="220581"/>
                </a:lnTo>
                <a:lnTo>
                  <a:pt x="673071" y="178872"/>
                </a:lnTo>
                <a:lnTo>
                  <a:pt x="647129" y="140460"/>
                </a:lnTo>
                <a:lnTo>
                  <a:pt x="616600" y="105775"/>
                </a:lnTo>
                <a:lnTo>
                  <a:pt x="581915" y="75246"/>
                </a:lnTo>
                <a:lnTo>
                  <a:pt x="543503" y="49304"/>
                </a:lnTo>
                <a:lnTo>
                  <a:pt x="501794" y="28378"/>
                </a:lnTo>
                <a:lnTo>
                  <a:pt x="457219" y="12899"/>
                </a:lnTo>
                <a:lnTo>
                  <a:pt x="410207" y="3296"/>
                </a:lnTo>
                <a:lnTo>
                  <a:pt x="361187"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73" name="object 77">
            <a:extLst>
              <a:ext uri="{FF2B5EF4-FFF2-40B4-BE49-F238E27FC236}">
                <a16:creationId xmlns:a16="http://schemas.microsoft.com/office/drawing/2014/main" id="{45F78C2E-6E32-25DF-7BCC-FF40856606F7}"/>
              </a:ext>
            </a:extLst>
          </p:cNvPr>
          <p:cNvSpPr/>
          <p:nvPr/>
        </p:nvSpPr>
        <p:spPr>
          <a:xfrm>
            <a:off x="7552943" y="4951038"/>
            <a:ext cx="722631" cy="722631"/>
          </a:xfrm>
          <a:custGeom>
            <a:avLst/>
            <a:gdLst/>
            <a:ahLst/>
            <a:cxnLst/>
            <a:rect l="l" t="t" r="r" b="b"/>
            <a:pathLst>
              <a:path w="722629" h="722629">
                <a:moveTo>
                  <a:pt x="0" y="361188"/>
                </a:moveTo>
                <a:lnTo>
                  <a:pt x="3296" y="312168"/>
                </a:lnTo>
                <a:lnTo>
                  <a:pt x="12899" y="265156"/>
                </a:lnTo>
                <a:lnTo>
                  <a:pt x="28378" y="220581"/>
                </a:lnTo>
                <a:lnTo>
                  <a:pt x="49304" y="178872"/>
                </a:lnTo>
                <a:lnTo>
                  <a:pt x="75246" y="140460"/>
                </a:lnTo>
                <a:lnTo>
                  <a:pt x="105775" y="105775"/>
                </a:lnTo>
                <a:lnTo>
                  <a:pt x="140460" y="75246"/>
                </a:lnTo>
                <a:lnTo>
                  <a:pt x="178872" y="49304"/>
                </a:lnTo>
                <a:lnTo>
                  <a:pt x="220581" y="28378"/>
                </a:lnTo>
                <a:lnTo>
                  <a:pt x="265156" y="12899"/>
                </a:lnTo>
                <a:lnTo>
                  <a:pt x="312168" y="3296"/>
                </a:lnTo>
                <a:lnTo>
                  <a:pt x="361187" y="0"/>
                </a:lnTo>
                <a:lnTo>
                  <a:pt x="410207" y="3296"/>
                </a:lnTo>
                <a:lnTo>
                  <a:pt x="457219" y="12899"/>
                </a:lnTo>
                <a:lnTo>
                  <a:pt x="501794" y="28378"/>
                </a:lnTo>
                <a:lnTo>
                  <a:pt x="543503" y="49304"/>
                </a:lnTo>
                <a:lnTo>
                  <a:pt x="581915" y="75246"/>
                </a:lnTo>
                <a:lnTo>
                  <a:pt x="616600" y="105775"/>
                </a:lnTo>
                <a:lnTo>
                  <a:pt x="647129" y="140460"/>
                </a:lnTo>
                <a:lnTo>
                  <a:pt x="673071" y="178872"/>
                </a:lnTo>
                <a:lnTo>
                  <a:pt x="693997" y="220581"/>
                </a:lnTo>
                <a:lnTo>
                  <a:pt x="709476" y="265156"/>
                </a:lnTo>
                <a:lnTo>
                  <a:pt x="719079" y="312168"/>
                </a:lnTo>
                <a:lnTo>
                  <a:pt x="722376" y="361188"/>
                </a:lnTo>
                <a:lnTo>
                  <a:pt x="719079" y="410207"/>
                </a:lnTo>
                <a:lnTo>
                  <a:pt x="709476" y="457219"/>
                </a:lnTo>
                <a:lnTo>
                  <a:pt x="693997" y="501794"/>
                </a:lnTo>
                <a:lnTo>
                  <a:pt x="673071" y="543503"/>
                </a:lnTo>
                <a:lnTo>
                  <a:pt x="647129" y="581915"/>
                </a:lnTo>
                <a:lnTo>
                  <a:pt x="616600" y="616600"/>
                </a:lnTo>
                <a:lnTo>
                  <a:pt x="581915" y="647129"/>
                </a:lnTo>
                <a:lnTo>
                  <a:pt x="543503" y="673071"/>
                </a:lnTo>
                <a:lnTo>
                  <a:pt x="501794" y="693997"/>
                </a:lnTo>
                <a:lnTo>
                  <a:pt x="457219" y="709476"/>
                </a:lnTo>
                <a:lnTo>
                  <a:pt x="410207" y="719079"/>
                </a:lnTo>
                <a:lnTo>
                  <a:pt x="361187" y="722376"/>
                </a:lnTo>
                <a:lnTo>
                  <a:pt x="312168" y="719079"/>
                </a:lnTo>
                <a:lnTo>
                  <a:pt x="265156" y="709476"/>
                </a:lnTo>
                <a:lnTo>
                  <a:pt x="220581" y="693997"/>
                </a:lnTo>
                <a:lnTo>
                  <a:pt x="178872" y="673071"/>
                </a:lnTo>
                <a:lnTo>
                  <a:pt x="140460" y="647129"/>
                </a:lnTo>
                <a:lnTo>
                  <a:pt x="105775" y="616600"/>
                </a:lnTo>
                <a:lnTo>
                  <a:pt x="75246" y="581915"/>
                </a:lnTo>
                <a:lnTo>
                  <a:pt x="49304" y="543503"/>
                </a:lnTo>
                <a:lnTo>
                  <a:pt x="28378" y="501794"/>
                </a:lnTo>
                <a:lnTo>
                  <a:pt x="12899" y="457219"/>
                </a:lnTo>
                <a:lnTo>
                  <a:pt x="3296" y="410207"/>
                </a:lnTo>
                <a:lnTo>
                  <a:pt x="0" y="361188"/>
                </a:lnTo>
                <a:close/>
              </a:path>
            </a:pathLst>
          </a:custGeom>
          <a:ln w="76200">
            <a:solidFill>
              <a:schemeClr val="bg1"/>
            </a:solidFill>
          </a:ln>
        </p:spPr>
        <p:txBody>
          <a:bodyPr wrap="square" lIns="0" tIns="0" rIns="0" bIns="0" rtlCol="0"/>
          <a:lstStyle/>
          <a:p>
            <a:endParaRPr>
              <a:latin typeface="Tw Cen MT" panose="020B0602020104020603" pitchFamily="34" charset="0"/>
            </a:endParaRPr>
          </a:p>
        </p:txBody>
      </p:sp>
      <p:sp>
        <p:nvSpPr>
          <p:cNvPr id="74" name="object 78">
            <a:extLst>
              <a:ext uri="{FF2B5EF4-FFF2-40B4-BE49-F238E27FC236}">
                <a16:creationId xmlns:a16="http://schemas.microsoft.com/office/drawing/2014/main" id="{1EA83DB0-E60E-AC5B-134C-32A486708A4F}"/>
              </a:ext>
            </a:extLst>
          </p:cNvPr>
          <p:cNvSpPr/>
          <p:nvPr/>
        </p:nvSpPr>
        <p:spPr>
          <a:xfrm>
            <a:off x="7680959" y="3427038"/>
            <a:ext cx="504444" cy="373380"/>
          </a:xfrm>
          <a:prstGeom prst="rect">
            <a:avLst/>
          </a:prstGeom>
          <a:blipFill>
            <a:blip r:embed="rId4" cstate="print"/>
            <a:stretch>
              <a:fillRect/>
            </a:stretch>
          </a:blipFill>
        </p:spPr>
        <p:txBody>
          <a:bodyPr wrap="square" lIns="0" tIns="0" rIns="0" bIns="0" rtlCol="0"/>
          <a:lstStyle/>
          <a:p>
            <a:endParaRPr>
              <a:latin typeface="Tw Cen MT" panose="020B0602020104020603" pitchFamily="34" charset="0"/>
            </a:endParaRPr>
          </a:p>
        </p:txBody>
      </p:sp>
      <p:sp>
        <p:nvSpPr>
          <p:cNvPr id="75" name="object 79">
            <a:extLst>
              <a:ext uri="{FF2B5EF4-FFF2-40B4-BE49-F238E27FC236}">
                <a16:creationId xmlns:a16="http://schemas.microsoft.com/office/drawing/2014/main" id="{B3EE4217-5BEF-0C3E-ECBB-BEDBE4B56FC9}"/>
              </a:ext>
            </a:extLst>
          </p:cNvPr>
          <p:cNvSpPr/>
          <p:nvPr/>
        </p:nvSpPr>
        <p:spPr>
          <a:xfrm>
            <a:off x="9217153" y="3782130"/>
            <a:ext cx="722631" cy="722631"/>
          </a:xfrm>
          <a:custGeom>
            <a:avLst/>
            <a:gdLst/>
            <a:ahLst/>
            <a:cxnLst/>
            <a:rect l="l" t="t" r="r" b="b"/>
            <a:pathLst>
              <a:path w="722629" h="722629">
                <a:moveTo>
                  <a:pt x="361188" y="0"/>
                </a:moveTo>
                <a:lnTo>
                  <a:pt x="312168" y="3296"/>
                </a:lnTo>
                <a:lnTo>
                  <a:pt x="265156" y="12899"/>
                </a:lnTo>
                <a:lnTo>
                  <a:pt x="220581" y="28378"/>
                </a:lnTo>
                <a:lnTo>
                  <a:pt x="178872" y="49304"/>
                </a:lnTo>
                <a:lnTo>
                  <a:pt x="140460" y="75246"/>
                </a:lnTo>
                <a:lnTo>
                  <a:pt x="105775" y="105775"/>
                </a:lnTo>
                <a:lnTo>
                  <a:pt x="75246" y="140460"/>
                </a:lnTo>
                <a:lnTo>
                  <a:pt x="49304" y="178872"/>
                </a:lnTo>
                <a:lnTo>
                  <a:pt x="28378" y="220581"/>
                </a:lnTo>
                <a:lnTo>
                  <a:pt x="12899" y="265156"/>
                </a:lnTo>
                <a:lnTo>
                  <a:pt x="3296" y="312168"/>
                </a:lnTo>
                <a:lnTo>
                  <a:pt x="0" y="361188"/>
                </a:lnTo>
                <a:lnTo>
                  <a:pt x="3296" y="410207"/>
                </a:lnTo>
                <a:lnTo>
                  <a:pt x="12899" y="457219"/>
                </a:lnTo>
                <a:lnTo>
                  <a:pt x="28378" y="501794"/>
                </a:lnTo>
                <a:lnTo>
                  <a:pt x="49304" y="543503"/>
                </a:lnTo>
                <a:lnTo>
                  <a:pt x="75246" y="581915"/>
                </a:lnTo>
                <a:lnTo>
                  <a:pt x="105775" y="616600"/>
                </a:lnTo>
                <a:lnTo>
                  <a:pt x="140460" y="647129"/>
                </a:lnTo>
                <a:lnTo>
                  <a:pt x="178872" y="673071"/>
                </a:lnTo>
                <a:lnTo>
                  <a:pt x="220581" y="693997"/>
                </a:lnTo>
                <a:lnTo>
                  <a:pt x="265156" y="709476"/>
                </a:lnTo>
                <a:lnTo>
                  <a:pt x="312168" y="719079"/>
                </a:lnTo>
                <a:lnTo>
                  <a:pt x="361188" y="722376"/>
                </a:lnTo>
                <a:lnTo>
                  <a:pt x="410207" y="719079"/>
                </a:lnTo>
                <a:lnTo>
                  <a:pt x="457219" y="709476"/>
                </a:lnTo>
                <a:lnTo>
                  <a:pt x="501794" y="693997"/>
                </a:lnTo>
                <a:lnTo>
                  <a:pt x="543503" y="673071"/>
                </a:lnTo>
                <a:lnTo>
                  <a:pt x="581915" y="647129"/>
                </a:lnTo>
                <a:lnTo>
                  <a:pt x="616600" y="616600"/>
                </a:lnTo>
                <a:lnTo>
                  <a:pt x="647129" y="581915"/>
                </a:lnTo>
                <a:lnTo>
                  <a:pt x="673071" y="543503"/>
                </a:lnTo>
                <a:lnTo>
                  <a:pt x="693997" y="501794"/>
                </a:lnTo>
                <a:lnTo>
                  <a:pt x="709476" y="457219"/>
                </a:lnTo>
                <a:lnTo>
                  <a:pt x="719079" y="410207"/>
                </a:lnTo>
                <a:lnTo>
                  <a:pt x="722376" y="361188"/>
                </a:lnTo>
                <a:lnTo>
                  <a:pt x="719079" y="312168"/>
                </a:lnTo>
                <a:lnTo>
                  <a:pt x="709476" y="265156"/>
                </a:lnTo>
                <a:lnTo>
                  <a:pt x="693997" y="220581"/>
                </a:lnTo>
                <a:lnTo>
                  <a:pt x="673071" y="178872"/>
                </a:lnTo>
                <a:lnTo>
                  <a:pt x="647129" y="140460"/>
                </a:lnTo>
                <a:lnTo>
                  <a:pt x="616600" y="105775"/>
                </a:lnTo>
                <a:lnTo>
                  <a:pt x="581915" y="75246"/>
                </a:lnTo>
                <a:lnTo>
                  <a:pt x="543503" y="49304"/>
                </a:lnTo>
                <a:lnTo>
                  <a:pt x="501794" y="28378"/>
                </a:lnTo>
                <a:lnTo>
                  <a:pt x="457219" y="12899"/>
                </a:lnTo>
                <a:lnTo>
                  <a:pt x="410207" y="3296"/>
                </a:lnTo>
                <a:lnTo>
                  <a:pt x="361188" y="0"/>
                </a:lnTo>
                <a:close/>
              </a:path>
            </a:pathLst>
          </a:custGeom>
          <a:solidFill>
            <a:srgbClr val="000000"/>
          </a:solidFill>
          <a:ln>
            <a:solidFill>
              <a:schemeClr val="bg1"/>
            </a:solidFill>
          </a:ln>
        </p:spPr>
        <p:txBody>
          <a:bodyPr wrap="square" lIns="0" tIns="0" rIns="0" bIns="0" rtlCol="0"/>
          <a:lstStyle/>
          <a:p>
            <a:endParaRPr>
              <a:latin typeface="Tw Cen MT" panose="020B0602020104020603" pitchFamily="34" charset="0"/>
            </a:endParaRPr>
          </a:p>
        </p:txBody>
      </p:sp>
      <p:sp>
        <p:nvSpPr>
          <p:cNvPr id="76" name="object 80">
            <a:extLst>
              <a:ext uri="{FF2B5EF4-FFF2-40B4-BE49-F238E27FC236}">
                <a16:creationId xmlns:a16="http://schemas.microsoft.com/office/drawing/2014/main" id="{A65948BF-ED2B-31BA-F602-1AA796436B72}"/>
              </a:ext>
            </a:extLst>
          </p:cNvPr>
          <p:cNvSpPr/>
          <p:nvPr/>
        </p:nvSpPr>
        <p:spPr>
          <a:xfrm>
            <a:off x="9217153" y="3782130"/>
            <a:ext cx="722631" cy="722631"/>
          </a:xfrm>
          <a:custGeom>
            <a:avLst/>
            <a:gdLst/>
            <a:ahLst/>
            <a:cxnLst/>
            <a:rect l="l" t="t" r="r" b="b"/>
            <a:pathLst>
              <a:path w="722629" h="722629">
                <a:moveTo>
                  <a:pt x="0" y="361188"/>
                </a:moveTo>
                <a:lnTo>
                  <a:pt x="3296" y="312168"/>
                </a:lnTo>
                <a:lnTo>
                  <a:pt x="12899" y="265156"/>
                </a:lnTo>
                <a:lnTo>
                  <a:pt x="28378" y="220581"/>
                </a:lnTo>
                <a:lnTo>
                  <a:pt x="49304" y="178872"/>
                </a:lnTo>
                <a:lnTo>
                  <a:pt x="75246" y="140460"/>
                </a:lnTo>
                <a:lnTo>
                  <a:pt x="105775" y="105775"/>
                </a:lnTo>
                <a:lnTo>
                  <a:pt x="140460" y="75246"/>
                </a:lnTo>
                <a:lnTo>
                  <a:pt x="178872" y="49304"/>
                </a:lnTo>
                <a:lnTo>
                  <a:pt x="220581" y="28378"/>
                </a:lnTo>
                <a:lnTo>
                  <a:pt x="265156" y="12899"/>
                </a:lnTo>
                <a:lnTo>
                  <a:pt x="312168" y="3296"/>
                </a:lnTo>
                <a:lnTo>
                  <a:pt x="361188" y="0"/>
                </a:lnTo>
                <a:lnTo>
                  <a:pt x="410207" y="3296"/>
                </a:lnTo>
                <a:lnTo>
                  <a:pt x="457219" y="12899"/>
                </a:lnTo>
                <a:lnTo>
                  <a:pt x="501794" y="28378"/>
                </a:lnTo>
                <a:lnTo>
                  <a:pt x="543503" y="49304"/>
                </a:lnTo>
                <a:lnTo>
                  <a:pt x="581915" y="75246"/>
                </a:lnTo>
                <a:lnTo>
                  <a:pt x="616600" y="105775"/>
                </a:lnTo>
                <a:lnTo>
                  <a:pt x="647129" y="140460"/>
                </a:lnTo>
                <a:lnTo>
                  <a:pt x="673071" y="178872"/>
                </a:lnTo>
                <a:lnTo>
                  <a:pt x="693997" y="220581"/>
                </a:lnTo>
                <a:lnTo>
                  <a:pt x="709476" y="265156"/>
                </a:lnTo>
                <a:lnTo>
                  <a:pt x="719079" y="312168"/>
                </a:lnTo>
                <a:lnTo>
                  <a:pt x="722376" y="361188"/>
                </a:lnTo>
                <a:lnTo>
                  <a:pt x="719079" y="410207"/>
                </a:lnTo>
                <a:lnTo>
                  <a:pt x="709476" y="457219"/>
                </a:lnTo>
                <a:lnTo>
                  <a:pt x="693997" y="501794"/>
                </a:lnTo>
                <a:lnTo>
                  <a:pt x="673071" y="543503"/>
                </a:lnTo>
                <a:lnTo>
                  <a:pt x="647129" y="581915"/>
                </a:lnTo>
                <a:lnTo>
                  <a:pt x="616600" y="616600"/>
                </a:lnTo>
                <a:lnTo>
                  <a:pt x="581915" y="647129"/>
                </a:lnTo>
                <a:lnTo>
                  <a:pt x="543503" y="673071"/>
                </a:lnTo>
                <a:lnTo>
                  <a:pt x="501794" y="693997"/>
                </a:lnTo>
                <a:lnTo>
                  <a:pt x="457219" y="709476"/>
                </a:lnTo>
                <a:lnTo>
                  <a:pt x="410207" y="719079"/>
                </a:lnTo>
                <a:lnTo>
                  <a:pt x="361188" y="722376"/>
                </a:lnTo>
                <a:lnTo>
                  <a:pt x="312168" y="719079"/>
                </a:lnTo>
                <a:lnTo>
                  <a:pt x="265156" y="709476"/>
                </a:lnTo>
                <a:lnTo>
                  <a:pt x="220581" y="693997"/>
                </a:lnTo>
                <a:lnTo>
                  <a:pt x="178872" y="673071"/>
                </a:lnTo>
                <a:lnTo>
                  <a:pt x="140460" y="647129"/>
                </a:lnTo>
                <a:lnTo>
                  <a:pt x="105775" y="616600"/>
                </a:lnTo>
                <a:lnTo>
                  <a:pt x="75246" y="581915"/>
                </a:lnTo>
                <a:lnTo>
                  <a:pt x="49304" y="543503"/>
                </a:lnTo>
                <a:lnTo>
                  <a:pt x="28378" y="501794"/>
                </a:lnTo>
                <a:lnTo>
                  <a:pt x="12899" y="457219"/>
                </a:lnTo>
                <a:lnTo>
                  <a:pt x="3296" y="410207"/>
                </a:lnTo>
                <a:lnTo>
                  <a:pt x="0" y="361188"/>
                </a:lnTo>
                <a:close/>
              </a:path>
            </a:pathLst>
          </a:custGeom>
          <a:ln w="76200">
            <a:solidFill>
              <a:schemeClr val="bg1"/>
            </a:solidFill>
          </a:ln>
        </p:spPr>
        <p:txBody>
          <a:bodyPr wrap="square" lIns="0" tIns="0" rIns="0" bIns="0" rtlCol="0"/>
          <a:lstStyle/>
          <a:p>
            <a:endParaRPr>
              <a:latin typeface="Tw Cen MT" panose="020B0602020104020603" pitchFamily="34" charset="0"/>
            </a:endParaRPr>
          </a:p>
        </p:txBody>
      </p:sp>
      <p:sp>
        <p:nvSpPr>
          <p:cNvPr id="77" name="object 81">
            <a:extLst>
              <a:ext uri="{FF2B5EF4-FFF2-40B4-BE49-F238E27FC236}">
                <a16:creationId xmlns:a16="http://schemas.microsoft.com/office/drawing/2014/main" id="{CEA70CF7-00A3-FB0A-2756-B4DA2F12E263}"/>
              </a:ext>
            </a:extLst>
          </p:cNvPr>
          <p:cNvSpPr txBox="1"/>
          <p:nvPr/>
        </p:nvSpPr>
        <p:spPr>
          <a:xfrm>
            <a:off x="9856893" y="4380173"/>
            <a:ext cx="957159" cy="230191"/>
          </a:xfrm>
          <a:prstGeom prst="rect">
            <a:avLst/>
          </a:prstGeom>
        </p:spPr>
        <p:txBody>
          <a:bodyPr vert="horz" wrap="square" lIns="0" tIns="37465" rIns="0" bIns="0" rtlCol="0">
            <a:spAutoFit/>
          </a:bodyPr>
          <a:lstStyle/>
          <a:p>
            <a:pPr marL="12700" marR="5080" indent="24130">
              <a:lnSpc>
                <a:spcPts val="1511"/>
              </a:lnSpc>
              <a:spcBef>
                <a:spcPts val="295"/>
              </a:spcBef>
            </a:pPr>
            <a:r>
              <a:rPr lang="en-SG" sz="1400" b="1" dirty="0">
                <a:latin typeface="Tw Cen MT" panose="020B0602020104020603" pitchFamily="34" charset="0"/>
                <a:cs typeface="Arial"/>
              </a:rPr>
              <a:t>Warehouses</a:t>
            </a:r>
            <a:endParaRPr sz="1400" dirty="0">
              <a:latin typeface="Tw Cen MT" panose="020B0602020104020603" pitchFamily="34" charset="0"/>
              <a:cs typeface="Arial"/>
            </a:endParaRPr>
          </a:p>
        </p:txBody>
      </p:sp>
      <p:sp>
        <p:nvSpPr>
          <p:cNvPr id="78" name="object 82">
            <a:extLst>
              <a:ext uri="{FF2B5EF4-FFF2-40B4-BE49-F238E27FC236}">
                <a16:creationId xmlns:a16="http://schemas.microsoft.com/office/drawing/2014/main" id="{0100669F-F3D1-7FC0-53CC-8BEF3B9A599B}"/>
              </a:ext>
            </a:extLst>
          </p:cNvPr>
          <p:cNvSpPr/>
          <p:nvPr/>
        </p:nvSpPr>
        <p:spPr>
          <a:xfrm>
            <a:off x="10430256" y="2000575"/>
            <a:ext cx="1213485" cy="1213485"/>
          </a:xfrm>
          <a:custGeom>
            <a:avLst/>
            <a:gdLst/>
            <a:ahLst/>
            <a:cxnLst/>
            <a:rect l="l" t="t" r="r" b="b"/>
            <a:pathLst>
              <a:path w="1213484" h="1213485">
                <a:moveTo>
                  <a:pt x="606551" y="0"/>
                </a:moveTo>
                <a:lnTo>
                  <a:pt x="559145" y="1824"/>
                </a:lnTo>
                <a:lnTo>
                  <a:pt x="512737" y="7208"/>
                </a:lnTo>
                <a:lnTo>
                  <a:pt x="467463" y="16017"/>
                </a:lnTo>
                <a:lnTo>
                  <a:pt x="423457" y="28116"/>
                </a:lnTo>
                <a:lnTo>
                  <a:pt x="380854" y="43370"/>
                </a:lnTo>
                <a:lnTo>
                  <a:pt x="339789" y="61644"/>
                </a:lnTo>
                <a:lnTo>
                  <a:pt x="300397" y="82804"/>
                </a:lnTo>
                <a:lnTo>
                  <a:pt x="262812" y="106714"/>
                </a:lnTo>
                <a:lnTo>
                  <a:pt x="227169" y="133241"/>
                </a:lnTo>
                <a:lnTo>
                  <a:pt x="193603" y="162248"/>
                </a:lnTo>
                <a:lnTo>
                  <a:pt x="162248" y="193603"/>
                </a:lnTo>
                <a:lnTo>
                  <a:pt x="133241" y="227169"/>
                </a:lnTo>
                <a:lnTo>
                  <a:pt x="106714" y="262812"/>
                </a:lnTo>
                <a:lnTo>
                  <a:pt x="82803" y="300397"/>
                </a:lnTo>
                <a:lnTo>
                  <a:pt x="61644" y="339789"/>
                </a:lnTo>
                <a:lnTo>
                  <a:pt x="43370" y="380854"/>
                </a:lnTo>
                <a:lnTo>
                  <a:pt x="28116" y="423457"/>
                </a:lnTo>
                <a:lnTo>
                  <a:pt x="16017" y="467463"/>
                </a:lnTo>
                <a:lnTo>
                  <a:pt x="7208" y="512737"/>
                </a:lnTo>
                <a:lnTo>
                  <a:pt x="1824" y="559145"/>
                </a:lnTo>
                <a:lnTo>
                  <a:pt x="0" y="606551"/>
                </a:lnTo>
                <a:lnTo>
                  <a:pt x="1824" y="653958"/>
                </a:lnTo>
                <a:lnTo>
                  <a:pt x="7208" y="700366"/>
                </a:lnTo>
                <a:lnTo>
                  <a:pt x="16017" y="745640"/>
                </a:lnTo>
                <a:lnTo>
                  <a:pt x="28116" y="789646"/>
                </a:lnTo>
                <a:lnTo>
                  <a:pt x="43370" y="832249"/>
                </a:lnTo>
                <a:lnTo>
                  <a:pt x="61644" y="873314"/>
                </a:lnTo>
                <a:lnTo>
                  <a:pt x="82804" y="912706"/>
                </a:lnTo>
                <a:lnTo>
                  <a:pt x="106714" y="950291"/>
                </a:lnTo>
                <a:lnTo>
                  <a:pt x="133241" y="985934"/>
                </a:lnTo>
                <a:lnTo>
                  <a:pt x="162248" y="1019500"/>
                </a:lnTo>
                <a:lnTo>
                  <a:pt x="193603" y="1050855"/>
                </a:lnTo>
                <a:lnTo>
                  <a:pt x="227169" y="1079862"/>
                </a:lnTo>
                <a:lnTo>
                  <a:pt x="262812" y="1106389"/>
                </a:lnTo>
                <a:lnTo>
                  <a:pt x="300397" y="1130300"/>
                </a:lnTo>
                <a:lnTo>
                  <a:pt x="339789" y="1151459"/>
                </a:lnTo>
                <a:lnTo>
                  <a:pt x="380854" y="1169733"/>
                </a:lnTo>
                <a:lnTo>
                  <a:pt x="423457" y="1184987"/>
                </a:lnTo>
                <a:lnTo>
                  <a:pt x="467463" y="1197086"/>
                </a:lnTo>
                <a:lnTo>
                  <a:pt x="512737" y="1205895"/>
                </a:lnTo>
                <a:lnTo>
                  <a:pt x="559145" y="1211279"/>
                </a:lnTo>
                <a:lnTo>
                  <a:pt x="606551" y="1213103"/>
                </a:lnTo>
                <a:lnTo>
                  <a:pt x="653958" y="1211279"/>
                </a:lnTo>
                <a:lnTo>
                  <a:pt x="700366" y="1205895"/>
                </a:lnTo>
                <a:lnTo>
                  <a:pt x="745640" y="1197086"/>
                </a:lnTo>
                <a:lnTo>
                  <a:pt x="789646" y="1184987"/>
                </a:lnTo>
                <a:lnTo>
                  <a:pt x="832249" y="1169733"/>
                </a:lnTo>
                <a:lnTo>
                  <a:pt x="873314" y="1151459"/>
                </a:lnTo>
                <a:lnTo>
                  <a:pt x="912706" y="1130300"/>
                </a:lnTo>
                <a:lnTo>
                  <a:pt x="950291" y="1106389"/>
                </a:lnTo>
                <a:lnTo>
                  <a:pt x="985934" y="1079862"/>
                </a:lnTo>
                <a:lnTo>
                  <a:pt x="1019500" y="1050855"/>
                </a:lnTo>
                <a:lnTo>
                  <a:pt x="1050855" y="1019500"/>
                </a:lnTo>
                <a:lnTo>
                  <a:pt x="1079862" y="985934"/>
                </a:lnTo>
                <a:lnTo>
                  <a:pt x="1106389" y="950291"/>
                </a:lnTo>
                <a:lnTo>
                  <a:pt x="1130300" y="912706"/>
                </a:lnTo>
                <a:lnTo>
                  <a:pt x="1151459" y="873314"/>
                </a:lnTo>
                <a:lnTo>
                  <a:pt x="1169733" y="832249"/>
                </a:lnTo>
                <a:lnTo>
                  <a:pt x="1184987" y="789646"/>
                </a:lnTo>
                <a:lnTo>
                  <a:pt x="1197086" y="745640"/>
                </a:lnTo>
                <a:lnTo>
                  <a:pt x="1205895" y="700366"/>
                </a:lnTo>
                <a:lnTo>
                  <a:pt x="1211279" y="653958"/>
                </a:lnTo>
                <a:lnTo>
                  <a:pt x="1213103" y="606551"/>
                </a:lnTo>
                <a:lnTo>
                  <a:pt x="1211279" y="559145"/>
                </a:lnTo>
                <a:lnTo>
                  <a:pt x="1205895" y="512737"/>
                </a:lnTo>
                <a:lnTo>
                  <a:pt x="1197086" y="467463"/>
                </a:lnTo>
                <a:lnTo>
                  <a:pt x="1184987" y="423457"/>
                </a:lnTo>
                <a:lnTo>
                  <a:pt x="1169733" y="380854"/>
                </a:lnTo>
                <a:lnTo>
                  <a:pt x="1151459" y="339789"/>
                </a:lnTo>
                <a:lnTo>
                  <a:pt x="1130299" y="300397"/>
                </a:lnTo>
                <a:lnTo>
                  <a:pt x="1106389" y="262812"/>
                </a:lnTo>
                <a:lnTo>
                  <a:pt x="1079862" y="227169"/>
                </a:lnTo>
                <a:lnTo>
                  <a:pt x="1050855" y="193603"/>
                </a:lnTo>
                <a:lnTo>
                  <a:pt x="1019500" y="162248"/>
                </a:lnTo>
                <a:lnTo>
                  <a:pt x="985934" y="133241"/>
                </a:lnTo>
                <a:lnTo>
                  <a:pt x="950291" y="106714"/>
                </a:lnTo>
                <a:lnTo>
                  <a:pt x="912706" y="82804"/>
                </a:lnTo>
                <a:lnTo>
                  <a:pt x="873314" y="61644"/>
                </a:lnTo>
                <a:lnTo>
                  <a:pt x="832249" y="43370"/>
                </a:lnTo>
                <a:lnTo>
                  <a:pt x="789646" y="28116"/>
                </a:lnTo>
                <a:lnTo>
                  <a:pt x="745640" y="16017"/>
                </a:lnTo>
                <a:lnTo>
                  <a:pt x="700366" y="7208"/>
                </a:lnTo>
                <a:lnTo>
                  <a:pt x="653958" y="1824"/>
                </a:lnTo>
                <a:lnTo>
                  <a:pt x="606551"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79" name="object 83">
            <a:extLst>
              <a:ext uri="{FF2B5EF4-FFF2-40B4-BE49-F238E27FC236}">
                <a16:creationId xmlns:a16="http://schemas.microsoft.com/office/drawing/2014/main" id="{CDA9B796-E9A6-7E4E-54AA-1858ADBE7860}"/>
              </a:ext>
            </a:extLst>
          </p:cNvPr>
          <p:cNvSpPr/>
          <p:nvPr/>
        </p:nvSpPr>
        <p:spPr>
          <a:xfrm>
            <a:off x="10430256" y="2000575"/>
            <a:ext cx="1213485" cy="1213485"/>
          </a:xfrm>
          <a:custGeom>
            <a:avLst/>
            <a:gdLst/>
            <a:ahLst/>
            <a:cxnLst/>
            <a:rect l="l" t="t" r="r" b="b"/>
            <a:pathLst>
              <a:path w="1213484" h="1213485">
                <a:moveTo>
                  <a:pt x="0" y="606551"/>
                </a:moveTo>
                <a:lnTo>
                  <a:pt x="1824" y="559145"/>
                </a:lnTo>
                <a:lnTo>
                  <a:pt x="7208" y="512737"/>
                </a:lnTo>
                <a:lnTo>
                  <a:pt x="16017" y="467463"/>
                </a:lnTo>
                <a:lnTo>
                  <a:pt x="28116" y="423457"/>
                </a:lnTo>
                <a:lnTo>
                  <a:pt x="43370" y="380854"/>
                </a:lnTo>
                <a:lnTo>
                  <a:pt x="61644" y="339789"/>
                </a:lnTo>
                <a:lnTo>
                  <a:pt x="82803" y="300397"/>
                </a:lnTo>
                <a:lnTo>
                  <a:pt x="106714" y="262812"/>
                </a:lnTo>
                <a:lnTo>
                  <a:pt x="133241" y="227169"/>
                </a:lnTo>
                <a:lnTo>
                  <a:pt x="162248" y="193603"/>
                </a:lnTo>
                <a:lnTo>
                  <a:pt x="193603" y="162248"/>
                </a:lnTo>
                <a:lnTo>
                  <a:pt x="227169" y="133241"/>
                </a:lnTo>
                <a:lnTo>
                  <a:pt x="262812" y="106714"/>
                </a:lnTo>
                <a:lnTo>
                  <a:pt x="300397" y="82803"/>
                </a:lnTo>
                <a:lnTo>
                  <a:pt x="339789" y="61644"/>
                </a:lnTo>
                <a:lnTo>
                  <a:pt x="380854" y="43370"/>
                </a:lnTo>
                <a:lnTo>
                  <a:pt x="423457" y="28116"/>
                </a:lnTo>
                <a:lnTo>
                  <a:pt x="467463" y="16017"/>
                </a:lnTo>
                <a:lnTo>
                  <a:pt x="512737" y="7208"/>
                </a:lnTo>
                <a:lnTo>
                  <a:pt x="559145" y="1824"/>
                </a:lnTo>
                <a:lnTo>
                  <a:pt x="606551" y="0"/>
                </a:lnTo>
                <a:lnTo>
                  <a:pt x="653958" y="1824"/>
                </a:lnTo>
                <a:lnTo>
                  <a:pt x="700366" y="7208"/>
                </a:lnTo>
                <a:lnTo>
                  <a:pt x="745640" y="16017"/>
                </a:lnTo>
                <a:lnTo>
                  <a:pt x="789646" y="28116"/>
                </a:lnTo>
                <a:lnTo>
                  <a:pt x="832249" y="43370"/>
                </a:lnTo>
                <a:lnTo>
                  <a:pt x="873314" y="61644"/>
                </a:lnTo>
                <a:lnTo>
                  <a:pt x="912706" y="82804"/>
                </a:lnTo>
                <a:lnTo>
                  <a:pt x="950291" y="106714"/>
                </a:lnTo>
                <a:lnTo>
                  <a:pt x="985934" y="133241"/>
                </a:lnTo>
                <a:lnTo>
                  <a:pt x="1019500" y="162248"/>
                </a:lnTo>
                <a:lnTo>
                  <a:pt x="1050855" y="193603"/>
                </a:lnTo>
                <a:lnTo>
                  <a:pt x="1079862" y="227169"/>
                </a:lnTo>
                <a:lnTo>
                  <a:pt x="1106389" y="262812"/>
                </a:lnTo>
                <a:lnTo>
                  <a:pt x="1130299" y="300397"/>
                </a:lnTo>
                <a:lnTo>
                  <a:pt x="1151459" y="339789"/>
                </a:lnTo>
                <a:lnTo>
                  <a:pt x="1169733" y="380854"/>
                </a:lnTo>
                <a:lnTo>
                  <a:pt x="1184987" y="423457"/>
                </a:lnTo>
                <a:lnTo>
                  <a:pt x="1197086" y="467463"/>
                </a:lnTo>
                <a:lnTo>
                  <a:pt x="1205895" y="512737"/>
                </a:lnTo>
                <a:lnTo>
                  <a:pt x="1211279" y="559145"/>
                </a:lnTo>
                <a:lnTo>
                  <a:pt x="1213103" y="606551"/>
                </a:lnTo>
                <a:lnTo>
                  <a:pt x="1211279" y="653958"/>
                </a:lnTo>
                <a:lnTo>
                  <a:pt x="1205895" y="700366"/>
                </a:lnTo>
                <a:lnTo>
                  <a:pt x="1197086" y="745640"/>
                </a:lnTo>
                <a:lnTo>
                  <a:pt x="1184987" y="789646"/>
                </a:lnTo>
                <a:lnTo>
                  <a:pt x="1169733" y="832249"/>
                </a:lnTo>
                <a:lnTo>
                  <a:pt x="1151459" y="873314"/>
                </a:lnTo>
                <a:lnTo>
                  <a:pt x="1130300" y="912706"/>
                </a:lnTo>
                <a:lnTo>
                  <a:pt x="1106389" y="950291"/>
                </a:lnTo>
                <a:lnTo>
                  <a:pt x="1079862" y="985934"/>
                </a:lnTo>
                <a:lnTo>
                  <a:pt x="1050855" y="1019500"/>
                </a:lnTo>
                <a:lnTo>
                  <a:pt x="1019500" y="1050855"/>
                </a:lnTo>
                <a:lnTo>
                  <a:pt x="985934" y="1079862"/>
                </a:lnTo>
                <a:lnTo>
                  <a:pt x="950291" y="1106389"/>
                </a:lnTo>
                <a:lnTo>
                  <a:pt x="912706" y="1130300"/>
                </a:lnTo>
                <a:lnTo>
                  <a:pt x="873314" y="1151459"/>
                </a:lnTo>
                <a:lnTo>
                  <a:pt x="832249" y="1169733"/>
                </a:lnTo>
                <a:lnTo>
                  <a:pt x="789646" y="1184987"/>
                </a:lnTo>
                <a:lnTo>
                  <a:pt x="745640" y="1197086"/>
                </a:lnTo>
                <a:lnTo>
                  <a:pt x="700366" y="1205895"/>
                </a:lnTo>
                <a:lnTo>
                  <a:pt x="653958" y="1211279"/>
                </a:lnTo>
                <a:lnTo>
                  <a:pt x="606551" y="1213103"/>
                </a:lnTo>
                <a:lnTo>
                  <a:pt x="559145" y="1211279"/>
                </a:lnTo>
                <a:lnTo>
                  <a:pt x="512737" y="1205895"/>
                </a:lnTo>
                <a:lnTo>
                  <a:pt x="467463" y="1197086"/>
                </a:lnTo>
                <a:lnTo>
                  <a:pt x="423457" y="1184987"/>
                </a:lnTo>
                <a:lnTo>
                  <a:pt x="380854" y="1169733"/>
                </a:lnTo>
                <a:lnTo>
                  <a:pt x="339789" y="1151459"/>
                </a:lnTo>
                <a:lnTo>
                  <a:pt x="300397" y="1130299"/>
                </a:lnTo>
                <a:lnTo>
                  <a:pt x="262812" y="1106389"/>
                </a:lnTo>
                <a:lnTo>
                  <a:pt x="227169" y="1079862"/>
                </a:lnTo>
                <a:lnTo>
                  <a:pt x="193603" y="1050855"/>
                </a:lnTo>
                <a:lnTo>
                  <a:pt x="162248" y="1019500"/>
                </a:lnTo>
                <a:lnTo>
                  <a:pt x="133241" y="985934"/>
                </a:lnTo>
                <a:lnTo>
                  <a:pt x="106714" y="950291"/>
                </a:lnTo>
                <a:lnTo>
                  <a:pt x="82804" y="912706"/>
                </a:lnTo>
                <a:lnTo>
                  <a:pt x="61644" y="873314"/>
                </a:lnTo>
                <a:lnTo>
                  <a:pt x="43370" y="832249"/>
                </a:lnTo>
                <a:lnTo>
                  <a:pt x="28116" y="789646"/>
                </a:lnTo>
                <a:lnTo>
                  <a:pt x="16017" y="745640"/>
                </a:lnTo>
                <a:lnTo>
                  <a:pt x="7208" y="700366"/>
                </a:lnTo>
                <a:lnTo>
                  <a:pt x="1824" y="653958"/>
                </a:lnTo>
                <a:lnTo>
                  <a:pt x="0" y="606551"/>
                </a:lnTo>
                <a:close/>
              </a:path>
            </a:pathLst>
          </a:custGeom>
          <a:ln w="76200">
            <a:solidFill>
              <a:schemeClr val="bg1"/>
            </a:solidFill>
          </a:ln>
        </p:spPr>
        <p:txBody>
          <a:bodyPr wrap="square" lIns="0" tIns="0" rIns="0" bIns="0" rtlCol="0"/>
          <a:lstStyle/>
          <a:p>
            <a:endParaRPr>
              <a:latin typeface="Tw Cen MT" panose="020B0602020104020603" pitchFamily="34" charset="0"/>
            </a:endParaRPr>
          </a:p>
        </p:txBody>
      </p:sp>
      <p:sp>
        <p:nvSpPr>
          <p:cNvPr id="80" name="object 84">
            <a:extLst>
              <a:ext uri="{FF2B5EF4-FFF2-40B4-BE49-F238E27FC236}">
                <a16:creationId xmlns:a16="http://schemas.microsoft.com/office/drawing/2014/main" id="{75D889F4-423F-9CF5-7803-28C19B4E3909}"/>
              </a:ext>
            </a:extLst>
          </p:cNvPr>
          <p:cNvSpPr/>
          <p:nvPr/>
        </p:nvSpPr>
        <p:spPr>
          <a:xfrm>
            <a:off x="10611611" y="2389194"/>
            <a:ext cx="850392" cy="530351"/>
          </a:xfrm>
          <a:prstGeom prst="rect">
            <a:avLst/>
          </a:prstGeom>
          <a:blipFill>
            <a:blip r:embed="rId5" cstate="print"/>
            <a:stretch>
              <a:fillRect/>
            </a:stretch>
          </a:blipFill>
        </p:spPr>
        <p:txBody>
          <a:bodyPr wrap="square" lIns="0" tIns="0" rIns="0" bIns="0" rtlCol="0"/>
          <a:lstStyle/>
          <a:p>
            <a:endParaRPr dirty="0">
              <a:latin typeface="Tw Cen MT" panose="020B0602020104020603" pitchFamily="34" charset="0"/>
            </a:endParaRPr>
          </a:p>
        </p:txBody>
      </p:sp>
      <p:sp>
        <p:nvSpPr>
          <p:cNvPr id="81" name="object 85">
            <a:extLst>
              <a:ext uri="{FF2B5EF4-FFF2-40B4-BE49-F238E27FC236}">
                <a16:creationId xmlns:a16="http://schemas.microsoft.com/office/drawing/2014/main" id="{33A2239A-4C92-A821-4763-213A0992F5CA}"/>
              </a:ext>
            </a:extLst>
          </p:cNvPr>
          <p:cNvSpPr/>
          <p:nvPr/>
        </p:nvSpPr>
        <p:spPr>
          <a:xfrm>
            <a:off x="8270748" y="2785434"/>
            <a:ext cx="2159635" cy="699135"/>
          </a:xfrm>
          <a:custGeom>
            <a:avLst/>
            <a:gdLst/>
            <a:ahLst/>
            <a:cxnLst/>
            <a:rect l="l" t="t" r="r" b="b"/>
            <a:pathLst>
              <a:path w="2159634" h="699135">
                <a:moveTo>
                  <a:pt x="0" y="698626"/>
                </a:moveTo>
                <a:lnTo>
                  <a:pt x="2159254" y="0"/>
                </a:lnTo>
              </a:path>
            </a:pathLst>
          </a:custGeom>
          <a:ln w="76200">
            <a:solidFill>
              <a:schemeClr val="tx1"/>
            </a:solidFill>
          </a:ln>
        </p:spPr>
        <p:txBody>
          <a:bodyPr wrap="square" lIns="0" tIns="0" rIns="0" bIns="0" rtlCol="0"/>
          <a:lstStyle/>
          <a:p>
            <a:endParaRPr>
              <a:latin typeface="Tw Cen MT" panose="020B0602020104020603" pitchFamily="34" charset="0"/>
            </a:endParaRPr>
          </a:p>
        </p:txBody>
      </p:sp>
      <p:sp>
        <p:nvSpPr>
          <p:cNvPr id="82" name="object 86">
            <a:extLst>
              <a:ext uri="{FF2B5EF4-FFF2-40B4-BE49-F238E27FC236}">
                <a16:creationId xmlns:a16="http://schemas.microsoft.com/office/drawing/2014/main" id="{9CDCCCC7-3EE7-4DF1-FA07-BD0FE55D38CB}"/>
              </a:ext>
            </a:extLst>
          </p:cNvPr>
          <p:cNvSpPr/>
          <p:nvPr/>
        </p:nvSpPr>
        <p:spPr>
          <a:xfrm>
            <a:off x="9217152" y="2212409"/>
            <a:ext cx="1213485" cy="176531"/>
          </a:xfrm>
          <a:custGeom>
            <a:avLst/>
            <a:gdLst/>
            <a:ahLst/>
            <a:cxnLst/>
            <a:rect l="l" t="t" r="r" b="b"/>
            <a:pathLst>
              <a:path w="1213484" h="176530">
                <a:moveTo>
                  <a:pt x="0" y="0"/>
                </a:moveTo>
                <a:lnTo>
                  <a:pt x="1212977" y="176402"/>
                </a:lnTo>
              </a:path>
            </a:pathLst>
          </a:custGeom>
          <a:ln w="76199">
            <a:solidFill>
              <a:schemeClr val="tx1"/>
            </a:solidFill>
          </a:ln>
        </p:spPr>
        <p:txBody>
          <a:bodyPr wrap="square" lIns="0" tIns="0" rIns="0" bIns="0" rtlCol="0"/>
          <a:lstStyle/>
          <a:p>
            <a:endParaRPr>
              <a:latin typeface="Tw Cen MT" panose="020B0602020104020603" pitchFamily="34" charset="0"/>
            </a:endParaRPr>
          </a:p>
        </p:txBody>
      </p:sp>
      <p:sp>
        <p:nvSpPr>
          <p:cNvPr id="83" name="object 87">
            <a:extLst>
              <a:ext uri="{FF2B5EF4-FFF2-40B4-BE49-F238E27FC236}">
                <a16:creationId xmlns:a16="http://schemas.microsoft.com/office/drawing/2014/main" id="{1E094F2E-5CAB-D193-A115-A73EBC7B6BF5}"/>
              </a:ext>
            </a:extLst>
          </p:cNvPr>
          <p:cNvSpPr/>
          <p:nvPr/>
        </p:nvSpPr>
        <p:spPr>
          <a:xfrm>
            <a:off x="9834371" y="3036894"/>
            <a:ext cx="774700" cy="852169"/>
          </a:xfrm>
          <a:custGeom>
            <a:avLst/>
            <a:gdLst/>
            <a:ahLst/>
            <a:cxnLst/>
            <a:rect l="l" t="t" r="r" b="b"/>
            <a:pathLst>
              <a:path w="774700" h="852170">
                <a:moveTo>
                  <a:pt x="0" y="851789"/>
                </a:moveTo>
                <a:lnTo>
                  <a:pt x="774319" y="0"/>
                </a:lnTo>
              </a:path>
            </a:pathLst>
          </a:custGeom>
          <a:ln w="76200">
            <a:solidFill>
              <a:schemeClr val="tx1"/>
            </a:solidFill>
          </a:ln>
        </p:spPr>
        <p:txBody>
          <a:bodyPr wrap="square" lIns="0" tIns="0" rIns="0" bIns="0" rtlCol="0"/>
          <a:lstStyle/>
          <a:p>
            <a:endParaRPr>
              <a:latin typeface="Tw Cen MT" panose="020B0602020104020603" pitchFamily="34" charset="0"/>
            </a:endParaRPr>
          </a:p>
        </p:txBody>
      </p:sp>
      <p:sp>
        <p:nvSpPr>
          <p:cNvPr id="84" name="object 88">
            <a:extLst>
              <a:ext uri="{FF2B5EF4-FFF2-40B4-BE49-F238E27FC236}">
                <a16:creationId xmlns:a16="http://schemas.microsoft.com/office/drawing/2014/main" id="{D1CEFD5F-B950-2919-CB66-0C9489F32F9F}"/>
              </a:ext>
            </a:extLst>
          </p:cNvPr>
          <p:cNvSpPr/>
          <p:nvPr/>
        </p:nvSpPr>
        <p:spPr>
          <a:xfrm>
            <a:off x="7647431" y="5229929"/>
            <a:ext cx="504444" cy="228600"/>
          </a:xfrm>
          <a:prstGeom prst="rect">
            <a:avLst/>
          </a:prstGeom>
          <a:blipFill>
            <a:blip r:embed="rId6" cstate="print"/>
            <a:stretch>
              <a:fillRect/>
            </a:stretch>
          </a:blipFill>
        </p:spPr>
        <p:txBody>
          <a:bodyPr wrap="square" lIns="0" tIns="0" rIns="0" bIns="0" rtlCol="0"/>
          <a:lstStyle/>
          <a:p>
            <a:endParaRPr>
              <a:latin typeface="Tw Cen MT" panose="020B0602020104020603" pitchFamily="34" charset="0"/>
            </a:endParaRPr>
          </a:p>
        </p:txBody>
      </p:sp>
      <p:sp>
        <p:nvSpPr>
          <p:cNvPr id="85" name="object 89">
            <a:extLst>
              <a:ext uri="{FF2B5EF4-FFF2-40B4-BE49-F238E27FC236}">
                <a16:creationId xmlns:a16="http://schemas.microsoft.com/office/drawing/2014/main" id="{F03EC6F5-0E61-1D30-A978-493B72F933B9}"/>
              </a:ext>
            </a:extLst>
          </p:cNvPr>
          <p:cNvSpPr/>
          <p:nvPr/>
        </p:nvSpPr>
        <p:spPr>
          <a:xfrm>
            <a:off x="9325356" y="4045782"/>
            <a:ext cx="533400" cy="227329"/>
          </a:xfrm>
          <a:custGeom>
            <a:avLst/>
            <a:gdLst/>
            <a:ahLst/>
            <a:cxnLst/>
            <a:rect l="l" t="t" r="r" b="b"/>
            <a:pathLst>
              <a:path w="533400" h="227329">
                <a:moveTo>
                  <a:pt x="419266" y="210185"/>
                </a:moveTo>
                <a:lnTo>
                  <a:pt x="374650" y="210185"/>
                </a:lnTo>
                <a:lnTo>
                  <a:pt x="374650" y="211455"/>
                </a:lnTo>
                <a:lnTo>
                  <a:pt x="420750" y="227076"/>
                </a:lnTo>
                <a:lnTo>
                  <a:pt x="444500" y="226441"/>
                </a:lnTo>
                <a:lnTo>
                  <a:pt x="419266" y="210185"/>
                </a:lnTo>
                <a:close/>
              </a:path>
              <a:path w="533400" h="227329">
                <a:moveTo>
                  <a:pt x="468662" y="209423"/>
                </a:moveTo>
                <a:lnTo>
                  <a:pt x="426847" y="209423"/>
                </a:lnTo>
                <a:lnTo>
                  <a:pt x="426847" y="210820"/>
                </a:lnTo>
                <a:lnTo>
                  <a:pt x="470280" y="225679"/>
                </a:lnTo>
                <a:lnTo>
                  <a:pt x="493395" y="224409"/>
                </a:lnTo>
                <a:lnTo>
                  <a:pt x="468662" y="209423"/>
                </a:lnTo>
                <a:close/>
              </a:path>
              <a:path w="533400" h="227329">
                <a:moveTo>
                  <a:pt x="510665" y="208788"/>
                </a:moveTo>
                <a:lnTo>
                  <a:pt x="470280" y="208788"/>
                </a:lnTo>
                <a:lnTo>
                  <a:pt x="470280" y="209423"/>
                </a:lnTo>
                <a:lnTo>
                  <a:pt x="512318" y="223647"/>
                </a:lnTo>
                <a:lnTo>
                  <a:pt x="533400" y="223012"/>
                </a:lnTo>
                <a:lnTo>
                  <a:pt x="510665" y="208788"/>
                </a:lnTo>
                <a:close/>
              </a:path>
              <a:path w="533400" h="227329">
                <a:moveTo>
                  <a:pt x="182499" y="0"/>
                </a:moveTo>
                <a:lnTo>
                  <a:pt x="0" y="42672"/>
                </a:lnTo>
                <a:lnTo>
                  <a:pt x="0" y="206121"/>
                </a:lnTo>
                <a:lnTo>
                  <a:pt x="182499" y="214249"/>
                </a:lnTo>
                <a:lnTo>
                  <a:pt x="374650" y="210185"/>
                </a:lnTo>
                <a:lnTo>
                  <a:pt x="419266" y="210185"/>
                </a:lnTo>
                <a:lnTo>
                  <a:pt x="418084" y="209423"/>
                </a:lnTo>
                <a:lnTo>
                  <a:pt x="468662" y="209423"/>
                </a:lnTo>
                <a:lnTo>
                  <a:pt x="467614" y="208788"/>
                </a:lnTo>
                <a:lnTo>
                  <a:pt x="510665" y="208788"/>
                </a:lnTo>
                <a:lnTo>
                  <a:pt x="509650" y="208153"/>
                </a:lnTo>
                <a:lnTo>
                  <a:pt x="521208" y="208153"/>
                </a:lnTo>
                <a:lnTo>
                  <a:pt x="521208" y="56896"/>
                </a:lnTo>
                <a:lnTo>
                  <a:pt x="182499"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86" name="object 90">
            <a:extLst>
              <a:ext uri="{FF2B5EF4-FFF2-40B4-BE49-F238E27FC236}">
                <a16:creationId xmlns:a16="http://schemas.microsoft.com/office/drawing/2014/main" id="{BBC380DC-FAE8-7E4E-03D3-636D3B92B795}"/>
              </a:ext>
            </a:extLst>
          </p:cNvPr>
          <p:cNvSpPr/>
          <p:nvPr/>
        </p:nvSpPr>
        <p:spPr>
          <a:xfrm>
            <a:off x="9358883" y="4202755"/>
            <a:ext cx="15240" cy="27940"/>
          </a:xfrm>
          <a:custGeom>
            <a:avLst/>
            <a:gdLst/>
            <a:ahLst/>
            <a:cxnLst/>
            <a:rect l="l" t="t" r="r" b="b"/>
            <a:pathLst>
              <a:path w="15240" h="27939">
                <a:moveTo>
                  <a:pt x="0" y="27432"/>
                </a:moveTo>
                <a:lnTo>
                  <a:pt x="15240" y="27432"/>
                </a:lnTo>
                <a:lnTo>
                  <a:pt x="15240" y="0"/>
                </a:lnTo>
                <a:lnTo>
                  <a:pt x="0" y="0"/>
                </a:lnTo>
                <a:lnTo>
                  <a:pt x="0" y="27432"/>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87" name="object 91">
            <a:extLst>
              <a:ext uri="{FF2B5EF4-FFF2-40B4-BE49-F238E27FC236}">
                <a16:creationId xmlns:a16="http://schemas.microsoft.com/office/drawing/2014/main" id="{BAC00EC6-AE91-0CFC-6B22-56081E90FDCC}"/>
              </a:ext>
            </a:extLst>
          </p:cNvPr>
          <p:cNvSpPr/>
          <p:nvPr/>
        </p:nvSpPr>
        <p:spPr>
          <a:xfrm>
            <a:off x="9395459" y="4199705"/>
            <a:ext cx="36831" cy="32384"/>
          </a:xfrm>
          <a:custGeom>
            <a:avLst/>
            <a:gdLst/>
            <a:ahLst/>
            <a:cxnLst/>
            <a:rect l="l" t="t" r="r" b="b"/>
            <a:pathLst>
              <a:path w="36829" h="32385">
                <a:moveTo>
                  <a:pt x="36575" y="0"/>
                </a:moveTo>
                <a:lnTo>
                  <a:pt x="0" y="1397"/>
                </a:lnTo>
                <a:lnTo>
                  <a:pt x="0" y="31369"/>
                </a:lnTo>
                <a:lnTo>
                  <a:pt x="36575" y="32004"/>
                </a:lnTo>
                <a:lnTo>
                  <a:pt x="36575"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88" name="object 92">
            <a:extLst>
              <a:ext uri="{FF2B5EF4-FFF2-40B4-BE49-F238E27FC236}">
                <a16:creationId xmlns:a16="http://schemas.microsoft.com/office/drawing/2014/main" id="{49C31A45-FDE3-99C9-E9E1-4581FC8105BF}"/>
              </a:ext>
            </a:extLst>
          </p:cNvPr>
          <p:cNvSpPr/>
          <p:nvPr/>
        </p:nvSpPr>
        <p:spPr>
          <a:xfrm>
            <a:off x="9465565" y="4198182"/>
            <a:ext cx="21591" cy="33655"/>
          </a:xfrm>
          <a:custGeom>
            <a:avLst/>
            <a:gdLst/>
            <a:ahLst/>
            <a:cxnLst/>
            <a:rect l="l" t="t" r="r" b="b"/>
            <a:pathLst>
              <a:path w="21590" h="33654">
                <a:moveTo>
                  <a:pt x="21335" y="0"/>
                </a:moveTo>
                <a:lnTo>
                  <a:pt x="0" y="635"/>
                </a:lnTo>
                <a:lnTo>
                  <a:pt x="0" y="32893"/>
                </a:lnTo>
                <a:lnTo>
                  <a:pt x="21335" y="33528"/>
                </a:lnTo>
                <a:lnTo>
                  <a:pt x="21335"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89" name="object 93">
            <a:extLst>
              <a:ext uri="{FF2B5EF4-FFF2-40B4-BE49-F238E27FC236}">
                <a16:creationId xmlns:a16="http://schemas.microsoft.com/office/drawing/2014/main" id="{95AD092C-108E-05E6-CA97-6D2B20339FF1}"/>
              </a:ext>
            </a:extLst>
          </p:cNvPr>
          <p:cNvSpPr/>
          <p:nvPr/>
        </p:nvSpPr>
        <p:spPr>
          <a:xfrm>
            <a:off x="9532620" y="4179894"/>
            <a:ext cx="147827" cy="73151"/>
          </a:xfrm>
          <a:prstGeom prst="rect">
            <a:avLst/>
          </a:prstGeom>
          <a:blipFill>
            <a:blip r:embed="rId7" cstate="print"/>
            <a:stretch>
              <a:fillRect/>
            </a:stretch>
          </a:blipFill>
        </p:spPr>
        <p:txBody>
          <a:bodyPr wrap="square" lIns="0" tIns="0" rIns="0" bIns="0" rtlCol="0"/>
          <a:lstStyle/>
          <a:p>
            <a:endParaRPr>
              <a:latin typeface="Tw Cen MT" panose="020B0602020104020603" pitchFamily="34" charset="0"/>
            </a:endParaRPr>
          </a:p>
        </p:txBody>
      </p:sp>
      <p:sp>
        <p:nvSpPr>
          <p:cNvPr id="90" name="object 94">
            <a:extLst>
              <a:ext uri="{FF2B5EF4-FFF2-40B4-BE49-F238E27FC236}">
                <a16:creationId xmlns:a16="http://schemas.microsoft.com/office/drawing/2014/main" id="{26C547CF-9B08-411E-2EDF-B672BA7CB048}"/>
              </a:ext>
            </a:extLst>
          </p:cNvPr>
          <p:cNvSpPr/>
          <p:nvPr/>
        </p:nvSpPr>
        <p:spPr>
          <a:xfrm>
            <a:off x="9720071" y="4185991"/>
            <a:ext cx="22860" cy="53340"/>
          </a:xfrm>
          <a:custGeom>
            <a:avLst/>
            <a:gdLst/>
            <a:ahLst/>
            <a:cxnLst/>
            <a:rect l="l" t="t" r="r" b="b"/>
            <a:pathLst>
              <a:path w="22859" h="53339">
                <a:moveTo>
                  <a:pt x="0" y="0"/>
                </a:moveTo>
                <a:lnTo>
                  <a:pt x="0" y="53340"/>
                </a:lnTo>
                <a:lnTo>
                  <a:pt x="22859" y="53340"/>
                </a:lnTo>
                <a:lnTo>
                  <a:pt x="22859" y="635"/>
                </a:lnTo>
                <a:lnTo>
                  <a:pt x="0"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91" name="object 95">
            <a:extLst>
              <a:ext uri="{FF2B5EF4-FFF2-40B4-BE49-F238E27FC236}">
                <a16:creationId xmlns:a16="http://schemas.microsoft.com/office/drawing/2014/main" id="{CE4E5C4D-6830-1F7D-0E67-955C68156D1C}"/>
              </a:ext>
            </a:extLst>
          </p:cNvPr>
          <p:cNvSpPr/>
          <p:nvPr/>
        </p:nvSpPr>
        <p:spPr>
          <a:xfrm>
            <a:off x="9770364" y="4189037"/>
            <a:ext cx="20320" cy="50800"/>
          </a:xfrm>
          <a:custGeom>
            <a:avLst/>
            <a:gdLst/>
            <a:ahLst/>
            <a:cxnLst/>
            <a:rect l="l" t="t" r="r" b="b"/>
            <a:pathLst>
              <a:path w="20320" h="50800">
                <a:moveTo>
                  <a:pt x="0" y="0"/>
                </a:moveTo>
                <a:lnTo>
                  <a:pt x="0" y="50292"/>
                </a:lnTo>
                <a:lnTo>
                  <a:pt x="19811" y="50292"/>
                </a:lnTo>
                <a:lnTo>
                  <a:pt x="19811" y="635"/>
                </a:lnTo>
                <a:lnTo>
                  <a:pt x="0"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92" name="object 96">
            <a:extLst>
              <a:ext uri="{FF2B5EF4-FFF2-40B4-BE49-F238E27FC236}">
                <a16:creationId xmlns:a16="http://schemas.microsoft.com/office/drawing/2014/main" id="{5381C5F5-B9E3-88F3-76FD-A47D07873081}"/>
              </a:ext>
            </a:extLst>
          </p:cNvPr>
          <p:cNvSpPr/>
          <p:nvPr/>
        </p:nvSpPr>
        <p:spPr>
          <a:xfrm>
            <a:off x="9813037" y="4190562"/>
            <a:ext cx="17145" cy="48895"/>
          </a:xfrm>
          <a:custGeom>
            <a:avLst/>
            <a:gdLst/>
            <a:ahLst/>
            <a:cxnLst/>
            <a:rect l="l" t="t" r="r" b="b"/>
            <a:pathLst>
              <a:path w="17145" h="48895">
                <a:moveTo>
                  <a:pt x="0" y="0"/>
                </a:moveTo>
                <a:lnTo>
                  <a:pt x="0" y="48768"/>
                </a:lnTo>
                <a:lnTo>
                  <a:pt x="16764" y="48768"/>
                </a:lnTo>
                <a:lnTo>
                  <a:pt x="16764" y="1396"/>
                </a:lnTo>
                <a:lnTo>
                  <a:pt x="0"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93" name="object 97">
            <a:extLst>
              <a:ext uri="{FF2B5EF4-FFF2-40B4-BE49-F238E27FC236}">
                <a16:creationId xmlns:a16="http://schemas.microsoft.com/office/drawing/2014/main" id="{92A43322-535A-2BA3-8A48-35807076D0C1}"/>
              </a:ext>
            </a:extLst>
          </p:cNvPr>
          <p:cNvSpPr/>
          <p:nvPr/>
        </p:nvSpPr>
        <p:spPr>
          <a:xfrm>
            <a:off x="7563611" y="3268542"/>
            <a:ext cx="722631" cy="722631"/>
          </a:xfrm>
          <a:custGeom>
            <a:avLst/>
            <a:gdLst/>
            <a:ahLst/>
            <a:cxnLst/>
            <a:rect l="l" t="t" r="r" b="b"/>
            <a:pathLst>
              <a:path w="722629" h="722629">
                <a:moveTo>
                  <a:pt x="361188" y="0"/>
                </a:moveTo>
                <a:lnTo>
                  <a:pt x="312168" y="3296"/>
                </a:lnTo>
                <a:lnTo>
                  <a:pt x="265156" y="12899"/>
                </a:lnTo>
                <a:lnTo>
                  <a:pt x="220581" y="28378"/>
                </a:lnTo>
                <a:lnTo>
                  <a:pt x="178872" y="49304"/>
                </a:lnTo>
                <a:lnTo>
                  <a:pt x="140460" y="75246"/>
                </a:lnTo>
                <a:lnTo>
                  <a:pt x="105775" y="105775"/>
                </a:lnTo>
                <a:lnTo>
                  <a:pt x="75246" y="140460"/>
                </a:lnTo>
                <a:lnTo>
                  <a:pt x="49304" y="178872"/>
                </a:lnTo>
                <a:lnTo>
                  <a:pt x="28378" y="220581"/>
                </a:lnTo>
                <a:lnTo>
                  <a:pt x="12899" y="265156"/>
                </a:lnTo>
                <a:lnTo>
                  <a:pt x="3296" y="312168"/>
                </a:lnTo>
                <a:lnTo>
                  <a:pt x="0" y="361188"/>
                </a:lnTo>
                <a:lnTo>
                  <a:pt x="3296" y="410207"/>
                </a:lnTo>
                <a:lnTo>
                  <a:pt x="12899" y="457219"/>
                </a:lnTo>
                <a:lnTo>
                  <a:pt x="28378" y="501794"/>
                </a:lnTo>
                <a:lnTo>
                  <a:pt x="49304" y="543503"/>
                </a:lnTo>
                <a:lnTo>
                  <a:pt x="75246" y="581915"/>
                </a:lnTo>
                <a:lnTo>
                  <a:pt x="105775" y="616600"/>
                </a:lnTo>
                <a:lnTo>
                  <a:pt x="140460" y="647129"/>
                </a:lnTo>
                <a:lnTo>
                  <a:pt x="178872" y="673071"/>
                </a:lnTo>
                <a:lnTo>
                  <a:pt x="220581" y="693997"/>
                </a:lnTo>
                <a:lnTo>
                  <a:pt x="265156" y="709476"/>
                </a:lnTo>
                <a:lnTo>
                  <a:pt x="312168" y="719079"/>
                </a:lnTo>
                <a:lnTo>
                  <a:pt x="361188" y="722376"/>
                </a:lnTo>
                <a:lnTo>
                  <a:pt x="410207" y="719079"/>
                </a:lnTo>
                <a:lnTo>
                  <a:pt x="457219" y="709476"/>
                </a:lnTo>
                <a:lnTo>
                  <a:pt x="501794" y="693997"/>
                </a:lnTo>
                <a:lnTo>
                  <a:pt x="543503" y="673071"/>
                </a:lnTo>
                <a:lnTo>
                  <a:pt x="581915" y="647129"/>
                </a:lnTo>
                <a:lnTo>
                  <a:pt x="616600" y="616600"/>
                </a:lnTo>
                <a:lnTo>
                  <a:pt x="647129" y="581915"/>
                </a:lnTo>
                <a:lnTo>
                  <a:pt x="673071" y="543503"/>
                </a:lnTo>
                <a:lnTo>
                  <a:pt x="693997" y="501794"/>
                </a:lnTo>
                <a:lnTo>
                  <a:pt x="709476" y="457219"/>
                </a:lnTo>
                <a:lnTo>
                  <a:pt x="719079" y="410207"/>
                </a:lnTo>
                <a:lnTo>
                  <a:pt x="722376" y="361188"/>
                </a:lnTo>
                <a:lnTo>
                  <a:pt x="719079" y="312168"/>
                </a:lnTo>
                <a:lnTo>
                  <a:pt x="709476" y="265156"/>
                </a:lnTo>
                <a:lnTo>
                  <a:pt x="693997" y="220581"/>
                </a:lnTo>
                <a:lnTo>
                  <a:pt x="673071" y="178872"/>
                </a:lnTo>
                <a:lnTo>
                  <a:pt x="647129" y="140460"/>
                </a:lnTo>
                <a:lnTo>
                  <a:pt x="616600" y="105775"/>
                </a:lnTo>
                <a:lnTo>
                  <a:pt x="581915" y="75246"/>
                </a:lnTo>
                <a:lnTo>
                  <a:pt x="543503" y="49304"/>
                </a:lnTo>
                <a:lnTo>
                  <a:pt x="501794" y="28378"/>
                </a:lnTo>
                <a:lnTo>
                  <a:pt x="457219" y="12899"/>
                </a:lnTo>
                <a:lnTo>
                  <a:pt x="410207" y="3296"/>
                </a:lnTo>
                <a:lnTo>
                  <a:pt x="361188" y="0"/>
                </a:lnTo>
                <a:close/>
              </a:path>
            </a:pathLst>
          </a:custGeom>
          <a:solidFill>
            <a:srgbClr val="000000"/>
          </a:solidFill>
        </p:spPr>
        <p:txBody>
          <a:bodyPr wrap="square" lIns="0" tIns="0" rIns="0" bIns="0" rtlCol="0"/>
          <a:lstStyle/>
          <a:p>
            <a:endParaRPr>
              <a:latin typeface="Tw Cen MT" panose="020B0602020104020603" pitchFamily="34" charset="0"/>
            </a:endParaRPr>
          </a:p>
        </p:txBody>
      </p:sp>
      <p:sp>
        <p:nvSpPr>
          <p:cNvPr id="94" name="object 98">
            <a:extLst>
              <a:ext uri="{FF2B5EF4-FFF2-40B4-BE49-F238E27FC236}">
                <a16:creationId xmlns:a16="http://schemas.microsoft.com/office/drawing/2014/main" id="{8AC2A35B-DB8B-F7B5-9A8D-651FE413D4FA}"/>
              </a:ext>
            </a:extLst>
          </p:cNvPr>
          <p:cNvSpPr/>
          <p:nvPr/>
        </p:nvSpPr>
        <p:spPr>
          <a:xfrm>
            <a:off x="7563611" y="3268542"/>
            <a:ext cx="722631" cy="722631"/>
          </a:xfrm>
          <a:custGeom>
            <a:avLst/>
            <a:gdLst/>
            <a:ahLst/>
            <a:cxnLst/>
            <a:rect l="l" t="t" r="r" b="b"/>
            <a:pathLst>
              <a:path w="722629" h="722629">
                <a:moveTo>
                  <a:pt x="0" y="361188"/>
                </a:moveTo>
                <a:lnTo>
                  <a:pt x="3296" y="312168"/>
                </a:lnTo>
                <a:lnTo>
                  <a:pt x="12899" y="265156"/>
                </a:lnTo>
                <a:lnTo>
                  <a:pt x="28378" y="220581"/>
                </a:lnTo>
                <a:lnTo>
                  <a:pt x="49304" y="178872"/>
                </a:lnTo>
                <a:lnTo>
                  <a:pt x="75246" y="140460"/>
                </a:lnTo>
                <a:lnTo>
                  <a:pt x="105775" y="105775"/>
                </a:lnTo>
                <a:lnTo>
                  <a:pt x="140460" y="75246"/>
                </a:lnTo>
                <a:lnTo>
                  <a:pt x="178872" y="49304"/>
                </a:lnTo>
                <a:lnTo>
                  <a:pt x="220581" y="28378"/>
                </a:lnTo>
                <a:lnTo>
                  <a:pt x="265156" y="12899"/>
                </a:lnTo>
                <a:lnTo>
                  <a:pt x="312168" y="3296"/>
                </a:lnTo>
                <a:lnTo>
                  <a:pt x="361188" y="0"/>
                </a:lnTo>
                <a:lnTo>
                  <a:pt x="410207" y="3296"/>
                </a:lnTo>
                <a:lnTo>
                  <a:pt x="457219" y="12899"/>
                </a:lnTo>
                <a:lnTo>
                  <a:pt x="501794" y="28378"/>
                </a:lnTo>
                <a:lnTo>
                  <a:pt x="543503" y="49304"/>
                </a:lnTo>
                <a:lnTo>
                  <a:pt x="581915" y="75246"/>
                </a:lnTo>
                <a:lnTo>
                  <a:pt x="616600" y="105775"/>
                </a:lnTo>
                <a:lnTo>
                  <a:pt x="647129" y="140460"/>
                </a:lnTo>
                <a:lnTo>
                  <a:pt x="673071" y="178872"/>
                </a:lnTo>
                <a:lnTo>
                  <a:pt x="693997" y="220581"/>
                </a:lnTo>
                <a:lnTo>
                  <a:pt x="709476" y="265156"/>
                </a:lnTo>
                <a:lnTo>
                  <a:pt x="719079" y="312168"/>
                </a:lnTo>
                <a:lnTo>
                  <a:pt x="722376" y="361188"/>
                </a:lnTo>
                <a:lnTo>
                  <a:pt x="719079" y="410207"/>
                </a:lnTo>
                <a:lnTo>
                  <a:pt x="709476" y="457219"/>
                </a:lnTo>
                <a:lnTo>
                  <a:pt x="693997" y="501794"/>
                </a:lnTo>
                <a:lnTo>
                  <a:pt x="673071" y="543503"/>
                </a:lnTo>
                <a:lnTo>
                  <a:pt x="647129" y="581915"/>
                </a:lnTo>
                <a:lnTo>
                  <a:pt x="616600" y="616600"/>
                </a:lnTo>
                <a:lnTo>
                  <a:pt x="581915" y="647129"/>
                </a:lnTo>
                <a:lnTo>
                  <a:pt x="543503" y="673071"/>
                </a:lnTo>
                <a:lnTo>
                  <a:pt x="501794" y="693997"/>
                </a:lnTo>
                <a:lnTo>
                  <a:pt x="457219" y="709476"/>
                </a:lnTo>
                <a:lnTo>
                  <a:pt x="410207" y="719079"/>
                </a:lnTo>
                <a:lnTo>
                  <a:pt x="361188" y="722376"/>
                </a:lnTo>
                <a:lnTo>
                  <a:pt x="312168" y="719079"/>
                </a:lnTo>
                <a:lnTo>
                  <a:pt x="265156" y="709476"/>
                </a:lnTo>
                <a:lnTo>
                  <a:pt x="220581" y="693997"/>
                </a:lnTo>
                <a:lnTo>
                  <a:pt x="178872" y="673071"/>
                </a:lnTo>
                <a:lnTo>
                  <a:pt x="140460" y="647129"/>
                </a:lnTo>
                <a:lnTo>
                  <a:pt x="105775" y="616600"/>
                </a:lnTo>
                <a:lnTo>
                  <a:pt x="75246" y="581915"/>
                </a:lnTo>
                <a:lnTo>
                  <a:pt x="49304" y="543503"/>
                </a:lnTo>
                <a:lnTo>
                  <a:pt x="28378" y="501794"/>
                </a:lnTo>
                <a:lnTo>
                  <a:pt x="12899" y="457219"/>
                </a:lnTo>
                <a:lnTo>
                  <a:pt x="3296" y="410207"/>
                </a:lnTo>
                <a:lnTo>
                  <a:pt x="0" y="361188"/>
                </a:lnTo>
                <a:close/>
              </a:path>
            </a:pathLst>
          </a:custGeom>
          <a:ln w="76199">
            <a:solidFill>
              <a:schemeClr val="bg1"/>
            </a:solidFill>
          </a:ln>
        </p:spPr>
        <p:txBody>
          <a:bodyPr wrap="square" lIns="0" tIns="0" rIns="0" bIns="0" rtlCol="0"/>
          <a:lstStyle/>
          <a:p>
            <a:endParaRPr>
              <a:latin typeface="Tw Cen MT" panose="020B0602020104020603" pitchFamily="34" charset="0"/>
            </a:endParaRPr>
          </a:p>
        </p:txBody>
      </p:sp>
      <p:sp>
        <p:nvSpPr>
          <p:cNvPr id="95" name="object 99">
            <a:extLst>
              <a:ext uri="{FF2B5EF4-FFF2-40B4-BE49-F238E27FC236}">
                <a16:creationId xmlns:a16="http://schemas.microsoft.com/office/drawing/2014/main" id="{74E093FA-C0A6-A4C8-0DD1-2C7DF890C6C6}"/>
              </a:ext>
            </a:extLst>
          </p:cNvPr>
          <p:cNvSpPr/>
          <p:nvPr/>
        </p:nvSpPr>
        <p:spPr>
          <a:xfrm>
            <a:off x="7702296" y="3413323"/>
            <a:ext cx="422275" cy="268605"/>
          </a:xfrm>
          <a:custGeom>
            <a:avLst/>
            <a:gdLst/>
            <a:ahLst/>
            <a:cxnLst/>
            <a:rect l="l" t="t" r="r" b="b"/>
            <a:pathLst>
              <a:path w="422275" h="268604">
                <a:moveTo>
                  <a:pt x="422148" y="0"/>
                </a:moveTo>
                <a:lnTo>
                  <a:pt x="280924" y="60325"/>
                </a:lnTo>
                <a:lnTo>
                  <a:pt x="0" y="60325"/>
                </a:lnTo>
                <a:lnTo>
                  <a:pt x="0" y="268224"/>
                </a:lnTo>
                <a:lnTo>
                  <a:pt x="422148" y="268224"/>
                </a:lnTo>
                <a:lnTo>
                  <a:pt x="422148" y="231775"/>
                </a:lnTo>
                <a:lnTo>
                  <a:pt x="30099" y="231775"/>
                </a:lnTo>
                <a:lnTo>
                  <a:pt x="30099" y="190500"/>
                </a:lnTo>
                <a:lnTo>
                  <a:pt x="422148" y="190500"/>
                </a:lnTo>
                <a:lnTo>
                  <a:pt x="422148" y="171450"/>
                </a:lnTo>
                <a:lnTo>
                  <a:pt x="30099" y="171450"/>
                </a:lnTo>
                <a:lnTo>
                  <a:pt x="30099" y="127000"/>
                </a:lnTo>
                <a:lnTo>
                  <a:pt x="422148" y="127000"/>
                </a:lnTo>
                <a:lnTo>
                  <a:pt x="422148" y="60325"/>
                </a:lnTo>
                <a:lnTo>
                  <a:pt x="138049" y="60325"/>
                </a:lnTo>
                <a:lnTo>
                  <a:pt x="138049" y="0"/>
                </a:lnTo>
                <a:lnTo>
                  <a:pt x="422148" y="0"/>
                </a:lnTo>
                <a:close/>
              </a:path>
              <a:path w="422275" h="268604">
                <a:moveTo>
                  <a:pt x="163449" y="190500"/>
                </a:moveTo>
                <a:lnTo>
                  <a:pt x="127000" y="190500"/>
                </a:lnTo>
                <a:lnTo>
                  <a:pt x="127000" y="231775"/>
                </a:lnTo>
                <a:lnTo>
                  <a:pt x="163449" y="231775"/>
                </a:lnTo>
                <a:lnTo>
                  <a:pt x="163449" y="190500"/>
                </a:lnTo>
                <a:close/>
              </a:path>
              <a:path w="422275" h="268604">
                <a:moveTo>
                  <a:pt x="291973" y="190500"/>
                </a:moveTo>
                <a:lnTo>
                  <a:pt x="255524" y="190500"/>
                </a:lnTo>
                <a:lnTo>
                  <a:pt x="255524" y="231775"/>
                </a:lnTo>
                <a:lnTo>
                  <a:pt x="291973" y="231775"/>
                </a:lnTo>
                <a:lnTo>
                  <a:pt x="291973" y="190500"/>
                </a:lnTo>
                <a:close/>
              </a:path>
              <a:path w="422275" h="268604">
                <a:moveTo>
                  <a:pt x="422148" y="190500"/>
                </a:moveTo>
                <a:lnTo>
                  <a:pt x="388874" y="190500"/>
                </a:lnTo>
                <a:lnTo>
                  <a:pt x="388874" y="231775"/>
                </a:lnTo>
                <a:lnTo>
                  <a:pt x="422148" y="231775"/>
                </a:lnTo>
                <a:lnTo>
                  <a:pt x="422148" y="190500"/>
                </a:lnTo>
                <a:close/>
              </a:path>
              <a:path w="422275" h="268604">
                <a:moveTo>
                  <a:pt x="163449" y="127000"/>
                </a:moveTo>
                <a:lnTo>
                  <a:pt x="127000" y="127000"/>
                </a:lnTo>
                <a:lnTo>
                  <a:pt x="127000" y="171450"/>
                </a:lnTo>
                <a:lnTo>
                  <a:pt x="163449" y="171450"/>
                </a:lnTo>
                <a:lnTo>
                  <a:pt x="163449" y="127000"/>
                </a:lnTo>
                <a:close/>
              </a:path>
              <a:path w="422275" h="268604">
                <a:moveTo>
                  <a:pt x="291973" y="127000"/>
                </a:moveTo>
                <a:lnTo>
                  <a:pt x="255524" y="127000"/>
                </a:lnTo>
                <a:lnTo>
                  <a:pt x="255524" y="171450"/>
                </a:lnTo>
                <a:lnTo>
                  <a:pt x="291973" y="171450"/>
                </a:lnTo>
                <a:lnTo>
                  <a:pt x="291973" y="127000"/>
                </a:lnTo>
                <a:close/>
              </a:path>
              <a:path w="422275" h="268604">
                <a:moveTo>
                  <a:pt x="422148" y="127000"/>
                </a:moveTo>
                <a:lnTo>
                  <a:pt x="388874" y="127000"/>
                </a:lnTo>
                <a:lnTo>
                  <a:pt x="388874" y="171450"/>
                </a:lnTo>
                <a:lnTo>
                  <a:pt x="422148" y="171450"/>
                </a:lnTo>
                <a:lnTo>
                  <a:pt x="422148" y="127000"/>
                </a:lnTo>
                <a:close/>
              </a:path>
              <a:path w="422275" h="268604">
                <a:moveTo>
                  <a:pt x="280924" y="0"/>
                </a:moveTo>
                <a:lnTo>
                  <a:pt x="138049" y="60325"/>
                </a:lnTo>
                <a:lnTo>
                  <a:pt x="280924" y="60325"/>
                </a:lnTo>
                <a:lnTo>
                  <a:pt x="280924" y="0"/>
                </a:lnTo>
                <a:close/>
              </a:path>
            </a:pathLst>
          </a:custGeom>
          <a:solidFill>
            <a:srgbClr val="FFFFFF"/>
          </a:solidFill>
        </p:spPr>
        <p:txBody>
          <a:bodyPr wrap="square" lIns="0" tIns="0" rIns="0" bIns="0" rtlCol="0"/>
          <a:lstStyle/>
          <a:p>
            <a:endParaRPr>
              <a:latin typeface="Tw Cen MT" panose="020B0602020104020603" pitchFamily="34" charset="0"/>
            </a:endParaRPr>
          </a:p>
        </p:txBody>
      </p:sp>
      <p:sp>
        <p:nvSpPr>
          <p:cNvPr id="96" name="object 100">
            <a:extLst>
              <a:ext uri="{FF2B5EF4-FFF2-40B4-BE49-F238E27FC236}">
                <a16:creationId xmlns:a16="http://schemas.microsoft.com/office/drawing/2014/main" id="{81E529E1-F11D-45D5-00A6-1AB5BA2D633D}"/>
              </a:ext>
            </a:extLst>
          </p:cNvPr>
          <p:cNvSpPr/>
          <p:nvPr/>
        </p:nvSpPr>
        <p:spPr>
          <a:xfrm>
            <a:off x="7754111" y="3734885"/>
            <a:ext cx="316992" cy="138683"/>
          </a:xfrm>
          <a:prstGeom prst="rect">
            <a:avLst/>
          </a:prstGeom>
          <a:blipFill>
            <a:blip r:embed="rId8" cstate="print"/>
            <a:stretch>
              <a:fillRect/>
            </a:stretch>
          </a:blipFill>
        </p:spPr>
        <p:txBody>
          <a:bodyPr wrap="square" lIns="0" tIns="0" rIns="0" bIns="0" rtlCol="0"/>
          <a:lstStyle/>
          <a:p>
            <a:endParaRPr>
              <a:latin typeface="Tw Cen MT" panose="020B0602020104020603" pitchFamily="34" charset="0"/>
            </a:endParaRPr>
          </a:p>
        </p:txBody>
      </p:sp>
      <p:sp>
        <p:nvSpPr>
          <p:cNvPr id="97" name="object 26">
            <a:extLst>
              <a:ext uri="{FF2B5EF4-FFF2-40B4-BE49-F238E27FC236}">
                <a16:creationId xmlns:a16="http://schemas.microsoft.com/office/drawing/2014/main" id="{B2A3BC42-61CF-B8B1-C693-CFAA91EF16ED}"/>
              </a:ext>
            </a:extLst>
          </p:cNvPr>
          <p:cNvSpPr txBox="1"/>
          <p:nvPr/>
        </p:nvSpPr>
        <p:spPr>
          <a:xfrm>
            <a:off x="7248246" y="5760131"/>
            <a:ext cx="1423671" cy="228525"/>
          </a:xfrm>
          <a:prstGeom prst="rect">
            <a:avLst/>
          </a:prstGeom>
        </p:spPr>
        <p:txBody>
          <a:bodyPr vert="horz" wrap="square" lIns="0" tIns="34291" rIns="0" bIns="0" rtlCol="0">
            <a:spAutoFit/>
          </a:bodyPr>
          <a:lstStyle/>
          <a:p>
            <a:pPr marL="12700" marR="5080" indent="-1271" algn="ctr">
              <a:lnSpc>
                <a:spcPct val="90100"/>
              </a:lnSpc>
              <a:spcBef>
                <a:spcPts val="271"/>
              </a:spcBef>
            </a:pPr>
            <a:r>
              <a:rPr lang="en-SG" sz="1400" b="1" spc="-5" dirty="0">
                <a:latin typeface="Tw Cen MT" panose="020B0602020104020603" pitchFamily="34" charset="0"/>
                <a:cs typeface="Arial"/>
              </a:rPr>
              <a:t>OEM Manufacturer</a:t>
            </a:r>
            <a:endParaRPr sz="1400" dirty="0">
              <a:latin typeface="Tw Cen MT" panose="020B0602020104020603" pitchFamily="34" charset="0"/>
              <a:cs typeface="Arial"/>
            </a:endParaRPr>
          </a:p>
        </p:txBody>
      </p:sp>
      <p:sp>
        <p:nvSpPr>
          <p:cNvPr id="98" name="object 26">
            <a:extLst>
              <a:ext uri="{FF2B5EF4-FFF2-40B4-BE49-F238E27FC236}">
                <a16:creationId xmlns:a16="http://schemas.microsoft.com/office/drawing/2014/main" id="{23B7173A-1325-28A6-7CDD-2E6A6D9DF6FE}"/>
              </a:ext>
            </a:extLst>
          </p:cNvPr>
          <p:cNvSpPr txBox="1"/>
          <p:nvPr/>
        </p:nvSpPr>
        <p:spPr>
          <a:xfrm>
            <a:off x="5140806" y="4618695"/>
            <a:ext cx="1341863" cy="228525"/>
          </a:xfrm>
          <a:prstGeom prst="rect">
            <a:avLst/>
          </a:prstGeom>
        </p:spPr>
        <p:txBody>
          <a:bodyPr vert="horz" wrap="square" lIns="0" tIns="34291" rIns="0" bIns="0" rtlCol="0">
            <a:spAutoFit/>
          </a:bodyPr>
          <a:lstStyle/>
          <a:p>
            <a:pPr marL="12700" marR="5080" indent="-1271" algn="ctr">
              <a:lnSpc>
                <a:spcPct val="90100"/>
              </a:lnSpc>
              <a:spcBef>
                <a:spcPts val="271"/>
              </a:spcBef>
            </a:pPr>
            <a:r>
              <a:rPr lang="en-SG" sz="1400" b="1" spc="-5" dirty="0">
                <a:latin typeface="Tw Cen MT" panose="020B0602020104020603" pitchFamily="34" charset="0"/>
                <a:cs typeface="Arial"/>
              </a:rPr>
              <a:t>Suppliers</a:t>
            </a:r>
            <a:endParaRPr sz="1400" dirty="0">
              <a:latin typeface="Tw Cen MT" panose="020B0602020104020603" pitchFamily="34" charset="0"/>
              <a:cs typeface="Arial"/>
            </a:endParaRPr>
          </a:p>
        </p:txBody>
      </p:sp>
      <p:sp>
        <p:nvSpPr>
          <p:cNvPr id="99" name="Title 1">
            <a:extLst>
              <a:ext uri="{FF2B5EF4-FFF2-40B4-BE49-F238E27FC236}">
                <a16:creationId xmlns:a16="http://schemas.microsoft.com/office/drawing/2014/main" id="{2AB8410E-0051-CD70-136F-775D9F0B99DA}"/>
              </a:ext>
            </a:extLst>
          </p:cNvPr>
          <p:cNvSpPr txBox="1">
            <a:spLocks/>
          </p:cNvSpPr>
          <p:nvPr/>
        </p:nvSpPr>
        <p:spPr>
          <a:xfrm>
            <a:off x="185571" y="33163"/>
            <a:ext cx="10267276" cy="728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r>
              <a:rPr lang="en-US" sz="4000" b="1" cap="small" spc="300" dirty="0">
                <a:effectLst>
                  <a:outerShdw blurRad="38100" dist="38100" dir="2700000" algn="tl">
                    <a:srgbClr val="000000">
                      <a:alpha val="43137"/>
                    </a:srgbClr>
                  </a:outerShdw>
                </a:effectLst>
                <a:latin typeface="Tw Cen MT" panose="020B0602020104020603" pitchFamily="34" charset="0"/>
                <a:ea typeface="Segoe UI Black" panose="020B0A02040204020203" pitchFamily="34" charset="0"/>
                <a:cs typeface="+mn-cs"/>
              </a:rPr>
              <a:t>Driving the Entire Supply Chain</a:t>
            </a:r>
          </a:p>
        </p:txBody>
      </p:sp>
      <p:sp>
        <p:nvSpPr>
          <p:cNvPr id="100" name="TextBox 99">
            <a:extLst>
              <a:ext uri="{FF2B5EF4-FFF2-40B4-BE49-F238E27FC236}">
                <a16:creationId xmlns:a16="http://schemas.microsoft.com/office/drawing/2014/main" id="{2A9BD61E-304F-1045-1F45-219A5C6CDBB9}"/>
              </a:ext>
            </a:extLst>
          </p:cNvPr>
          <p:cNvSpPr txBox="1"/>
          <p:nvPr/>
        </p:nvSpPr>
        <p:spPr>
          <a:xfrm>
            <a:off x="-95250" y="3108777"/>
            <a:ext cx="6422647" cy="3046988"/>
          </a:xfrm>
          <a:prstGeom prst="rect">
            <a:avLst/>
          </a:prstGeom>
          <a:noFill/>
        </p:spPr>
        <p:txBody>
          <a:bodyPr wrap="square" rtlCol="0">
            <a:spAutoFit/>
          </a:bodyPr>
          <a:lstStyle/>
          <a:p>
            <a:pPr algn="ctr"/>
            <a:r>
              <a:rPr lang="en-US" sz="9600" spc="300" dirty="0"/>
              <a:t>What we DO!</a:t>
            </a:r>
          </a:p>
        </p:txBody>
      </p:sp>
    </p:spTree>
    <p:extLst>
      <p:ext uri="{BB962C8B-B14F-4D97-AF65-F5344CB8AC3E}">
        <p14:creationId xmlns:p14="http://schemas.microsoft.com/office/powerpoint/2010/main" val="145507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fade">
                                      <p:cBhvr>
                                        <p:cTn id="61" dur="500"/>
                                        <p:tgtEl>
                                          <p:spTgt spid="3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fade">
                                      <p:cBhvr>
                                        <p:cTn id="64" dur="500"/>
                                        <p:tgtEl>
                                          <p:spTgt spid="3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500"/>
                                        <p:tgtEl>
                                          <p:spTgt spid="3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fade">
                                      <p:cBhvr>
                                        <p:cTn id="76" dur="500"/>
                                        <p:tgtEl>
                                          <p:spTgt spid="35"/>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fade">
                                      <p:cBhvr>
                                        <p:cTn id="79" dur="500"/>
                                        <p:tgtEl>
                                          <p:spTgt spid="3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500"/>
                                        <p:tgtEl>
                                          <p:spTgt spid="37"/>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41"/>
                                        </p:tgtEl>
                                        <p:attrNameLst>
                                          <p:attrName>style.visibility</p:attrName>
                                        </p:attrNameLst>
                                      </p:cBhvr>
                                      <p:to>
                                        <p:strVal val="visible"/>
                                      </p:to>
                                    </p:set>
                                    <p:animEffect transition="in" filter="fade">
                                      <p:cBhvr>
                                        <p:cTn id="94" dur="500"/>
                                        <p:tgtEl>
                                          <p:spTgt spid="41"/>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2"/>
                                        </p:tgtEl>
                                        <p:attrNameLst>
                                          <p:attrName>style.visibility</p:attrName>
                                        </p:attrNameLst>
                                      </p:cBhvr>
                                      <p:to>
                                        <p:strVal val="visible"/>
                                      </p:to>
                                    </p:set>
                                    <p:animEffect transition="in" filter="fade">
                                      <p:cBhvr>
                                        <p:cTn id="97" dur="500"/>
                                        <p:tgtEl>
                                          <p:spTgt spid="42"/>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3"/>
                                        </p:tgtEl>
                                        <p:attrNameLst>
                                          <p:attrName>style.visibility</p:attrName>
                                        </p:attrNameLst>
                                      </p:cBhvr>
                                      <p:to>
                                        <p:strVal val="visible"/>
                                      </p:to>
                                    </p:set>
                                    <p:animEffect transition="in" filter="fade">
                                      <p:cBhvr>
                                        <p:cTn id="100" dur="500"/>
                                        <p:tgtEl>
                                          <p:spTgt spid="43"/>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4"/>
                                        </p:tgtEl>
                                        <p:attrNameLst>
                                          <p:attrName>style.visibility</p:attrName>
                                        </p:attrNameLst>
                                      </p:cBhvr>
                                      <p:to>
                                        <p:strVal val="visible"/>
                                      </p:to>
                                    </p:set>
                                    <p:animEffect transition="in" filter="fade">
                                      <p:cBhvr>
                                        <p:cTn id="103" dur="500"/>
                                        <p:tgtEl>
                                          <p:spTgt spid="44"/>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45"/>
                                        </p:tgtEl>
                                        <p:attrNameLst>
                                          <p:attrName>style.visibility</p:attrName>
                                        </p:attrNameLst>
                                      </p:cBhvr>
                                      <p:to>
                                        <p:strVal val="visible"/>
                                      </p:to>
                                    </p:set>
                                    <p:animEffect transition="in" filter="fade">
                                      <p:cBhvr>
                                        <p:cTn id="106" dur="500"/>
                                        <p:tgtEl>
                                          <p:spTgt spid="45"/>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46"/>
                                        </p:tgtEl>
                                        <p:attrNameLst>
                                          <p:attrName>style.visibility</p:attrName>
                                        </p:attrNameLst>
                                      </p:cBhvr>
                                      <p:to>
                                        <p:strVal val="visible"/>
                                      </p:to>
                                    </p:set>
                                    <p:animEffect transition="in" filter="fade">
                                      <p:cBhvr>
                                        <p:cTn id="109" dur="500"/>
                                        <p:tgtEl>
                                          <p:spTgt spid="46"/>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47"/>
                                        </p:tgtEl>
                                        <p:attrNameLst>
                                          <p:attrName>style.visibility</p:attrName>
                                        </p:attrNameLst>
                                      </p:cBhvr>
                                      <p:to>
                                        <p:strVal val="visible"/>
                                      </p:to>
                                    </p:set>
                                    <p:animEffect transition="in" filter="fade">
                                      <p:cBhvr>
                                        <p:cTn id="112" dur="500"/>
                                        <p:tgtEl>
                                          <p:spTgt spid="47"/>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8"/>
                                        </p:tgtEl>
                                        <p:attrNameLst>
                                          <p:attrName>style.visibility</p:attrName>
                                        </p:attrNameLst>
                                      </p:cBhvr>
                                      <p:to>
                                        <p:strVal val="visible"/>
                                      </p:to>
                                    </p:set>
                                    <p:animEffect transition="in" filter="fade">
                                      <p:cBhvr>
                                        <p:cTn id="115" dur="500"/>
                                        <p:tgtEl>
                                          <p:spTgt spid="48"/>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49"/>
                                        </p:tgtEl>
                                        <p:attrNameLst>
                                          <p:attrName>style.visibility</p:attrName>
                                        </p:attrNameLst>
                                      </p:cBhvr>
                                      <p:to>
                                        <p:strVal val="visible"/>
                                      </p:to>
                                    </p:set>
                                    <p:animEffect transition="in" filter="fade">
                                      <p:cBhvr>
                                        <p:cTn id="118" dur="500"/>
                                        <p:tgtEl>
                                          <p:spTgt spid="49"/>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50"/>
                                        </p:tgtEl>
                                        <p:attrNameLst>
                                          <p:attrName>style.visibility</p:attrName>
                                        </p:attrNameLst>
                                      </p:cBhvr>
                                      <p:to>
                                        <p:strVal val="visible"/>
                                      </p:to>
                                    </p:set>
                                    <p:animEffect transition="in" filter="fade">
                                      <p:cBhvr>
                                        <p:cTn id="121" dur="500"/>
                                        <p:tgtEl>
                                          <p:spTgt spid="50"/>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51"/>
                                        </p:tgtEl>
                                        <p:attrNameLst>
                                          <p:attrName>style.visibility</p:attrName>
                                        </p:attrNameLst>
                                      </p:cBhvr>
                                      <p:to>
                                        <p:strVal val="visible"/>
                                      </p:to>
                                    </p:set>
                                    <p:animEffect transition="in" filter="fade">
                                      <p:cBhvr>
                                        <p:cTn id="124" dur="500"/>
                                        <p:tgtEl>
                                          <p:spTgt spid="51"/>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52"/>
                                        </p:tgtEl>
                                        <p:attrNameLst>
                                          <p:attrName>style.visibility</p:attrName>
                                        </p:attrNameLst>
                                      </p:cBhvr>
                                      <p:to>
                                        <p:strVal val="visible"/>
                                      </p:to>
                                    </p:set>
                                    <p:animEffect transition="in" filter="fade">
                                      <p:cBhvr>
                                        <p:cTn id="127" dur="500"/>
                                        <p:tgtEl>
                                          <p:spTgt spid="52"/>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53"/>
                                        </p:tgtEl>
                                        <p:attrNameLst>
                                          <p:attrName>style.visibility</p:attrName>
                                        </p:attrNameLst>
                                      </p:cBhvr>
                                      <p:to>
                                        <p:strVal val="visible"/>
                                      </p:to>
                                    </p:set>
                                    <p:animEffect transition="in" filter="fade">
                                      <p:cBhvr>
                                        <p:cTn id="130" dur="500"/>
                                        <p:tgtEl>
                                          <p:spTgt spid="53"/>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54"/>
                                        </p:tgtEl>
                                        <p:attrNameLst>
                                          <p:attrName>style.visibility</p:attrName>
                                        </p:attrNameLst>
                                      </p:cBhvr>
                                      <p:to>
                                        <p:strVal val="visible"/>
                                      </p:to>
                                    </p:set>
                                    <p:animEffect transition="in" filter="fade">
                                      <p:cBhvr>
                                        <p:cTn id="133" dur="500"/>
                                        <p:tgtEl>
                                          <p:spTgt spid="54"/>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55"/>
                                        </p:tgtEl>
                                        <p:attrNameLst>
                                          <p:attrName>style.visibility</p:attrName>
                                        </p:attrNameLst>
                                      </p:cBhvr>
                                      <p:to>
                                        <p:strVal val="visible"/>
                                      </p:to>
                                    </p:set>
                                    <p:animEffect transition="in" filter="fade">
                                      <p:cBhvr>
                                        <p:cTn id="136" dur="500"/>
                                        <p:tgtEl>
                                          <p:spTgt spid="55"/>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56"/>
                                        </p:tgtEl>
                                        <p:attrNameLst>
                                          <p:attrName>style.visibility</p:attrName>
                                        </p:attrNameLst>
                                      </p:cBhvr>
                                      <p:to>
                                        <p:strVal val="visible"/>
                                      </p:to>
                                    </p:set>
                                    <p:animEffect transition="in" filter="fade">
                                      <p:cBhvr>
                                        <p:cTn id="139" dur="500"/>
                                        <p:tgtEl>
                                          <p:spTgt spid="56"/>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57"/>
                                        </p:tgtEl>
                                        <p:attrNameLst>
                                          <p:attrName>style.visibility</p:attrName>
                                        </p:attrNameLst>
                                      </p:cBhvr>
                                      <p:to>
                                        <p:strVal val="visible"/>
                                      </p:to>
                                    </p:set>
                                    <p:animEffect transition="in" filter="fade">
                                      <p:cBhvr>
                                        <p:cTn id="142" dur="500"/>
                                        <p:tgtEl>
                                          <p:spTgt spid="57"/>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58"/>
                                        </p:tgtEl>
                                        <p:attrNameLst>
                                          <p:attrName>style.visibility</p:attrName>
                                        </p:attrNameLst>
                                      </p:cBhvr>
                                      <p:to>
                                        <p:strVal val="visible"/>
                                      </p:to>
                                    </p:set>
                                    <p:animEffect transition="in" filter="fade">
                                      <p:cBhvr>
                                        <p:cTn id="145" dur="500"/>
                                        <p:tgtEl>
                                          <p:spTgt spid="58"/>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59"/>
                                        </p:tgtEl>
                                        <p:attrNameLst>
                                          <p:attrName>style.visibility</p:attrName>
                                        </p:attrNameLst>
                                      </p:cBhvr>
                                      <p:to>
                                        <p:strVal val="visible"/>
                                      </p:to>
                                    </p:set>
                                    <p:animEffect transition="in" filter="fade">
                                      <p:cBhvr>
                                        <p:cTn id="148" dur="500"/>
                                        <p:tgtEl>
                                          <p:spTgt spid="59"/>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60"/>
                                        </p:tgtEl>
                                        <p:attrNameLst>
                                          <p:attrName>style.visibility</p:attrName>
                                        </p:attrNameLst>
                                      </p:cBhvr>
                                      <p:to>
                                        <p:strVal val="visible"/>
                                      </p:to>
                                    </p:set>
                                    <p:animEffect transition="in" filter="fade">
                                      <p:cBhvr>
                                        <p:cTn id="151" dur="500"/>
                                        <p:tgtEl>
                                          <p:spTgt spid="60"/>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61"/>
                                        </p:tgtEl>
                                        <p:attrNameLst>
                                          <p:attrName>style.visibility</p:attrName>
                                        </p:attrNameLst>
                                      </p:cBhvr>
                                      <p:to>
                                        <p:strVal val="visible"/>
                                      </p:to>
                                    </p:set>
                                    <p:animEffect transition="in" filter="fade">
                                      <p:cBhvr>
                                        <p:cTn id="154" dur="500"/>
                                        <p:tgtEl>
                                          <p:spTgt spid="61"/>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62"/>
                                        </p:tgtEl>
                                        <p:attrNameLst>
                                          <p:attrName>style.visibility</p:attrName>
                                        </p:attrNameLst>
                                      </p:cBhvr>
                                      <p:to>
                                        <p:strVal val="visible"/>
                                      </p:to>
                                    </p:set>
                                    <p:animEffect transition="in" filter="fade">
                                      <p:cBhvr>
                                        <p:cTn id="157" dur="500"/>
                                        <p:tgtEl>
                                          <p:spTgt spid="62"/>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63"/>
                                        </p:tgtEl>
                                        <p:attrNameLst>
                                          <p:attrName>style.visibility</p:attrName>
                                        </p:attrNameLst>
                                      </p:cBhvr>
                                      <p:to>
                                        <p:strVal val="visible"/>
                                      </p:to>
                                    </p:set>
                                    <p:animEffect transition="in" filter="fade">
                                      <p:cBhvr>
                                        <p:cTn id="160" dur="500"/>
                                        <p:tgtEl>
                                          <p:spTgt spid="63"/>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64"/>
                                        </p:tgtEl>
                                        <p:attrNameLst>
                                          <p:attrName>style.visibility</p:attrName>
                                        </p:attrNameLst>
                                      </p:cBhvr>
                                      <p:to>
                                        <p:strVal val="visible"/>
                                      </p:to>
                                    </p:set>
                                    <p:animEffect transition="in" filter="fade">
                                      <p:cBhvr>
                                        <p:cTn id="163" dur="500"/>
                                        <p:tgtEl>
                                          <p:spTgt spid="64"/>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65"/>
                                        </p:tgtEl>
                                        <p:attrNameLst>
                                          <p:attrName>style.visibility</p:attrName>
                                        </p:attrNameLst>
                                      </p:cBhvr>
                                      <p:to>
                                        <p:strVal val="visible"/>
                                      </p:to>
                                    </p:set>
                                    <p:animEffect transition="in" filter="fade">
                                      <p:cBhvr>
                                        <p:cTn id="166" dur="500"/>
                                        <p:tgtEl>
                                          <p:spTgt spid="65"/>
                                        </p:tgtEl>
                                      </p:cBhvr>
                                    </p:animEffect>
                                  </p:childTnLst>
                                </p:cTn>
                              </p:par>
                              <p:par>
                                <p:cTn id="167" presetID="10" presetClass="entr" presetSubtype="0" fill="hold" grpId="0" nodeType="withEffect">
                                  <p:stCondLst>
                                    <p:cond delay="0"/>
                                  </p:stCondLst>
                                  <p:childTnLst>
                                    <p:set>
                                      <p:cBhvr>
                                        <p:cTn id="168" dur="1" fill="hold">
                                          <p:stCondLst>
                                            <p:cond delay="0"/>
                                          </p:stCondLst>
                                        </p:cTn>
                                        <p:tgtEl>
                                          <p:spTgt spid="66"/>
                                        </p:tgtEl>
                                        <p:attrNameLst>
                                          <p:attrName>style.visibility</p:attrName>
                                        </p:attrNameLst>
                                      </p:cBhvr>
                                      <p:to>
                                        <p:strVal val="visible"/>
                                      </p:to>
                                    </p:set>
                                    <p:animEffect transition="in" filter="fade">
                                      <p:cBhvr>
                                        <p:cTn id="169" dur="500"/>
                                        <p:tgtEl>
                                          <p:spTgt spid="66"/>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67"/>
                                        </p:tgtEl>
                                        <p:attrNameLst>
                                          <p:attrName>style.visibility</p:attrName>
                                        </p:attrNameLst>
                                      </p:cBhvr>
                                      <p:to>
                                        <p:strVal val="visible"/>
                                      </p:to>
                                    </p:set>
                                    <p:animEffect transition="in" filter="fade">
                                      <p:cBhvr>
                                        <p:cTn id="172" dur="500"/>
                                        <p:tgtEl>
                                          <p:spTgt spid="67"/>
                                        </p:tgtEl>
                                      </p:cBhvr>
                                    </p:animEffect>
                                  </p:childTnLst>
                                </p:cTn>
                              </p:par>
                              <p:par>
                                <p:cTn id="173" presetID="10" presetClass="entr" presetSubtype="0" fill="hold" grpId="0" nodeType="withEffect">
                                  <p:stCondLst>
                                    <p:cond delay="0"/>
                                  </p:stCondLst>
                                  <p:childTnLst>
                                    <p:set>
                                      <p:cBhvr>
                                        <p:cTn id="174" dur="1" fill="hold">
                                          <p:stCondLst>
                                            <p:cond delay="0"/>
                                          </p:stCondLst>
                                        </p:cTn>
                                        <p:tgtEl>
                                          <p:spTgt spid="68"/>
                                        </p:tgtEl>
                                        <p:attrNameLst>
                                          <p:attrName>style.visibility</p:attrName>
                                        </p:attrNameLst>
                                      </p:cBhvr>
                                      <p:to>
                                        <p:strVal val="visible"/>
                                      </p:to>
                                    </p:set>
                                    <p:animEffect transition="in" filter="fade">
                                      <p:cBhvr>
                                        <p:cTn id="175" dur="500"/>
                                        <p:tgtEl>
                                          <p:spTgt spid="68"/>
                                        </p:tgtEl>
                                      </p:cBhvr>
                                    </p:animEffect>
                                  </p:childTnLst>
                                </p:cTn>
                              </p:par>
                              <p:par>
                                <p:cTn id="176" presetID="10" presetClass="entr" presetSubtype="0" fill="hold" grpId="0" nodeType="withEffect">
                                  <p:stCondLst>
                                    <p:cond delay="0"/>
                                  </p:stCondLst>
                                  <p:childTnLst>
                                    <p:set>
                                      <p:cBhvr>
                                        <p:cTn id="177" dur="1" fill="hold">
                                          <p:stCondLst>
                                            <p:cond delay="0"/>
                                          </p:stCondLst>
                                        </p:cTn>
                                        <p:tgtEl>
                                          <p:spTgt spid="69"/>
                                        </p:tgtEl>
                                        <p:attrNameLst>
                                          <p:attrName>style.visibility</p:attrName>
                                        </p:attrNameLst>
                                      </p:cBhvr>
                                      <p:to>
                                        <p:strVal val="visible"/>
                                      </p:to>
                                    </p:set>
                                    <p:animEffect transition="in" filter="fade">
                                      <p:cBhvr>
                                        <p:cTn id="178" dur="500"/>
                                        <p:tgtEl>
                                          <p:spTgt spid="69"/>
                                        </p:tgtEl>
                                      </p:cBhvr>
                                    </p:animEffect>
                                  </p:childTnLst>
                                </p:cTn>
                              </p:par>
                              <p:par>
                                <p:cTn id="179" presetID="10" presetClass="entr" presetSubtype="0" fill="hold" grpId="0" nodeType="withEffect">
                                  <p:stCondLst>
                                    <p:cond delay="0"/>
                                  </p:stCondLst>
                                  <p:childTnLst>
                                    <p:set>
                                      <p:cBhvr>
                                        <p:cTn id="180" dur="1" fill="hold">
                                          <p:stCondLst>
                                            <p:cond delay="0"/>
                                          </p:stCondLst>
                                        </p:cTn>
                                        <p:tgtEl>
                                          <p:spTgt spid="70"/>
                                        </p:tgtEl>
                                        <p:attrNameLst>
                                          <p:attrName>style.visibility</p:attrName>
                                        </p:attrNameLst>
                                      </p:cBhvr>
                                      <p:to>
                                        <p:strVal val="visible"/>
                                      </p:to>
                                    </p:set>
                                    <p:animEffect transition="in" filter="fade">
                                      <p:cBhvr>
                                        <p:cTn id="181" dur="500"/>
                                        <p:tgtEl>
                                          <p:spTgt spid="70"/>
                                        </p:tgtEl>
                                      </p:cBhvr>
                                    </p:animEffect>
                                  </p:childTnLst>
                                </p:cTn>
                              </p:par>
                              <p:par>
                                <p:cTn id="182" presetID="10" presetClass="entr" presetSubtype="0" fill="hold" grpId="0" nodeType="withEffect">
                                  <p:stCondLst>
                                    <p:cond delay="0"/>
                                  </p:stCondLst>
                                  <p:childTnLst>
                                    <p:set>
                                      <p:cBhvr>
                                        <p:cTn id="183" dur="1" fill="hold">
                                          <p:stCondLst>
                                            <p:cond delay="0"/>
                                          </p:stCondLst>
                                        </p:cTn>
                                        <p:tgtEl>
                                          <p:spTgt spid="71"/>
                                        </p:tgtEl>
                                        <p:attrNameLst>
                                          <p:attrName>style.visibility</p:attrName>
                                        </p:attrNameLst>
                                      </p:cBhvr>
                                      <p:to>
                                        <p:strVal val="visible"/>
                                      </p:to>
                                    </p:set>
                                    <p:animEffect transition="in" filter="fade">
                                      <p:cBhvr>
                                        <p:cTn id="184" dur="500"/>
                                        <p:tgtEl>
                                          <p:spTgt spid="71"/>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72"/>
                                        </p:tgtEl>
                                        <p:attrNameLst>
                                          <p:attrName>style.visibility</p:attrName>
                                        </p:attrNameLst>
                                      </p:cBhvr>
                                      <p:to>
                                        <p:strVal val="visible"/>
                                      </p:to>
                                    </p:set>
                                    <p:animEffect transition="in" filter="fade">
                                      <p:cBhvr>
                                        <p:cTn id="187" dur="500"/>
                                        <p:tgtEl>
                                          <p:spTgt spid="72"/>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73"/>
                                        </p:tgtEl>
                                        <p:attrNameLst>
                                          <p:attrName>style.visibility</p:attrName>
                                        </p:attrNameLst>
                                      </p:cBhvr>
                                      <p:to>
                                        <p:strVal val="visible"/>
                                      </p:to>
                                    </p:set>
                                    <p:animEffect transition="in" filter="fade">
                                      <p:cBhvr>
                                        <p:cTn id="190" dur="500"/>
                                        <p:tgtEl>
                                          <p:spTgt spid="73"/>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74"/>
                                        </p:tgtEl>
                                        <p:attrNameLst>
                                          <p:attrName>style.visibility</p:attrName>
                                        </p:attrNameLst>
                                      </p:cBhvr>
                                      <p:to>
                                        <p:strVal val="visible"/>
                                      </p:to>
                                    </p:set>
                                    <p:animEffect transition="in" filter="fade">
                                      <p:cBhvr>
                                        <p:cTn id="193" dur="500"/>
                                        <p:tgtEl>
                                          <p:spTgt spid="74"/>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75"/>
                                        </p:tgtEl>
                                        <p:attrNameLst>
                                          <p:attrName>style.visibility</p:attrName>
                                        </p:attrNameLst>
                                      </p:cBhvr>
                                      <p:to>
                                        <p:strVal val="visible"/>
                                      </p:to>
                                    </p:set>
                                    <p:animEffect transition="in" filter="fade">
                                      <p:cBhvr>
                                        <p:cTn id="196" dur="500"/>
                                        <p:tgtEl>
                                          <p:spTgt spid="75"/>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76"/>
                                        </p:tgtEl>
                                        <p:attrNameLst>
                                          <p:attrName>style.visibility</p:attrName>
                                        </p:attrNameLst>
                                      </p:cBhvr>
                                      <p:to>
                                        <p:strVal val="visible"/>
                                      </p:to>
                                    </p:set>
                                    <p:animEffect transition="in" filter="fade">
                                      <p:cBhvr>
                                        <p:cTn id="199" dur="500"/>
                                        <p:tgtEl>
                                          <p:spTgt spid="76"/>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77"/>
                                        </p:tgtEl>
                                        <p:attrNameLst>
                                          <p:attrName>style.visibility</p:attrName>
                                        </p:attrNameLst>
                                      </p:cBhvr>
                                      <p:to>
                                        <p:strVal val="visible"/>
                                      </p:to>
                                    </p:set>
                                    <p:animEffect transition="in" filter="fade">
                                      <p:cBhvr>
                                        <p:cTn id="202" dur="500"/>
                                        <p:tgtEl>
                                          <p:spTgt spid="77"/>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81"/>
                                        </p:tgtEl>
                                        <p:attrNameLst>
                                          <p:attrName>style.visibility</p:attrName>
                                        </p:attrNameLst>
                                      </p:cBhvr>
                                      <p:to>
                                        <p:strVal val="visible"/>
                                      </p:to>
                                    </p:set>
                                    <p:animEffect transition="in" filter="fade">
                                      <p:cBhvr>
                                        <p:cTn id="205" dur="500"/>
                                        <p:tgtEl>
                                          <p:spTgt spid="81"/>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84"/>
                                        </p:tgtEl>
                                        <p:attrNameLst>
                                          <p:attrName>style.visibility</p:attrName>
                                        </p:attrNameLst>
                                      </p:cBhvr>
                                      <p:to>
                                        <p:strVal val="visible"/>
                                      </p:to>
                                    </p:set>
                                    <p:animEffect transition="in" filter="fade">
                                      <p:cBhvr>
                                        <p:cTn id="208" dur="500"/>
                                        <p:tgtEl>
                                          <p:spTgt spid="84"/>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85"/>
                                        </p:tgtEl>
                                        <p:attrNameLst>
                                          <p:attrName>style.visibility</p:attrName>
                                        </p:attrNameLst>
                                      </p:cBhvr>
                                      <p:to>
                                        <p:strVal val="visible"/>
                                      </p:to>
                                    </p:set>
                                    <p:animEffect transition="in" filter="fade">
                                      <p:cBhvr>
                                        <p:cTn id="211" dur="500"/>
                                        <p:tgtEl>
                                          <p:spTgt spid="85"/>
                                        </p:tgtEl>
                                      </p:cBhvr>
                                    </p:animEffect>
                                  </p:childTnLst>
                                </p:cTn>
                              </p:par>
                              <p:par>
                                <p:cTn id="212" presetID="10" presetClass="entr" presetSubtype="0" fill="hold" grpId="0" nodeType="withEffect">
                                  <p:stCondLst>
                                    <p:cond delay="0"/>
                                  </p:stCondLst>
                                  <p:childTnLst>
                                    <p:set>
                                      <p:cBhvr>
                                        <p:cTn id="213" dur="1" fill="hold">
                                          <p:stCondLst>
                                            <p:cond delay="0"/>
                                          </p:stCondLst>
                                        </p:cTn>
                                        <p:tgtEl>
                                          <p:spTgt spid="86"/>
                                        </p:tgtEl>
                                        <p:attrNameLst>
                                          <p:attrName>style.visibility</p:attrName>
                                        </p:attrNameLst>
                                      </p:cBhvr>
                                      <p:to>
                                        <p:strVal val="visible"/>
                                      </p:to>
                                    </p:set>
                                    <p:animEffect transition="in" filter="fade">
                                      <p:cBhvr>
                                        <p:cTn id="214" dur="500"/>
                                        <p:tgtEl>
                                          <p:spTgt spid="86"/>
                                        </p:tgtEl>
                                      </p:cBhvr>
                                    </p:animEffect>
                                  </p:childTnLst>
                                </p:cTn>
                              </p:par>
                              <p:par>
                                <p:cTn id="215" presetID="10" presetClass="entr" presetSubtype="0" fill="hold" grpId="0" nodeType="withEffect">
                                  <p:stCondLst>
                                    <p:cond delay="0"/>
                                  </p:stCondLst>
                                  <p:childTnLst>
                                    <p:set>
                                      <p:cBhvr>
                                        <p:cTn id="216" dur="1" fill="hold">
                                          <p:stCondLst>
                                            <p:cond delay="0"/>
                                          </p:stCondLst>
                                        </p:cTn>
                                        <p:tgtEl>
                                          <p:spTgt spid="87"/>
                                        </p:tgtEl>
                                        <p:attrNameLst>
                                          <p:attrName>style.visibility</p:attrName>
                                        </p:attrNameLst>
                                      </p:cBhvr>
                                      <p:to>
                                        <p:strVal val="visible"/>
                                      </p:to>
                                    </p:set>
                                    <p:animEffect transition="in" filter="fade">
                                      <p:cBhvr>
                                        <p:cTn id="217" dur="500"/>
                                        <p:tgtEl>
                                          <p:spTgt spid="87"/>
                                        </p:tgtEl>
                                      </p:cBhvr>
                                    </p:animEffect>
                                  </p:childTnLst>
                                </p:cTn>
                              </p:par>
                              <p:par>
                                <p:cTn id="218" presetID="10" presetClass="entr" presetSubtype="0" fill="hold" grpId="0" nodeType="withEffect">
                                  <p:stCondLst>
                                    <p:cond delay="0"/>
                                  </p:stCondLst>
                                  <p:childTnLst>
                                    <p:set>
                                      <p:cBhvr>
                                        <p:cTn id="219" dur="1" fill="hold">
                                          <p:stCondLst>
                                            <p:cond delay="0"/>
                                          </p:stCondLst>
                                        </p:cTn>
                                        <p:tgtEl>
                                          <p:spTgt spid="88"/>
                                        </p:tgtEl>
                                        <p:attrNameLst>
                                          <p:attrName>style.visibility</p:attrName>
                                        </p:attrNameLst>
                                      </p:cBhvr>
                                      <p:to>
                                        <p:strVal val="visible"/>
                                      </p:to>
                                    </p:set>
                                    <p:animEffect transition="in" filter="fade">
                                      <p:cBhvr>
                                        <p:cTn id="220" dur="500"/>
                                        <p:tgtEl>
                                          <p:spTgt spid="88"/>
                                        </p:tgtEl>
                                      </p:cBhvr>
                                    </p:animEffect>
                                  </p:childTnLst>
                                </p:cTn>
                              </p:par>
                              <p:par>
                                <p:cTn id="221" presetID="10" presetClass="entr" presetSubtype="0" fill="hold" grpId="0" nodeType="withEffect">
                                  <p:stCondLst>
                                    <p:cond delay="0"/>
                                  </p:stCondLst>
                                  <p:childTnLst>
                                    <p:set>
                                      <p:cBhvr>
                                        <p:cTn id="222" dur="1" fill="hold">
                                          <p:stCondLst>
                                            <p:cond delay="0"/>
                                          </p:stCondLst>
                                        </p:cTn>
                                        <p:tgtEl>
                                          <p:spTgt spid="89"/>
                                        </p:tgtEl>
                                        <p:attrNameLst>
                                          <p:attrName>style.visibility</p:attrName>
                                        </p:attrNameLst>
                                      </p:cBhvr>
                                      <p:to>
                                        <p:strVal val="visible"/>
                                      </p:to>
                                    </p:set>
                                    <p:animEffect transition="in" filter="fade">
                                      <p:cBhvr>
                                        <p:cTn id="223" dur="500"/>
                                        <p:tgtEl>
                                          <p:spTgt spid="89"/>
                                        </p:tgtEl>
                                      </p:cBhvr>
                                    </p:animEffect>
                                  </p:childTnLst>
                                </p:cTn>
                              </p:par>
                              <p:par>
                                <p:cTn id="224" presetID="10" presetClass="entr" presetSubtype="0" fill="hold" grpId="0" nodeType="withEffect">
                                  <p:stCondLst>
                                    <p:cond delay="0"/>
                                  </p:stCondLst>
                                  <p:childTnLst>
                                    <p:set>
                                      <p:cBhvr>
                                        <p:cTn id="225" dur="1" fill="hold">
                                          <p:stCondLst>
                                            <p:cond delay="0"/>
                                          </p:stCondLst>
                                        </p:cTn>
                                        <p:tgtEl>
                                          <p:spTgt spid="90"/>
                                        </p:tgtEl>
                                        <p:attrNameLst>
                                          <p:attrName>style.visibility</p:attrName>
                                        </p:attrNameLst>
                                      </p:cBhvr>
                                      <p:to>
                                        <p:strVal val="visible"/>
                                      </p:to>
                                    </p:set>
                                    <p:animEffect transition="in" filter="fade">
                                      <p:cBhvr>
                                        <p:cTn id="226" dur="500"/>
                                        <p:tgtEl>
                                          <p:spTgt spid="90"/>
                                        </p:tgtEl>
                                      </p:cBhvr>
                                    </p:animEffect>
                                  </p:childTnLst>
                                </p:cTn>
                              </p:par>
                              <p:par>
                                <p:cTn id="227" presetID="10" presetClass="entr" presetSubtype="0" fill="hold" grpId="0" nodeType="withEffect">
                                  <p:stCondLst>
                                    <p:cond delay="0"/>
                                  </p:stCondLst>
                                  <p:childTnLst>
                                    <p:set>
                                      <p:cBhvr>
                                        <p:cTn id="228" dur="1" fill="hold">
                                          <p:stCondLst>
                                            <p:cond delay="0"/>
                                          </p:stCondLst>
                                        </p:cTn>
                                        <p:tgtEl>
                                          <p:spTgt spid="91"/>
                                        </p:tgtEl>
                                        <p:attrNameLst>
                                          <p:attrName>style.visibility</p:attrName>
                                        </p:attrNameLst>
                                      </p:cBhvr>
                                      <p:to>
                                        <p:strVal val="visible"/>
                                      </p:to>
                                    </p:set>
                                    <p:animEffect transition="in" filter="fade">
                                      <p:cBhvr>
                                        <p:cTn id="229" dur="500"/>
                                        <p:tgtEl>
                                          <p:spTgt spid="91"/>
                                        </p:tgtEl>
                                      </p:cBhvr>
                                    </p:animEffect>
                                  </p:childTnLst>
                                </p:cTn>
                              </p:par>
                              <p:par>
                                <p:cTn id="230" presetID="10" presetClass="entr" presetSubtype="0" fill="hold" grpId="0" nodeType="withEffect">
                                  <p:stCondLst>
                                    <p:cond delay="0"/>
                                  </p:stCondLst>
                                  <p:childTnLst>
                                    <p:set>
                                      <p:cBhvr>
                                        <p:cTn id="231" dur="1" fill="hold">
                                          <p:stCondLst>
                                            <p:cond delay="0"/>
                                          </p:stCondLst>
                                        </p:cTn>
                                        <p:tgtEl>
                                          <p:spTgt spid="92"/>
                                        </p:tgtEl>
                                        <p:attrNameLst>
                                          <p:attrName>style.visibility</p:attrName>
                                        </p:attrNameLst>
                                      </p:cBhvr>
                                      <p:to>
                                        <p:strVal val="visible"/>
                                      </p:to>
                                    </p:set>
                                    <p:animEffect transition="in" filter="fade">
                                      <p:cBhvr>
                                        <p:cTn id="232" dur="500"/>
                                        <p:tgtEl>
                                          <p:spTgt spid="92"/>
                                        </p:tgtEl>
                                      </p:cBhvr>
                                    </p:animEffect>
                                  </p:childTnLst>
                                </p:cTn>
                              </p:par>
                              <p:par>
                                <p:cTn id="233" presetID="10" presetClass="entr" presetSubtype="0" fill="hold" grpId="0" nodeType="withEffect">
                                  <p:stCondLst>
                                    <p:cond delay="0"/>
                                  </p:stCondLst>
                                  <p:childTnLst>
                                    <p:set>
                                      <p:cBhvr>
                                        <p:cTn id="234" dur="1" fill="hold">
                                          <p:stCondLst>
                                            <p:cond delay="0"/>
                                          </p:stCondLst>
                                        </p:cTn>
                                        <p:tgtEl>
                                          <p:spTgt spid="93"/>
                                        </p:tgtEl>
                                        <p:attrNameLst>
                                          <p:attrName>style.visibility</p:attrName>
                                        </p:attrNameLst>
                                      </p:cBhvr>
                                      <p:to>
                                        <p:strVal val="visible"/>
                                      </p:to>
                                    </p:set>
                                    <p:animEffect transition="in" filter="fade">
                                      <p:cBhvr>
                                        <p:cTn id="235" dur="500"/>
                                        <p:tgtEl>
                                          <p:spTgt spid="93"/>
                                        </p:tgtEl>
                                      </p:cBhvr>
                                    </p:animEffect>
                                  </p:childTnLst>
                                </p:cTn>
                              </p:par>
                              <p:par>
                                <p:cTn id="236" presetID="10" presetClass="entr" presetSubtype="0" fill="hold" grpId="0" nodeType="withEffect">
                                  <p:stCondLst>
                                    <p:cond delay="0"/>
                                  </p:stCondLst>
                                  <p:childTnLst>
                                    <p:set>
                                      <p:cBhvr>
                                        <p:cTn id="237" dur="1" fill="hold">
                                          <p:stCondLst>
                                            <p:cond delay="0"/>
                                          </p:stCondLst>
                                        </p:cTn>
                                        <p:tgtEl>
                                          <p:spTgt spid="94"/>
                                        </p:tgtEl>
                                        <p:attrNameLst>
                                          <p:attrName>style.visibility</p:attrName>
                                        </p:attrNameLst>
                                      </p:cBhvr>
                                      <p:to>
                                        <p:strVal val="visible"/>
                                      </p:to>
                                    </p:set>
                                    <p:animEffect transition="in" filter="fade">
                                      <p:cBhvr>
                                        <p:cTn id="238" dur="500"/>
                                        <p:tgtEl>
                                          <p:spTgt spid="94"/>
                                        </p:tgtEl>
                                      </p:cBhvr>
                                    </p:animEffect>
                                  </p:childTnLst>
                                </p:cTn>
                              </p:par>
                              <p:par>
                                <p:cTn id="239" presetID="10" presetClass="entr" presetSubtype="0" fill="hold" grpId="0" nodeType="withEffect">
                                  <p:stCondLst>
                                    <p:cond delay="0"/>
                                  </p:stCondLst>
                                  <p:childTnLst>
                                    <p:set>
                                      <p:cBhvr>
                                        <p:cTn id="240" dur="1" fill="hold">
                                          <p:stCondLst>
                                            <p:cond delay="0"/>
                                          </p:stCondLst>
                                        </p:cTn>
                                        <p:tgtEl>
                                          <p:spTgt spid="95"/>
                                        </p:tgtEl>
                                        <p:attrNameLst>
                                          <p:attrName>style.visibility</p:attrName>
                                        </p:attrNameLst>
                                      </p:cBhvr>
                                      <p:to>
                                        <p:strVal val="visible"/>
                                      </p:to>
                                    </p:set>
                                    <p:animEffect transition="in" filter="fade">
                                      <p:cBhvr>
                                        <p:cTn id="241" dur="500"/>
                                        <p:tgtEl>
                                          <p:spTgt spid="95"/>
                                        </p:tgtEl>
                                      </p:cBhvr>
                                    </p:animEffect>
                                  </p:childTnLst>
                                </p:cTn>
                              </p:par>
                              <p:par>
                                <p:cTn id="242" presetID="10" presetClass="entr" presetSubtype="0" fill="hold" grpId="0" nodeType="withEffect">
                                  <p:stCondLst>
                                    <p:cond delay="0"/>
                                  </p:stCondLst>
                                  <p:childTnLst>
                                    <p:set>
                                      <p:cBhvr>
                                        <p:cTn id="243" dur="1" fill="hold">
                                          <p:stCondLst>
                                            <p:cond delay="0"/>
                                          </p:stCondLst>
                                        </p:cTn>
                                        <p:tgtEl>
                                          <p:spTgt spid="96"/>
                                        </p:tgtEl>
                                        <p:attrNameLst>
                                          <p:attrName>style.visibility</p:attrName>
                                        </p:attrNameLst>
                                      </p:cBhvr>
                                      <p:to>
                                        <p:strVal val="visible"/>
                                      </p:to>
                                    </p:set>
                                    <p:animEffect transition="in" filter="fade">
                                      <p:cBhvr>
                                        <p:cTn id="244" dur="500"/>
                                        <p:tgtEl>
                                          <p:spTgt spid="96"/>
                                        </p:tgtEl>
                                      </p:cBhvr>
                                    </p:animEffect>
                                  </p:childTnLst>
                                </p:cTn>
                              </p:par>
                              <p:par>
                                <p:cTn id="245" presetID="10" presetClass="entr" presetSubtype="0" fill="hold" grpId="0" nodeType="withEffect">
                                  <p:stCondLst>
                                    <p:cond delay="0"/>
                                  </p:stCondLst>
                                  <p:childTnLst>
                                    <p:set>
                                      <p:cBhvr>
                                        <p:cTn id="246" dur="1" fill="hold">
                                          <p:stCondLst>
                                            <p:cond delay="0"/>
                                          </p:stCondLst>
                                        </p:cTn>
                                        <p:tgtEl>
                                          <p:spTgt spid="97"/>
                                        </p:tgtEl>
                                        <p:attrNameLst>
                                          <p:attrName>style.visibility</p:attrName>
                                        </p:attrNameLst>
                                      </p:cBhvr>
                                      <p:to>
                                        <p:strVal val="visible"/>
                                      </p:to>
                                    </p:set>
                                    <p:animEffect transition="in" filter="fade">
                                      <p:cBhvr>
                                        <p:cTn id="247" dur="500"/>
                                        <p:tgtEl>
                                          <p:spTgt spid="97"/>
                                        </p:tgtEl>
                                      </p:cBhvr>
                                    </p:animEffect>
                                  </p:childTnLst>
                                </p:cTn>
                              </p:par>
                            </p:childTnLst>
                          </p:cTn>
                        </p:par>
                        <p:par>
                          <p:cTn id="248" fill="hold">
                            <p:stCondLst>
                              <p:cond delay="500"/>
                            </p:stCondLst>
                            <p:childTnLst>
                              <p:par>
                                <p:cTn id="249" presetID="22" presetClass="entr" presetSubtype="8" fill="hold" grpId="0" nodeType="afterEffect">
                                  <p:stCondLst>
                                    <p:cond delay="0"/>
                                  </p:stCondLst>
                                  <p:childTnLst>
                                    <p:set>
                                      <p:cBhvr>
                                        <p:cTn id="250" dur="1" fill="hold">
                                          <p:stCondLst>
                                            <p:cond delay="0"/>
                                          </p:stCondLst>
                                        </p:cTn>
                                        <p:tgtEl>
                                          <p:spTgt spid="83"/>
                                        </p:tgtEl>
                                        <p:attrNameLst>
                                          <p:attrName>style.visibility</p:attrName>
                                        </p:attrNameLst>
                                      </p:cBhvr>
                                      <p:to>
                                        <p:strVal val="visible"/>
                                      </p:to>
                                    </p:set>
                                    <p:animEffect transition="in" filter="wipe(left)">
                                      <p:cBhvr>
                                        <p:cTn id="251" dur="500"/>
                                        <p:tgtEl>
                                          <p:spTgt spid="83"/>
                                        </p:tgtEl>
                                      </p:cBhvr>
                                    </p:animEffect>
                                  </p:childTnLst>
                                </p:cTn>
                              </p:par>
                              <p:par>
                                <p:cTn id="252" presetID="22" presetClass="entr" presetSubtype="8" fill="hold" grpId="0" nodeType="withEffect">
                                  <p:stCondLst>
                                    <p:cond delay="0"/>
                                  </p:stCondLst>
                                  <p:childTnLst>
                                    <p:set>
                                      <p:cBhvr>
                                        <p:cTn id="253" dur="1" fill="hold">
                                          <p:stCondLst>
                                            <p:cond delay="0"/>
                                          </p:stCondLst>
                                        </p:cTn>
                                        <p:tgtEl>
                                          <p:spTgt spid="82"/>
                                        </p:tgtEl>
                                        <p:attrNameLst>
                                          <p:attrName>style.visibility</p:attrName>
                                        </p:attrNameLst>
                                      </p:cBhvr>
                                      <p:to>
                                        <p:strVal val="visible"/>
                                      </p:to>
                                    </p:set>
                                    <p:animEffect transition="in" filter="wipe(left)">
                                      <p:cBhvr>
                                        <p:cTn id="254" dur="500"/>
                                        <p:tgtEl>
                                          <p:spTgt spid="82"/>
                                        </p:tgtEl>
                                      </p:cBhvr>
                                    </p:animEffect>
                                  </p:childTnLst>
                                </p:cTn>
                              </p:par>
                              <p:par>
                                <p:cTn id="255" presetID="22" presetClass="entr" presetSubtype="8" fill="hold" grpId="0" nodeType="withEffect">
                                  <p:stCondLst>
                                    <p:cond delay="0"/>
                                  </p:stCondLst>
                                  <p:childTnLst>
                                    <p:set>
                                      <p:cBhvr>
                                        <p:cTn id="256" dur="1" fill="hold">
                                          <p:stCondLst>
                                            <p:cond delay="0"/>
                                          </p:stCondLst>
                                        </p:cTn>
                                        <p:tgtEl>
                                          <p:spTgt spid="8"/>
                                        </p:tgtEl>
                                        <p:attrNameLst>
                                          <p:attrName>style.visibility</p:attrName>
                                        </p:attrNameLst>
                                      </p:cBhvr>
                                      <p:to>
                                        <p:strVal val="visible"/>
                                      </p:to>
                                    </p:set>
                                    <p:animEffect transition="in" filter="wipe(left)">
                                      <p:cBhvr>
                                        <p:cTn id="257" dur="500"/>
                                        <p:tgtEl>
                                          <p:spTgt spid="8"/>
                                        </p:tgtEl>
                                      </p:cBhvr>
                                    </p:animEffect>
                                  </p:childTnLst>
                                </p:cTn>
                              </p:par>
                              <p:par>
                                <p:cTn id="258" presetID="22" presetClass="entr" presetSubtype="8" fill="hold" grpId="0" nodeType="withEffect">
                                  <p:stCondLst>
                                    <p:cond delay="0"/>
                                  </p:stCondLst>
                                  <p:childTnLst>
                                    <p:set>
                                      <p:cBhvr>
                                        <p:cTn id="259" dur="1" fill="hold">
                                          <p:stCondLst>
                                            <p:cond delay="0"/>
                                          </p:stCondLst>
                                        </p:cTn>
                                        <p:tgtEl>
                                          <p:spTgt spid="14"/>
                                        </p:tgtEl>
                                        <p:attrNameLst>
                                          <p:attrName>style.visibility</p:attrName>
                                        </p:attrNameLst>
                                      </p:cBhvr>
                                      <p:to>
                                        <p:strVal val="visible"/>
                                      </p:to>
                                    </p:set>
                                    <p:animEffect transition="in" filter="wipe(left)">
                                      <p:cBhvr>
                                        <p:cTn id="260" dur="500"/>
                                        <p:tgtEl>
                                          <p:spTgt spid="14"/>
                                        </p:tgtEl>
                                      </p:cBhvr>
                                    </p:animEffect>
                                  </p:childTnLst>
                                </p:cTn>
                              </p:par>
                              <p:par>
                                <p:cTn id="261" presetID="22" presetClass="entr" presetSubtype="8" fill="hold" grpId="0" nodeType="withEffect">
                                  <p:stCondLst>
                                    <p:cond delay="0"/>
                                  </p:stCondLst>
                                  <p:childTnLst>
                                    <p:set>
                                      <p:cBhvr>
                                        <p:cTn id="262" dur="1" fill="hold">
                                          <p:stCondLst>
                                            <p:cond delay="0"/>
                                          </p:stCondLst>
                                        </p:cTn>
                                        <p:tgtEl>
                                          <p:spTgt spid="22"/>
                                        </p:tgtEl>
                                        <p:attrNameLst>
                                          <p:attrName>style.visibility</p:attrName>
                                        </p:attrNameLst>
                                      </p:cBhvr>
                                      <p:to>
                                        <p:strVal val="visible"/>
                                      </p:to>
                                    </p:set>
                                    <p:animEffect transition="in" filter="wipe(left)">
                                      <p:cBhvr>
                                        <p:cTn id="263" dur="500"/>
                                        <p:tgtEl>
                                          <p:spTgt spid="22"/>
                                        </p:tgtEl>
                                      </p:cBhvr>
                                    </p:animEffect>
                                  </p:childTnLst>
                                </p:cTn>
                              </p:par>
                              <p:par>
                                <p:cTn id="264" presetID="22" presetClass="entr" presetSubtype="8" fill="hold" grpId="0" nodeType="withEffect">
                                  <p:stCondLst>
                                    <p:cond delay="0"/>
                                  </p:stCondLst>
                                  <p:childTnLst>
                                    <p:set>
                                      <p:cBhvr>
                                        <p:cTn id="265" dur="1" fill="hold">
                                          <p:stCondLst>
                                            <p:cond delay="0"/>
                                          </p:stCondLst>
                                        </p:cTn>
                                        <p:tgtEl>
                                          <p:spTgt spid="78"/>
                                        </p:tgtEl>
                                        <p:attrNameLst>
                                          <p:attrName>style.visibility</p:attrName>
                                        </p:attrNameLst>
                                      </p:cBhvr>
                                      <p:to>
                                        <p:strVal val="visible"/>
                                      </p:to>
                                    </p:set>
                                    <p:animEffect transition="in" filter="wipe(left)">
                                      <p:cBhvr>
                                        <p:cTn id="266" dur="500"/>
                                        <p:tgtEl>
                                          <p:spTgt spid="78"/>
                                        </p:tgtEl>
                                      </p:cBhvr>
                                    </p:animEffect>
                                  </p:childTnLst>
                                </p:cTn>
                              </p:par>
                              <p:par>
                                <p:cTn id="267" presetID="22" presetClass="entr" presetSubtype="8" fill="hold" grpId="0" nodeType="withEffect">
                                  <p:stCondLst>
                                    <p:cond delay="0"/>
                                  </p:stCondLst>
                                  <p:childTnLst>
                                    <p:set>
                                      <p:cBhvr>
                                        <p:cTn id="268" dur="1" fill="hold">
                                          <p:stCondLst>
                                            <p:cond delay="0"/>
                                          </p:stCondLst>
                                        </p:cTn>
                                        <p:tgtEl>
                                          <p:spTgt spid="79"/>
                                        </p:tgtEl>
                                        <p:attrNameLst>
                                          <p:attrName>style.visibility</p:attrName>
                                        </p:attrNameLst>
                                      </p:cBhvr>
                                      <p:to>
                                        <p:strVal val="visible"/>
                                      </p:to>
                                    </p:set>
                                    <p:animEffect transition="in" filter="wipe(left)">
                                      <p:cBhvr>
                                        <p:cTn id="269" dur="500"/>
                                        <p:tgtEl>
                                          <p:spTgt spid="79"/>
                                        </p:tgtEl>
                                      </p:cBhvr>
                                    </p:animEffect>
                                  </p:childTnLst>
                                </p:cTn>
                              </p:par>
                              <p:par>
                                <p:cTn id="270" presetID="22" presetClass="entr" presetSubtype="8" fill="hold" grpId="0" nodeType="withEffect">
                                  <p:stCondLst>
                                    <p:cond delay="0"/>
                                  </p:stCondLst>
                                  <p:childTnLst>
                                    <p:set>
                                      <p:cBhvr>
                                        <p:cTn id="271" dur="1" fill="hold">
                                          <p:stCondLst>
                                            <p:cond delay="0"/>
                                          </p:stCondLst>
                                        </p:cTn>
                                        <p:tgtEl>
                                          <p:spTgt spid="80"/>
                                        </p:tgtEl>
                                        <p:attrNameLst>
                                          <p:attrName>style.visibility</p:attrName>
                                        </p:attrNameLst>
                                      </p:cBhvr>
                                      <p:to>
                                        <p:strVal val="visible"/>
                                      </p:to>
                                    </p:set>
                                    <p:animEffect transition="in" filter="wipe(left)">
                                      <p:cBhvr>
                                        <p:cTn id="272" dur="500"/>
                                        <p:tgtEl>
                                          <p:spTgt spid="80"/>
                                        </p:tgtEl>
                                      </p:cBhvr>
                                    </p:animEffect>
                                  </p:childTnLst>
                                </p:cTn>
                              </p:par>
                              <p:par>
                                <p:cTn id="273" presetID="10" presetClass="entr" presetSubtype="0" fill="hold" grpId="0" nodeType="withEffect">
                                  <p:stCondLst>
                                    <p:cond delay="0"/>
                                  </p:stCondLst>
                                  <p:childTnLst>
                                    <p:set>
                                      <p:cBhvr>
                                        <p:cTn id="274" dur="1" fill="hold">
                                          <p:stCondLst>
                                            <p:cond delay="0"/>
                                          </p:stCondLst>
                                        </p:cTn>
                                        <p:tgtEl>
                                          <p:spTgt spid="98"/>
                                        </p:tgtEl>
                                        <p:attrNameLst>
                                          <p:attrName>style.visibility</p:attrName>
                                        </p:attrNameLst>
                                      </p:cBhvr>
                                      <p:to>
                                        <p:strVal val="visible"/>
                                      </p:to>
                                    </p:set>
                                    <p:animEffect transition="in" filter="fade">
                                      <p:cBhvr>
                                        <p:cTn id="275"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2" grpId="0" animBg="1"/>
      <p:bldP spid="13" grpId="0" animBg="1"/>
      <p:bldP spid="14" grpId="0" animBg="1"/>
      <p:bldP spid="15" grpId="0" animBg="1"/>
      <p:bldP spid="16" grpId="0"/>
      <p:bldP spid="17" grpId="0" animBg="1"/>
      <p:bldP spid="18" grpId="0" animBg="1"/>
      <p:bldP spid="19" grpId="0" animBg="1"/>
      <p:bldP spid="20" grpId="0" animBg="1"/>
      <p:bldP spid="21" grpId="0" animBg="1"/>
      <p:bldP spid="22" grpId="0"/>
      <p:bldP spid="23" grpId="0"/>
      <p:bldP spid="24" grpId="0"/>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p:bldP spid="9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6">
            <a:extLst>
              <a:ext uri="{FF2B5EF4-FFF2-40B4-BE49-F238E27FC236}">
                <a16:creationId xmlns:a16="http://schemas.microsoft.com/office/drawing/2014/main" id="{54CAFFAA-4049-25DC-80DB-ABA8651CA5CC}"/>
              </a:ext>
            </a:extLst>
          </p:cNvPr>
          <p:cNvSpPr/>
          <p:nvPr/>
        </p:nvSpPr>
        <p:spPr>
          <a:xfrm>
            <a:off x="757652" y="1732117"/>
            <a:ext cx="10641501" cy="537183"/>
          </a:xfrm>
          <a:prstGeom prst="rect">
            <a:avLst/>
          </a:prstGeom>
          <a:blipFill>
            <a:blip r:embed="rId2" cstate="print"/>
            <a:stretch>
              <a:fillRect/>
            </a:stretch>
          </a:blipFill>
        </p:spPr>
        <p:txBody>
          <a:bodyPr wrap="square" lIns="0" tIns="0" rIns="0" bIns="0" rtlCol="0"/>
          <a:lstStyle/>
          <a:p>
            <a:pPr defTabSz="914377">
              <a:defRPr/>
            </a:pPr>
            <a:endParaRPr sz="1600" b="1" dirty="0">
              <a:solidFill>
                <a:prstClr val="black"/>
              </a:solidFill>
              <a:latin typeface="Tw Cen MT" panose="020B0602020104020603" pitchFamily="34" charset="0"/>
            </a:endParaRPr>
          </a:p>
        </p:txBody>
      </p:sp>
      <p:pic>
        <p:nvPicPr>
          <p:cNvPr id="12" name="Picture 11">
            <a:extLst>
              <a:ext uri="{FF2B5EF4-FFF2-40B4-BE49-F238E27FC236}">
                <a16:creationId xmlns:a16="http://schemas.microsoft.com/office/drawing/2014/main" id="{06BF23D3-2197-09CF-0D52-BFF85F1D9987}"/>
              </a:ext>
            </a:extLst>
          </p:cNvPr>
          <p:cNvPicPr>
            <a:picLocks noChangeAspect="1"/>
          </p:cNvPicPr>
          <p:nvPr/>
        </p:nvPicPr>
        <p:blipFill>
          <a:blip r:embed="rId3"/>
          <a:stretch>
            <a:fillRect/>
          </a:stretch>
        </p:blipFill>
        <p:spPr>
          <a:xfrm>
            <a:off x="139583" y="1276710"/>
            <a:ext cx="939052" cy="444815"/>
          </a:xfrm>
          <a:prstGeom prst="rect">
            <a:avLst/>
          </a:prstGeom>
        </p:spPr>
      </p:pic>
      <p:pic>
        <p:nvPicPr>
          <p:cNvPr id="13" name="Picture 4" descr="Image result for warehouse cross docking icon png">
            <a:extLst>
              <a:ext uri="{FF2B5EF4-FFF2-40B4-BE49-F238E27FC236}">
                <a16:creationId xmlns:a16="http://schemas.microsoft.com/office/drawing/2014/main" id="{5DF4186A-6865-62E8-CFE1-9BE826DDBFF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24" b="99471" l="0" r="98987">
                        <a14:foregroundMark x1="6582" y1="85714" x2="19494" y2="87831"/>
                        <a14:foregroundMark x1="23797" y1="76720" x2="23797" y2="76720"/>
                        <a14:foregroundMark x1="6835" y1="95767" x2="6835" y2="95767"/>
                        <a14:foregroundMark x1="17722" y1="93122" x2="17722" y2="93122"/>
                        <a14:foregroundMark x1="71392" y1="78836" x2="87342" y2="76720"/>
                        <a14:foregroundMark x1="95190" y1="94180" x2="95190" y2="94180"/>
                        <a14:foregroundMark x1="73924" y1="95767" x2="73924" y2="95767"/>
                        <a14:foregroundMark x1="92911" y1="92063" x2="93671" y2="96825"/>
                        <a14:foregroundMark x1="74430" y1="86772" x2="74430" y2="94180"/>
                        <a14:foregroundMark x1="33924" y1="30159" x2="45570" y2="15873"/>
                        <a14:foregroundMark x1="46835" y1="15873" x2="67089" y2="35450"/>
                        <a14:foregroundMark x1="26582" y1="37566" x2="33924" y2="35450"/>
                        <a14:foregroundMark x1="68861" y1="62434" x2="68861" y2="62434"/>
                        <a14:foregroundMark x1="68354" y1="55026" x2="68608" y2="90476"/>
                        <a14:foregroundMark x1="72152" y1="91534" x2="75443" y2="94180"/>
                        <a14:foregroundMark x1="71646" y1="93122" x2="73165" y2="98413"/>
                        <a14:foregroundMark x1="91646" y1="93651" x2="93671" y2="98413"/>
                        <a14:foregroundMark x1="20253" y1="90476" x2="18734" y2="97884"/>
                        <a14:foregroundMark x1="18734" y1="67196" x2="18734" y2="90476"/>
                        <a14:foregroundMark x1="21519" y1="74603" x2="25570" y2="90476"/>
                        <a14:foregroundMark x1="20506" y1="91005" x2="25570" y2="91005"/>
                        <a14:foregroundMark x1="21772" y1="94709" x2="21772" y2="94709"/>
                      </a14:backgroundRemoval>
                    </a14:imgEffect>
                  </a14:imgLayer>
                </a14:imgProps>
              </a:ext>
              <a:ext uri="{28A0092B-C50C-407E-A947-70E740481C1C}">
                <a14:useLocalDpi xmlns:a14="http://schemas.microsoft.com/office/drawing/2010/main" val="0"/>
              </a:ext>
            </a:extLst>
          </a:blip>
          <a:srcRect/>
          <a:stretch>
            <a:fillRect/>
          </a:stretch>
        </p:blipFill>
        <p:spPr bwMode="auto">
          <a:xfrm>
            <a:off x="2801635" y="1720390"/>
            <a:ext cx="846835" cy="4151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Image result for warehouse cross docking icon png">
            <a:extLst>
              <a:ext uri="{FF2B5EF4-FFF2-40B4-BE49-F238E27FC236}">
                <a16:creationId xmlns:a16="http://schemas.microsoft.com/office/drawing/2014/main" id="{A47DA410-C030-1DF8-2C79-0C2B4DBC459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24" b="99471" l="0" r="98987">
                        <a14:foregroundMark x1="6582" y1="85714" x2="19494" y2="87831"/>
                        <a14:foregroundMark x1="23797" y1="76720" x2="23797" y2="76720"/>
                        <a14:foregroundMark x1="6835" y1="95767" x2="6835" y2="95767"/>
                        <a14:foregroundMark x1="17722" y1="93122" x2="17722" y2="93122"/>
                        <a14:foregroundMark x1="71392" y1="78836" x2="87342" y2="76720"/>
                        <a14:foregroundMark x1="95190" y1="94180" x2="95190" y2="94180"/>
                        <a14:foregroundMark x1="73924" y1="95767" x2="73924" y2="95767"/>
                        <a14:foregroundMark x1="92911" y1="92063" x2="93671" y2="96825"/>
                        <a14:foregroundMark x1="74430" y1="86772" x2="74430" y2="94180"/>
                        <a14:foregroundMark x1="33924" y1="30159" x2="45570" y2="15873"/>
                        <a14:foregroundMark x1="46835" y1="15873" x2="67089" y2="35450"/>
                        <a14:foregroundMark x1="26582" y1="37566" x2="33924" y2="35450"/>
                        <a14:foregroundMark x1="68861" y1="62434" x2="68861" y2="62434"/>
                        <a14:foregroundMark x1="68354" y1="55026" x2="68608" y2="90476"/>
                        <a14:foregroundMark x1="72152" y1="91534" x2="75443" y2="94180"/>
                        <a14:foregroundMark x1="71646" y1="93122" x2="73165" y2="98413"/>
                        <a14:foregroundMark x1="91646" y1="93651" x2="93671" y2="98413"/>
                        <a14:foregroundMark x1="20253" y1="90476" x2="18734" y2="97884"/>
                        <a14:foregroundMark x1="18734" y1="67196" x2="18734" y2="90476"/>
                        <a14:foregroundMark x1="21519" y1="74603" x2="25570" y2="90476"/>
                        <a14:foregroundMark x1="20506" y1="91005" x2="25570" y2="91005"/>
                        <a14:foregroundMark x1="21772" y1="94709" x2="21772" y2="94709"/>
                      </a14:backgroundRemoval>
                    </a14:imgEffect>
                  </a14:imgLayer>
                </a14:imgProps>
              </a:ext>
              <a:ext uri="{28A0092B-C50C-407E-A947-70E740481C1C}">
                <a14:useLocalDpi xmlns:a14="http://schemas.microsoft.com/office/drawing/2010/main" val="0"/>
              </a:ext>
            </a:extLst>
          </a:blip>
          <a:srcRect/>
          <a:stretch>
            <a:fillRect/>
          </a:stretch>
        </p:blipFill>
        <p:spPr bwMode="auto">
          <a:xfrm>
            <a:off x="6676357" y="1765808"/>
            <a:ext cx="796363" cy="390363"/>
          </a:xfrm>
          <a:prstGeom prst="rect">
            <a:avLst/>
          </a:prstGeom>
          <a:noFill/>
          <a:extLst>
            <a:ext uri="{909E8E84-426E-40DD-AFC4-6F175D3DCCD1}">
              <a14:hiddenFill xmlns:a14="http://schemas.microsoft.com/office/drawing/2010/main">
                <a:solidFill>
                  <a:srgbClr val="FFFFFF"/>
                </a:solidFill>
              </a14:hiddenFill>
            </a:ext>
          </a:extLst>
        </p:spPr>
      </p:pic>
      <p:sp>
        <p:nvSpPr>
          <p:cNvPr id="15" name="object 8">
            <a:extLst>
              <a:ext uri="{FF2B5EF4-FFF2-40B4-BE49-F238E27FC236}">
                <a16:creationId xmlns:a16="http://schemas.microsoft.com/office/drawing/2014/main" id="{073FF70C-D757-EDFE-DEC6-D914AFBF583B}"/>
              </a:ext>
            </a:extLst>
          </p:cNvPr>
          <p:cNvSpPr/>
          <p:nvPr/>
        </p:nvSpPr>
        <p:spPr>
          <a:xfrm>
            <a:off x="669880" y="1811992"/>
            <a:ext cx="104013" cy="102869"/>
          </a:xfrm>
          <a:prstGeom prst="rect">
            <a:avLst/>
          </a:prstGeom>
          <a:blipFill>
            <a:blip r:embed="rId6" cstate="print"/>
            <a:stretch>
              <a:fillRect/>
            </a:stretch>
          </a:blipFill>
        </p:spPr>
        <p:txBody>
          <a:bodyPr wrap="square" lIns="0" tIns="0" rIns="0" bIns="0" rtlCol="0"/>
          <a:lstStyle/>
          <a:p>
            <a:pPr defTabSz="914377">
              <a:defRPr/>
            </a:pPr>
            <a:endParaRPr sz="1600" b="1" dirty="0">
              <a:solidFill>
                <a:prstClr val="black"/>
              </a:solidFill>
              <a:latin typeface="Tw Cen MT" panose="020B0602020104020603" pitchFamily="34" charset="0"/>
            </a:endParaRPr>
          </a:p>
        </p:txBody>
      </p:sp>
      <p:sp>
        <p:nvSpPr>
          <p:cNvPr id="16" name="object 20">
            <a:extLst>
              <a:ext uri="{FF2B5EF4-FFF2-40B4-BE49-F238E27FC236}">
                <a16:creationId xmlns:a16="http://schemas.microsoft.com/office/drawing/2014/main" id="{5A817C3F-C52D-6258-ED55-DE9B6765BB8E}"/>
              </a:ext>
            </a:extLst>
          </p:cNvPr>
          <p:cNvSpPr/>
          <p:nvPr/>
        </p:nvSpPr>
        <p:spPr>
          <a:xfrm>
            <a:off x="1963152" y="1816104"/>
            <a:ext cx="102869" cy="102869"/>
          </a:xfrm>
          <a:prstGeom prst="rect">
            <a:avLst/>
          </a:prstGeom>
          <a:blipFill>
            <a:blip r:embed="rId7" cstate="print"/>
            <a:stretch>
              <a:fillRect/>
            </a:stretch>
          </a:blipFill>
        </p:spPr>
        <p:txBody>
          <a:bodyPr wrap="square" lIns="0" tIns="0" rIns="0" bIns="0" rtlCol="0"/>
          <a:lstStyle/>
          <a:p>
            <a:pPr defTabSz="914377">
              <a:defRPr/>
            </a:pPr>
            <a:endParaRPr sz="1600" b="1" dirty="0">
              <a:solidFill>
                <a:prstClr val="black"/>
              </a:solidFill>
              <a:latin typeface="Tw Cen MT" panose="020B0602020104020603" pitchFamily="34" charset="0"/>
            </a:endParaRPr>
          </a:p>
        </p:txBody>
      </p:sp>
      <p:sp>
        <p:nvSpPr>
          <p:cNvPr id="17" name="object 8">
            <a:extLst>
              <a:ext uri="{FF2B5EF4-FFF2-40B4-BE49-F238E27FC236}">
                <a16:creationId xmlns:a16="http://schemas.microsoft.com/office/drawing/2014/main" id="{145296B2-D4B8-8538-993B-1AF090BAC766}"/>
              </a:ext>
            </a:extLst>
          </p:cNvPr>
          <p:cNvSpPr/>
          <p:nvPr/>
        </p:nvSpPr>
        <p:spPr>
          <a:xfrm>
            <a:off x="7012920" y="2239720"/>
            <a:ext cx="104013" cy="102869"/>
          </a:xfrm>
          <a:prstGeom prst="rect">
            <a:avLst/>
          </a:prstGeom>
          <a:blipFill>
            <a:blip r:embed="rId6" cstate="print"/>
            <a:stretch>
              <a:fillRect/>
            </a:stretch>
          </a:blipFill>
        </p:spPr>
        <p:txBody>
          <a:bodyPr wrap="square" lIns="0" tIns="0" rIns="0" bIns="0" rtlCol="0"/>
          <a:lstStyle/>
          <a:p>
            <a:pPr defTabSz="914377">
              <a:defRPr/>
            </a:pPr>
            <a:endParaRPr sz="1600" b="1" dirty="0">
              <a:solidFill>
                <a:prstClr val="black"/>
              </a:solidFill>
              <a:latin typeface="Tw Cen MT" panose="020B0602020104020603" pitchFamily="34" charset="0"/>
            </a:endParaRPr>
          </a:p>
        </p:txBody>
      </p:sp>
      <p:sp>
        <p:nvSpPr>
          <p:cNvPr id="18" name="object 8">
            <a:extLst>
              <a:ext uri="{FF2B5EF4-FFF2-40B4-BE49-F238E27FC236}">
                <a16:creationId xmlns:a16="http://schemas.microsoft.com/office/drawing/2014/main" id="{A2B7D203-4091-FC97-212E-EA53A4F6D8E5}"/>
              </a:ext>
            </a:extLst>
          </p:cNvPr>
          <p:cNvSpPr/>
          <p:nvPr/>
        </p:nvSpPr>
        <p:spPr>
          <a:xfrm>
            <a:off x="3134786" y="2173518"/>
            <a:ext cx="104013" cy="102869"/>
          </a:xfrm>
          <a:prstGeom prst="rect">
            <a:avLst/>
          </a:prstGeom>
          <a:blipFill>
            <a:blip r:embed="rId6" cstate="print"/>
            <a:stretch>
              <a:fillRect/>
            </a:stretch>
          </a:blipFill>
        </p:spPr>
        <p:txBody>
          <a:bodyPr wrap="square" lIns="0" tIns="0" rIns="0" bIns="0" rtlCol="0"/>
          <a:lstStyle/>
          <a:p>
            <a:pPr defTabSz="914377">
              <a:defRPr/>
            </a:pPr>
            <a:endParaRPr sz="1600" b="1" dirty="0">
              <a:solidFill>
                <a:prstClr val="black"/>
              </a:solidFill>
              <a:latin typeface="Tw Cen MT" panose="020B0602020104020603" pitchFamily="34" charset="0"/>
            </a:endParaRPr>
          </a:p>
        </p:txBody>
      </p:sp>
      <p:sp>
        <p:nvSpPr>
          <p:cNvPr id="19" name="object 20">
            <a:extLst>
              <a:ext uri="{FF2B5EF4-FFF2-40B4-BE49-F238E27FC236}">
                <a16:creationId xmlns:a16="http://schemas.microsoft.com/office/drawing/2014/main" id="{3866AD92-9250-E5DD-BEEB-1A81AE15F8E5}"/>
              </a:ext>
            </a:extLst>
          </p:cNvPr>
          <p:cNvSpPr/>
          <p:nvPr/>
        </p:nvSpPr>
        <p:spPr>
          <a:xfrm>
            <a:off x="5125792" y="1714148"/>
            <a:ext cx="102869" cy="102869"/>
          </a:xfrm>
          <a:prstGeom prst="rect">
            <a:avLst/>
          </a:prstGeom>
          <a:blipFill>
            <a:blip r:embed="rId7" cstate="print"/>
            <a:stretch>
              <a:fillRect/>
            </a:stretch>
          </a:blipFill>
        </p:spPr>
        <p:txBody>
          <a:bodyPr wrap="square" lIns="0" tIns="0" rIns="0" bIns="0" rtlCol="0"/>
          <a:lstStyle/>
          <a:p>
            <a:pPr defTabSz="914377">
              <a:defRPr/>
            </a:pPr>
            <a:endParaRPr sz="1600" b="1" dirty="0">
              <a:solidFill>
                <a:prstClr val="black"/>
              </a:solidFill>
              <a:latin typeface="Tw Cen MT" panose="020B0602020104020603" pitchFamily="34" charset="0"/>
            </a:endParaRPr>
          </a:p>
        </p:txBody>
      </p:sp>
      <p:sp>
        <p:nvSpPr>
          <p:cNvPr id="23" name="object 20">
            <a:extLst>
              <a:ext uri="{FF2B5EF4-FFF2-40B4-BE49-F238E27FC236}">
                <a16:creationId xmlns:a16="http://schemas.microsoft.com/office/drawing/2014/main" id="{333BDB28-B09A-2566-0EE6-8DA06532472C}"/>
              </a:ext>
            </a:extLst>
          </p:cNvPr>
          <p:cNvSpPr/>
          <p:nvPr/>
        </p:nvSpPr>
        <p:spPr>
          <a:xfrm>
            <a:off x="8926306" y="1710392"/>
            <a:ext cx="102869" cy="102869"/>
          </a:xfrm>
          <a:prstGeom prst="rect">
            <a:avLst/>
          </a:prstGeom>
          <a:blipFill>
            <a:blip r:embed="rId7" cstate="print"/>
            <a:stretch>
              <a:fillRect/>
            </a:stretch>
          </a:blipFill>
        </p:spPr>
        <p:txBody>
          <a:bodyPr wrap="square" lIns="0" tIns="0" rIns="0" bIns="0" rtlCol="0"/>
          <a:lstStyle/>
          <a:p>
            <a:pPr defTabSz="914377">
              <a:defRPr/>
            </a:pPr>
            <a:endParaRPr sz="1600" b="1" dirty="0">
              <a:solidFill>
                <a:prstClr val="black"/>
              </a:solidFill>
              <a:latin typeface="Tw Cen MT" panose="020B0602020104020603" pitchFamily="34" charset="0"/>
            </a:endParaRPr>
          </a:p>
        </p:txBody>
      </p:sp>
      <p:sp>
        <p:nvSpPr>
          <p:cNvPr id="24" name="object 39">
            <a:extLst>
              <a:ext uri="{FF2B5EF4-FFF2-40B4-BE49-F238E27FC236}">
                <a16:creationId xmlns:a16="http://schemas.microsoft.com/office/drawing/2014/main" id="{10619A31-AE28-A749-AACF-57080740DE5E}"/>
              </a:ext>
            </a:extLst>
          </p:cNvPr>
          <p:cNvSpPr/>
          <p:nvPr/>
        </p:nvSpPr>
        <p:spPr>
          <a:xfrm>
            <a:off x="8904594" y="1433885"/>
            <a:ext cx="317479" cy="287049"/>
          </a:xfrm>
          <a:prstGeom prst="rect">
            <a:avLst/>
          </a:prstGeom>
          <a:blipFill>
            <a:blip r:embed="rId8" cstate="print"/>
            <a:stretch>
              <a:fillRect/>
            </a:stretch>
          </a:blipFill>
        </p:spPr>
        <p:txBody>
          <a:bodyPr wrap="square" lIns="0" tIns="0" rIns="0" bIns="0" rtlCol="0"/>
          <a:lstStyle/>
          <a:p>
            <a:pPr defTabSz="914377">
              <a:defRPr/>
            </a:pPr>
            <a:endParaRPr sz="1600" dirty="0">
              <a:solidFill>
                <a:prstClr val="black"/>
              </a:solidFill>
              <a:latin typeface="Tw Cen MT" panose="020B0602020104020603" pitchFamily="34" charset="0"/>
            </a:endParaRPr>
          </a:p>
        </p:txBody>
      </p:sp>
      <p:sp>
        <p:nvSpPr>
          <p:cNvPr id="25" name="object 48">
            <a:extLst>
              <a:ext uri="{FF2B5EF4-FFF2-40B4-BE49-F238E27FC236}">
                <a16:creationId xmlns:a16="http://schemas.microsoft.com/office/drawing/2014/main" id="{9DD3B969-3854-4F63-B24E-A0D7F8C8B3F6}"/>
              </a:ext>
            </a:extLst>
          </p:cNvPr>
          <p:cNvSpPr/>
          <p:nvPr/>
        </p:nvSpPr>
        <p:spPr>
          <a:xfrm>
            <a:off x="11270153" y="1725622"/>
            <a:ext cx="404211" cy="327439"/>
          </a:xfrm>
          <a:prstGeom prst="rect">
            <a:avLst/>
          </a:prstGeom>
          <a:blipFill>
            <a:blip r:embed="rId9" cstate="print"/>
            <a:stretch>
              <a:fillRect/>
            </a:stretch>
          </a:blipFill>
        </p:spPr>
        <p:txBody>
          <a:bodyPr wrap="square" lIns="0" tIns="0" rIns="0" bIns="0" rtlCol="0"/>
          <a:lstStyle/>
          <a:p>
            <a:pPr defTabSz="914377">
              <a:defRPr/>
            </a:pPr>
            <a:endParaRPr sz="1600" dirty="0">
              <a:solidFill>
                <a:prstClr val="black"/>
              </a:solidFill>
              <a:latin typeface="Tw Cen MT" panose="020B0602020104020603" pitchFamily="34" charset="0"/>
            </a:endParaRPr>
          </a:p>
        </p:txBody>
      </p:sp>
      <p:sp>
        <p:nvSpPr>
          <p:cNvPr id="26" name="object 38">
            <a:extLst>
              <a:ext uri="{FF2B5EF4-FFF2-40B4-BE49-F238E27FC236}">
                <a16:creationId xmlns:a16="http://schemas.microsoft.com/office/drawing/2014/main" id="{0EE06B6E-0266-F607-4CF6-E5FA07890571}"/>
              </a:ext>
            </a:extLst>
          </p:cNvPr>
          <p:cNvSpPr/>
          <p:nvPr/>
        </p:nvSpPr>
        <p:spPr>
          <a:xfrm>
            <a:off x="5033350" y="1404073"/>
            <a:ext cx="287751" cy="228692"/>
          </a:xfrm>
          <a:prstGeom prst="rect">
            <a:avLst/>
          </a:prstGeom>
          <a:blipFill>
            <a:blip r:embed="rId10" cstate="print">
              <a:biLevel thresh="50000"/>
            </a:blip>
            <a:stretch>
              <a:fillRect/>
            </a:stretch>
          </a:blipFill>
        </p:spPr>
        <p:txBody>
          <a:bodyPr wrap="square" lIns="0" tIns="0" rIns="0" bIns="0" rtlCol="0"/>
          <a:lstStyle/>
          <a:p>
            <a:pPr defTabSz="914377">
              <a:defRPr/>
            </a:pPr>
            <a:endParaRPr sz="1600" dirty="0">
              <a:solidFill>
                <a:prstClr val="black"/>
              </a:solidFill>
              <a:latin typeface="Tw Cen MT" panose="020B0602020104020603" pitchFamily="34" charset="0"/>
            </a:endParaRPr>
          </a:p>
        </p:txBody>
      </p:sp>
      <p:sp>
        <p:nvSpPr>
          <p:cNvPr id="27" name="object 9">
            <a:extLst>
              <a:ext uri="{FF2B5EF4-FFF2-40B4-BE49-F238E27FC236}">
                <a16:creationId xmlns:a16="http://schemas.microsoft.com/office/drawing/2014/main" id="{91B75848-0529-EFAA-0651-27DDF3194117}"/>
              </a:ext>
            </a:extLst>
          </p:cNvPr>
          <p:cNvSpPr txBox="1"/>
          <p:nvPr/>
        </p:nvSpPr>
        <p:spPr>
          <a:xfrm>
            <a:off x="436147" y="1871621"/>
            <a:ext cx="517704" cy="144687"/>
          </a:xfrm>
          <a:prstGeom prst="rect">
            <a:avLst/>
          </a:prstGeom>
        </p:spPr>
        <p:txBody>
          <a:bodyPr vert="horz" wrap="square" lIns="0" tIns="10001" rIns="0" bIns="0" rtlCol="0">
            <a:spAutoFit/>
          </a:bodyPr>
          <a:lstStyle/>
          <a:p>
            <a:pPr marL="142871" marR="3811" indent="-133823" algn="ctr" defTabSz="914377">
              <a:lnSpc>
                <a:spcPct val="101000"/>
              </a:lnSpc>
              <a:spcBef>
                <a:spcPts val="79"/>
              </a:spcBef>
              <a:defRPr/>
            </a:pPr>
            <a:r>
              <a:rPr lang="en-SG" sz="900" b="1" dirty="0">
                <a:solidFill>
                  <a:srgbClr val="001F50"/>
                </a:solidFill>
                <a:latin typeface="Tw Cen MT" panose="020B0602020104020603" pitchFamily="34" charset="0"/>
                <a:cs typeface="Arial Black"/>
              </a:rPr>
              <a:t>Supplier</a:t>
            </a:r>
            <a:endParaRPr sz="900" b="1" dirty="0">
              <a:solidFill>
                <a:prstClr val="black"/>
              </a:solidFill>
              <a:latin typeface="Tw Cen MT" panose="020B0602020104020603" pitchFamily="34" charset="0"/>
              <a:cs typeface="Arial Black"/>
            </a:endParaRPr>
          </a:p>
        </p:txBody>
      </p:sp>
      <p:sp>
        <p:nvSpPr>
          <p:cNvPr id="28" name="object 9">
            <a:extLst>
              <a:ext uri="{FF2B5EF4-FFF2-40B4-BE49-F238E27FC236}">
                <a16:creationId xmlns:a16="http://schemas.microsoft.com/office/drawing/2014/main" id="{2A90C3D6-A76C-916A-B093-64ABB794A7EA}"/>
              </a:ext>
            </a:extLst>
          </p:cNvPr>
          <p:cNvSpPr txBox="1"/>
          <p:nvPr/>
        </p:nvSpPr>
        <p:spPr>
          <a:xfrm>
            <a:off x="1835787" y="1985921"/>
            <a:ext cx="517704" cy="144687"/>
          </a:xfrm>
          <a:prstGeom prst="rect">
            <a:avLst/>
          </a:prstGeom>
        </p:spPr>
        <p:txBody>
          <a:bodyPr vert="horz" wrap="square" lIns="0" tIns="10001" rIns="0" bIns="0" rtlCol="0">
            <a:spAutoFit/>
          </a:bodyPr>
          <a:lstStyle/>
          <a:p>
            <a:pPr marL="142871" marR="3811" indent="-133823" algn="ctr" defTabSz="914377">
              <a:lnSpc>
                <a:spcPct val="101000"/>
              </a:lnSpc>
              <a:spcBef>
                <a:spcPts val="79"/>
              </a:spcBef>
              <a:defRPr/>
            </a:pPr>
            <a:r>
              <a:rPr lang="en-SG" sz="900" b="1" dirty="0">
                <a:solidFill>
                  <a:prstClr val="black"/>
                </a:solidFill>
                <a:latin typeface="Tw Cen MT" panose="020B0602020104020603" pitchFamily="34" charset="0"/>
                <a:cs typeface="Arial Black"/>
              </a:rPr>
              <a:t>Logistics</a:t>
            </a:r>
            <a:endParaRPr sz="900" b="1" dirty="0">
              <a:solidFill>
                <a:prstClr val="black"/>
              </a:solidFill>
              <a:latin typeface="Tw Cen MT" panose="020B0602020104020603" pitchFamily="34" charset="0"/>
              <a:cs typeface="Arial Black"/>
            </a:endParaRPr>
          </a:p>
        </p:txBody>
      </p:sp>
      <p:sp>
        <p:nvSpPr>
          <p:cNvPr id="29" name="object 8">
            <a:extLst>
              <a:ext uri="{FF2B5EF4-FFF2-40B4-BE49-F238E27FC236}">
                <a16:creationId xmlns:a16="http://schemas.microsoft.com/office/drawing/2014/main" id="{630AD04F-0D6F-76E7-6B0B-CF197E78183A}"/>
              </a:ext>
            </a:extLst>
          </p:cNvPr>
          <p:cNvSpPr/>
          <p:nvPr/>
        </p:nvSpPr>
        <p:spPr>
          <a:xfrm>
            <a:off x="11399154" y="2082572"/>
            <a:ext cx="104013" cy="102869"/>
          </a:xfrm>
          <a:prstGeom prst="rect">
            <a:avLst/>
          </a:prstGeom>
          <a:blipFill>
            <a:blip r:embed="rId6" cstate="print"/>
            <a:stretch>
              <a:fillRect/>
            </a:stretch>
          </a:blipFill>
        </p:spPr>
        <p:txBody>
          <a:bodyPr wrap="square" lIns="0" tIns="0" rIns="0" bIns="0" rtlCol="0"/>
          <a:lstStyle/>
          <a:p>
            <a:pPr defTabSz="914377">
              <a:defRPr/>
            </a:pPr>
            <a:endParaRPr sz="1600" b="1" dirty="0">
              <a:solidFill>
                <a:prstClr val="black"/>
              </a:solidFill>
              <a:latin typeface="Tw Cen MT" panose="020B0602020104020603" pitchFamily="34" charset="0"/>
            </a:endParaRPr>
          </a:p>
        </p:txBody>
      </p:sp>
      <p:sp>
        <p:nvSpPr>
          <p:cNvPr id="30" name="object 9">
            <a:extLst>
              <a:ext uri="{FF2B5EF4-FFF2-40B4-BE49-F238E27FC236}">
                <a16:creationId xmlns:a16="http://schemas.microsoft.com/office/drawing/2014/main" id="{4193D1A9-6C3A-777E-4671-43EE810653EA}"/>
              </a:ext>
            </a:extLst>
          </p:cNvPr>
          <p:cNvSpPr txBox="1"/>
          <p:nvPr/>
        </p:nvSpPr>
        <p:spPr>
          <a:xfrm>
            <a:off x="2924549" y="2279521"/>
            <a:ext cx="620179" cy="297421"/>
          </a:xfrm>
          <a:prstGeom prst="rect">
            <a:avLst/>
          </a:prstGeom>
        </p:spPr>
        <p:txBody>
          <a:bodyPr vert="horz" wrap="square" lIns="0" tIns="10001" rIns="0" bIns="0" rtlCol="0">
            <a:spAutoFit/>
          </a:bodyPr>
          <a:lstStyle/>
          <a:p>
            <a:pPr marL="142871" marR="3811" indent="-133823" algn="ctr" defTabSz="914377">
              <a:lnSpc>
                <a:spcPct val="101000"/>
              </a:lnSpc>
              <a:spcBef>
                <a:spcPts val="79"/>
              </a:spcBef>
              <a:defRPr/>
            </a:pPr>
            <a:r>
              <a:rPr lang="en-SG" sz="900" b="1" dirty="0">
                <a:solidFill>
                  <a:prstClr val="black"/>
                </a:solidFill>
                <a:latin typeface="Tw Cen MT" panose="020B0602020104020603" pitchFamily="34" charset="0"/>
                <a:cs typeface="Arial Black"/>
              </a:rPr>
              <a:t>Warehouse</a:t>
            </a:r>
          </a:p>
          <a:p>
            <a:pPr marL="142871" marR="3811" indent="-133823" algn="ctr" defTabSz="914377">
              <a:lnSpc>
                <a:spcPct val="101000"/>
              </a:lnSpc>
              <a:spcBef>
                <a:spcPts val="79"/>
              </a:spcBef>
              <a:defRPr/>
            </a:pPr>
            <a:r>
              <a:rPr lang="en-SG" sz="900" b="1" dirty="0">
                <a:solidFill>
                  <a:prstClr val="black"/>
                </a:solidFill>
                <a:latin typeface="Tw Cen MT" panose="020B0602020104020603" pitchFamily="34" charset="0"/>
                <a:cs typeface="Arial Black"/>
              </a:rPr>
              <a:t>Goods In</a:t>
            </a:r>
            <a:endParaRPr sz="900" b="1" dirty="0">
              <a:solidFill>
                <a:prstClr val="black"/>
              </a:solidFill>
              <a:latin typeface="Tw Cen MT" panose="020B0602020104020603" pitchFamily="34" charset="0"/>
              <a:cs typeface="Arial Black"/>
            </a:endParaRPr>
          </a:p>
        </p:txBody>
      </p:sp>
      <p:sp>
        <p:nvSpPr>
          <p:cNvPr id="31" name="object 9">
            <a:extLst>
              <a:ext uri="{FF2B5EF4-FFF2-40B4-BE49-F238E27FC236}">
                <a16:creationId xmlns:a16="http://schemas.microsoft.com/office/drawing/2014/main" id="{4443BB25-91CD-D870-0DCC-31020E24CD29}"/>
              </a:ext>
            </a:extLst>
          </p:cNvPr>
          <p:cNvSpPr txBox="1"/>
          <p:nvPr/>
        </p:nvSpPr>
        <p:spPr>
          <a:xfrm>
            <a:off x="4816006" y="1902505"/>
            <a:ext cx="737525" cy="144687"/>
          </a:xfrm>
          <a:prstGeom prst="rect">
            <a:avLst/>
          </a:prstGeom>
        </p:spPr>
        <p:txBody>
          <a:bodyPr vert="horz" wrap="square" lIns="0" tIns="10001" rIns="0" bIns="0" rtlCol="0">
            <a:spAutoFit/>
          </a:bodyPr>
          <a:lstStyle/>
          <a:p>
            <a:pPr marL="142871" marR="3811" indent="-133823" algn="ctr" defTabSz="914377">
              <a:lnSpc>
                <a:spcPct val="101000"/>
              </a:lnSpc>
              <a:spcBef>
                <a:spcPts val="79"/>
              </a:spcBef>
              <a:defRPr/>
            </a:pPr>
            <a:r>
              <a:rPr lang="en-SG" sz="900" b="1" dirty="0">
                <a:solidFill>
                  <a:prstClr val="black"/>
                </a:solidFill>
                <a:latin typeface="Tw Cen MT" panose="020B0602020104020603" pitchFamily="34" charset="0"/>
                <a:cs typeface="Arial Black"/>
              </a:rPr>
              <a:t>Manufacturer</a:t>
            </a:r>
            <a:endParaRPr sz="900" b="1" dirty="0">
              <a:solidFill>
                <a:prstClr val="black"/>
              </a:solidFill>
              <a:latin typeface="Tw Cen MT" panose="020B0602020104020603" pitchFamily="34" charset="0"/>
              <a:cs typeface="Arial Black"/>
            </a:endParaRPr>
          </a:p>
        </p:txBody>
      </p:sp>
      <p:sp>
        <p:nvSpPr>
          <p:cNvPr id="32" name="object 9">
            <a:extLst>
              <a:ext uri="{FF2B5EF4-FFF2-40B4-BE49-F238E27FC236}">
                <a16:creationId xmlns:a16="http://schemas.microsoft.com/office/drawing/2014/main" id="{A9B62F48-9847-4516-000F-F23CDD92BAED}"/>
              </a:ext>
            </a:extLst>
          </p:cNvPr>
          <p:cNvSpPr txBox="1"/>
          <p:nvPr/>
        </p:nvSpPr>
        <p:spPr>
          <a:xfrm>
            <a:off x="6761549" y="2316478"/>
            <a:ext cx="616511" cy="297421"/>
          </a:xfrm>
          <a:prstGeom prst="rect">
            <a:avLst/>
          </a:prstGeom>
        </p:spPr>
        <p:txBody>
          <a:bodyPr vert="horz" wrap="square" lIns="0" tIns="10001" rIns="0" bIns="0" rtlCol="0">
            <a:spAutoFit/>
          </a:bodyPr>
          <a:lstStyle/>
          <a:p>
            <a:pPr marL="142871" marR="3811" indent="-133823" algn="ctr" defTabSz="914377">
              <a:lnSpc>
                <a:spcPct val="101000"/>
              </a:lnSpc>
              <a:spcBef>
                <a:spcPts val="79"/>
              </a:spcBef>
              <a:defRPr/>
            </a:pPr>
            <a:r>
              <a:rPr lang="en-SG" sz="900" b="1" dirty="0">
                <a:solidFill>
                  <a:prstClr val="black"/>
                </a:solidFill>
                <a:latin typeface="Tw Cen MT" panose="020B0602020104020603" pitchFamily="34" charset="0"/>
                <a:cs typeface="Arial Black"/>
              </a:rPr>
              <a:t>Warehouse </a:t>
            </a:r>
          </a:p>
          <a:p>
            <a:pPr marL="142871" marR="3811" indent="-133823" algn="ctr" defTabSz="914377">
              <a:lnSpc>
                <a:spcPct val="101000"/>
              </a:lnSpc>
              <a:spcBef>
                <a:spcPts val="79"/>
              </a:spcBef>
              <a:defRPr/>
            </a:pPr>
            <a:r>
              <a:rPr lang="en-SG" sz="900" b="1" dirty="0">
                <a:solidFill>
                  <a:prstClr val="black"/>
                </a:solidFill>
                <a:latin typeface="Tw Cen MT" panose="020B0602020104020603" pitchFamily="34" charset="0"/>
                <a:cs typeface="Arial Black"/>
              </a:rPr>
              <a:t>Goods Out</a:t>
            </a:r>
            <a:endParaRPr sz="900" b="1" dirty="0">
              <a:solidFill>
                <a:prstClr val="black"/>
              </a:solidFill>
              <a:latin typeface="Tw Cen MT" panose="020B0602020104020603" pitchFamily="34" charset="0"/>
              <a:cs typeface="Arial Black"/>
            </a:endParaRPr>
          </a:p>
        </p:txBody>
      </p:sp>
      <p:sp>
        <p:nvSpPr>
          <p:cNvPr id="33" name="object 9">
            <a:extLst>
              <a:ext uri="{FF2B5EF4-FFF2-40B4-BE49-F238E27FC236}">
                <a16:creationId xmlns:a16="http://schemas.microsoft.com/office/drawing/2014/main" id="{7923C113-9954-82C6-E958-C0C5E0A81A92}"/>
              </a:ext>
            </a:extLst>
          </p:cNvPr>
          <p:cNvSpPr txBox="1"/>
          <p:nvPr/>
        </p:nvSpPr>
        <p:spPr>
          <a:xfrm>
            <a:off x="8665453" y="1817647"/>
            <a:ext cx="616511" cy="144687"/>
          </a:xfrm>
          <a:prstGeom prst="rect">
            <a:avLst/>
          </a:prstGeom>
        </p:spPr>
        <p:txBody>
          <a:bodyPr vert="horz" wrap="square" lIns="0" tIns="10001" rIns="0" bIns="0" rtlCol="0">
            <a:spAutoFit/>
          </a:bodyPr>
          <a:lstStyle/>
          <a:p>
            <a:pPr marL="142871" marR="3811" indent="-133823" algn="ctr" defTabSz="914377">
              <a:lnSpc>
                <a:spcPct val="101000"/>
              </a:lnSpc>
              <a:spcBef>
                <a:spcPts val="79"/>
              </a:spcBef>
              <a:defRPr/>
            </a:pPr>
            <a:r>
              <a:rPr lang="en-SG" sz="900" b="1" dirty="0">
                <a:solidFill>
                  <a:prstClr val="black"/>
                </a:solidFill>
                <a:latin typeface="Tw Cen MT" panose="020B0602020104020603" pitchFamily="34" charset="0"/>
                <a:cs typeface="Arial Black"/>
              </a:rPr>
              <a:t>Logistics</a:t>
            </a:r>
            <a:endParaRPr sz="900" b="1" dirty="0">
              <a:solidFill>
                <a:prstClr val="black"/>
              </a:solidFill>
              <a:latin typeface="Tw Cen MT" panose="020B0602020104020603" pitchFamily="34" charset="0"/>
              <a:cs typeface="Arial Black"/>
            </a:endParaRPr>
          </a:p>
        </p:txBody>
      </p:sp>
      <p:sp>
        <p:nvSpPr>
          <p:cNvPr id="34" name="object 9">
            <a:extLst>
              <a:ext uri="{FF2B5EF4-FFF2-40B4-BE49-F238E27FC236}">
                <a16:creationId xmlns:a16="http://schemas.microsoft.com/office/drawing/2014/main" id="{BB967884-D684-89A4-E854-4F15EC3E94E2}"/>
              </a:ext>
            </a:extLst>
          </p:cNvPr>
          <p:cNvSpPr txBox="1"/>
          <p:nvPr/>
        </p:nvSpPr>
        <p:spPr>
          <a:xfrm>
            <a:off x="11186345" y="2162467"/>
            <a:ext cx="616511" cy="144687"/>
          </a:xfrm>
          <a:prstGeom prst="rect">
            <a:avLst/>
          </a:prstGeom>
        </p:spPr>
        <p:txBody>
          <a:bodyPr vert="horz" wrap="square" lIns="0" tIns="10001" rIns="0" bIns="0" rtlCol="0">
            <a:spAutoFit/>
          </a:bodyPr>
          <a:lstStyle/>
          <a:p>
            <a:pPr marL="142871" marR="3811" indent="-133823" algn="ctr" defTabSz="914377">
              <a:lnSpc>
                <a:spcPct val="101000"/>
              </a:lnSpc>
              <a:spcBef>
                <a:spcPts val="79"/>
              </a:spcBef>
              <a:defRPr/>
            </a:pPr>
            <a:r>
              <a:rPr lang="en-SG" sz="900" b="1" dirty="0">
                <a:solidFill>
                  <a:prstClr val="black"/>
                </a:solidFill>
                <a:latin typeface="Tw Cen MT" panose="020B0602020104020603" pitchFamily="34" charset="0"/>
                <a:cs typeface="Arial Black"/>
              </a:rPr>
              <a:t>Customer</a:t>
            </a:r>
            <a:endParaRPr sz="900" b="1" dirty="0">
              <a:solidFill>
                <a:prstClr val="black"/>
              </a:solidFill>
              <a:latin typeface="Tw Cen MT" panose="020B0602020104020603" pitchFamily="34" charset="0"/>
              <a:cs typeface="Arial Black"/>
            </a:endParaRPr>
          </a:p>
        </p:txBody>
      </p:sp>
      <p:pic>
        <p:nvPicPr>
          <p:cNvPr id="35" name="Picture 34">
            <a:extLst>
              <a:ext uri="{FF2B5EF4-FFF2-40B4-BE49-F238E27FC236}">
                <a16:creationId xmlns:a16="http://schemas.microsoft.com/office/drawing/2014/main" id="{58D38744-A841-434E-36AE-7203E2F8553F}"/>
              </a:ext>
            </a:extLst>
          </p:cNvPr>
          <p:cNvPicPr>
            <a:picLocks noChangeAspect="1"/>
          </p:cNvPicPr>
          <p:nvPr/>
        </p:nvPicPr>
        <p:blipFill>
          <a:blip r:embed="rId11"/>
          <a:stretch>
            <a:fillRect/>
          </a:stretch>
        </p:blipFill>
        <p:spPr>
          <a:xfrm>
            <a:off x="1915967" y="1515753"/>
            <a:ext cx="335248" cy="340745"/>
          </a:xfrm>
          <a:prstGeom prst="rect">
            <a:avLst/>
          </a:prstGeom>
        </p:spPr>
      </p:pic>
      <p:pic>
        <p:nvPicPr>
          <p:cNvPr id="8" name="Picture 2" descr="Image result for cloud images">
            <a:extLst>
              <a:ext uri="{FF2B5EF4-FFF2-40B4-BE49-F238E27FC236}">
                <a16:creationId xmlns:a16="http://schemas.microsoft.com/office/drawing/2014/main" id="{5349EE2E-CB7E-2B86-1587-BE27B141CEE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91056" y="3226027"/>
            <a:ext cx="3898053" cy="2504028"/>
          </a:xfrm>
          <a:prstGeom prst="rect">
            <a:avLst/>
          </a:prstGeom>
          <a:noFill/>
          <a:extLst>
            <a:ext uri="{909E8E84-426E-40DD-AFC4-6F175D3DCCD1}">
              <a14:hiddenFill xmlns:a14="http://schemas.microsoft.com/office/drawing/2010/main">
                <a:solidFill>
                  <a:srgbClr val="FFFFFF"/>
                </a:solidFill>
              </a14:hiddenFill>
            </a:ext>
          </a:extLst>
        </p:spPr>
      </p:pic>
      <p:sp>
        <p:nvSpPr>
          <p:cNvPr id="9" name="object 85">
            <a:extLst>
              <a:ext uri="{FF2B5EF4-FFF2-40B4-BE49-F238E27FC236}">
                <a16:creationId xmlns:a16="http://schemas.microsoft.com/office/drawing/2014/main" id="{D910D46A-3BE9-6F17-AF05-80ED3DD10E0D}"/>
              </a:ext>
            </a:extLst>
          </p:cNvPr>
          <p:cNvSpPr/>
          <p:nvPr/>
        </p:nvSpPr>
        <p:spPr>
          <a:xfrm>
            <a:off x="4949169" y="5313646"/>
            <a:ext cx="427483" cy="555497"/>
          </a:xfrm>
          <a:prstGeom prst="rect">
            <a:avLst/>
          </a:prstGeom>
          <a:blipFill>
            <a:blip r:embed="rId13" cstate="print">
              <a:biLevel thresh="75000"/>
            </a:blip>
            <a:stretch>
              <a:fillRect/>
            </a:stretch>
          </a:blipFill>
        </p:spPr>
        <p:txBody>
          <a:bodyPr wrap="square" lIns="0" tIns="0" rIns="0" bIns="0" rtlCol="0"/>
          <a:lstStyle/>
          <a:p>
            <a:pPr defTabSz="914377">
              <a:defRPr/>
            </a:pPr>
            <a:endParaRPr sz="1351" dirty="0">
              <a:solidFill>
                <a:prstClr val="black"/>
              </a:solidFill>
              <a:latin typeface="Tw Cen MT"/>
            </a:endParaRPr>
          </a:p>
        </p:txBody>
      </p:sp>
      <p:sp>
        <p:nvSpPr>
          <p:cNvPr id="10" name="object 84">
            <a:extLst>
              <a:ext uri="{FF2B5EF4-FFF2-40B4-BE49-F238E27FC236}">
                <a16:creationId xmlns:a16="http://schemas.microsoft.com/office/drawing/2014/main" id="{1D656C5E-75F6-3C43-629F-046BF8CEF2E3}"/>
              </a:ext>
            </a:extLst>
          </p:cNvPr>
          <p:cNvSpPr/>
          <p:nvPr/>
        </p:nvSpPr>
        <p:spPr>
          <a:xfrm>
            <a:off x="6181961" y="5333891"/>
            <a:ext cx="416051" cy="539495"/>
          </a:xfrm>
          <a:prstGeom prst="rect">
            <a:avLst/>
          </a:prstGeom>
          <a:blipFill>
            <a:blip r:embed="rId14" cstate="print">
              <a:biLevel thresh="75000"/>
            </a:blip>
            <a:stretch>
              <a:fillRect/>
            </a:stretch>
          </a:blipFill>
        </p:spPr>
        <p:txBody>
          <a:bodyPr wrap="square" lIns="0" tIns="0" rIns="0" bIns="0" rtlCol="0"/>
          <a:lstStyle/>
          <a:p>
            <a:pPr defTabSz="914377">
              <a:defRPr/>
            </a:pPr>
            <a:endParaRPr sz="1351" dirty="0">
              <a:solidFill>
                <a:prstClr val="black"/>
              </a:solidFill>
              <a:latin typeface="Tw Cen MT"/>
            </a:endParaRPr>
          </a:p>
        </p:txBody>
      </p:sp>
      <p:sp>
        <p:nvSpPr>
          <p:cNvPr id="21" name="object 55">
            <a:extLst>
              <a:ext uri="{FF2B5EF4-FFF2-40B4-BE49-F238E27FC236}">
                <a16:creationId xmlns:a16="http://schemas.microsoft.com/office/drawing/2014/main" id="{0EF479CC-C3B1-477F-169C-BCA71E22B28F}"/>
              </a:ext>
            </a:extLst>
          </p:cNvPr>
          <p:cNvSpPr/>
          <p:nvPr/>
        </p:nvSpPr>
        <p:spPr>
          <a:xfrm>
            <a:off x="6575659" y="4285855"/>
            <a:ext cx="387255" cy="432296"/>
          </a:xfrm>
          <a:prstGeom prst="rect">
            <a:avLst/>
          </a:prstGeom>
          <a:blipFill>
            <a:blip r:embed="rId15" cstate="print">
              <a:biLevel thresh="75000"/>
              <a:extLst>
                <a:ext uri="{BEBA8EAE-BF5A-486C-A8C5-ECC9F3942E4B}">
                  <a14:imgProps xmlns:a14="http://schemas.microsoft.com/office/drawing/2010/main">
                    <a14:imgLayer r:embed="rId16">
                      <a14:imgEffect>
                        <a14:brightnessContrast bright="-40000" contrast="-40000"/>
                      </a14:imgEffect>
                    </a14:imgLayer>
                  </a14:imgProps>
                </a:ext>
              </a:extLst>
            </a:blip>
            <a:stretch>
              <a:fillRect/>
            </a:stretch>
          </a:blipFill>
        </p:spPr>
        <p:txBody>
          <a:bodyPr wrap="square" lIns="0" tIns="0" rIns="0" bIns="0" rtlCol="0"/>
          <a:lstStyle/>
          <a:p>
            <a:pPr defTabSz="914377">
              <a:defRPr/>
            </a:pPr>
            <a:endParaRPr sz="1351" dirty="0">
              <a:solidFill>
                <a:prstClr val="black"/>
              </a:solidFill>
              <a:latin typeface="Tw Cen MT"/>
            </a:endParaRPr>
          </a:p>
        </p:txBody>
      </p:sp>
      <p:pic>
        <p:nvPicPr>
          <p:cNvPr id="22" name="Expert.png" descr="Expert.png">
            <a:extLst>
              <a:ext uri="{FF2B5EF4-FFF2-40B4-BE49-F238E27FC236}">
                <a16:creationId xmlns:a16="http://schemas.microsoft.com/office/drawing/2014/main" id="{EDB5B7D8-8C7A-9956-07A4-7FAD06BC9B26}"/>
              </a:ext>
            </a:extLst>
          </p:cNvPr>
          <p:cNvPicPr>
            <a:picLocks noChangeAspect="1"/>
          </p:cNvPicPr>
          <p:nvPr/>
        </p:nvPicPr>
        <p:blipFill>
          <a:blip r:embed="rId17">
            <a:biLevel thresh="75000"/>
            <a:extLst>
              <a:ext uri="{BEBA8EAE-BF5A-486C-A8C5-ECC9F3942E4B}">
                <a14:imgProps xmlns:a14="http://schemas.microsoft.com/office/drawing/2010/main">
                  <a14:imgLayer r:embed="rId18">
                    <a14:imgEffect>
                      <a14:colorTemperature colorTemp="4700"/>
                    </a14:imgEffect>
                    <a14:imgEffect>
                      <a14:brightnessContrast bright="-40000"/>
                    </a14:imgEffect>
                  </a14:imgLayer>
                </a14:imgProps>
              </a:ext>
            </a:extLst>
          </a:blip>
          <a:stretch>
            <a:fillRect/>
          </a:stretch>
        </p:blipFill>
        <p:spPr>
          <a:xfrm>
            <a:off x="5830867" y="3589005"/>
            <a:ext cx="545069" cy="619657"/>
          </a:xfrm>
          <a:prstGeom prst="rect">
            <a:avLst/>
          </a:prstGeom>
          <a:ln w="12700">
            <a:miter lim="400000"/>
          </a:ln>
        </p:spPr>
      </p:pic>
      <p:pic>
        <p:nvPicPr>
          <p:cNvPr id="44" name="Hyperledger.png" descr="Hyperledger.png">
            <a:extLst>
              <a:ext uri="{FF2B5EF4-FFF2-40B4-BE49-F238E27FC236}">
                <a16:creationId xmlns:a16="http://schemas.microsoft.com/office/drawing/2014/main" id="{B3E0AC95-C198-B056-B158-044556212F25}"/>
              </a:ext>
            </a:extLst>
          </p:cNvPr>
          <p:cNvPicPr>
            <a:picLocks noChangeAspect="1"/>
          </p:cNvPicPr>
          <p:nvPr/>
        </p:nvPicPr>
        <p:blipFill>
          <a:blip r:embed="rId19">
            <a:biLevel thresh="75000"/>
            <a:extLst>
              <a:ext uri="{BEBA8EAE-BF5A-486C-A8C5-ECC9F3942E4B}">
                <a14:imgProps xmlns:a14="http://schemas.microsoft.com/office/drawing/2010/main">
                  <a14:imgLayer r:embed="rId20">
                    <a14:imgEffect>
                      <a14:artisticGlowEdges/>
                    </a14:imgEffect>
                    <a14:imgEffect>
                      <a14:brightnessContrast bright="-20000"/>
                    </a14:imgEffect>
                  </a14:imgLayer>
                </a14:imgProps>
              </a:ext>
            </a:extLst>
          </a:blip>
          <a:stretch>
            <a:fillRect/>
          </a:stretch>
        </p:blipFill>
        <p:spPr>
          <a:xfrm>
            <a:off x="4622910" y="4266938"/>
            <a:ext cx="442999" cy="442999"/>
          </a:xfrm>
          <a:prstGeom prst="rect">
            <a:avLst/>
          </a:prstGeom>
          <a:ln w="12700" cap="flat">
            <a:noFill/>
            <a:miter lim="400000"/>
          </a:ln>
          <a:effectLst/>
        </p:spPr>
      </p:pic>
      <p:sp>
        <p:nvSpPr>
          <p:cNvPr id="45" name="object 52">
            <a:extLst>
              <a:ext uri="{FF2B5EF4-FFF2-40B4-BE49-F238E27FC236}">
                <a16:creationId xmlns:a16="http://schemas.microsoft.com/office/drawing/2014/main" id="{34E69DA3-2482-E49F-5C6E-21ECD16212E1}"/>
              </a:ext>
            </a:extLst>
          </p:cNvPr>
          <p:cNvSpPr txBox="1"/>
          <p:nvPr/>
        </p:nvSpPr>
        <p:spPr>
          <a:xfrm>
            <a:off x="4077376" y="4753381"/>
            <a:ext cx="1855917" cy="379431"/>
          </a:xfrm>
          <a:prstGeom prst="rect">
            <a:avLst/>
          </a:prstGeom>
        </p:spPr>
        <p:txBody>
          <a:bodyPr vert="horz" wrap="square" lIns="0" tIns="10001" rIns="0" bIns="0" rtlCol="0">
            <a:spAutoFit/>
          </a:bodyPr>
          <a:lstStyle/>
          <a:p>
            <a:pPr marL="9525" defTabSz="914377">
              <a:spcBef>
                <a:spcPts val="79"/>
              </a:spcBef>
              <a:defRPr/>
            </a:pPr>
            <a:r>
              <a:rPr lang="en-SG" sz="1200" dirty="0">
                <a:solidFill>
                  <a:prstClr val="black"/>
                </a:solidFill>
                <a:latin typeface="Tw Cen MT" panose="020B0602020104020603" pitchFamily="34" charset="0"/>
                <a:cs typeface="Arial Black"/>
              </a:rPr>
              <a:t>Integrated Solutions covering the entire business process</a:t>
            </a:r>
            <a:endParaRPr sz="1200" dirty="0">
              <a:solidFill>
                <a:prstClr val="black"/>
              </a:solidFill>
              <a:latin typeface="Tw Cen MT" panose="020B0602020104020603" pitchFamily="34" charset="0"/>
              <a:cs typeface="Arial Black"/>
            </a:endParaRPr>
          </a:p>
        </p:txBody>
      </p:sp>
      <p:sp>
        <p:nvSpPr>
          <p:cNvPr id="46" name="object 52">
            <a:extLst>
              <a:ext uri="{FF2B5EF4-FFF2-40B4-BE49-F238E27FC236}">
                <a16:creationId xmlns:a16="http://schemas.microsoft.com/office/drawing/2014/main" id="{5ACB5682-33AA-DD8D-4CC1-484F5093A5C3}"/>
              </a:ext>
            </a:extLst>
          </p:cNvPr>
          <p:cNvSpPr txBox="1"/>
          <p:nvPr/>
        </p:nvSpPr>
        <p:spPr>
          <a:xfrm>
            <a:off x="6262679" y="4681569"/>
            <a:ext cx="1171359" cy="379431"/>
          </a:xfrm>
          <a:prstGeom prst="rect">
            <a:avLst/>
          </a:prstGeom>
        </p:spPr>
        <p:txBody>
          <a:bodyPr vert="horz" wrap="square" lIns="0" tIns="10001" rIns="0" bIns="0" rtlCol="0">
            <a:spAutoFit/>
          </a:bodyPr>
          <a:lstStyle/>
          <a:p>
            <a:pPr marL="9525" defTabSz="914377">
              <a:spcBef>
                <a:spcPts val="79"/>
              </a:spcBef>
              <a:defRPr/>
            </a:pPr>
            <a:r>
              <a:rPr lang="en-SG" sz="1200" dirty="0">
                <a:solidFill>
                  <a:prstClr val="black"/>
                </a:solidFill>
                <a:latin typeface="Tw Cen MT" panose="020B0602020104020603" pitchFamily="34" charset="0"/>
                <a:cs typeface="Arial Black"/>
              </a:rPr>
              <a:t>Quick to roll out with integrations</a:t>
            </a:r>
            <a:endParaRPr sz="1200" dirty="0">
              <a:solidFill>
                <a:prstClr val="black"/>
              </a:solidFill>
              <a:latin typeface="Tw Cen MT" panose="020B0602020104020603" pitchFamily="34" charset="0"/>
              <a:cs typeface="Arial Black"/>
            </a:endParaRPr>
          </a:p>
        </p:txBody>
      </p:sp>
      <p:sp>
        <p:nvSpPr>
          <p:cNvPr id="47" name="object 52">
            <a:extLst>
              <a:ext uri="{FF2B5EF4-FFF2-40B4-BE49-F238E27FC236}">
                <a16:creationId xmlns:a16="http://schemas.microsoft.com/office/drawing/2014/main" id="{8A1B801A-5EEE-F72E-44D7-F34668F38394}"/>
              </a:ext>
            </a:extLst>
          </p:cNvPr>
          <p:cNvSpPr txBox="1"/>
          <p:nvPr/>
        </p:nvSpPr>
        <p:spPr>
          <a:xfrm>
            <a:off x="5410918" y="4217371"/>
            <a:ext cx="1372076" cy="179376"/>
          </a:xfrm>
          <a:prstGeom prst="rect">
            <a:avLst/>
          </a:prstGeom>
        </p:spPr>
        <p:txBody>
          <a:bodyPr vert="horz" wrap="square" lIns="0" tIns="10001" rIns="0" bIns="0" rtlCol="0">
            <a:spAutoFit/>
          </a:bodyPr>
          <a:lstStyle/>
          <a:p>
            <a:pPr marL="9525" defTabSz="914377">
              <a:spcBef>
                <a:spcPts val="79"/>
              </a:spcBef>
              <a:defRPr/>
            </a:pPr>
            <a:r>
              <a:rPr lang="en-SG" sz="1100" dirty="0">
                <a:solidFill>
                  <a:prstClr val="black"/>
                </a:solidFill>
                <a:latin typeface="Tw Cen MT" panose="020B0602020104020603" pitchFamily="34" charset="0"/>
                <a:cs typeface="Arial Black"/>
              </a:rPr>
              <a:t>Algorithmic decisions</a:t>
            </a:r>
            <a:endParaRPr sz="1100" dirty="0">
              <a:solidFill>
                <a:prstClr val="black"/>
              </a:solidFill>
              <a:latin typeface="Tw Cen MT" panose="020B0602020104020603" pitchFamily="34" charset="0"/>
              <a:cs typeface="Arial Black"/>
            </a:endParaRPr>
          </a:p>
        </p:txBody>
      </p:sp>
      <p:sp>
        <p:nvSpPr>
          <p:cNvPr id="51" name="Rectangle 50">
            <a:extLst>
              <a:ext uri="{FF2B5EF4-FFF2-40B4-BE49-F238E27FC236}">
                <a16:creationId xmlns:a16="http://schemas.microsoft.com/office/drawing/2014/main" id="{6A1E9B80-E6D5-4E86-CD83-E4CEE9B86D84}"/>
              </a:ext>
            </a:extLst>
          </p:cNvPr>
          <p:cNvSpPr/>
          <p:nvPr/>
        </p:nvSpPr>
        <p:spPr>
          <a:xfrm>
            <a:off x="2687758" y="5771895"/>
            <a:ext cx="5977695" cy="101546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SG" sz="1351" dirty="0">
              <a:solidFill>
                <a:prstClr val="white"/>
              </a:solidFill>
              <a:latin typeface="Tw Cen MT"/>
            </a:endParaRPr>
          </a:p>
        </p:txBody>
      </p:sp>
      <p:pic>
        <p:nvPicPr>
          <p:cNvPr id="52" name="Picture 51">
            <a:extLst>
              <a:ext uri="{FF2B5EF4-FFF2-40B4-BE49-F238E27FC236}">
                <a16:creationId xmlns:a16="http://schemas.microsoft.com/office/drawing/2014/main" id="{A8C833A8-668A-5135-FC6F-5364518F596D}"/>
              </a:ext>
            </a:extLst>
          </p:cNvPr>
          <p:cNvPicPr>
            <a:picLocks noChangeAspect="1"/>
          </p:cNvPicPr>
          <p:nvPr/>
        </p:nvPicPr>
        <p:blipFill>
          <a:blip r:embed="rId21">
            <a:clrChange>
              <a:clrFrom>
                <a:srgbClr val="FFFFFF"/>
              </a:clrFrom>
              <a:clrTo>
                <a:srgbClr val="FFFFFF">
                  <a:alpha val="0"/>
                </a:srgbClr>
              </a:clrTo>
            </a:clrChange>
          </a:blip>
          <a:stretch>
            <a:fillRect/>
          </a:stretch>
        </p:blipFill>
        <p:spPr>
          <a:xfrm>
            <a:off x="4172226" y="5964259"/>
            <a:ext cx="1113821" cy="808144"/>
          </a:xfrm>
          <a:prstGeom prst="rect">
            <a:avLst/>
          </a:prstGeom>
        </p:spPr>
      </p:pic>
      <p:pic>
        <p:nvPicPr>
          <p:cNvPr id="53" name="Picture 52">
            <a:extLst>
              <a:ext uri="{FF2B5EF4-FFF2-40B4-BE49-F238E27FC236}">
                <a16:creationId xmlns:a16="http://schemas.microsoft.com/office/drawing/2014/main" id="{72CF4E52-AEDE-E258-E017-79DBF773B70E}"/>
              </a:ext>
            </a:extLst>
          </p:cNvPr>
          <p:cNvPicPr>
            <a:picLocks noChangeAspect="1"/>
          </p:cNvPicPr>
          <p:nvPr/>
        </p:nvPicPr>
        <p:blipFill>
          <a:blip r:embed="rId22"/>
          <a:stretch>
            <a:fillRect/>
          </a:stretch>
        </p:blipFill>
        <p:spPr>
          <a:xfrm>
            <a:off x="5400189" y="5935579"/>
            <a:ext cx="989799" cy="851779"/>
          </a:xfrm>
          <a:prstGeom prst="rect">
            <a:avLst/>
          </a:prstGeom>
        </p:spPr>
      </p:pic>
      <p:pic>
        <p:nvPicPr>
          <p:cNvPr id="54" name="Picture 53">
            <a:extLst>
              <a:ext uri="{FF2B5EF4-FFF2-40B4-BE49-F238E27FC236}">
                <a16:creationId xmlns:a16="http://schemas.microsoft.com/office/drawing/2014/main" id="{643BF4FF-7377-81F2-DD61-9CD3AA53C853}"/>
              </a:ext>
            </a:extLst>
          </p:cNvPr>
          <p:cNvPicPr>
            <a:picLocks noChangeAspect="1"/>
          </p:cNvPicPr>
          <p:nvPr/>
        </p:nvPicPr>
        <p:blipFill>
          <a:blip r:embed="rId23">
            <a:clrChange>
              <a:clrFrom>
                <a:srgbClr val="FFFFFF"/>
              </a:clrFrom>
              <a:clrTo>
                <a:srgbClr val="FFFFFF">
                  <a:alpha val="0"/>
                </a:srgbClr>
              </a:clrTo>
            </a:clrChange>
          </a:blip>
          <a:stretch>
            <a:fillRect/>
          </a:stretch>
        </p:blipFill>
        <p:spPr>
          <a:xfrm>
            <a:off x="6681950" y="5954381"/>
            <a:ext cx="819687" cy="832977"/>
          </a:xfrm>
          <a:prstGeom prst="rect">
            <a:avLst/>
          </a:prstGeom>
        </p:spPr>
      </p:pic>
      <p:pic>
        <p:nvPicPr>
          <p:cNvPr id="55" name="Picture 54">
            <a:extLst>
              <a:ext uri="{FF2B5EF4-FFF2-40B4-BE49-F238E27FC236}">
                <a16:creationId xmlns:a16="http://schemas.microsoft.com/office/drawing/2014/main" id="{396CBE6C-23EF-3B10-F289-2148F4A314C3}"/>
              </a:ext>
            </a:extLst>
          </p:cNvPr>
          <p:cNvPicPr>
            <a:picLocks noChangeAspect="1"/>
          </p:cNvPicPr>
          <p:nvPr/>
        </p:nvPicPr>
        <p:blipFill>
          <a:blip r:embed="rId24"/>
          <a:stretch>
            <a:fillRect/>
          </a:stretch>
        </p:blipFill>
        <p:spPr>
          <a:xfrm>
            <a:off x="7813599" y="5922525"/>
            <a:ext cx="819687" cy="798451"/>
          </a:xfrm>
          <a:prstGeom prst="rect">
            <a:avLst/>
          </a:prstGeom>
        </p:spPr>
      </p:pic>
      <p:sp>
        <p:nvSpPr>
          <p:cNvPr id="56" name="TextBox 55">
            <a:extLst>
              <a:ext uri="{FF2B5EF4-FFF2-40B4-BE49-F238E27FC236}">
                <a16:creationId xmlns:a16="http://schemas.microsoft.com/office/drawing/2014/main" id="{3F836F20-6DA9-40F1-F6F3-902917947AA3}"/>
              </a:ext>
            </a:extLst>
          </p:cNvPr>
          <p:cNvSpPr txBox="1"/>
          <p:nvPr/>
        </p:nvSpPr>
        <p:spPr>
          <a:xfrm>
            <a:off x="198504" y="5959407"/>
            <a:ext cx="2429089" cy="646331"/>
          </a:xfrm>
          <a:prstGeom prst="rect">
            <a:avLst/>
          </a:prstGeom>
          <a:noFill/>
        </p:spPr>
        <p:txBody>
          <a:bodyPr wrap="square" rtlCol="0">
            <a:spAutoFit/>
          </a:bodyPr>
          <a:lstStyle/>
          <a:p>
            <a:pPr algn="r" defTabSz="914377">
              <a:defRPr/>
            </a:pPr>
            <a:r>
              <a:rPr lang="en-SG" sz="1200" dirty="0">
                <a:solidFill>
                  <a:prstClr val="black"/>
                </a:solidFill>
                <a:latin typeface="Tw Cen MT"/>
              </a:rPr>
              <a:t>Backend Applications and Machines  systems (On Premise) with necessary security firewall in place</a:t>
            </a:r>
            <a:r>
              <a:rPr lang="en-SG" sz="1051" dirty="0">
                <a:solidFill>
                  <a:prstClr val="black"/>
                </a:solidFill>
                <a:latin typeface="Tw Cen MT"/>
              </a:rPr>
              <a:t>. </a:t>
            </a:r>
          </a:p>
        </p:txBody>
      </p:sp>
      <p:sp>
        <p:nvSpPr>
          <p:cNvPr id="57" name="Title 1">
            <a:extLst>
              <a:ext uri="{FF2B5EF4-FFF2-40B4-BE49-F238E27FC236}">
                <a16:creationId xmlns:a16="http://schemas.microsoft.com/office/drawing/2014/main" id="{BA49F866-2457-6B50-7AA3-0DACB983E6B3}"/>
              </a:ext>
            </a:extLst>
          </p:cNvPr>
          <p:cNvSpPr txBox="1">
            <a:spLocks/>
          </p:cNvSpPr>
          <p:nvPr/>
        </p:nvSpPr>
        <p:spPr>
          <a:xfrm>
            <a:off x="185571" y="51094"/>
            <a:ext cx="10267276" cy="7288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2800" kern="1200" cap="all" spc="150" baseline="0" dirty="0">
                <a:solidFill>
                  <a:schemeClr val="tx1"/>
                </a:solidFill>
                <a:latin typeface="+mj-lt"/>
                <a:ea typeface="+mj-ea"/>
                <a:cs typeface="+mj-cs"/>
              </a:defRPr>
            </a:lvl1pPr>
          </a:lstStyle>
          <a:p>
            <a:pPr defTabSz="914377">
              <a:defRPr/>
            </a:pPr>
            <a:r>
              <a:rPr lang="en-US" sz="4000" b="1" cap="small" spc="300" dirty="0" err="1">
                <a:solidFill>
                  <a:prstClr val="black"/>
                </a:solidFill>
                <a:effectLst>
                  <a:outerShdw blurRad="38100" dist="38100" dir="2700000" algn="tl">
                    <a:srgbClr val="000000">
                      <a:alpha val="43137"/>
                    </a:srgbClr>
                  </a:outerShdw>
                </a:effectLst>
                <a:latin typeface="Tw Cen MT" panose="020B0602020104020603" pitchFamily="34" charset="0"/>
                <a:ea typeface="Segoe UI Black" panose="020B0A02040204020203" pitchFamily="34" charset="0"/>
              </a:rPr>
              <a:t>Iz</a:t>
            </a:r>
            <a:r>
              <a:rPr lang="en-US" sz="4000" b="1" cap="small" spc="300" dirty="0">
                <a:solidFill>
                  <a:prstClr val="black"/>
                </a:solidFill>
                <a:effectLst>
                  <a:outerShdw blurRad="38100" dist="38100" dir="2700000" algn="tl">
                    <a:srgbClr val="000000">
                      <a:alpha val="43137"/>
                    </a:srgbClr>
                  </a:outerShdw>
                </a:effectLst>
                <a:latin typeface="Tw Cen MT" panose="020B0602020104020603" pitchFamily="34" charset="0"/>
                <a:ea typeface="Segoe UI Black" panose="020B0A02040204020203" pitchFamily="34" charset="0"/>
              </a:rPr>
              <a:t> Suite – Product Portfolio</a:t>
            </a:r>
          </a:p>
        </p:txBody>
      </p:sp>
      <p:graphicFrame>
        <p:nvGraphicFramePr>
          <p:cNvPr id="59" name="Diagram 58">
            <a:extLst>
              <a:ext uri="{FF2B5EF4-FFF2-40B4-BE49-F238E27FC236}">
                <a16:creationId xmlns:a16="http://schemas.microsoft.com/office/drawing/2014/main" id="{135DAB12-5DB3-96D9-5DDB-2C87271C17E3}"/>
              </a:ext>
            </a:extLst>
          </p:cNvPr>
          <p:cNvGraphicFramePr/>
          <p:nvPr/>
        </p:nvGraphicFramePr>
        <p:xfrm>
          <a:off x="168075" y="2165248"/>
          <a:ext cx="11618000" cy="2073449"/>
        </p:xfrm>
        <a:graphic>
          <a:graphicData uri="http://schemas.openxmlformats.org/drawingml/2006/diagram">
            <dgm:relIds xmlns:dgm="http://schemas.openxmlformats.org/drawingml/2006/diagram" xmlns:r="http://schemas.openxmlformats.org/officeDocument/2006/relationships" r:dm="rId25" r:lo="rId26" r:qs="rId27" r:cs="rId28"/>
          </a:graphicData>
        </a:graphic>
      </p:graphicFrame>
      <p:sp>
        <p:nvSpPr>
          <p:cNvPr id="60" name="object 57">
            <a:extLst>
              <a:ext uri="{FF2B5EF4-FFF2-40B4-BE49-F238E27FC236}">
                <a16:creationId xmlns:a16="http://schemas.microsoft.com/office/drawing/2014/main" id="{83CE4F40-E8D2-E347-CE25-9AEE67A57701}"/>
              </a:ext>
            </a:extLst>
          </p:cNvPr>
          <p:cNvSpPr/>
          <p:nvPr/>
        </p:nvSpPr>
        <p:spPr>
          <a:xfrm rot="21346941">
            <a:off x="4401887" y="2239115"/>
            <a:ext cx="1683799" cy="1488839"/>
          </a:xfrm>
          <a:prstGeom prst="rect">
            <a:avLst/>
          </a:prstGeom>
          <a:blipFill>
            <a:blip r:embed="rId30" cstate="print"/>
            <a:stretch>
              <a:fillRect/>
            </a:stretch>
          </a:blipFill>
        </p:spPr>
        <p:txBody>
          <a:bodyPr wrap="square" lIns="0" tIns="0" rIns="0" bIns="0" rtlCol="0"/>
          <a:lstStyle/>
          <a:p>
            <a:pPr defTabSz="914377">
              <a:defRPr/>
            </a:pPr>
            <a:endParaRPr sz="1351" dirty="0">
              <a:solidFill>
                <a:srgbClr val="FF0000"/>
              </a:solidFill>
              <a:latin typeface="Tw Cen MT"/>
            </a:endParaRPr>
          </a:p>
        </p:txBody>
      </p:sp>
      <p:pic>
        <p:nvPicPr>
          <p:cNvPr id="5" name="Picture 4">
            <a:extLst>
              <a:ext uri="{FF2B5EF4-FFF2-40B4-BE49-F238E27FC236}">
                <a16:creationId xmlns:a16="http://schemas.microsoft.com/office/drawing/2014/main" id="{DBCF6F05-6B7C-C9C0-8490-F23538B29856}"/>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4333" y="2040172"/>
            <a:ext cx="1839035" cy="672989"/>
          </a:xfrm>
          <a:prstGeom prst="rect">
            <a:avLst/>
          </a:prstGeom>
        </p:spPr>
      </p:pic>
      <p:pic>
        <p:nvPicPr>
          <p:cNvPr id="6" name="Picture 5">
            <a:extLst>
              <a:ext uri="{FF2B5EF4-FFF2-40B4-BE49-F238E27FC236}">
                <a16:creationId xmlns:a16="http://schemas.microsoft.com/office/drawing/2014/main" id="{CE8C78D4-920C-673E-C62F-353080830675}"/>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0304165" y="2262080"/>
            <a:ext cx="1839035" cy="672989"/>
          </a:xfrm>
          <a:prstGeom prst="rect">
            <a:avLst/>
          </a:prstGeom>
        </p:spPr>
      </p:pic>
      <p:pic>
        <p:nvPicPr>
          <p:cNvPr id="37" name="Picture 36">
            <a:extLst>
              <a:ext uri="{FF2B5EF4-FFF2-40B4-BE49-F238E27FC236}">
                <a16:creationId xmlns:a16="http://schemas.microsoft.com/office/drawing/2014/main" id="{09C59FE4-62AE-11DD-044D-ADED773E4B06}"/>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4393397" y="759166"/>
            <a:ext cx="1608711" cy="616295"/>
          </a:xfrm>
          <a:prstGeom prst="rect">
            <a:avLst/>
          </a:prstGeom>
        </p:spPr>
      </p:pic>
      <p:pic>
        <p:nvPicPr>
          <p:cNvPr id="49" name="Picture 48">
            <a:extLst>
              <a:ext uri="{FF2B5EF4-FFF2-40B4-BE49-F238E27FC236}">
                <a16:creationId xmlns:a16="http://schemas.microsoft.com/office/drawing/2014/main" id="{15044930-B484-DFD5-6811-571D883DDD2E}"/>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7142381" y="1256401"/>
            <a:ext cx="1302945" cy="368835"/>
          </a:xfrm>
          <a:prstGeom prst="rect">
            <a:avLst/>
          </a:prstGeom>
        </p:spPr>
      </p:pic>
      <p:pic>
        <p:nvPicPr>
          <p:cNvPr id="58" name="Picture 57">
            <a:extLst>
              <a:ext uri="{FF2B5EF4-FFF2-40B4-BE49-F238E27FC236}">
                <a16:creationId xmlns:a16="http://schemas.microsoft.com/office/drawing/2014/main" id="{AAB76708-8812-60D5-4260-80B5FAF71926}"/>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2318457" y="1164392"/>
            <a:ext cx="1302945" cy="368835"/>
          </a:xfrm>
          <a:prstGeom prst="rect">
            <a:avLst/>
          </a:prstGeom>
        </p:spPr>
      </p:pic>
      <p:pic>
        <p:nvPicPr>
          <p:cNvPr id="20" name="Picture 19">
            <a:extLst>
              <a:ext uri="{FF2B5EF4-FFF2-40B4-BE49-F238E27FC236}">
                <a16:creationId xmlns:a16="http://schemas.microsoft.com/office/drawing/2014/main" id="{9306DFA9-9F4A-D4F2-78B4-4EFEC9ECF4CB}"/>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405926" y="3871064"/>
            <a:ext cx="1606135" cy="312669"/>
          </a:xfrm>
          <a:prstGeom prst="rect">
            <a:avLst/>
          </a:prstGeom>
        </p:spPr>
      </p:pic>
      <p:pic>
        <p:nvPicPr>
          <p:cNvPr id="36" name="Picture 35">
            <a:extLst>
              <a:ext uri="{FF2B5EF4-FFF2-40B4-BE49-F238E27FC236}">
                <a16:creationId xmlns:a16="http://schemas.microsoft.com/office/drawing/2014/main" id="{9406066F-CBAC-01AF-FC67-C5800355275D}"/>
              </a:ext>
            </a:extLst>
          </p:cNvPr>
          <p:cNvPicPr>
            <a:picLocks noChangeAspect="1"/>
          </p:cNvPicPr>
          <p:nvPr/>
        </p:nvPicPr>
        <p:blipFill>
          <a:blip r:embed="rId35">
            <a:clrChange>
              <a:clrFrom>
                <a:srgbClr val="FEFFFF"/>
              </a:clrFrom>
              <a:clrTo>
                <a:srgbClr val="FEFFFF">
                  <a:alpha val="0"/>
                </a:srgbClr>
              </a:clrTo>
            </a:clrChange>
            <a:extLst>
              <a:ext uri="{BEBA8EAE-BF5A-486C-A8C5-ECC9F3942E4B}">
                <a14:imgProps xmlns:a14="http://schemas.microsoft.com/office/drawing/2010/main">
                  <a14:imgLayer r:embed="rId36">
                    <a14:imgEffect>
                      <a14:backgroundRemoval t="0" b="100000" l="0" r="99208">
                        <a14:foregroundMark x1="30343" y1="60177" x2="30343" y2="60177"/>
                        <a14:foregroundMark x1="30607" y1="55752" x2="31398" y2="40708"/>
                        <a14:foregroundMark x1="32190" y1="39823" x2="37203" y2="38938"/>
                        <a14:foregroundMark x1="43272" y1="46018" x2="48285" y2="66372"/>
                        <a14:foregroundMark x1="55937" y1="39823" x2="55145" y2="70796"/>
                        <a14:foregroundMark x1="43536" y1="84956" x2="49077" y2="83186"/>
                        <a14:foregroundMark x1="63588" y1="30088" x2="62533" y2="64602"/>
                        <a14:foregroundMark x1="69129" y1="45133" x2="68865" y2="62832"/>
                        <a14:foregroundMark x1="69657" y1="22124" x2="70712" y2="20354"/>
                        <a14:foregroundMark x1="75462" y1="49558" x2="75198" y2="76991"/>
                        <a14:foregroundMark x1="82850" y1="52212" x2="82586" y2="70796"/>
                        <a14:foregroundMark x1="88391" y1="30973" x2="87335" y2="62832"/>
                        <a14:foregroundMark x1="89182" y1="59292" x2="93668" y2="45133"/>
                        <a14:foregroundMark x1="15831" y1="91150" x2="22955" y2="79646"/>
                        <a14:backgroundMark x1="3958" y1="13274" x2="7916" y2="885"/>
                      </a14:backgroundRemoval>
                    </a14:imgEffect>
                  </a14:imgLayer>
                </a14:imgProps>
              </a:ext>
            </a:extLst>
          </a:blip>
          <a:stretch>
            <a:fillRect/>
          </a:stretch>
        </p:blipFill>
        <p:spPr>
          <a:xfrm>
            <a:off x="8633286" y="3827762"/>
            <a:ext cx="1195353" cy="356399"/>
          </a:xfrm>
          <a:prstGeom prst="rect">
            <a:avLst/>
          </a:prstGeom>
        </p:spPr>
      </p:pic>
      <p:sp>
        <p:nvSpPr>
          <p:cNvPr id="38" name="TextBox 37">
            <a:extLst>
              <a:ext uri="{FF2B5EF4-FFF2-40B4-BE49-F238E27FC236}">
                <a16:creationId xmlns:a16="http://schemas.microsoft.com/office/drawing/2014/main" id="{EB3AC4EF-6EA7-9FEB-C850-D6C6B1ED05CF}"/>
              </a:ext>
            </a:extLst>
          </p:cNvPr>
          <p:cNvSpPr txBox="1"/>
          <p:nvPr/>
        </p:nvSpPr>
        <p:spPr>
          <a:xfrm>
            <a:off x="392915" y="4266938"/>
            <a:ext cx="2784967" cy="646331"/>
          </a:xfrm>
          <a:prstGeom prst="rect">
            <a:avLst/>
          </a:prstGeom>
          <a:noFill/>
        </p:spPr>
        <p:txBody>
          <a:bodyPr wrap="square" rtlCol="0">
            <a:spAutoFit/>
          </a:bodyPr>
          <a:lstStyle/>
          <a:p>
            <a:pPr defTabSz="914377">
              <a:defRPr/>
            </a:pPr>
            <a:r>
              <a:rPr lang="en-SG" sz="1200" dirty="0">
                <a:solidFill>
                  <a:prstClr val="black"/>
                </a:solidFill>
                <a:latin typeface="Tw Cen MT"/>
              </a:rPr>
              <a:t>Data Visualization Application with meaningful and readily available reports covering the entire supply chain</a:t>
            </a:r>
            <a:endParaRPr lang="en-SG" sz="1051" dirty="0">
              <a:solidFill>
                <a:prstClr val="black"/>
              </a:solidFill>
              <a:latin typeface="Tw Cen MT"/>
            </a:endParaRPr>
          </a:p>
        </p:txBody>
      </p:sp>
      <p:sp>
        <p:nvSpPr>
          <p:cNvPr id="39" name="TextBox 38">
            <a:extLst>
              <a:ext uri="{FF2B5EF4-FFF2-40B4-BE49-F238E27FC236}">
                <a16:creationId xmlns:a16="http://schemas.microsoft.com/office/drawing/2014/main" id="{9CF19B03-8915-1517-8C33-F16FD097ABD1}"/>
              </a:ext>
            </a:extLst>
          </p:cNvPr>
          <p:cNvSpPr txBox="1"/>
          <p:nvPr/>
        </p:nvSpPr>
        <p:spPr>
          <a:xfrm>
            <a:off x="8560112" y="4205080"/>
            <a:ext cx="3318461" cy="1384995"/>
          </a:xfrm>
          <a:prstGeom prst="rect">
            <a:avLst/>
          </a:prstGeom>
          <a:noFill/>
        </p:spPr>
        <p:txBody>
          <a:bodyPr wrap="square" rtlCol="0">
            <a:spAutoFit/>
          </a:bodyPr>
          <a:lstStyle/>
          <a:p>
            <a:pPr defTabSz="914377">
              <a:defRPr/>
            </a:pPr>
            <a:r>
              <a:rPr lang="en-SG" sz="1200" dirty="0">
                <a:solidFill>
                  <a:prstClr val="black"/>
                </a:solidFill>
                <a:latin typeface="Tw Cen MT"/>
              </a:rPr>
              <a:t>Supports universal communication protocol where software – software and machine – software inter-operability has become essential</a:t>
            </a:r>
          </a:p>
          <a:p>
            <a:pPr defTabSz="914377">
              <a:defRPr/>
            </a:pPr>
            <a:endParaRPr lang="en-SG" sz="1200" dirty="0">
              <a:solidFill>
                <a:prstClr val="black"/>
              </a:solidFill>
              <a:latin typeface="Tw Cen MT"/>
            </a:endParaRPr>
          </a:p>
          <a:p>
            <a:pPr defTabSz="914377">
              <a:defRPr/>
            </a:pPr>
            <a:r>
              <a:rPr lang="en-SG" sz="1200" dirty="0">
                <a:solidFill>
                  <a:prstClr val="black"/>
                </a:solidFill>
                <a:latin typeface="Tw Cen MT"/>
              </a:rPr>
              <a:t>We have pre-defined communication protocols to connect with any machines or application in a short span improving the implementation efficiency</a:t>
            </a:r>
            <a:endParaRPr lang="en-SG" sz="1051" dirty="0">
              <a:solidFill>
                <a:prstClr val="black"/>
              </a:solidFill>
              <a:latin typeface="Tw Cen MT"/>
            </a:endParaRPr>
          </a:p>
        </p:txBody>
      </p:sp>
      <p:pic>
        <p:nvPicPr>
          <p:cNvPr id="40" name="Picture 39">
            <a:extLst>
              <a:ext uri="{FF2B5EF4-FFF2-40B4-BE49-F238E27FC236}">
                <a16:creationId xmlns:a16="http://schemas.microsoft.com/office/drawing/2014/main" id="{052E4D1E-8B80-5458-2A6B-4C9CC78EA006}"/>
              </a:ext>
            </a:extLst>
          </p:cNvPr>
          <p:cNvPicPr>
            <a:picLocks noChangeAspect="1"/>
          </p:cNvPicPr>
          <p:nvPr/>
        </p:nvPicPr>
        <p:blipFill rotWithShape="1">
          <a:blip r:embed="rId37">
            <a:clrChange>
              <a:clrFrom>
                <a:srgbClr val="FFFFFF"/>
              </a:clrFrom>
              <a:clrTo>
                <a:srgbClr val="FFFFFF">
                  <a:alpha val="0"/>
                </a:srgbClr>
              </a:clrTo>
            </a:clrChange>
            <a:duotone>
              <a:prstClr val="black"/>
              <a:schemeClr val="accent3">
                <a:tint val="45000"/>
                <a:satMod val="400000"/>
              </a:schemeClr>
            </a:duotone>
            <a:extLst>
              <a:ext uri="{BEBA8EAE-BF5A-486C-A8C5-ECC9F3942E4B}">
                <a14:imgProps xmlns:a14="http://schemas.microsoft.com/office/drawing/2010/main">
                  <a14:imgLayer r:embed="rId38">
                    <a14:imgEffect>
                      <a14:artisticPhotocopy/>
                    </a14:imgEffect>
                  </a14:imgLayer>
                </a14:imgProps>
              </a:ext>
            </a:extLst>
          </a:blip>
          <a:srcRect l="2525" t="30736" r="77701" b="53575"/>
          <a:stretch/>
        </p:blipFill>
        <p:spPr>
          <a:xfrm>
            <a:off x="2752674" y="5948773"/>
            <a:ext cx="1169388" cy="511392"/>
          </a:xfrm>
          <a:prstGeom prst="rect">
            <a:avLst/>
          </a:prstGeom>
        </p:spPr>
      </p:pic>
      <p:sp>
        <p:nvSpPr>
          <p:cNvPr id="41" name="TextBox 40">
            <a:extLst>
              <a:ext uri="{FF2B5EF4-FFF2-40B4-BE49-F238E27FC236}">
                <a16:creationId xmlns:a16="http://schemas.microsoft.com/office/drawing/2014/main" id="{CE2B74FA-6E44-332E-82C4-61B67A9F8D95}"/>
              </a:ext>
            </a:extLst>
          </p:cNvPr>
          <p:cNvSpPr txBox="1"/>
          <p:nvPr/>
        </p:nvSpPr>
        <p:spPr>
          <a:xfrm>
            <a:off x="2825885" y="6450183"/>
            <a:ext cx="965172" cy="230832"/>
          </a:xfrm>
          <a:prstGeom prst="rect">
            <a:avLst/>
          </a:prstGeom>
          <a:noFill/>
        </p:spPr>
        <p:txBody>
          <a:bodyPr wrap="square" rtlCol="0">
            <a:spAutoFit/>
          </a:bodyPr>
          <a:lstStyle/>
          <a:p>
            <a:pPr algn="ctr" defTabSz="914377">
              <a:defRPr/>
            </a:pPr>
            <a:r>
              <a:rPr lang="en-SG" sz="900" dirty="0">
                <a:solidFill>
                  <a:prstClr val="black"/>
                </a:solidFill>
                <a:latin typeface="Tw Cen MT"/>
              </a:rPr>
              <a:t>Machines</a:t>
            </a:r>
            <a:endParaRPr lang="en-SG" sz="700" dirty="0">
              <a:solidFill>
                <a:prstClr val="black"/>
              </a:solidFill>
              <a:latin typeface="Tw Cen MT"/>
            </a:endParaRPr>
          </a:p>
        </p:txBody>
      </p:sp>
    </p:spTree>
    <p:extLst>
      <p:ext uri="{BB962C8B-B14F-4D97-AF65-F5344CB8AC3E}">
        <p14:creationId xmlns:p14="http://schemas.microsoft.com/office/powerpoint/2010/main" val="44674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70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500"/>
                                        <p:tgtEl>
                                          <p:spTgt spid="34"/>
                                        </p:tgtEl>
                                      </p:cBhvr>
                                    </p:animEffect>
                                  </p:childTnLst>
                                </p:cTn>
                              </p:par>
                            </p:childTnLst>
                          </p:cTn>
                        </p:par>
                        <p:par>
                          <p:cTn id="50" fill="hold">
                            <p:stCondLst>
                              <p:cond delay="7000"/>
                            </p:stCondLst>
                            <p:childTnLst>
                              <p:par>
                                <p:cTn id="51" presetID="10" presetClass="entr" presetSubtype="0" fill="hold" nodeType="after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500"/>
                                        <p:tgtEl>
                                          <p:spTgt spid="5"/>
                                        </p:tgtEl>
                                      </p:cBhvr>
                                    </p:animEffect>
                                  </p:childTnLst>
                                </p:cTn>
                              </p:par>
                            </p:childTnLst>
                          </p:cTn>
                        </p:par>
                        <p:par>
                          <p:cTn id="54" fill="hold">
                            <p:stCondLst>
                              <p:cond delay="7500"/>
                            </p:stCondLst>
                            <p:childTnLst>
                              <p:par>
                                <p:cTn id="55" presetID="10" presetClass="entr" presetSubtype="0" fill="hold" nodeType="afterEffect">
                                  <p:stCondLst>
                                    <p:cond delay="0"/>
                                  </p:stCondLst>
                                  <p:childTnLst>
                                    <p:set>
                                      <p:cBhvr>
                                        <p:cTn id="56" dur="1" fill="hold">
                                          <p:stCondLst>
                                            <p:cond delay="0"/>
                                          </p:stCondLst>
                                        </p:cTn>
                                        <p:tgtEl>
                                          <p:spTgt spid="58"/>
                                        </p:tgtEl>
                                        <p:attrNameLst>
                                          <p:attrName>style.visibility</p:attrName>
                                        </p:attrNameLst>
                                      </p:cBhvr>
                                      <p:to>
                                        <p:strVal val="visible"/>
                                      </p:to>
                                    </p:set>
                                    <p:animEffect transition="in" filter="fade">
                                      <p:cBhvr>
                                        <p:cTn id="57" dur="500"/>
                                        <p:tgtEl>
                                          <p:spTgt spid="58"/>
                                        </p:tgtEl>
                                      </p:cBhvr>
                                    </p:animEffect>
                                  </p:childTnLst>
                                </p:cTn>
                              </p:par>
                            </p:childTnLst>
                          </p:cTn>
                        </p:par>
                        <p:par>
                          <p:cTn id="58" fill="hold">
                            <p:stCondLst>
                              <p:cond delay="8000"/>
                            </p:stCondLst>
                            <p:childTnLst>
                              <p:par>
                                <p:cTn id="59" presetID="10" presetClass="entr" presetSubtype="0" fill="hold" nodeType="after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500"/>
                                        <p:tgtEl>
                                          <p:spTgt spid="37"/>
                                        </p:tgtEl>
                                      </p:cBhvr>
                                    </p:animEffect>
                                  </p:childTnLst>
                                </p:cTn>
                              </p:par>
                            </p:childTnLst>
                          </p:cTn>
                        </p:par>
                        <p:par>
                          <p:cTn id="62" fill="hold">
                            <p:stCondLst>
                              <p:cond delay="8500"/>
                            </p:stCondLst>
                            <p:childTnLst>
                              <p:par>
                                <p:cTn id="63" presetID="10" presetClass="entr" presetSubtype="0" fill="hold" nodeType="afterEffect">
                                  <p:stCondLst>
                                    <p:cond delay="0"/>
                                  </p:stCondLst>
                                  <p:childTnLst>
                                    <p:set>
                                      <p:cBhvr>
                                        <p:cTn id="64" dur="1" fill="hold">
                                          <p:stCondLst>
                                            <p:cond delay="0"/>
                                          </p:stCondLst>
                                        </p:cTn>
                                        <p:tgtEl>
                                          <p:spTgt spid="49"/>
                                        </p:tgtEl>
                                        <p:attrNameLst>
                                          <p:attrName>style.visibility</p:attrName>
                                        </p:attrNameLst>
                                      </p:cBhvr>
                                      <p:to>
                                        <p:strVal val="visible"/>
                                      </p:to>
                                    </p:set>
                                    <p:animEffect transition="in" filter="fade">
                                      <p:cBhvr>
                                        <p:cTn id="65" dur="500"/>
                                        <p:tgtEl>
                                          <p:spTgt spid="49"/>
                                        </p:tgtEl>
                                      </p:cBhvr>
                                    </p:animEffect>
                                  </p:childTnLst>
                                </p:cTn>
                              </p:par>
                            </p:childTnLst>
                          </p:cTn>
                        </p:par>
                        <p:par>
                          <p:cTn id="66" fill="hold">
                            <p:stCondLst>
                              <p:cond delay="9000"/>
                            </p:stCondLst>
                            <p:childTnLst>
                              <p:par>
                                <p:cTn id="67" presetID="10" presetClass="entr" presetSubtype="0" fill="hold" nodeType="after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500"/>
                                        <p:tgtEl>
                                          <p:spTgt spid="6"/>
                                        </p:tgtEl>
                                      </p:cBhvr>
                                    </p:animEffect>
                                  </p:childTnLst>
                                </p:cTn>
                              </p:par>
                            </p:childTnLst>
                          </p:cTn>
                        </p:par>
                        <p:par>
                          <p:cTn id="70" fill="hold">
                            <p:stCondLst>
                              <p:cond delay="9500"/>
                            </p:stCondLst>
                            <p:childTnLst>
                              <p:par>
                                <p:cTn id="71" presetID="1" presetClass="entr" presetSubtype="0" fill="hold" grpId="0" nodeType="afterEffect">
                                  <p:stCondLst>
                                    <p:cond delay="0"/>
                                  </p:stCondLst>
                                  <p:childTnLst>
                                    <p:set>
                                      <p:cBhvr>
                                        <p:cTn id="72" dur="1" fill="hold">
                                          <p:stCondLst>
                                            <p:cond delay="249"/>
                                          </p:stCondLst>
                                        </p:cTn>
                                        <p:tgtEl>
                                          <p:spTgt spid="59">
                                            <p:graphicEl>
                                              <a:dgm id="{B89424AA-CD88-4E63-9735-D111D7B10CFA}"/>
                                            </p:graphicEl>
                                          </p:spTgt>
                                        </p:tgtEl>
                                        <p:attrNameLst>
                                          <p:attrName>style.visibility</p:attrName>
                                        </p:attrNameLst>
                                      </p:cBhvr>
                                      <p:to>
                                        <p:strVal val="visible"/>
                                      </p:to>
                                    </p:set>
                                  </p:childTnLst>
                                </p:cTn>
                              </p:par>
                            </p:childTnLst>
                          </p:cTn>
                        </p:par>
                        <p:par>
                          <p:cTn id="73" fill="hold">
                            <p:stCondLst>
                              <p:cond delay="9750"/>
                            </p:stCondLst>
                            <p:childTnLst>
                              <p:par>
                                <p:cTn id="74" presetID="1" presetClass="entr" presetSubtype="0" fill="hold" grpId="0" nodeType="afterEffect">
                                  <p:stCondLst>
                                    <p:cond delay="0"/>
                                  </p:stCondLst>
                                  <p:childTnLst>
                                    <p:set>
                                      <p:cBhvr>
                                        <p:cTn id="75" dur="1" fill="hold">
                                          <p:stCondLst>
                                            <p:cond delay="249"/>
                                          </p:stCondLst>
                                        </p:cTn>
                                        <p:tgtEl>
                                          <p:spTgt spid="59">
                                            <p:graphicEl>
                                              <a:dgm id="{536A371B-305C-4CC4-B382-E5FF9D17D6C4}"/>
                                            </p:graphicEl>
                                          </p:spTgt>
                                        </p:tgtEl>
                                        <p:attrNameLst>
                                          <p:attrName>style.visibility</p:attrName>
                                        </p:attrNameLst>
                                      </p:cBhvr>
                                      <p:to>
                                        <p:strVal val="visible"/>
                                      </p:to>
                                    </p:set>
                                  </p:childTnLst>
                                </p:cTn>
                              </p:par>
                            </p:childTnLst>
                          </p:cTn>
                        </p:par>
                        <p:par>
                          <p:cTn id="76" fill="hold">
                            <p:stCondLst>
                              <p:cond delay="10000"/>
                            </p:stCondLst>
                            <p:childTnLst>
                              <p:par>
                                <p:cTn id="77" presetID="1" presetClass="entr" presetSubtype="0" fill="hold" grpId="0" nodeType="afterEffect">
                                  <p:stCondLst>
                                    <p:cond delay="0"/>
                                  </p:stCondLst>
                                  <p:childTnLst>
                                    <p:set>
                                      <p:cBhvr>
                                        <p:cTn id="78" dur="1" fill="hold">
                                          <p:stCondLst>
                                            <p:cond delay="249"/>
                                          </p:stCondLst>
                                        </p:cTn>
                                        <p:tgtEl>
                                          <p:spTgt spid="59">
                                            <p:graphicEl>
                                              <a:dgm id="{EFA2BABF-544E-49D5-B920-C5C22E51F951}"/>
                                            </p:graphicEl>
                                          </p:spTgt>
                                        </p:tgtEl>
                                        <p:attrNameLst>
                                          <p:attrName>style.visibility</p:attrName>
                                        </p:attrNameLst>
                                      </p:cBhvr>
                                      <p:to>
                                        <p:strVal val="visible"/>
                                      </p:to>
                                    </p:set>
                                  </p:childTnLst>
                                </p:cTn>
                              </p:par>
                            </p:childTnLst>
                          </p:cTn>
                        </p:par>
                        <p:par>
                          <p:cTn id="79" fill="hold">
                            <p:stCondLst>
                              <p:cond delay="10250"/>
                            </p:stCondLst>
                            <p:childTnLst>
                              <p:par>
                                <p:cTn id="80" presetID="1" presetClass="entr" presetSubtype="0" fill="hold" grpId="0" nodeType="afterEffect">
                                  <p:stCondLst>
                                    <p:cond delay="0"/>
                                  </p:stCondLst>
                                  <p:childTnLst>
                                    <p:set>
                                      <p:cBhvr>
                                        <p:cTn id="81" dur="1" fill="hold">
                                          <p:stCondLst>
                                            <p:cond delay="249"/>
                                          </p:stCondLst>
                                        </p:cTn>
                                        <p:tgtEl>
                                          <p:spTgt spid="59">
                                            <p:graphicEl>
                                              <a:dgm id="{C83AB764-0545-4F6E-833F-FCC45F8C4E8A}"/>
                                            </p:graphicEl>
                                          </p:spTgt>
                                        </p:tgtEl>
                                        <p:attrNameLst>
                                          <p:attrName>style.visibility</p:attrName>
                                        </p:attrNameLst>
                                      </p:cBhvr>
                                      <p:to>
                                        <p:strVal val="visible"/>
                                      </p:to>
                                    </p:set>
                                  </p:childTnLst>
                                </p:cTn>
                              </p:par>
                            </p:childTnLst>
                          </p:cTn>
                        </p:par>
                        <p:par>
                          <p:cTn id="82" fill="hold">
                            <p:stCondLst>
                              <p:cond delay="10500"/>
                            </p:stCondLst>
                            <p:childTnLst>
                              <p:par>
                                <p:cTn id="83" presetID="1" presetClass="entr" presetSubtype="0" fill="hold" grpId="0" nodeType="afterEffect">
                                  <p:stCondLst>
                                    <p:cond delay="0"/>
                                  </p:stCondLst>
                                  <p:childTnLst>
                                    <p:set>
                                      <p:cBhvr>
                                        <p:cTn id="84" dur="1" fill="hold">
                                          <p:stCondLst>
                                            <p:cond delay="249"/>
                                          </p:stCondLst>
                                        </p:cTn>
                                        <p:tgtEl>
                                          <p:spTgt spid="59">
                                            <p:graphicEl>
                                              <a:dgm id="{661D9A30-587F-405D-B012-83C9F7BA57E3}"/>
                                            </p:graphicEl>
                                          </p:spTgt>
                                        </p:tgtEl>
                                        <p:attrNameLst>
                                          <p:attrName>style.visibility</p:attrName>
                                        </p:attrNameLst>
                                      </p:cBhvr>
                                      <p:to>
                                        <p:strVal val="visible"/>
                                      </p:to>
                                    </p:set>
                                  </p:childTnLst>
                                </p:cTn>
                              </p:par>
                            </p:childTnLst>
                          </p:cTn>
                        </p:par>
                        <p:par>
                          <p:cTn id="85" fill="hold">
                            <p:stCondLst>
                              <p:cond delay="10750"/>
                            </p:stCondLst>
                            <p:childTnLst>
                              <p:par>
                                <p:cTn id="86" presetID="1" presetClass="entr" presetSubtype="0" fill="hold" grpId="0" nodeType="afterEffect">
                                  <p:stCondLst>
                                    <p:cond delay="0"/>
                                  </p:stCondLst>
                                  <p:childTnLst>
                                    <p:set>
                                      <p:cBhvr>
                                        <p:cTn id="87" dur="1" fill="hold">
                                          <p:stCondLst>
                                            <p:cond delay="249"/>
                                          </p:stCondLst>
                                        </p:cTn>
                                        <p:tgtEl>
                                          <p:spTgt spid="59">
                                            <p:graphicEl>
                                              <a:dgm id="{2570D1EB-80B8-4E2E-B801-2E2FFB367A81}"/>
                                            </p:graphicEl>
                                          </p:spTgt>
                                        </p:tgtEl>
                                        <p:attrNameLst>
                                          <p:attrName>style.visibility</p:attrName>
                                        </p:attrNameLst>
                                      </p:cBhvr>
                                      <p:to>
                                        <p:strVal val="visible"/>
                                      </p:to>
                                    </p:set>
                                  </p:childTnLst>
                                </p:cTn>
                              </p:par>
                            </p:childTnLst>
                          </p:cTn>
                        </p:par>
                        <p:par>
                          <p:cTn id="88" fill="hold">
                            <p:stCondLst>
                              <p:cond delay="11000"/>
                            </p:stCondLst>
                            <p:childTnLst>
                              <p:par>
                                <p:cTn id="89" presetID="1" presetClass="entr" presetSubtype="0" fill="hold" grpId="0" nodeType="afterEffect">
                                  <p:stCondLst>
                                    <p:cond delay="0"/>
                                  </p:stCondLst>
                                  <p:childTnLst>
                                    <p:set>
                                      <p:cBhvr>
                                        <p:cTn id="90" dur="1" fill="hold">
                                          <p:stCondLst>
                                            <p:cond delay="249"/>
                                          </p:stCondLst>
                                        </p:cTn>
                                        <p:tgtEl>
                                          <p:spTgt spid="59">
                                            <p:graphicEl>
                                              <a:dgm id="{126DA697-FE15-44A3-95CE-20E05497F40D}"/>
                                            </p:graphicEl>
                                          </p:spTgt>
                                        </p:tgtEl>
                                        <p:attrNameLst>
                                          <p:attrName>style.visibility</p:attrName>
                                        </p:attrNameLst>
                                      </p:cBhvr>
                                      <p:to>
                                        <p:strVal val="visible"/>
                                      </p:to>
                                    </p:set>
                                  </p:childTnLst>
                                </p:cTn>
                              </p:par>
                            </p:childTnLst>
                          </p:cTn>
                        </p:par>
                        <p:par>
                          <p:cTn id="91" fill="hold">
                            <p:stCondLst>
                              <p:cond delay="11250"/>
                            </p:stCondLst>
                            <p:childTnLst>
                              <p:par>
                                <p:cTn id="92" presetID="1" presetClass="entr" presetSubtype="0" fill="hold" grpId="0" nodeType="afterEffect">
                                  <p:stCondLst>
                                    <p:cond delay="0"/>
                                  </p:stCondLst>
                                  <p:childTnLst>
                                    <p:set>
                                      <p:cBhvr>
                                        <p:cTn id="93" dur="1" fill="hold">
                                          <p:stCondLst>
                                            <p:cond delay="249"/>
                                          </p:stCondLst>
                                        </p:cTn>
                                        <p:tgtEl>
                                          <p:spTgt spid="59">
                                            <p:graphicEl>
                                              <a:dgm id="{A77E3FE7-FB83-458D-894C-6B33CC09993E}"/>
                                            </p:graphicEl>
                                          </p:spTgt>
                                        </p:tgtEl>
                                        <p:attrNameLst>
                                          <p:attrName>style.visibility</p:attrName>
                                        </p:attrNameLst>
                                      </p:cBhvr>
                                      <p:to>
                                        <p:strVal val="visible"/>
                                      </p:to>
                                    </p:set>
                                  </p:childTnLst>
                                </p:cTn>
                              </p:par>
                            </p:childTnLst>
                          </p:cTn>
                        </p:par>
                        <p:par>
                          <p:cTn id="94" fill="hold">
                            <p:stCondLst>
                              <p:cond delay="11500"/>
                            </p:stCondLst>
                            <p:childTnLst>
                              <p:par>
                                <p:cTn id="95" presetID="1" presetClass="entr" presetSubtype="0" fill="hold" grpId="0" nodeType="afterEffect">
                                  <p:stCondLst>
                                    <p:cond delay="0"/>
                                  </p:stCondLst>
                                  <p:childTnLst>
                                    <p:set>
                                      <p:cBhvr>
                                        <p:cTn id="96" dur="1" fill="hold">
                                          <p:stCondLst>
                                            <p:cond delay="249"/>
                                          </p:stCondLst>
                                        </p:cTn>
                                        <p:tgtEl>
                                          <p:spTgt spid="59">
                                            <p:graphicEl>
                                              <a:dgm id="{2D1683C4-8F48-40F8-999E-81C57AA9F856}"/>
                                            </p:graphicEl>
                                          </p:spTgt>
                                        </p:tgtEl>
                                        <p:attrNameLst>
                                          <p:attrName>style.visibility</p:attrName>
                                        </p:attrNameLst>
                                      </p:cBhvr>
                                      <p:to>
                                        <p:strVal val="visible"/>
                                      </p:to>
                                    </p:set>
                                  </p:childTnLst>
                                </p:cTn>
                              </p:par>
                            </p:childTnLst>
                          </p:cTn>
                        </p:par>
                        <p:par>
                          <p:cTn id="97" fill="hold">
                            <p:stCondLst>
                              <p:cond delay="11750"/>
                            </p:stCondLst>
                            <p:childTnLst>
                              <p:par>
                                <p:cTn id="98" presetID="1" presetClass="entr" presetSubtype="0" fill="hold" grpId="0" nodeType="afterEffect">
                                  <p:stCondLst>
                                    <p:cond delay="0"/>
                                  </p:stCondLst>
                                  <p:childTnLst>
                                    <p:set>
                                      <p:cBhvr>
                                        <p:cTn id="99" dur="1" fill="hold">
                                          <p:stCondLst>
                                            <p:cond delay="249"/>
                                          </p:stCondLst>
                                        </p:cTn>
                                        <p:tgtEl>
                                          <p:spTgt spid="59">
                                            <p:graphicEl>
                                              <a:dgm id="{3A212D2C-5405-4CEB-A4DF-2CB1A10F68CB}"/>
                                            </p:graphicEl>
                                          </p:spTgt>
                                        </p:tgtEl>
                                        <p:attrNameLst>
                                          <p:attrName>style.visibility</p:attrName>
                                        </p:attrNameLst>
                                      </p:cBhvr>
                                      <p:to>
                                        <p:strVal val="visible"/>
                                      </p:to>
                                    </p:set>
                                  </p:childTnLst>
                                </p:cTn>
                              </p:par>
                            </p:childTnLst>
                          </p:cTn>
                        </p:par>
                        <p:par>
                          <p:cTn id="100" fill="hold">
                            <p:stCondLst>
                              <p:cond delay="12000"/>
                            </p:stCondLst>
                            <p:childTnLst>
                              <p:par>
                                <p:cTn id="101" presetID="1" presetClass="entr" presetSubtype="0" fill="hold" grpId="0" nodeType="afterEffect">
                                  <p:stCondLst>
                                    <p:cond delay="0"/>
                                  </p:stCondLst>
                                  <p:childTnLst>
                                    <p:set>
                                      <p:cBhvr>
                                        <p:cTn id="102" dur="1" fill="hold">
                                          <p:stCondLst>
                                            <p:cond delay="249"/>
                                          </p:stCondLst>
                                        </p:cTn>
                                        <p:tgtEl>
                                          <p:spTgt spid="59">
                                            <p:graphicEl>
                                              <a:dgm id="{5227E34B-CE65-4945-A0FE-89A77250D8F4}"/>
                                            </p:graphicEl>
                                          </p:spTgt>
                                        </p:tgtEl>
                                        <p:attrNameLst>
                                          <p:attrName>style.visibility</p:attrName>
                                        </p:attrNameLst>
                                      </p:cBhvr>
                                      <p:to>
                                        <p:strVal val="visible"/>
                                      </p:to>
                                    </p:set>
                                  </p:childTnLst>
                                </p:cTn>
                              </p:par>
                            </p:childTnLst>
                          </p:cTn>
                        </p:par>
                        <p:par>
                          <p:cTn id="103" fill="hold">
                            <p:stCondLst>
                              <p:cond delay="12250"/>
                            </p:stCondLst>
                            <p:childTnLst>
                              <p:par>
                                <p:cTn id="104" presetID="1" presetClass="entr" presetSubtype="0" fill="hold" grpId="0" nodeType="afterEffect">
                                  <p:stCondLst>
                                    <p:cond delay="0"/>
                                  </p:stCondLst>
                                  <p:childTnLst>
                                    <p:set>
                                      <p:cBhvr>
                                        <p:cTn id="105" dur="1" fill="hold">
                                          <p:stCondLst>
                                            <p:cond delay="249"/>
                                          </p:stCondLst>
                                        </p:cTn>
                                        <p:tgtEl>
                                          <p:spTgt spid="59">
                                            <p:graphicEl>
                                              <a:dgm id="{A13A954B-D95C-43F1-8317-4138D8A4BD0B}"/>
                                            </p:graphicEl>
                                          </p:spTgt>
                                        </p:tgtEl>
                                        <p:attrNameLst>
                                          <p:attrName>style.visibility</p:attrName>
                                        </p:attrNameLst>
                                      </p:cBhvr>
                                      <p:to>
                                        <p:strVal val="visible"/>
                                      </p:to>
                                    </p:set>
                                  </p:childTnLst>
                                </p:cTn>
                              </p:par>
                            </p:childTnLst>
                          </p:cTn>
                        </p:par>
                        <p:par>
                          <p:cTn id="106" fill="hold">
                            <p:stCondLst>
                              <p:cond delay="12500"/>
                            </p:stCondLst>
                            <p:childTnLst>
                              <p:par>
                                <p:cTn id="107" presetID="1" presetClass="entr" presetSubtype="0" fill="hold" grpId="0" nodeType="afterEffect">
                                  <p:stCondLst>
                                    <p:cond delay="0"/>
                                  </p:stCondLst>
                                  <p:childTnLst>
                                    <p:set>
                                      <p:cBhvr>
                                        <p:cTn id="108" dur="1" fill="hold">
                                          <p:stCondLst>
                                            <p:cond delay="249"/>
                                          </p:stCondLst>
                                        </p:cTn>
                                        <p:tgtEl>
                                          <p:spTgt spid="59">
                                            <p:graphicEl>
                                              <a:dgm id="{30E68E17-7033-464D-98E9-A54D13C75E0A}"/>
                                            </p:graphicEl>
                                          </p:spTgt>
                                        </p:tgtEl>
                                        <p:attrNameLst>
                                          <p:attrName>style.visibility</p:attrName>
                                        </p:attrNameLst>
                                      </p:cBhvr>
                                      <p:to>
                                        <p:strVal val="visible"/>
                                      </p:to>
                                    </p:set>
                                  </p:childTnLst>
                                </p:cTn>
                              </p:par>
                            </p:childTnLst>
                          </p:cTn>
                        </p:par>
                        <p:par>
                          <p:cTn id="109" fill="hold">
                            <p:stCondLst>
                              <p:cond delay="12750"/>
                            </p:stCondLst>
                            <p:childTnLst>
                              <p:par>
                                <p:cTn id="110" presetID="1" presetClass="entr" presetSubtype="0" fill="hold" grpId="0" nodeType="afterEffect">
                                  <p:stCondLst>
                                    <p:cond delay="0"/>
                                  </p:stCondLst>
                                  <p:childTnLst>
                                    <p:set>
                                      <p:cBhvr>
                                        <p:cTn id="111" dur="1" fill="hold">
                                          <p:stCondLst>
                                            <p:cond delay="249"/>
                                          </p:stCondLst>
                                        </p:cTn>
                                        <p:tgtEl>
                                          <p:spTgt spid="59">
                                            <p:graphicEl>
                                              <a:dgm id="{691CE679-61D6-4129-BECE-990E6A5D09EF}"/>
                                            </p:graphicEl>
                                          </p:spTgt>
                                        </p:tgtEl>
                                        <p:attrNameLst>
                                          <p:attrName>style.visibility</p:attrName>
                                        </p:attrNameLst>
                                      </p:cBhvr>
                                      <p:to>
                                        <p:strVal val="visible"/>
                                      </p:to>
                                    </p:set>
                                  </p:childTnLst>
                                </p:cTn>
                              </p:par>
                            </p:childTnLst>
                          </p:cTn>
                        </p:par>
                        <p:par>
                          <p:cTn id="112" fill="hold">
                            <p:stCondLst>
                              <p:cond delay="13000"/>
                            </p:stCondLst>
                            <p:childTnLst>
                              <p:par>
                                <p:cTn id="113" presetID="1" presetClass="entr" presetSubtype="0" fill="hold" grpId="0" nodeType="afterEffect">
                                  <p:stCondLst>
                                    <p:cond delay="0"/>
                                  </p:stCondLst>
                                  <p:childTnLst>
                                    <p:set>
                                      <p:cBhvr>
                                        <p:cTn id="114" dur="1" fill="hold">
                                          <p:stCondLst>
                                            <p:cond delay="249"/>
                                          </p:stCondLst>
                                        </p:cTn>
                                        <p:tgtEl>
                                          <p:spTgt spid="59">
                                            <p:graphicEl>
                                              <a:dgm id="{E492FD89-B927-42EB-8B14-15C4E8DBF6E8}"/>
                                            </p:graphicEl>
                                          </p:spTgt>
                                        </p:tgtEl>
                                        <p:attrNameLst>
                                          <p:attrName>style.visibility</p:attrName>
                                        </p:attrNameLst>
                                      </p:cBhvr>
                                      <p:to>
                                        <p:strVal val="visible"/>
                                      </p:to>
                                    </p:set>
                                  </p:childTnLst>
                                </p:cTn>
                              </p:par>
                            </p:childTnLst>
                          </p:cTn>
                        </p:par>
                        <p:par>
                          <p:cTn id="115" fill="hold">
                            <p:stCondLst>
                              <p:cond delay="13250"/>
                            </p:stCondLst>
                            <p:childTnLst>
                              <p:par>
                                <p:cTn id="116" presetID="1" presetClass="entr" presetSubtype="0" fill="hold" grpId="0" nodeType="afterEffect">
                                  <p:stCondLst>
                                    <p:cond delay="0"/>
                                  </p:stCondLst>
                                  <p:childTnLst>
                                    <p:set>
                                      <p:cBhvr>
                                        <p:cTn id="117" dur="1" fill="hold">
                                          <p:stCondLst>
                                            <p:cond delay="249"/>
                                          </p:stCondLst>
                                        </p:cTn>
                                        <p:tgtEl>
                                          <p:spTgt spid="59">
                                            <p:graphicEl>
                                              <a:dgm id="{4AF1ECE8-1DA5-449B-A6C6-A2565F79C4F0}"/>
                                            </p:graphicEl>
                                          </p:spTgt>
                                        </p:tgtEl>
                                        <p:attrNameLst>
                                          <p:attrName>style.visibility</p:attrName>
                                        </p:attrNameLst>
                                      </p:cBhvr>
                                      <p:to>
                                        <p:strVal val="visible"/>
                                      </p:to>
                                    </p:set>
                                  </p:childTnLst>
                                </p:cTn>
                              </p:par>
                            </p:childTnLst>
                          </p:cTn>
                        </p:par>
                        <p:par>
                          <p:cTn id="118" fill="hold">
                            <p:stCondLst>
                              <p:cond delay="13500"/>
                            </p:stCondLst>
                            <p:childTnLst>
                              <p:par>
                                <p:cTn id="119" presetID="1" presetClass="entr" presetSubtype="0" fill="hold" grpId="0" nodeType="afterEffect">
                                  <p:stCondLst>
                                    <p:cond delay="0"/>
                                  </p:stCondLst>
                                  <p:childTnLst>
                                    <p:set>
                                      <p:cBhvr>
                                        <p:cTn id="120" dur="1" fill="hold">
                                          <p:stCondLst>
                                            <p:cond delay="249"/>
                                          </p:stCondLst>
                                        </p:cTn>
                                        <p:tgtEl>
                                          <p:spTgt spid="59">
                                            <p:graphicEl>
                                              <a:dgm id="{A660911B-8EF4-4757-BD5F-313CFB93E09B}"/>
                                            </p:graphicEl>
                                          </p:spTgt>
                                        </p:tgtEl>
                                        <p:attrNameLst>
                                          <p:attrName>style.visibility</p:attrName>
                                        </p:attrNameLst>
                                      </p:cBhvr>
                                      <p:to>
                                        <p:strVal val="visible"/>
                                      </p:to>
                                    </p:set>
                                  </p:childTnLst>
                                </p:cTn>
                              </p:par>
                            </p:childTnLst>
                          </p:cTn>
                        </p:par>
                        <p:par>
                          <p:cTn id="121" fill="hold">
                            <p:stCondLst>
                              <p:cond delay="13750"/>
                            </p:stCondLst>
                            <p:childTnLst>
                              <p:par>
                                <p:cTn id="122" presetID="1" presetClass="entr" presetSubtype="0" fill="hold" grpId="0" nodeType="afterEffect">
                                  <p:stCondLst>
                                    <p:cond delay="0"/>
                                  </p:stCondLst>
                                  <p:childTnLst>
                                    <p:set>
                                      <p:cBhvr>
                                        <p:cTn id="123" dur="1" fill="hold">
                                          <p:stCondLst>
                                            <p:cond delay="249"/>
                                          </p:stCondLst>
                                        </p:cTn>
                                        <p:tgtEl>
                                          <p:spTgt spid="59">
                                            <p:graphicEl>
                                              <a:dgm id="{C3ADB450-8AF0-46FD-9AE1-BD05BA0CC76F}"/>
                                            </p:graphicEl>
                                          </p:spTgt>
                                        </p:tgtEl>
                                        <p:attrNameLst>
                                          <p:attrName>style.visibility</p:attrName>
                                        </p:attrNameLst>
                                      </p:cBhvr>
                                      <p:to>
                                        <p:strVal val="visible"/>
                                      </p:to>
                                    </p:set>
                                  </p:childTnLst>
                                </p:cTn>
                              </p:par>
                            </p:childTnLst>
                          </p:cTn>
                        </p:par>
                        <p:par>
                          <p:cTn id="124" fill="hold">
                            <p:stCondLst>
                              <p:cond delay="14000"/>
                            </p:stCondLst>
                            <p:childTnLst>
                              <p:par>
                                <p:cTn id="125" presetID="53" presetClass="entr" presetSubtype="16" fill="hold" nodeType="afterEffect">
                                  <p:stCondLst>
                                    <p:cond delay="0"/>
                                  </p:stCondLst>
                                  <p:childTnLst>
                                    <p:set>
                                      <p:cBhvr>
                                        <p:cTn id="126" dur="1" fill="hold">
                                          <p:stCondLst>
                                            <p:cond delay="0"/>
                                          </p:stCondLst>
                                        </p:cTn>
                                        <p:tgtEl>
                                          <p:spTgt spid="8"/>
                                        </p:tgtEl>
                                        <p:attrNameLst>
                                          <p:attrName>style.visibility</p:attrName>
                                        </p:attrNameLst>
                                      </p:cBhvr>
                                      <p:to>
                                        <p:strVal val="visible"/>
                                      </p:to>
                                    </p:set>
                                    <p:anim calcmode="lin" valueType="num">
                                      <p:cBhvr>
                                        <p:cTn id="127" dur="500" fill="hold"/>
                                        <p:tgtEl>
                                          <p:spTgt spid="8"/>
                                        </p:tgtEl>
                                        <p:attrNameLst>
                                          <p:attrName>ppt_w</p:attrName>
                                        </p:attrNameLst>
                                      </p:cBhvr>
                                      <p:tavLst>
                                        <p:tav tm="0">
                                          <p:val>
                                            <p:fltVal val="0"/>
                                          </p:val>
                                        </p:tav>
                                        <p:tav tm="100000">
                                          <p:val>
                                            <p:strVal val="#ppt_w"/>
                                          </p:val>
                                        </p:tav>
                                      </p:tavLst>
                                    </p:anim>
                                    <p:anim calcmode="lin" valueType="num">
                                      <p:cBhvr>
                                        <p:cTn id="128" dur="500" fill="hold"/>
                                        <p:tgtEl>
                                          <p:spTgt spid="8"/>
                                        </p:tgtEl>
                                        <p:attrNameLst>
                                          <p:attrName>ppt_h</p:attrName>
                                        </p:attrNameLst>
                                      </p:cBhvr>
                                      <p:tavLst>
                                        <p:tav tm="0">
                                          <p:val>
                                            <p:fltVal val="0"/>
                                          </p:val>
                                        </p:tav>
                                        <p:tav tm="100000">
                                          <p:val>
                                            <p:strVal val="#ppt_h"/>
                                          </p:val>
                                        </p:tav>
                                      </p:tavLst>
                                    </p:anim>
                                    <p:animEffect transition="in" filter="fade">
                                      <p:cBhvr>
                                        <p:cTn id="129" dur="500"/>
                                        <p:tgtEl>
                                          <p:spTgt spid="8"/>
                                        </p:tgtEl>
                                      </p:cBhvr>
                                    </p:animEffect>
                                  </p:childTnLst>
                                </p:cTn>
                              </p:par>
                            </p:childTnLst>
                          </p:cTn>
                        </p:par>
                        <p:par>
                          <p:cTn id="130" fill="hold">
                            <p:stCondLst>
                              <p:cond delay="14500"/>
                            </p:stCondLst>
                            <p:childTnLst>
                              <p:par>
                                <p:cTn id="131" presetID="10" presetClass="entr" presetSubtype="0" fill="hold" grpId="0" nodeType="afterEffect">
                                  <p:stCondLst>
                                    <p:cond delay="0"/>
                                  </p:stCondLst>
                                  <p:childTnLst>
                                    <p:set>
                                      <p:cBhvr>
                                        <p:cTn id="132" dur="1" fill="hold">
                                          <p:stCondLst>
                                            <p:cond delay="0"/>
                                          </p:stCondLst>
                                        </p:cTn>
                                        <p:tgtEl>
                                          <p:spTgt spid="9"/>
                                        </p:tgtEl>
                                        <p:attrNameLst>
                                          <p:attrName>style.visibility</p:attrName>
                                        </p:attrNameLst>
                                      </p:cBhvr>
                                      <p:to>
                                        <p:strVal val="visible"/>
                                      </p:to>
                                    </p:set>
                                    <p:animEffect transition="in" filter="fade">
                                      <p:cBhvr>
                                        <p:cTn id="133" dur="500"/>
                                        <p:tgtEl>
                                          <p:spTgt spid="9"/>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10"/>
                                        </p:tgtEl>
                                        <p:attrNameLst>
                                          <p:attrName>style.visibility</p:attrName>
                                        </p:attrNameLst>
                                      </p:cBhvr>
                                      <p:to>
                                        <p:strVal val="visible"/>
                                      </p:to>
                                    </p:set>
                                    <p:animEffect transition="in" filter="fade">
                                      <p:cBhvr>
                                        <p:cTn id="136" dur="500"/>
                                        <p:tgtEl>
                                          <p:spTgt spid="10"/>
                                        </p:tgtEl>
                                      </p:cBhvr>
                                    </p:animEffect>
                                  </p:childTnLst>
                                </p:cTn>
                              </p:par>
                            </p:childTnLst>
                          </p:cTn>
                        </p:par>
                        <p:par>
                          <p:cTn id="137" fill="hold">
                            <p:stCondLst>
                              <p:cond delay="15000"/>
                            </p:stCondLst>
                            <p:childTnLst>
                              <p:par>
                                <p:cTn id="138" presetID="53" presetClass="entr" presetSubtype="16" fill="hold" nodeType="afterEffect">
                                  <p:stCondLst>
                                    <p:cond delay="0"/>
                                  </p:stCondLst>
                                  <p:childTnLst>
                                    <p:set>
                                      <p:cBhvr>
                                        <p:cTn id="139" dur="1" fill="hold">
                                          <p:stCondLst>
                                            <p:cond delay="0"/>
                                          </p:stCondLst>
                                        </p:cTn>
                                        <p:tgtEl>
                                          <p:spTgt spid="44"/>
                                        </p:tgtEl>
                                        <p:attrNameLst>
                                          <p:attrName>style.visibility</p:attrName>
                                        </p:attrNameLst>
                                      </p:cBhvr>
                                      <p:to>
                                        <p:strVal val="visible"/>
                                      </p:to>
                                    </p:set>
                                    <p:anim calcmode="lin" valueType="num">
                                      <p:cBhvr>
                                        <p:cTn id="140" dur="500" fill="hold"/>
                                        <p:tgtEl>
                                          <p:spTgt spid="44"/>
                                        </p:tgtEl>
                                        <p:attrNameLst>
                                          <p:attrName>ppt_w</p:attrName>
                                        </p:attrNameLst>
                                      </p:cBhvr>
                                      <p:tavLst>
                                        <p:tav tm="0">
                                          <p:val>
                                            <p:fltVal val="0"/>
                                          </p:val>
                                        </p:tav>
                                        <p:tav tm="100000">
                                          <p:val>
                                            <p:strVal val="#ppt_w"/>
                                          </p:val>
                                        </p:tav>
                                      </p:tavLst>
                                    </p:anim>
                                    <p:anim calcmode="lin" valueType="num">
                                      <p:cBhvr>
                                        <p:cTn id="141" dur="500" fill="hold"/>
                                        <p:tgtEl>
                                          <p:spTgt spid="44"/>
                                        </p:tgtEl>
                                        <p:attrNameLst>
                                          <p:attrName>ppt_h</p:attrName>
                                        </p:attrNameLst>
                                      </p:cBhvr>
                                      <p:tavLst>
                                        <p:tav tm="0">
                                          <p:val>
                                            <p:fltVal val="0"/>
                                          </p:val>
                                        </p:tav>
                                        <p:tav tm="100000">
                                          <p:val>
                                            <p:strVal val="#ppt_h"/>
                                          </p:val>
                                        </p:tav>
                                      </p:tavLst>
                                    </p:anim>
                                    <p:animEffect transition="in" filter="fade">
                                      <p:cBhvr>
                                        <p:cTn id="142" dur="500"/>
                                        <p:tgtEl>
                                          <p:spTgt spid="44"/>
                                        </p:tgtEl>
                                      </p:cBhvr>
                                    </p:animEffect>
                                  </p:childTnLst>
                                </p:cTn>
                              </p:par>
                            </p:childTnLst>
                          </p:cTn>
                        </p:par>
                        <p:par>
                          <p:cTn id="143" fill="hold">
                            <p:stCondLst>
                              <p:cond delay="15500"/>
                            </p:stCondLst>
                            <p:childTnLst>
                              <p:par>
                                <p:cTn id="144" presetID="53" presetClass="entr" presetSubtype="16" fill="hold" nodeType="afterEffect">
                                  <p:stCondLst>
                                    <p:cond delay="0"/>
                                  </p:stCondLst>
                                  <p:childTnLst>
                                    <p:set>
                                      <p:cBhvr>
                                        <p:cTn id="145" dur="1" fill="hold">
                                          <p:stCondLst>
                                            <p:cond delay="0"/>
                                          </p:stCondLst>
                                        </p:cTn>
                                        <p:tgtEl>
                                          <p:spTgt spid="22"/>
                                        </p:tgtEl>
                                        <p:attrNameLst>
                                          <p:attrName>style.visibility</p:attrName>
                                        </p:attrNameLst>
                                      </p:cBhvr>
                                      <p:to>
                                        <p:strVal val="visible"/>
                                      </p:to>
                                    </p:set>
                                    <p:anim calcmode="lin" valueType="num">
                                      <p:cBhvr>
                                        <p:cTn id="146" dur="500" fill="hold"/>
                                        <p:tgtEl>
                                          <p:spTgt spid="22"/>
                                        </p:tgtEl>
                                        <p:attrNameLst>
                                          <p:attrName>ppt_w</p:attrName>
                                        </p:attrNameLst>
                                      </p:cBhvr>
                                      <p:tavLst>
                                        <p:tav tm="0">
                                          <p:val>
                                            <p:fltVal val="0"/>
                                          </p:val>
                                        </p:tav>
                                        <p:tav tm="100000">
                                          <p:val>
                                            <p:strVal val="#ppt_w"/>
                                          </p:val>
                                        </p:tav>
                                      </p:tavLst>
                                    </p:anim>
                                    <p:anim calcmode="lin" valueType="num">
                                      <p:cBhvr>
                                        <p:cTn id="147" dur="500" fill="hold"/>
                                        <p:tgtEl>
                                          <p:spTgt spid="22"/>
                                        </p:tgtEl>
                                        <p:attrNameLst>
                                          <p:attrName>ppt_h</p:attrName>
                                        </p:attrNameLst>
                                      </p:cBhvr>
                                      <p:tavLst>
                                        <p:tav tm="0">
                                          <p:val>
                                            <p:fltVal val="0"/>
                                          </p:val>
                                        </p:tav>
                                        <p:tav tm="100000">
                                          <p:val>
                                            <p:strVal val="#ppt_h"/>
                                          </p:val>
                                        </p:tav>
                                      </p:tavLst>
                                    </p:anim>
                                    <p:animEffect transition="in" filter="fade">
                                      <p:cBhvr>
                                        <p:cTn id="148" dur="500"/>
                                        <p:tgtEl>
                                          <p:spTgt spid="22"/>
                                        </p:tgtEl>
                                      </p:cBhvr>
                                    </p:animEffect>
                                  </p:childTnLst>
                                </p:cTn>
                              </p:par>
                            </p:childTnLst>
                          </p:cTn>
                        </p:par>
                        <p:par>
                          <p:cTn id="149" fill="hold">
                            <p:stCondLst>
                              <p:cond delay="16000"/>
                            </p:stCondLst>
                            <p:childTnLst>
                              <p:par>
                                <p:cTn id="150" presetID="53" presetClass="entr" presetSubtype="16" fill="hold" grpId="0" nodeType="afterEffect">
                                  <p:stCondLst>
                                    <p:cond delay="0"/>
                                  </p:stCondLst>
                                  <p:childTnLst>
                                    <p:set>
                                      <p:cBhvr>
                                        <p:cTn id="151" dur="1" fill="hold">
                                          <p:stCondLst>
                                            <p:cond delay="0"/>
                                          </p:stCondLst>
                                        </p:cTn>
                                        <p:tgtEl>
                                          <p:spTgt spid="21"/>
                                        </p:tgtEl>
                                        <p:attrNameLst>
                                          <p:attrName>style.visibility</p:attrName>
                                        </p:attrNameLst>
                                      </p:cBhvr>
                                      <p:to>
                                        <p:strVal val="visible"/>
                                      </p:to>
                                    </p:set>
                                    <p:anim calcmode="lin" valueType="num">
                                      <p:cBhvr>
                                        <p:cTn id="152" dur="500" fill="hold"/>
                                        <p:tgtEl>
                                          <p:spTgt spid="21"/>
                                        </p:tgtEl>
                                        <p:attrNameLst>
                                          <p:attrName>ppt_w</p:attrName>
                                        </p:attrNameLst>
                                      </p:cBhvr>
                                      <p:tavLst>
                                        <p:tav tm="0">
                                          <p:val>
                                            <p:fltVal val="0"/>
                                          </p:val>
                                        </p:tav>
                                        <p:tav tm="100000">
                                          <p:val>
                                            <p:strVal val="#ppt_w"/>
                                          </p:val>
                                        </p:tav>
                                      </p:tavLst>
                                    </p:anim>
                                    <p:anim calcmode="lin" valueType="num">
                                      <p:cBhvr>
                                        <p:cTn id="153" dur="500" fill="hold"/>
                                        <p:tgtEl>
                                          <p:spTgt spid="21"/>
                                        </p:tgtEl>
                                        <p:attrNameLst>
                                          <p:attrName>ppt_h</p:attrName>
                                        </p:attrNameLst>
                                      </p:cBhvr>
                                      <p:tavLst>
                                        <p:tav tm="0">
                                          <p:val>
                                            <p:fltVal val="0"/>
                                          </p:val>
                                        </p:tav>
                                        <p:tav tm="100000">
                                          <p:val>
                                            <p:strVal val="#ppt_h"/>
                                          </p:val>
                                        </p:tav>
                                      </p:tavLst>
                                    </p:anim>
                                    <p:animEffect transition="in" filter="fade">
                                      <p:cBhvr>
                                        <p:cTn id="154" dur="500"/>
                                        <p:tgtEl>
                                          <p:spTgt spid="21"/>
                                        </p:tgtEl>
                                      </p:cBhvr>
                                    </p:animEffect>
                                  </p:childTnLst>
                                </p:cTn>
                              </p:par>
                              <p:par>
                                <p:cTn id="155" presetID="22" presetClass="entr" presetSubtype="8" fill="hold" grpId="0" nodeType="withEffect">
                                  <p:stCondLst>
                                    <p:cond delay="0"/>
                                  </p:stCondLst>
                                  <p:childTnLst>
                                    <p:set>
                                      <p:cBhvr>
                                        <p:cTn id="156" dur="1" fill="hold">
                                          <p:stCondLst>
                                            <p:cond delay="0"/>
                                          </p:stCondLst>
                                        </p:cTn>
                                        <p:tgtEl>
                                          <p:spTgt spid="45"/>
                                        </p:tgtEl>
                                        <p:attrNameLst>
                                          <p:attrName>style.visibility</p:attrName>
                                        </p:attrNameLst>
                                      </p:cBhvr>
                                      <p:to>
                                        <p:strVal val="visible"/>
                                      </p:to>
                                    </p:set>
                                    <p:animEffect transition="in" filter="wipe(left)">
                                      <p:cBhvr>
                                        <p:cTn id="157" dur="500"/>
                                        <p:tgtEl>
                                          <p:spTgt spid="45"/>
                                        </p:tgtEl>
                                      </p:cBhvr>
                                    </p:animEffect>
                                  </p:childTnLst>
                                </p:cTn>
                              </p:par>
                              <p:par>
                                <p:cTn id="158" presetID="22" presetClass="entr" presetSubtype="8" fill="hold" grpId="0" nodeType="withEffect">
                                  <p:stCondLst>
                                    <p:cond delay="0"/>
                                  </p:stCondLst>
                                  <p:childTnLst>
                                    <p:set>
                                      <p:cBhvr>
                                        <p:cTn id="159" dur="1" fill="hold">
                                          <p:stCondLst>
                                            <p:cond delay="0"/>
                                          </p:stCondLst>
                                        </p:cTn>
                                        <p:tgtEl>
                                          <p:spTgt spid="46"/>
                                        </p:tgtEl>
                                        <p:attrNameLst>
                                          <p:attrName>style.visibility</p:attrName>
                                        </p:attrNameLst>
                                      </p:cBhvr>
                                      <p:to>
                                        <p:strVal val="visible"/>
                                      </p:to>
                                    </p:set>
                                    <p:animEffect transition="in" filter="wipe(left)">
                                      <p:cBhvr>
                                        <p:cTn id="160" dur="500"/>
                                        <p:tgtEl>
                                          <p:spTgt spid="46"/>
                                        </p:tgtEl>
                                      </p:cBhvr>
                                    </p:animEffect>
                                  </p:childTnLst>
                                </p:cTn>
                              </p:par>
                              <p:par>
                                <p:cTn id="161" presetID="22" presetClass="entr" presetSubtype="8" fill="hold" grpId="0" nodeType="withEffect">
                                  <p:stCondLst>
                                    <p:cond delay="0"/>
                                  </p:stCondLst>
                                  <p:childTnLst>
                                    <p:set>
                                      <p:cBhvr>
                                        <p:cTn id="162" dur="1" fill="hold">
                                          <p:stCondLst>
                                            <p:cond delay="0"/>
                                          </p:stCondLst>
                                        </p:cTn>
                                        <p:tgtEl>
                                          <p:spTgt spid="47"/>
                                        </p:tgtEl>
                                        <p:attrNameLst>
                                          <p:attrName>style.visibility</p:attrName>
                                        </p:attrNameLst>
                                      </p:cBhvr>
                                      <p:to>
                                        <p:strVal val="visible"/>
                                      </p:to>
                                    </p:set>
                                    <p:animEffect transition="in" filter="wipe(left)">
                                      <p:cBhvr>
                                        <p:cTn id="163" dur="500"/>
                                        <p:tgtEl>
                                          <p:spTgt spid="47"/>
                                        </p:tgtEl>
                                      </p:cBhvr>
                                    </p:animEffect>
                                  </p:childTnLst>
                                </p:cTn>
                              </p:par>
                            </p:childTnLst>
                          </p:cTn>
                        </p:par>
                        <p:par>
                          <p:cTn id="164" fill="hold">
                            <p:stCondLst>
                              <p:cond delay="16500"/>
                            </p:stCondLst>
                            <p:childTnLst>
                              <p:par>
                                <p:cTn id="165" presetID="22" presetClass="entr" presetSubtype="1" fill="hold" grpId="0" nodeType="afterEffect">
                                  <p:stCondLst>
                                    <p:cond delay="0"/>
                                  </p:stCondLst>
                                  <p:childTnLst>
                                    <p:set>
                                      <p:cBhvr>
                                        <p:cTn id="166" dur="1" fill="hold">
                                          <p:stCondLst>
                                            <p:cond delay="0"/>
                                          </p:stCondLst>
                                        </p:cTn>
                                        <p:tgtEl>
                                          <p:spTgt spid="60"/>
                                        </p:tgtEl>
                                        <p:attrNameLst>
                                          <p:attrName>style.visibility</p:attrName>
                                        </p:attrNameLst>
                                      </p:cBhvr>
                                      <p:to>
                                        <p:strVal val="visible"/>
                                      </p:to>
                                    </p:set>
                                    <p:animEffect transition="in" filter="wipe(up)">
                                      <p:cBhvr>
                                        <p:cTn id="167" dur="500"/>
                                        <p:tgtEl>
                                          <p:spTgt spid="60"/>
                                        </p:tgtEl>
                                      </p:cBhvr>
                                    </p:animEffect>
                                  </p:childTnLst>
                                </p:cTn>
                              </p:par>
                              <p:par>
                                <p:cTn id="168" presetID="10" presetClass="entr" presetSubtype="0" fill="hold" nodeType="withEffect">
                                  <p:stCondLst>
                                    <p:cond delay="0"/>
                                  </p:stCondLst>
                                  <p:childTnLst>
                                    <p:set>
                                      <p:cBhvr>
                                        <p:cTn id="169" dur="1" fill="hold">
                                          <p:stCondLst>
                                            <p:cond delay="0"/>
                                          </p:stCondLst>
                                        </p:cTn>
                                        <p:tgtEl>
                                          <p:spTgt spid="52"/>
                                        </p:tgtEl>
                                        <p:attrNameLst>
                                          <p:attrName>style.visibility</p:attrName>
                                        </p:attrNameLst>
                                      </p:cBhvr>
                                      <p:to>
                                        <p:strVal val="visible"/>
                                      </p:to>
                                    </p:set>
                                    <p:animEffect transition="in" filter="fade">
                                      <p:cBhvr>
                                        <p:cTn id="170" dur="500"/>
                                        <p:tgtEl>
                                          <p:spTgt spid="52"/>
                                        </p:tgtEl>
                                      </p:cBhvr>
                                    </p:animEffect>
                                  </p:childTnLst>
                                </p:cTn>
                              </p:par>
                              <p:par>
                                <p:cTn id="171" presetID="10" presetClass="entr" presetSubtype="0" fill="hold" nodeType="withEffect">
                                  <p:stCondLst>
                                    <p:cond delay="0"/>
                                  </p:stCondLst>
                                  <p:childTnLst>
                                    <p:set>
                                      <p:cBhvr>
                                        <p:cTn id="172" dur="1" fill="hold">
                                          <p:stCondLst>
                                            <p:cond delay="0"/>
                                          </p:stCondLst>
                                        </p:cTn>
                                        <p:tgtEl>
                                          <p:spTgt spid="53"/>
                                        </p:tgtEl>
                                        <p:attrNameLst>
                                          <p:attrName>style.visibility</p:attrName>
                                        </p:attrNameLst>
                                      </p:cBhvr>
                                      <p:to>
                                        <p:strVal val="visible"/>
                                      </p:to>
                                    </p:set>
                                    <p:animEffect transition="in" filter="fade">
                                      <p:cBhvr>
                                        <p:cTn id="173" dur="500"/>
                                        <p:tgtEl>
                                          <p:spTgt spid="53"/>
                                        </p:tgtEl>
                                      </p:cBhvr>
                                    </p:animEffect>
                                  </p:childTnLst>
                                </p:cTn>
                              </p:par>
                              <p:par>
                                <p:cTn id="174" presetID="10" presetClass="entr" presetSubtype="0" fill="hold" nodeType="withEffect">
                                  <p:stCondLst>
                                    <p:cond delay="0"/>
                                  </p:stCondLst>
                                  <p:childTnLst>
                                    <p:set>
                                      <p:cBhvr>
                                        <p:cTn id="175" dur="1" fill="hold">
                                          <p:stCondLst>
                                            <p:cond delay="0"/>
                                          </p:stCondLst>
                                        </p:cTn>
                                        <p:tgtEl>
                                          <p:spTgt spid="54"/>
                                        </p:tgtEl>
                                        <p:attrNameLst>
                                          <p:attrName>style.visibility</p:attrName>
                                        </p:attrNameLst>
                                      </p:cBhvr>
                                      <p:to>
                                        <p:strVal val="visible"/>
                                      </p:to>
                                    </p:set>
                                    <p:animEffect transition="in" filter="fade">
                                      <p:cBhvr>
                                        <p:cTn id="176" dur="500"/>
                                        <p:tgtEl>
                                          <p:spTgt spid="54"/>
                                        </p:tgtEl>
                                      </p:cBhvr>
                                    </p:animEffect>
                                  </p:childTnLst>
                                </p:cTn>
                              </p:par>
                              <p:par>
                                <p:cTn id="177" presetID="10" presetClass="entr" presetSubtype="0" fill="hold" nodeType="withEffect">
                                  <p:stCondLst>
                                    <p:cond delay="0"/>
                                  </p:stCondLst>
                                  <p:childTnLst>
                                    <p:set>
                                      <p:cBhvr>
                                        <p:cTn id="178" dur="1" fill="hold">
                                          <p:stCondLst>
                                            <p:cond delay="0"/>
                                          </p:stCondLst>
                                        </p:cTn>
                                        <p:tgtEl>
                                          <p:spTgt spid="55"/>
                                        </p:tgtEl>
                                        <p:attrNameLst>
                                          <p:attrName>style.visibility</p:attrName>
                                        </p:attrNameLst>
                                      </p:cBhvr>
                                      <p:to>
                                        <p:strVal val="visible"/>
                                      </p:to>
                                    </p:set>
                                    <p:animEffect transition="in" filter="fade">
                                      <p:cBhvr>
                                        <p:cTn id="179" dur="500"/>
                                        <p:tgtEl>
                                          <p:spTgt spid="55"/>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56"/>
                                        </p:tgtEl>
                                        <p:attrNameLst>
                                          <p:attrName>style.visibility</p:attrName>
                                        </p:attrNameLst>
                                      </p:cBhvr>
                                      <p:to>
                                        <p:strVal val="visible"/>
                                      </p:to>
                                    </p:set>
                                    <p:animEffect transition="in" filter="fade">
                                      <p:cBhvr>
                                        <p:cTn id="182" dur="500"/>
                                        <p:tgtEl>
                                          <p:spTgt spid="56"/>
                                        </p:tgtEl>
                                      </p:cBhvr>
                                    </p:animEffect>
                                  </p:childTnLst>
                                </p:cTn>
                              </p:par>
                              <p:par>
                                <p:cTn id="183" presetID="10" presetClass="entr" presetSubtype="0" fill="hold" nodeType="withEffect">
                                  <p:stCondLst>
                                    <p:cond delay="0"/>
                                  </p:stCondLst>
                                  <p:childTnLst>
                                    <p:set>
                                      <p:cBhvr>
                                        <p:cTn id="184" dur="1" fill="hold">
                                          <p:stCondLst>
                                            <p:cond delay="0"/>
                                          </p:stCondLst>
                                        </p:cTn>
                                        <p:tgtEl>
                                          <p:spTgt spid="40"/>
                                        </p:tgtEl>
                                        <p:attrNameLst>
                                          <p:attrName>style.visibility</p:attrName>
                                        </p:attrNameLst>
                                      </p:cBhvr>
                                      <p:to>
                                        <p:strVal val="visible"/>
                                      </p:to>
                                    </p:set>
                                    <p:animEffect transition="in" filter="fade">
                                      <p:cBhvr>
                                        <p:cTn id="185" dur="500"/>
                                        <p:tgtEl>
                                          <p:spTgt spid="40"/>
                                        </p:tgtEl>
                                      </p:cBhvr>
                                    </p:animEffect>
                                  </p:childTnLst>
                                </p:cTn>
                              </p:par>
                              <p:par>
                                <p:cTn id="186" presetID="10" presetClass="entr" presetSubtype="0" fill="hold" grpId="0" nodeType="withEffect">
                                  <p:stCondLst>
                                    <p:cond delay="0"/>
                                  </p:stCondLst>
                                  <p:childTnLst>
                                    <p:set>
                                      <p:cBhvr>
                                        <p:cTn id="187" dur="1" fill="hold">
                                          <p:stCondLst>
                                            <p:cond delay="0"/>
                                          </p:stCondLst>
                                        </p:cTn>
                                        <p:tgtEl>
                                          <p:spTgt spid="41"/>
                                        </p:tgtEl>
                                        <p:attrNameLst>
                                          <p:attrName>style.visibility</p:attrName>
                                        </p:attrNameLst>
                                      </p:cBhvr>
                                      <p:to>
                                        <p:strVal val="visible"/>
                                      </p:to>
                                    </p:set>
                                    <p:animEffect transition="in" filter="fade">
                                      <p:cBhvr>
                                        <p:cTn id="188" dur="500"/>
                                        <p:tgtEl>
                                          <p:spTgt spid="41"/>
                                        </p:tgtEl>
                                      </p:cBhvr>
                                    </p:animEffect>
                                  </p:childTnLst>
                                </p:cTn>
                              </p:par>
                            </p:childTnLst>
                          </p:cTn>
                        </p:par>
                        <p:par>
                          <p:cTn id="189" fill="hold">
                            <p:stCondLst>
                              <p:cond delay="17000"/>
                            </p:stCondLst>
                            <p:childTnLst>
                              <p:par>
                                <p:cTn id="190" presetID="10" presetClass="entr" presetSubtype="0" fill="hold" nodeType="afterEffect">
                                  <p:stCondLst>
                                    <p:cond delay="0"/>
                                  </p:stCondLst>
                                  <p:childTnLst>
                                    <p:set>
                                      <p:cBhvr>
                                        <p:cTn id="191" dur="1" fill="hold">
                                          <p:stCondLst>
                                            <p:cond delay="0"/>
                                          </p:stCondLst>
                                        </p:cTn>
                                        <p:tgtEl>
                                          <p:spTgt spid="20"/>
                                        </p:tgtEl>
                                        <p:attrNameLst>
                                          <p:attrName>style.visibility</p:attrName>
                                        </p:attrNameLst>
                                      </p:cBhvr>
                                      <p:to>
                                        <p:strVal val="visible"/>
                                      </p:to>
                                    </p:set>
                                    <p:animEffect transition="in" filter="fade">
                                      <p:cBhvr>
                                        <p:cTn id="192" dur="500"/>
                                        <p:tgtEl>
                                          <p:spTgt spid="20"/>
                                        </p:tgtEl>
                                      </p:cBhvr>
                                    </p:animEffect>
                                  </p:childTnLst>
                                </p:cTn>
                              </p:par>
                            </p:childTnLst>
                          </p:cTn>
                        </p:par>
                        <p:par>
                          <p:cTn id="193" fill="hold">
                            <p:stCondLst>
                              <p:cond delay="17500"/>
                            </p:stCondLst>
                            <p:childTnLst>
                              <p:par>
                                <p:cTn id="194" presetID="10" presetClass="entr" presetSubtype="0" fill="hold" grpId="0" nodeType="afterEffect">
                                  <p:stCondLst>
                                    <p:cond delay="0"/>
                                  </p:stCondLst>
                                  <p:childTnLst>
                                    <p:set>
                                      <p:cBhvr>
                                        <p:cTn id="195" dur="1" fill="hold">
                                          <p:stCondLst>
                                            <p:cond delay="0"/>
                                          </p:stCondLst>
                                        </p:cTn>
                                        <p:tgtEl>
                                          <p:spTgt spid="38"/>
                                        </p:tgtEl>
                                        <p:attrNameLst>
                                          <p:attrName>style.visibility</p:attrName>
                                        </p:attrNameLst>
                                      </p:cBhvr>
                                      <p:to>
                                        <p:strVal val="visible"/>
                                      </p:to>
                                    </p:set>
                                    <p:animEffect transition="in" filter="fade">
                                      <p:cBhvr>
                                        <p:cTn id="196" dur="500"/>
                                        <p:tgtEl>
                                          <p:spTgt spid="38"/>
                                        </p:tgtEl>
                                      </p:cBhvr>
                                    </p:animEffect>
                                  </p:childTnLst>
                                </p:cTn>
                              </p:par>
                            </p:childTnLst>
                          </p:cTn>
                        </p:par>
                        <p:par>
                          <p:cTn id="197" fill="hold">
                            <p:stCondLst>
                              <p:cond delay="18000"/>
                            </p:stCondLst>
                            <p:childTnLst>
                              <p:par>
                                <p:cTn id="198" presetID="10" presetClass="entr" presetSubtype="0" fill="hold" nodeType="afterEffect">
                                  <p:stCondLst>
                                    <p:cond delay="0"/>
                                  </p:stCondLst>
                                  <p:childTnLst>
                                    <p:set>
                                      <p:cBhvr>
                                        <p:cTn id="199" dur="1" fill="hold">
                                          <p:stCondLst>
                                            <p:cond delay="0"/>
                                          </p:stCondLst>
                                        </p:cTn>
                                        <p:tgtEl>
                                          <p:spTgt spid="36"/>
                                        </p:tgtEl>
                                        <p:attrNameLst>
                                          <p:attrName>style.visibility</p:attrName>
                                        </p:attrNameLst>
                                      </p:cBhvr>
                                      <p:to>
                                        <p:strVal val="visible"/>
                                      </p:to>
                                    </p:set>
                                    <p:animEffect transition="in" filter="fade">
                                      <p:cBhvr>
                                        <p:cTn id="200" dur="500"/>
                                        <p:tgtEl>
                                          <p:spTgt spid="36"/>
                                        </p:tgtEl>
                                      </p:cBhvr>
                                    </p:animEffect>
                                  </p:childTnLst>
                                </p:cTn>
                              </p:par>
                            </p:childTnLst>
                          </p:cTn>
                        </p:par>
                        <p:par>
                          <p:cTn id="201" fill="hold">
                            <p:stCondLst>
                              <p:cond delay="18500"/>
                            </p:stCondLst>
                            <p:childTnLst>
                              <p:par>
                                <p:cTn id="202" presetID="10" presetClass="entr" presetSubtype="0" fill="hold" grpId="0" nodeType="afterEffect">
                                  <p:stCondLst>
                                    <p:cond delay="0"/>
                                  </p:stCondLst>
                                  <p:childTnLst>
                                    <p:set>
                                      <p:cBhvr>
                                        <p:cTn id="203" dur="1" fill="hold">
                                          <p:stCondLst>
                                            <p:cond delay="0"/>
                                          </p:stCondLst>
                                        </p:cTn>
                                        <p:tgtEl>
                                          <p:spTgt spid="39"/>
                                        </p:tgtEl>
                                        <p:attrNameLst>
                                          <p:attrName>style.visibility</p:attrName>
                                        </p:attrNameLst>
                                      </p:cBhvr>
                                      <p:to>
                                        <p:strVal val="visible"/>
                                      </p:to>
                                    </p:set>
                                    <p:animEffect transition="in" filter="fade">
                                      <p:cBhvr>
                                        <p:cTn id="204" dur="500"/>
                                        <p:tgtEl>
                                          <p:spTgt spid="39"/>
                                        </p:tgtEl>
                                      </p:cBhvr>
                                    </p:animEffect>
                                  </p:childTnLst>
                                </p:cTn>
                              </p:par>
                            </p:childTnLst>
                          </p:cTn>
                        </p:par>
                        <p:par>
                          <p:cTn id="205" fill="hold">
                            <p:stCondLst>
                              <p:cond delay="19000"/>
                            </p:stCondLst>
                            <p:childTnLst>
                              <p:par>
                                <p:cTn id="206" presetID="10" presetClass="entr" presetSubtype="0" fill="hold" grpId="0" nodeType="afterEffect">
                                  <p:stCondLst>
                                    <p:cond delay="0"/>
                                  </p:stCondLst>
                                  <p:childTnLst>
                                    <p:set>
                                      <p:cBhvr>
                                        <p:cTn id="207" dur="1" fill="hold">
                                          <p:stCondLst>
                                            <p:cond delay="0"/>
                                          </p:stCondLst>
                                        </p:cTn>
                                        <p:tgtEl>
                                          <p:spTgt spid="51"/>
                                        </p:tgtEl>
                                        <p:attrNameLst>
                                          <p:attrName>style.visibility</p:attrName>
                                        </p:attrNameLst>
                                      </p:cBhvr>
                                      <p:to>
                                        <p:strVal val="visible"/>
                                      </p:to>
                                    </p:set>
                                    <p:animEffect transition="in" filter="fade">
                                      <p:cBhvr>
                                        <p:cTn id="20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4" grpId="0" animBg="1"/>
      <p:bldP spid="25" grpId="0" animBg="1"/>
      <p:bldP spid="26" grpId="0" animBg="1"/>
      <p:bldP spid="27" grpId="0"/>
      <p:bldP spid="28" grpId="0"/>
      <p:bldP spid="30" grpId="0"/>
      <p:bldP spid="31" grpId="0"/>
      <p:bldP spid="32" grpId="0"/>
      <p:bldP spid="33" grpId="0"/>
      <p:bldP spid="34" grpId="0"/>
      <p:bldP spid="9" grpId="0" animBg="1"/>
      <p:bldP spid="10" grpId="0" animBg="1"/>
      <p:bldP spid="21" grpId="0" animBg="1"/>
      <p:bldP spid="45" grpId="0"/>
      <p:bldP spid="46" grpId="0"/>
      <p:bldP spid="47" grpId="0"/>
      <p:bldP spid="51" grpId="0" animBg="1"/>
      <p:bldP spid="56" grpId="0"/>
      <p:bldGraphic spid="59" grpId="0">
        <p:bldSub>
          <a:bldDgm bld="one"/>
        </p:bldSub>
      </p:bldGraphic>
      <p:bldP spid="60" grpId="0" animBg="1"/>
      <p:bldP spid="38" grpId="0"/>
      <p:bldP spid="39" grpId="0"/>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A9B449-C7BC-096C-5E57-98BA29AA4E76}"/>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68">
            <a:extLst>
              <a:ext uri="{FF2B5EF4-FFF2-40B4-BE49-F238E27FC236}">
                <a16:creationId xmlns:a16="http://schemas.microsoft.com/office/drawing/2014/main" id="{0088280F-F2D2-F243-4E3A-C7A8C65608AF}"/>
              </a:ext>
            </a:extLst>
          </p:cNvPr>
          <p:cNvGrpSpPr>
            <a:grpSpLocks/>
          </p:cNvGrpSpPr>
          <p:nvPr/>
        </p:nvGrpSpPr>
        <p:grpSpPr bwMode="auto">
          <a:xfrm>
            <a:off x="908096" y="1118677"/>
            <a:ext cx="5791200" cy="25400"/>
            <a:chOff x="2300" y="804"/>
            <a:chExt cx="9120" cy="40"/>
          </a:xfrm>
        </p:grpSpPr>
        <p:sp>
          <p:nvSpPr>
            <p:cNvPr id="12" name="Line 70">
              <a:extLst>
                <a:ext uri="{FF2B5EF4-FFF2-40B4-BE49-F238E27FC236}">
                  <a16:creationId xmlns:a16="http://schemas.microsoft.com/office/drawing/2014/main" id="{FF697B39-256A-6F76-EFA4-1F727A42526A}"/>
                </a:ext>
              </a:extLst>
            </p:cNvPr>
            <p:cNvSpPr>
              <a:spLocks noChangeShapeType="1"/>
            </p:cNvSpPr>
            <p:nvPr/>
          </p:nvSpPr>
          <p:spPr bwMode="auto">
            <a:xfrm>
              <a:off x="11420" y="824"/>
              <a:ext cx="0" cy="0"/>
            </a:xfrm>
            <a:prstGeom prst="line">
              <a:avLst/>
            </a:prstGeom>
            <a:noFill/>
            <a:ln w="25400">
              <a:solidFill>
                <a:srgbClr val="B2B5B6"/>
              </a:solidFill>
              <a:prstDash val="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20" name="Line 69">
              <a:extLst>
                <a:ext uri="{FF2B5EF4-FFF2-40B4-BE49-F238E27FC236}">
                  <a16:creationId xmlns:a16="http://schemas.microsoft.com/office/drawing/2014/main" id="{B88F78DE-04F4-CC9F-5A56-C9D84F0A896A}"/>
                </a:ext>
              </a:extLst>
            </p:cNvPr>
            <p:cNvSpPr>
              <a:spLocks noChangeShapeType="1"/>
            </p:cNvSpPr>
            <p:nvPr/>
          </p:nvSpPr>
          <p:spPr bwMode="auto">
            <a:xfrm>
              <a:off x="2300" y="824"/>
              <a:ext cx="0" cy="0"/>
            </a:xfrm>
            <a:prstGeom prst="line">
              <a:avLst/>
            </a:prstGeom>
            <a:noFill/>
            <a:ln w="25400">
              <a:solidFill>
                <a:srgbClr val="B2B5B6"/>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grpSp>
      <p:grpSp>
        <p:nvGrpSpPr>
          <p:cNvPr id="21" name="Group 65">
            <a:extLst>
              <a:ext uri="{FF2B5EF4-FFF2-40B4-BE49-F238E27FC236}">
                <a16:creationId xmlns:a16="http://schemas.microsoft.com/office/drawing/2014/main" id="{A126D099-6645-793C-B921-9BAF02B9F7B0}"/>
              </a:ext>
            </a:extLst>
          </p:cNvPr>
          <p:cNvGrpSpPr>
            <a:grpSpLocks/>
          </p:cNvGrpSpPr>
          <p:nvPr/>
        </p:nvGrpSpPr>
        <p:grpSpPr bwMode="auto">
          <a:xfrm>
            <a:off x="723816" y="5765255"/>
            <a:ext cx="504825" cy="504825"/>
            <a:chOff x="2410" y="1381"/>
            <a:chExt cx="796" cy="796"/>
          </a:xfrm>
        </p:grpSpPr>
        <p:sp>
          <p:nvSpPr>
            <p:cNvPr id="22" name="AutoShape 67">
              <a:extLst>
                <a:ext uri="{FF2B5EF4-FFF2-40B4-BE49-F238E27FC236}">
                  <a16:creationId xmlns:a16="http://schemas.microsoft.com/office/drawing/2014/main" id="{35239543-8DD4-7E22-ED12-34EF235432BC}"/>
                </a:ext>
              </a:extLst>
            </p:cNvPr>
            <p:cNvSpPr>
              <a:spLocks/>
            </p:cNvSpPr>
            <p:nvPr/>
          </p:nvSpPr>
          <p:spPr bwMode="auto">
            <a:xfrm>
              <a:off x="2409" y="1380"/>
              <a:ext cx="796" cy="796"/>
            </a:xfrm>
            <a:custGeom>
              <a:avLst/>
              <a:gdLst>
                <a:gd name="T0" fmla="+- 0 2736 2410"/>
                <a:gd name="T1" fmla="*/ T0 w 796"/>
                <a:gd name="T2" fmla="+- 0 1387 1381"/>
                <a:gd name="T3" fmla="*/ 1387 h 796"/>
                <a:gd name="T4" fmla="+- 0 2607 2410"/>
                <a:gd name="T5" fmla="*/ T4 w 796"/>
                <a:gd name="T6" fmla="+- 0 1435 1381"/>
                <a:gd name="T7" fmla="*/ 1435 h 796"/>
                <a:gd name="T8" fmla="+- 0 2503 2410"/>
                <a:gd name="T9" fmla="*/ T8 w 796"/>
                <a:gd name="T10" fmla="+- 0 1522 1381"/>
                <a:gd name="T11" fmla="*/ 1522 h 796"/>
                <a:gd name="T12" fmla="+- 0 2434 2410"/>
                <a:gd name="T13" fmla="*/ T12 w 796"/>
                <a:gd name="T14" fmla="+- 0 1639 1381"/>
                <a:gd name="T15" fmla="*/ 1639 h 796"/>
                <a:gd name="T16" fmla="+- 0 2410 2410"/>
                <a:gd name="T17" fmla="*/ T16 w 796"/>
                <a:gd name="T18" fmla="+- 0 1778 1381"/>
                <a:gd name="T19" fmla="*/ 1778 h 796"/>
                <a:gd name="T20" fmla="+- 0 2434 2410"/>
                <a:gd name="T21" fmla="*/ T20 w 796"/>
                <a:gd name="T22" fmla="+- 0 1917 1381"/>
                <a:gd name="T23" fmla="*/ 1917 h 796"/>
                <a:gd name="T24" fmla="+- 0 2503 2410"/>
                <a:gd name="T25" fmla="*/ T24 w 796"/>
                <a:gd name="T26" fmla="+- 0 2034 1381"/>
                <a:gd name="T27" fmla="*/ 2034 h 796"/>
                <a:gd name="T28" fmla="+- 0 2607 2410"/>
                <a:gd name="T29" fmla="*/ T28 w 796"/>
                <a:gd name="T30" fmla="+- 0 2122 1381"/>
                <a:gd name="T31" fmla="*/ 2122 h 796"/>
                <a:gd name="T32" fmla="+- 0 2736 2410"/>
                <a:gd name="T33" fmla="*/ T32 w 796"/>
                <a:gd name="T34" fmla="+- 0 2169 1381"/>
                <a:gd name="T35" fmla="*/ 2169 h 796"/>
                <a:gd name="T36" fmla="+- 0 2879 2410"/>
                <a:gd name="T37" fmla="*/ T36 w 796"/>
                <a:gd name="T38" fmla="+- 0 2169 1381"/>
                <a:gd name="T39" fmla="*/ 2169 h 796"/>
                <a:gd name="T40" fmla="+- 0 2963 2410"/>
                <a:gd name="T41" fmla="*/ T40 w 796"/>
                <a:gd name="T42" fmla="+- 0 2143 1381"/>
                <a:gd name="T43" fmla="*/ 2143 h 796"/>
                <a:gd name="T44" fmla="+- 0 2734 2410"/>
                <a:gd name="T45" fmla="*/ T44 w 796"/>
                <a:gd name="T46" fmla="+- 0 2135 1381"/>
                <a:gd name="T47" fmla="*/ 2135 h 796"/>
                <a:gd name="T48" fmla="+- 0 2604 2410"/>
                <a:gd name="T49" fmla="*/ T48 w 796"/>
                <a:gd name="T50" fmla="+- 0 2080 1381"/>
                <a:gd name="T51" fmla="*/ 2080 h 796"/>
                <a:gd name="T52" fmla="+- 0 2505 2410"/>
                <a:gd name="T53" fmla="*/ T52 w 796"/>
                <a:gd name="T54" fmla="+- 0 1982 1381"/>
                <a:gd name="T55" fmla="*/ 1982 h 796"/>
                <a:gd name="T56" fmla="+- 0 2450 2410"/>
                <a:gd name="T57" fmla="*/ T56 w 796"/>
                <a:gd name="T58" fmla="+- 0 1852 1381"/>
                <a:gd name="T59" fmla="*/ 1852 h 796"/>
                <a:gd name="T60" fmla="+- 0 2450 2410"/>
                <a:gd name="T61" fmla="*/ T60 w 796"/>
                <a:gd name="T62" fmla="+- 0 1705 1381"/>
                <a:gd name="T63" fmla="*/ 1705 h 796"/>
                <a:gd name="T64" fmla="+- 0 2505 2410"/>
                <a:gd name="T65" fmla="*/ T64 w 796"/>
                <a:gd name="T66" fmla="+- 0 1575 1381"/>
                <a:gd name="T67" fmla="*/ 1575 h 796"/>
                <a:gd name="T68" fmla="+- 0 2604 2410"/>
                <a:gd name="T69" fmla="*/ T68 w 796"/>
                <a:gd name="T70" fmla="+- 0 1476 1381"/>
                <a:gd name="T71" fmla="*/ 1476 h 796"/>
                <a:gd name="T72" fmla="+- 0 2734 2410"/>
                <a:gd name="T73" fmla="*/ T72 w 796"/>
                <a:gd name="T74" fmla="+- 0 1421 1381"/>
                <a:gd name="T75" fmla="*/ 1421 h 796"/>
                <a:gd name="T76" fmla="+- 0 2963 2410"/>
                <a:gd name="T77" fmla="*/ T76 w 796"/>
                <a:gd name="T78" fmla="+- 0 1414 1381"/>
                <a:gd name="T79" fmla="*/ 1414 h 796"/>
                <a:gd name="T80" fmla="+- 0 2879 2410"/>
                <a:gd name="T81" fmla="*/ T80 w 796"/>
                <a:gd name="T82" fmla="+- 0 1387 1381"/>
                <a:gd name="T83" fmla="*/ 1387 h 796"/>
                <a:gd name="T84" fmla="+- 0 2963 2410"/>
                <a:gd name="T85" fmla="*/ T84 w 796"/>
                <a:gd name="T86" fmla="+- 0 1414 1381"/>
                <a:gd name="T87" fmla="*/ 1414 h 796"/>
                <a:gd name="T88" fmla="+- 0 2881 2410"/>
                <a:gd name="T89" fmla="*/ T88 w 796"/>
                <a:gd name="T90" fmla="+- 0 1421 1381"/>
                <a:gd name="T91" fmla="*/ 1421 h 796"/>
                <a:gd name="T92" fmla="+- 0 3011 2410"/>
                <a:gd name="T93" fmla="*/ T92 w 796"/>
                <a:gd name="T94" fmla="+- 0 1476 1381"/>
                <a:gd name="T95" fmla="*/ 1476 h 796"/>
                <a:gd name="T96" fmla="+- 0 3109 2410"/>
                <a:gd name="T97" fmla="*/ T96 w 796"/>
                <a:gd name="T98" fmla="+- 0 1575 1381"/>
                <a:gd name="T99" fmla="*/ 1575 h 796"/>
                <a:gd name="T100" fmla="+- 0 3164 2410"/>
                <a:gd name="T101" fmla="*/ T100 w 796"/>
                <a:gd name="T102" fmla="+- 0 1705 1381"/>
                <a:gd name="T103" fmla="*/ 1705 h 796"/>
                <a:gd name="T104" fmla="+- 0 3164 2410"/>
                <a:gd name="T105" fmla="*/ T104 w 796"/>
                <a:gd name="T106" fmla="+- 0 1852 1381"/>
                <a:gd name="T107" fmla="*/ 1852 h 796"/>
                <a:gd name="T108" fmla="+- 0 3109 2410"/>
                <a:gd name="T109" fmla="*/ T108 w 796"/>
                <a:gd name="T110" fmla="+- 0 1982 1381"/>
                <a:gd name="T111" fmla="*/ 1982 h 796"/>
                <a:gd name="T112" fmla="+- 0 3011 2410"/>
                <a:gd name="T113" fmla="*/ T112 w 796"/>
                <a:gd name="T114" fmla="+- 0 2080 1381"/>
                <a:gd name="T115" fmla="*/ 2080 h 796"/>
                <a:gd name="T116" fmla="+- 0 2881 2410"/>
                <a:gd name="T117" fmla="*/ T116 w 796"/>
                <a:gd name="T118" fmla="+- 0 2135 1381"/>
                <a:gd name="T119" fmla="*/ 2135 h 796"/>
                <a:gd name="T120" fmla="+- 0 2963 2410"/>
                <a:gd name="T121" fmla="*/ T120 w 796"/>
                <a:gd name="T122" fmla="+- 0 2143 1381"/>
                <a:gd name="T123" fmla="*/ 2143 h 796"/>
                <a:gd name="T124" fmla="+- 0 3063 2410"/>
                <a:gd name="T125" fmla="*/ T124 w 796"/>
                <a:gd name="T126" fmla="+- 0 2082 1381"/>
                <a:gd name="T127" fmla="*/ 2082 h 796"/>
                <a:gd name="T128" fmla="+- 0 3151 2410"/>
                <a:gd name="T129" fmla="*/ T128 w 796"/>
                <a:gd name="T130" fmla="+- 0 1979 1381"/>
                <a:gd name="T131" fmla="*/ 1979 h 796"/>
                <a:gd name="T132" fmla="+- 0 3198 2410"/>
                <a:gd name="T133" fmla="*/ T132 w 796"/>
                <a:gd name="T134" fmla="+- 0 1850 1381"/>
                <a:gd name="T135" fmla="*/ 1850 h 796"/>
                <a:gd name="T136" fmla="+- 0 3198 2410"/>
                <a:gd name="T137" fmla="*/ T136 w 796"/>
                <a:gd name="T138" fmla="+- 0 1707 1381"/>
                <a:gd name="T139" fmla="*/ 1707 h 796"/>
                <a:gd name="T140" fmla="+- 0 3151 2410"/>
                <a:gd name="T141" fmla="*/ T140 w 796"/>
                <a:gd name="T142" fmla="+- 0 1577 1381"/>
                <a:gd name="T143" fmla="*/ 1577 h 796"/>
                <a:gd name="T144" fmla="+- 0 3063 2410"/>
                <a:gd name="T145" fmla="*/ T144 w 796"/>
                <a:gd name="T146" fmla="+- 0 1474 1381"/>
                <a:gd name="T147" fmla="*/ 1474 h 796"/>
                <a:gd name="T148" fmla="+- 0 2963 2410"/>
                <a:gd name="T149" fmla="*/ T148 w 796"/>
                <a:gd name="T150" fmla="+- 0 1414 1381"/>
                <a:gd name="T151" fmla="*/ 1414 h 79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Lst>
              <a:rect l="0" t="0" r="r" b="b"/>
              <a:pathLst>
                <a:path w="796" h="796">
                  <a:moveTo>
                    <a:pt x="397" y="0"/>
                  </a:moveTo>
                  <a:lnTo>
                    <a:pt x="326" y="6"/>
                  </a:lnTo>
                  <a:lnTo>
                    <a:pt x="258" y="24"/>
                  </a:lnTo>
                  <a:lnTo>
                    <a:pt x="197" y="54"/>
                  </a:lnTo>
                  <a:lnTo>
                    <a:pt x="141" y="93"/>
                  </a:lnTo>
                  <a:lnTo>
                    <a:pt x="93" y="141"/>
                  </a:lnTo>
                  <a:lnTo>
                    <a:pt x="54" y="196"/>
                  </a:lnTo>
                  <a:lnTo>
                    <a:pt x="24" y="258"/>
                  </a:lnTo>
                  <a:lnTo>
                    <a:pt x="6" y="326"/>
                  </a:lnTo>
                  <a:lnTo>
                    <a:pt x="0" y="397"/>
                  </a:lnTo>
                  <a:lnTo>
                    <a:pt x="6" y="469"/>
                  </a:lnTo>
                  <a:lnTo>
                    <a:pt x="24" y="536"/>
                  </a:lnTo>
                  <a:lnTo>
                    <a:pt x="54" y="598"/>
                  </a:lnTo>
                  <a:lnTo>
                    <a:pt x="93" y="653"/>
                  </a:lnTo>
                  <a:lnTo>
                    <a:pt x="141" y="701"/>
                  </a:lnTo>
                  <a:lnTo>
                    <a:pt x="197" y="741"/>
                  </a:lnTo>
                  <a:lnTo>
                    <a:pt x="258" y="770"/>
                  </a:lnTo>
                  <a:lnTo>
                    <a:pt x="326" y="788"/>
                  </a:lnTo>
                  <a:lnTo>
                    <a:pt x="397" y="795"/>
                  </a:lnTo>
                  <a:lnTo>
                    <a:pt x="469" y="788"/>
                  </a:lnTo>
                  <a:lnTo>
                    <a:pt x="536" y="770"/>
                  </a:lnTo>
                  <a:lnTo>
                    <a:pt x="553" y="762"/>
                  </a:lnTo>
                  <a:lnTo>
                    <a:pt x="397" y="762"/>
                  </a:lnTo>
                  <a:lnTo>
                    <a:pt x="324" y="754"/>
                  </a:lnTo>
                  <a:lnTo>
                    <a:pt x="255" y="733"/>
                  </a:lnTo>
                  <a:lnTo>
                    <a:pt x="194" y="699"/>
                  </a:lnTo>
                  <a:lnTo>
                    <a:pt x="140" y="655"/>
                  </a:lnTo>
                  <a:lnTo>
                    <a:pt x="95" y="601"/>
                  </a:lnTo>
                  <a:lnTo>
                    <a:pt x="61" y="539"/>
                  </a:lnTo>
                  <a:lnTo>
                    <a:pt x="40" y="471"/>
                  </a:lnTo>
                  <a:lnTo>
                    <a:pt x="33" y="397"/>
                  </a:lnTo>
                  <a:lnTo>
                    <a:pt x="40" y="324"/>
                  </a:lnTo>
                  <a:lnTo>
                    <a:pt x="61" y="255"/>
                  </a:lnTo>
                  <a:lnTo>
                    <a:pt x="95" y="194"/>
                  </a:lnTo>
                  <a:lnTo>
                    <a:pt x="140" y="140"/>
                  </a:lnTo>
                  <a:lnTo>
                    <a:pt x="194" y="95"/>
                  </a:lnTo>
                  <a:lnTo>
                    <a:pt x="255" y="61"/>
                  </a:lnTo>
                  <a:lnTo>
                    <a:pt x="324" y="40"/>
                  </a:lnTo>
                  <a:lnTo>
                    <a:pt x="397" y="33"/>
                  </a:lnTo>
                  <a:lnTo>
                    <a:pt x="553" y="33"/>
                  </a:lnTo>
                  <a:lnTo>
                    <a:pt x="536" y="24"/>
                  </a:lnTo>
                  <a:lnTo>
                    <a:pt x="469" y="6"/>
                  </a:lnTo>
                  <a:lnTo>
                    <a:pt x="397" y="0"/>
                  </a:lnTo>
                  <a:close/>
                  <a:moveTo>
                    <a:pt x="553" y="33"/>
                  </a:moveTo>
                  <a:lnTo>
                    <a:pt x="397" y="33"/>
                  </a:lnTo>
                  <a:lnTo>
                    <a:pt x="471" y="40"/>
                  </a:lnTo>
                  <a:lnTo>
                    <a:pt x="539" y="61"/>
                  </a:lnTo>
                  <a:lnTo>
                    <a:pt x="601" y="95"/>
                  </a:lnTo>
                  <a:lnTo>
                    <a:pt x="655" y="140"/>
                  </a:lnTo>
                  <a:lnTo>
                    <a:pt x="699" y="194"/>
                  </a:lnTo>
                  <a:lnTo>
                    <a:pt x="733" y="255"/>
                  </a:lnTo>
                  <a:lnTo>
                    <a:pt x="754" y="324"/>
                  </a:lnTo>
                  <a:lnTo>
                    <a:pt x="762" y="397"/>
                  </a:lnTo>
                  <a:lnTo>
                    <a:pt x="754" y="471"/>
                  </a:lnTo>
                  <a:lnTo>
                    <a:pt x="733" y="539"/>
                  </a:lnTo>
                  <a:lnTo>
                    <a:pt x="699" y="601"/>
                  </a:lnTo>
                  <a:lnTo>
                    <a:pt x="655" y="655"/>
                  </a:lnTo>
                  <a:lnTo>
                    <a:pt x="601" y="699"/>
                  </a:lnTo>
                  <a:lnTo>
                    <a:pt x="539" y="733"/>
                  </a:lnTo>
                  <a:lnTo>
                    <a:pt x="471" y="754"/>
                  </a:lnTo>
                  <a:lnTo>
                    <a:pt x="397" y="762"/>
                  </a:lnTo>
                  <a:lnTo>
                    <a:pt x="553" y="762"/>
                  </a:lnTo>
                  <a:lnTo>
                    <a:pt x="598" y="741"/>
                  </a:lnTo>
                  <a:lnTo>
                    <a:pt x="653" y="701"/>
                  </a:lnTo>
                  <a:lnTo>
                    <a:pt x="701" y="653"/>
                  </a:lnTo>
                  <a:lnTo>
                    <a:pt x="741" y="598"/>
                  </a:lnTo>
                  <a:lnTo>
                    <a:pt x="770" y="536"/>
                  </a:lnTo>
                  <a:lnTo>
                    <a:pt x="788" y="469"/>
                  </a:lnTo>
                  <a:lnTo>
                    <a:pt x="795" y="397"/>
                  </a:lnTo>
                  <a:lnTo>
                    <a:pt x="788" y="326"/>
                  </a:lnTo>
                  <a:lnTo>
                    <a:pt x="770" y="258"/>
                  </a:lnTo>
                  <a:lnTo>
                    <a:pt x="741" y="196"/>
                  </a:lnTo>
                  <a:lnTo>
                    <a:pt x="701" y="141"/>
                  </a:lnTo>
                  <a:lnTo>
                    <a:pt x="653" y="93"/>
                  </a:lnTo>
                  <a:lnTo>
                    <a:pt x="598" y="54"/>
                  </a:lnTo>
                  <a:lnTo>
                    <a:pt x="553" y="33"/>
                  </a:lnTo>
                  <a:close/>
                </a:path>
              </a:pathLst>
            </a:custGeom>
            <a:solidFill>
              <a:srgbClr val="0798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SG"/>
            </a:p>
          </p:txBody>
        </p:sp>
        <p:pic>
          <p:nvPicPr>
            <p:cNvPr id="38" name="Picture 66">
              <a:extLst>
                <a:ext uri="{FF2B5EF4-FFF2-40B4-BE49-F238E27FC236}">
                  <a16:creationId xmlns:a16="http://schemas.microsoft.com/office/drawing/2014/main" id="{6BD2D273-21EF-C706-864F-A9F0FE17C7B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525" y="1504"/>
              <a:ext cx="564" cy="561"/>
            </a:xfrm>
            <a:prstGeom prst="rect">
              <a:avLst/>
            </a:prstGeom>
            <a:noFill/>
            <a:extLst>
              <a:ext uri="{909E8E84-426E-40DD-AFC4-6F175D3DCCD1}">
                <a14:hiddenFill xmlns:a14="http://schemas.microsoft.com/office/drawing/2010/main">
                  <a:solidFill>
                    <a:srgbClr val="FFFFFF"/>
                  </a:solidFill>
                </a14:hiddenFill>
              </a:ext>
            </a:extLst>
          </p:spPr>
        </p:pic>
      </p:grpSp>
      <p:sp>
        <p:nvSpPr>
          <p:cNvPr id="39" name="AutoShape 64">
            <a:extLst>
              <a:ext uri="{FF2B5EF4-FFF2-40B4-BE49-F238E27FC236}">
                <a16:creationId xmlns:a16="http://schemas.microsoft.com/office/drawing/2014/main" id="{9BA68A14-D4AA-8D4C-E141-CCA9AE5B9E04}"/>
              </a:ext>
            </a:extLst>
          </p:cNvPr>
          <p:cNvSpPr>
            <a:spLocks/>
          </p:cNvSpPr>
          <p:nvPr/>
        </p:nvSpPr>
        <p:spPr bwMode="auto">
          <a:xfrm>
            <a:off x="1140017" y="5291762"/>
            <a:ext cx="325438" cy="323850"/>
          </a:xfrm>
          <a:custGeom>
            <a:avLst/>
            <a:gdLst>
              <a:gd name="T0" fmla="+- 0 3546 3294"/>
              <a:gd name="T1" fmla="*/ T0 w 513"/>
              <a:gd name="T2" fmla="+- 0 1519 1009"/>
              <a:gd name="T3" fmla="*/ 1519 h 511"/>
              <a:gd name="T4" fmla="+- 0 3553 3294"/>
              <a:gd name="T5" fmla="*/ T4 w 513"/>
              <a:gd name="T6" fmla="+- 0 1520 1009"/>
              <a:gd name="T7" fmla="*/ 1520 h 511"/>
              <a:gd name="T8" fmla="+- 0 3559 3294"/>
              <a:gd name="T9" fmla="*/ T8 w 513"/>
              <a:gd name="T10" fmla="+- 0 1519 1009"/>
              <a:gd name="T11" fmla="*/ 1519 h 511"/>
              <a:gd name="T12" fmla="+- 0 3298 3294"/>
              <a:gd name="T13" fmla="*/ T12 w 513"/>
              <a:gd name="T14" fmla="+- 0 1104 1009"/>
              <a:gd name="T15" fmla="*/ 1104 h 511"/>
              <a:gd name="T16" fmla="+- 0 3360 3294"/>
              <a:gd name="T17" fmla="*/ T16 w 513"/>
              <a:gd name="T18" fmla="+- 0 1198 1009"/>
              <a:gd name="T19" fmla="*/ 1198 h 511"/>
              <a:gd name="T20" fmla="+- 0 3300 3294"/>
              <a:gd name="T21" fmla="*/ T20 w 513"/>
              <a:gd name="T22" fmla="+- 0 1274 1009"/>
              <a:gd name="T23" fmla="*/ 1274 h 511"/>
              <a:gd name="T24" fmla="+- 0 3298 3294"/>
              <a:gd name="T25" fmla="*/ T24 w 513"/>
              <a:gd name="T26" fmla="+- 0 1294 1009"/>
              <a:gd name="T27" fmla="*/ 1294 h 511"/>
              <a:gd name="T28" fmla="+- 0 3365 3294"/>
              <a:gd name="T29" fmla="*/ T28 w 513"/>
              <a:gd name="T30" fmla="+- 0 1420 1009"/>
              <a:gd name="T31" fmla="*/ 1420 h 511"/>
              <a:gd name="T32" fmla="+- 0 3366 3294"/>
              <a:gd name="T33" fmla="*/ T32 w 513"/>
              <a:gd name="T34" fmla="+- 0 1426 1009"/>
              <a:gd name="T35" fmla="*/ 1426 h 511"/>
              <a:gd name="T36" fmla="+- 0 3369 3294"/>
              <a:gd name="T37" fmla="*/ T36 w 513"/>
              <a:gd name="T38" fmla="+- 0 1429 1009"/>
              <a:gd name="T39" fmla="*/ 1429 h 511"/>
              <a:gd name="T40" fmla="+- 0 3373 3294"/>
              <a:gd name="T41" fmla="*/ T40 w 513"/>
              <a:gd name="T42" fmla="+- 0 1433 1009"/>
              <a:gd name="T43" fmla="*/ 1433 h 511"/>
              <a:gd name="T44" fmla="+- 0 3544 3294"/>
              <a:gd name="T45" fmla="*/ T44 w 513"/>
              <a:gd name="T46" fmla="+- 0 1519 1009"/>
              <a:gd name="T47" fmla="*/ 1519 h 511"/>
              <a:gd name="T48" fmla="+- 0 3534 3294"/>
              <a:gd name="T49" fmla="*/ T48 w 513"/>
              <a:gd name="T50" fmla="+- 0 1476 1009"/>
              <a:gd name="T51" fmla="*/ 1476 h 511"/>
              <a:gd name="T52" fmla="+- 0 3475 3294"/>
              <a:gd name="T53" fmla="*/ T52 w 513"/>
              <a:gd name="T54" fmla="+- 0 1344 1009"/>
              <a:gd name="T55" fmla="*/ 1344 h 511"/>
              <a:gd name="T56" fmla="+- 0 3462 3294"/>
              <a:gd name="T57" fmla="*/ T56 w 513"/>
              <a:gd name="T58" fmla="+- 0 1219 1009"/>
              <a:gd name="T59" fmla="*/ 1219 h 511"/>
              <a:gd name="T60" fmla="+- 0 3386 3294"/>
              <a:gd name="T61" fmla="*/ T60 w 513"/>
              <a:gd name="T62" fmla="+- 0 1177 1009"/>
              <a:gd name="T63" fmla="*/ 1177 h 511"/>
              <a:gd name="T64" fmla="+- 0 3522 3294"/>
              <a:gd name="T65" fmla="*/ T64 w 513"/>
              <a:gd name="T66" fmla="+- 0 1049 1009"/>
              <a:gd name="T67" fmla="*/ 1049 h 511"/>
              <a:gd name="T68" fmla="+- 0 3559 3294"/>
              <a:gd name="T69" fmla="*/ T68 w 513"/>
              <a:gd name="T70" fmla="+- 0 1519 1009"/>
              <a:gd name="T71" fmla="*/ 1519 h 511"/>
              <a:gd name="T72" fmla="+- 0 3559 3294"/>
              <a:gd name="T73" fmla="*/ T72 w 513"/>
              <a:gd name="T74" fmla="+- 0 1519 1009"/>
              <a:gd name="T75" fmla="*/ 1519 h 511"/>
              <a:gd name="T76" fmla="+- 0 3534 3294"/>
              <a:gd name="T77" fmla="*/ T76 w 513"/>
              <a:gd name="T78" fmla="+- 0 1476 1009"/>
              <a:gd name="T79" fmla="*/ 1476 h 511"/>
              <a:gd name="T80" fmla="+- 0 3738 3294"/>
              <a:gd name="T81" fmla="*/ T80 w 513"/>
              <a:gd name="T82" fmla="+- 0 1344 1009"/>
              <a:gd name="T83" fmla="*/ 1344 h 511"/>
              <a:gd name="T84" fmla="+- 0 3568 3294"/>
              <a:gd name="T85" fmla="*/ T84 w 513"/>
              <a:gd name="T86" fmla="+- 0 1476 1009"/>
              <a:gd name="T87" fmla="*/ 1476 h 511"/>
              <a:gd name="T88" fmla="+- 0 3738 3294"/>
              <a:gd name="T89" fmla="*/ T88 w 513"/>
              <a:gd name="T90" fmla="+- 0 1425 1009"/>
              <a:gd name="T91" fmla="*/ 1425 h 511"/>
              <a:gd name="T92" fmla="+- 0 3491 3294"/>
              <a:gd name="T93" fmla="*/ T92 w 513"/>
              <a:gd name="T94" fmla="+- 0 1383 1009"/>
              <a:gd name="T95" fmla="*/ 1383 h 511"/>
              <a:gd name="T96" fmla="+- 0 3481 3294"/>
              <a:gd name="T97" fmla="*/ T96 w 513"/>
              <a:gd name="T98" fmla="+- 0 1385 1009"/>
              <a:gd name="T99" fmla="*/ 1385 h 511"/>
              <a:gd name="T100" fmla="+- 0 3491 3294"/>
              <a:gd name="T101" fmla="*/ T100 w 513"/>
              <a:gd name="T102" fmla="+- 0 1383 1009"/>
              <a:gd name="T103" fmla="*/ 1383 h 511"/>
              <a:gd name="T104" fmla="+- 0 3609 3294"/>
              <a:gd name="T105" fmla="*/ T104 w 513"/>
              <a:gd name="T106" fmla="+- 0 1382 1009"/>
              <a:gd name="T107" fmla="*/ 1382 h 511"/>
              <a:gd name="T108" fmla="+- 0 3624 3294"/>
              <a:gd name="T109" fmla="*/ T108 w 513"/>
              <a:gd name="T110" fmla="+- 0 1384 1009"/>
              <a:gd name="T111" fmla="*/ 1384 h 511"/>
              <a:gd name="T112" fmla="+- 0 3612 3294"/>
              <a:gd name="T113" fmla="*/ T112 w 513"/>
              <a:gd name="T114" fmla="+- 0 1331 1009"/>
              <a:gd name="T115" fmla="*/ 1331 h 511"/>
              <a:gd name="T116" fmla="+- 0 3476 3294"/>
              <a:gd name="T117" fmla="*/ T116 w 513"/>
              <a:gd name="T118" fmla="+- 0 1383 1009"/>
              <a:gd name="T119" fmla="*/ 1383 h 511"/>
              <a:gd name="T120" fmla="+- 0 3493 3294"/>
              <a:gd name="T121" fmla="*/ T120 w 513"/>
              <a:gd name="T122" fmla="+- 0 1382 1009"/>
              <a:gd name="T123" fmla="*/ 1382 h 511"/>
              <a:gd name="T124" fmla="+- 0 3497 3294"/>
              <a:gd name="T125" fmla="*/ T124 w 513"/>
              <a:gd name="T126" fmla="+- 0 1378 1009"/>
              <a:gd name="T127" fmla="*/ 1378 h 511"/>
              <a:gd name="T128" fmla="+- 0 3475 3294"/>
              <a:gd name="T129" fmla="*/ T128 w 513"/>
              <a:gd name="T130" fmla="+- 0 1344 1009"/>
              <a:gd name="T131" fmla="*/ 1344 h 511"/>
              <a:gd name="T132" fmla="+- 0 3525 3294"/>
              <a:gd name="T133" fmla="*/ T132 w 513"/>
              <a:gd name="T134" fmla="+- 0 1289 1009"/>
              <a:gd name="T135" fmla="*/ 1289 h 511"/>
              <a:gd name="T136" fmla="+- 0 3534 3294"/>
              <a:gd name="T137" fmla="*/ T136 w 513"/>
              <a:gd name="T138" fmla="+- 0 1331 1009"/>
              <a:gd name="T139" fmla="*/ 1331 h 511"/>
              <a:gd name="T140" fmla="+- 0 3627 3294"/>
              <a:gd name="T141" fmla="*/ T140 w 513"/>
              <a:gd name="T142" fmla="+- 0 1264 1009"/>
              <a:gd name="T143" fmla="*/ 1264 h 511"/>
              <a:gd name="T144" fmla="+- 0 3760 3294"/>
              <a:gd name="T145" fmla="*/ T144 w 513"/>
              <a:gd name="T146" fmla="+- 0 1219 1009"/>
              <a:gd name="T147" fmla="*/ 1219 h 511"/>
              <a:gd name="T148" fmla="+- 0 3624 3294"/>
              <a:gd name="T149" fmla="*/ T148 w 513"/>
              <a:gd name="T150" fmla="+- 0 1346 1009"/>
              <a:gd name="T151" fmla="*/ 1346 h 511"/>
              <a:gd name="T152" fmla="+- 0 3738 3294"/>
              <a:gd name="T153" fmla="*/ T152 w 513"/>
              <a:gd name="T154" fmla="+- 0 1344 1009"/>
              <a:gd name="T155" fmla="*/ 1344 h 511"/>
              <a:gd name="T156" fmla="+- 0 3804 3294"/>
              <a:gd name="T157" fmla="*/ T156 w 513"/>
              <a:gd name="T158" fmla="+- 0 1291 1009"/>
              <a:gd name="T159" fmla="*/ 1291 h 511"/>
              <a:gd name="T160" fmla="+- 0 3760 3294"/>
              <a:gd name="T161" fmla="*/ T160 w 513"/>
              <a:gd name="T162" fmla="+- 0 1219 1009"/>
              <a:gd name="T163" fmla="*/ 1219 h 511"/>
              <a:gd name="T164" fmla="+- 0 3683 3294"/>
              <a:gd name="T165" fmla="*/ T164 w 513"/>
              <a:gd name="T166" fmla="+- 0 1198 1009"/>
              <a:gd name="T167" fmla="*/ 1198 h 511"/>
              <a:gd name="T168" fmla="+- 0 3716 3294"/>
              <a:gd name="T169" fmla="*/ T168 w 513"/>
              <a:gd name="T170" fmla="+- 0 1219 1009"/>
              <a:gd name="T171" fmla="*/ 1219 h 511"/>
              <a:gd name="T172" fmla="+- 0 3760 3294"/>
              <a:gd name="T173" fmla="*/ T172 w 513"/>
              <a:gd name="T174" fmla="+- 0 1177 1009"/>
              <a:gd name="T175" fmla="*/ 1177 h 511"/>
              <a:gd name="T176" fmla="+- 0 3522 3294"/>
              <a:gd name="T177" fmla="*/ T176 w 513"/>
              <a:gd name="T178" fmla="+- 0 1049 1009"/>
              <a:gd name="T179" fmla="*/ 1049 h 511"/>
              <a:gd name="T180" fmla="+- 0 3386 3294"/>
              <a:gd name="T181" fmla="*/ T180 w 513"/>
              <a:gd name="T182" fmla="+- 0 1177 1009"/>
              <a:gd name="T183" fmla="*/ 1177 h 511"/>
              <a:gd name="T184" fmla="+- 0 3627 3294"/>
              <a:gd name="T185" fmla="*/ T184 w 513"/>
              <a:gd name="T186" fmla="+- 0 1132 1009"/>
              <a:gd name="T187" fmla="*/ 1132 h 511"/>
              <a:gd name="T188" fmla="+- 0 3551 3294"/>
              <a:gd name="T189" fmla="*/ T188 w 513"/>
              <a:gd name="T190" fmla="+- 0 1086 1009"/>
              <a:gd name="T191" fmla="*/ 1086 h 511"/>
              <a:gd name="T192" fmla="+- 0 3624 3294"/>
              <a:gd name="T193" fmla="*/ T192 w 513"/>
              <a:gd name="T194" fmla="+- 0 1049 1009"/>
              <a:gd name="T195" fmla="*/ 1049 h 511"/>
              <a:gd name="T196" fmla="+- 0 3760 3294"/>
              <a:gd name="T197" fmla="*/ T196 w 513"/>
              <a:gd name="T198" fmla="+- 0 1177 1009"/>
              <a:gd name="T199" fmla="*/ 1177 h 511"/>
              <a:gd name="T200" fmla="+- 0 3804 3294"/>
              <a:gd name="T201" fmla="*/ T200 w 513"/>
              <a:gd name="T202" fmla="+- 0 1104 1009"/>
              <a:gd name="T203" fmla="*/ 1104 h 511"/>
              <a:gd name="T204" fmla="+- 0 3620 3294"/>
              <a:gd name="T205" fmla="*/ T204 w 513"/>
              <a:gd name="T206" fmla="+- 0 1009 1009"/>
              <a:gd name="T207" fmla="*/ 1009 h 511"/>
              <a:gd name="T208" fmla="+- 0 3595 3294"/>
              <a:gd name="T209" fmla="*/ T208 w 513"/>
              <a:gd name="T210" fmla="+- 0 1086 1009"/>
              <a:gd name="T211" fmla="*/ 1086 h 511"/>
              <a:gd name="T212" fmla="+- 0 3620 3294"/>
              <a:gd name="T213" fmla="*/ T212 w 513"/>
              <a:gd name="T214" fmla="+- 0 1009 1009"/>
              <a:gd name="T215" fmla="*/ 1009 h 51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513" h="511">
                <a:moveTo>
                  <a:pt x="265" y="510"/>
                </a:moveTo>
                <a:lnTo>
                  <a:pt x="250" y="510"/>
                </a:lnTo>
                <a:lnTo>
                  <a:pt x="252" y="510"/>
                </a:lnTo>
                <a:lnTo>
                  <a:pt x="253" y="511"/>
                </a:lnTo>
                <a:lnTo>
                  <a:pt x="255" y="511"/>
                </a:lnTo>
                <a:lnTo>
                  <a:pt x="259" y="511"/>
                </a:lnTo>
                <a:lnTo>
                  <a:pt x="261" y="511"/>
                </a:lnTo>
                <a:lnTo>
                  <a:pt x="264" y="510"/>
                </a:lnTo>
                <a:lnTo>
                  <a:pt x="265" y="510"/>
                </a:lnTo>
                <a:close/>
                <a:moveTo>
                  <a:pt x="189" y="0"/>
                </a:moveTo>
                <a:lnTo>
                  <a:pt x="8" y="91"/>
                </a:lnTo>
                <a:lnTo>
                  <a:pt x="4" y="95"/>
                </a:lnTo>
                <a:lnTo>
                  <a:pt x="2" y="105"/>
                </a:lnTo>
                <a:lnTo>
                  <a:pt x="3" y="111"/>
                </a:lnTo>
                <a:lnTo>
                  <a:pt x="66" y="189"/>
                </a:lnTo>
                <a:lnTo>
                  <a:pt x="6" y="263"/>
                </a:lnTo>
                <a:lnTo>
                  <a:pt x="6" y="264"/>
                </a:lnTo>
                <a:lnTo>
                  <a:pt x="6" y="265"/>
                </a:lnTo>
                <a:lnTo>
                  <a:pt x="5" y="265"/>
                </a:lnTo>
                <a:lnTo>
                  <a:pt x="0" y="275"/>
                </a:lnTo>
                <a:lnTo>
                  <a:pt x="4" y="285"/>
                </a:lnTo>
                <a:lnTo>
                  <a:pt x="71" y="318"/>
                </a:lnTo>
                <a:lnTo>
                  <a:pt x="71" y="410"/>
                </a:lnTo>
                <a:lnTo>
                  <a:pt x="71" y="411"/>
                </a:lnTo>
                <a:lnTo>
                  <a:pt x="71" y="413"/>
                </a:lnTo>
                <a:lnTo>
                  <a:pt x="71" y="414"/>
                </a:lnTo>
                <a:lnTo>
                  <a:pt x="72" y="417"/>
                </a:lnTo>
                <a:lnTo>
                  <a:pt x="73" y="417"/>
                </a:lnTo>
                <a:lnTo>
                  <a:pt x="74" y="419"/>
                </a:lnTo>
                <a:lnTo>
                  <a:pt x="75" y="420"/>
                </a:lnTo>
                <a:lnTo>
                  <a:pt x="76" y="422"/>
                </a:lnTo>
                <a:lnTo>
                  <a:pt x="77" y="422"/>
                </a:lnTo>
                <a:lnTo>
                  <a:pt x="79" y="424"/>
                </a:lnTo>
                <a:lnTo>
                  <a:pt x="250" y="510"/>
                </a:lnTo>
                <a:lnTo>
                  <a:pt x="265" y="510"/>
                </a:lnTo>
                <a:lnTo>
                  <a:pt x="350" y="467"/>
                </a:lnTo>
                <a:lnTo>
                  <a:pt x="240" y="467"/>
                </a:lnTo>
                <a:lnTo>
                  <a:pt x="105" y="399"/>
                </a:lnTo>
                <a:lnTo>
                  <a:pt x="105" y="335"/>
                </a:lnTo>
                <a:lnTo>
                  <a:pt x="181" y="335"/>
                </a:lnTo>
                <a:lnTo>
                  <a:pt x="46" y="268"/>
                </a:lnTo>
                <a:lnTo>
                  <a:pt x="92" y="210"/>
                </a:lnTo>
                <a:lnTo>
                  <a:pt x="168" y="210"/>
                </a:lnTo>
                <a:lnTo>
                  <a:pt x="126" y="189"/>
                </a:lnTo>
                <a:lnTo>
                  <a:pt x="168" y="168"/>
                </a:lnTo>
                <a:lnTo>
                  <a:pt x="92" y="168"/>
                </a:lnTo>
                <a:lnTo>
                  <a:pt x="46" y="110"/>
                </a:lnTo>
                <a:lnTo>
                  <a:pt x="185" y="40"/>
                </a:lnTo>
                <a:lnTo>
                  <a:pt x="228" y="40"/>
                </a:lnTo>
                <a:lnTo>
                  <a:pt x="198" y="2"/>
                </a:lnTo>
                <a:lnTo>
                  <a:pt x="189" y="0"/>
                </a:lnTo>
                <a:close/>
                <a:moveTo>
                  <a:pt x="265" y="510"/>
                </a:moveTo>
                <a:lnTo>
                  <a:pt x="265" y="510"/>
                </a:lnTo>
                <a:close/>
                <a:moveTo>
                  <a:pt x="274" y="322"/>
                </a:moveTo>
                <a:lnTo>
                  <a:pt x="240" y="322"/>
                </a:lnTo>
                <a:lnTo>
                  <a:pt x="240" y="467"/>
                </a:lnTo>
                <a:lnTo>
                  <a:pt x="274" y="467"/>
                </a:lnTo>
                <a:lnTo>
                  <a:pt x="274" y="322"/>
                </a:lnTo>
                <a:close/>
                <a:moveTo>
                  <a:pt x="444" y="335"/>
                </a:moveTo>
                <a:lnTo>
                  <a:pt x="410" y="335"/>
                </a:lnTo>
                <a:lnTo>
                  <a:pt x="410" y="399"/>
                </a:lnTo>
                <a:lnTo>
                  <a:pt x="274" y="467"/>
                </a:lnTo>
                <a:lnTo>
                  <a:pt x="350" y="467"/>
                </a:lnTo>
                <a:lnTo>
                  <a:pt x="440" y="422"/>
                </a:lnTo>
                <a:lnTo>
                  <a:pt x="444" y="416"/>
                </a:lnTo>
                <a:lnTo>
                  <a:pt x="444" y="410"/>
                </a:lnTo>
                <a:lnTo>
                  <a:pt x="444" y="335"/>
                </a:lnTo>
                <a:close/>
                <a:moveTo>
                  <a:pt x="197" y="374"/>
                </a:moveTo>
                <a:lnTo>
                  <a:pt x="182" y="374"/>
                </a:lnTo>
                <a:lnTo>
                  <a:pt x="185" y="375"/>
                </a:lnTo>
                <a:lnTo>
                  <a:pt x="187" y="376"/>
                </a:lnTo>
                <a:lnTo>
                  <a:pt x="192" y="376"/>
                </a:lnTo>
                <a:lnTo>
                  <a:pt x="194" y="375"/>
                </a:lnTo>
                <a:lnTo>
                  <a:pt x="197" y="374"/>
                </a:lnTo>
                <a:close/>
                <a:moveTo>
                  <a:pt x="318" y="322"/>
                </a:moveTo>
                <a:lnTo>
                  <a:pt x="274" y="322"/>
                </a:lnTo>
                <a:lnTo>
                  <a:pt x="315" y="373"/>
                </a:lnTo>
                <a:lnTo>
                  <a:pt x="320" y="376"/>
                </a:lnTo>
                <a:lnTo>
                  <a:pt x="328" y="376"/>
                </a:lnTo>
                <a:lnTo>
                  <a:pt x="330" y="375"/>
                </a:lnTo>
                <a:lnTo>
                  <a:pt x="406" y="337"/>
                </a:lnTo>
                <a:lnTo>
                  <a:pt x="330" y="337"/>
                </a:lnTo>
                <a:lnTo>
                  <a:pt x="318" y="322"/>
                </a:lnTo>
                <a:close/>
                <a:moveTo>
                  <a:pt x="181" y="335"/>
                </a:moveTo>
                <a:lnTo>
                  <a:pt x="105" y="335"/>
                </a:lnTo>
                <a:lnTo>
                  <a:pt x="182" y="374"/>
                </a:lnTo>
                <a:lnTo>
                  <a:pt x="197" y="374"/>
                </a:lnTo>
                <a:lnTo>
                  <a:pt x="199" y="373"/>
                </a:lnTo>
                <a:lnTo>
                  <a:pt x="201" y="371"/>
                </a:lnTo>
                <a:lnTo>
                  <a:pt x="203" y="369"/>
                </a:lnTo>
                <a:lnTo>
                  <a:pt x="228" y="337"/>
                </a:lnTo>
                <a:lnTo>
                  <a:pt x="185" y="337"/>
                </a:lnTo>
                <a:lnTo>
                  <a:pt x="181" y="335"/>
                </a:lnTo>
                <a:close/>
                <a:moveTo>
                  <a:pt x="168" y="210"/>
                </a:moveTo>
                <a:lnTo>
                  <a:pt x="92" y="210"/>
                </a:lnTo>
                <a:lnTo>
                  <a:pt x="231" y="280"/>
                </a:lnTo>
                <a:lnTo>
                  <a:pt x="185" y="337"/>
                </a:lnTo>
                <a:lnTo>
                  <a:pt x="228" y="337"/>
                </a:lnTo>
                <a:lnTo>
                  <a:pt x="240" y="322"/>
                </a:lnTo>
                <a:lnTo>
                  <a:pt x="318" y="322"/>
                </a:lnTo>
                <a:lnTo>
                  <a:pt x="284" y="280"/>
                </a:lnTo>
                <a:lnTo>
                  <a:pt x="333" y="255"/>
                </a:lnTo>
                <a:lnTo>
                  <a:pt x="257" y="255"/>
                </a:lnTo>
                <a:lnTo>
                  <a:pt x="168" y="210"/>
                </a:lnTo>
                <a:close/>
                <a:moveTo>
                  <a:pt x="466" y="210"/>
                </a:moveTo>
                <a:lnTo>
                  <a:pt x="422" y="210"/>
                </a:lnTo>
                <a:lnTo>
                  <a:pt x="469" y="268"/>
                </a:lnTo>
                <a:lnTo>
                  <a:pt x="330" y="337"/>
                </a:lnTo>
                <a:lnTo>
                  <a:pt x="406" y="337"/>
                </a:lnTo>
                <a:lnTo>
                  <a:pt x="410" y="335"/>
                </a:lnTo>
                <a:lnTo>
                  <a:pt x="444" y="335"/>
                </a:lnTo>
                <a:lnTo>
                  <a:pt x="444" y="318"/>
                </a:lnTo>
                <a:lnTo>
                  <a:pt x="507" y="287"/>
                </a:lnTo>
                <a:lnTo>
                  <a:pt x="510" y="282"/>
                </a:lnTo>
                <a:lnTo>
                  <a:pt x="513" y="272"/>
                </a:lnTo>
                <a:lnTo>
                  <a:pt x="511" y="267"/>
                </a:lnTo>
                <a:lnTo>
                  <a:pt x="466" y="210"/>
                </a:lnTo>
                <a:close/>
                <a:moveTo>
                  <a:pt x="333" y="123"/>
                </a:moveTo>
                <a:lnTo>
                  <a:pt x="257" y="123"/>
                </a:lnTo>
                <a:lnTo>
                  <a:pt x="389" y="189"/>
                </a:lnTo>
                <a:lnTo>
                  <a:pt x="257" y="255"/>
                </a:lnTo>
                <a:lnTo>
                  <a:pt x="333" y="255"/>
                </a:lnTo>
                <a:lnTo>
                  <a:pt x="422" y="210"/>
                </a:lnTo>
                <a:lnTo>
                  <a:pt x="466" y="210"/>
                </a:lnTo>
                <a:lnTo>
                  <a:pt x="449" y="189"/>
                </a:lnTo>
                <a:lnTo>
                  <a:pt x="466" y="168"/>
                </a:lnTo>
                <a:lnTo>
                  <a:pt x="422" y="168"/>
                </a:lnTo>
                <a:lnTo>
                  <a:pt x="333" y="123"/>
                </a:lnTo>
                <a:close/>
                <a:moveTo>
                  <a:pt x="228" y="40"/>
                </a:moveTo>
                <a:lnTo>
                  <a:pt x="185" y="40"/>
                </a:lnTo>
                <a:lnTo>
                  <a:pt x="231" y="98"/>
                </a:lnTo>
                <a:lnTo>
                  <a:pt x="92" y="168"/>
                </a:lnTo>
                <a:lnTo>
                  <a:pt x="168" y="168"/>
                </a:lnTo>
                <a:lnTo>
                  <a:pt x="257" y="123"/>
                </a:lnTo>
                <a:lnTo>
                  <a:pt x="333" y="123"/>
                </a:lnTo>
                <a:lnTo>
                  <a:pt x="284" y="98"/>
                </a:lnTo>
                <a:lnTo>
                  <a:pt x="301" y="77"/>
                </a:lnTo>
                <a:lnTo>
                  <a:pt x="257" y="77"/>
                </a:lnTo>
                <a:lnTo>
                  <a:pt x="228" y="40"/>
                </a:lnTo>
                <a:close/>
                <a:moveTo>
                  <a:pt x="406" y="40"/>
                </a:moveTo>
                <a:lnTo>
                  <a:pt x="330" y="40"/>
                </a:lnTo>
                <a:lnTo>
                  <a:pt x="469" y="110"/>
                </a:lnTo>
                <a:lnTo>
                  <a:pt x="422" y="168"/>
                </a:lnTo>
                <a:lnTo>
                  <a:pt x="466" y="168"/>
                </a:lnTo>
                <a:lnTo>
                  <a:pt x="511" y="111"/>
                </a:lnTo>
                <a:lnTo>
                  <a:pt x="513" y="105"/>
                </a:lnTo>
                <a:lnTo>
                  <a:pt x="510" y="95"/>
                </a:lnTo>
                <a:lnTo>
                  <a:pt x="507" y="91"/>
                </a:lnTo>
                <a:lnTo>
                  <a:pt x="406" y="40"/>
                </a:lnTo>
                <a:close/>
                <a:moveTo>
                  <a:pt x="326" y="0"/>
                </a:moveTo>
                <a:lnTo>
                  <a:pt x="317" y="2"/>
                </a:lnTo>
                <a:lnTo>
                  <a:pt x="257" y="77"/>
                </a:lnTo>
                <a:lnTo>
                  <a:pt x="301" y="77"/>
                </a:lnTo>
                <a:lnTo>
                  <a:pt x="330" y="40"/>
                </a:lnTo>
                <a:lnTo>
                  <a:pt x="406" y="40"/>
                </a:lnTo>
                <a:lnTo>
                  <a:pt x="326" y="0"/>
                </a:lnTo>
                <a:close/>
              </a:path>
            </a:pathLst>
          </a:custGeom>
          <a:solidFill>
            <a:srgbClr val="878A8F"/>
          </a:solidFill>
          <a:ln w="9525">
            <a:solidFill>
              <a:schemeClr val="accent1">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SG"/>
          </a:p>
        </p:txBody>
      </p:sp>
      <p:sp>
        <p:nvSpPr>
          <p:cNvPr id="40" name="AutoShape 63">
            <a:extLst>
              <a:ext uri="{FF2B5EF4-FFF2-40B4-BE49-F238E27FC236}">
                <a16:creationId xmlns:a16="http://schemas.microsoft.com/office/drawing/2014/main" id="{98F5AB1F-6F95-4003-8873-D109C857EBD8}"/>
              </a:ext>
            </a:extLst>
          </p:cNvPr>
          <p:cNvSpPr>
            <a:spLocks/>
          </p:cNvSpPr>
          <p:nvPr/>
        </p:nvSpPr>
        <p:spPr bwMode="auto">
          <a:xfrm>
            <a:off x="1188362" y="4096928"/>
            <a:ext cx="267028" cy="341035"/>
          </a:xfrm>
          <a:custGeom>
            <a:avLst/>
            <a:gdLst>
              <a:gd name="T0" fmla="+- 0 5160 4908"/>
              <a:gd name="T1" fmla="*/ T0 w 510"/>
              <a:gd name="T2" fmla="+- 0 1028 1028"/>
              <a:gd name="T3" fmla="*/ 1028 h 493"/>
              <a:gd name="T4" fmla="+- 0 4908 4908"/>
              <a:gd name="T5" fmla="*/ T4 w 510"/>
              <a:gd name="T6" fmla="+- 0 1140 1028"/>
              <a:gd name="T7" fmla="*/ 1140 h 493"/>
              <a:gd name="T8" fmla="+- 0 4911 4908"/>
              <a:gd name="T9" fmla="*/ T8 w 510"/>
              <a:gd name="T10" fmla="+- 0 1397 1028"/>
              <a:gd name="T11" fmla="*/ 1397 h 493"/>
              <a:gd name="T12" fmla="+- 0 5160 4908"/>
              <a:gd name="T13" fmla="*/ T12 w 510"/>
              <a:gd name="T14" fmla="+- 0 1520 1028"/>
              <a:gd name="T15" fmla="*/ 1520 h 493"/>
              <a:gd name="T16" fmla="+- 0 5166 4908"/>
              <a:gd name="T17" fmla="*/ T16 w 510"/>
              <a:gd name="T18" fmla="+- 0 1520 1028"/>
              <a:gd name="T19" fmla="*/ 1520 h 493"/>
              <a:gd name="T20" fmla="+- 0 5169 4908"/>
              <a:gd name="T21" fmla="*/ T20 w 510"/>
              <a:gd name="T22" fmla="+- 0 1519 1028"/>
              <a:gd name="T23" fmla="*/ 1519 h 493"/>
              <a:gd name="T24" fmla="+- 0 5179 4908"/>
              <a:gd name="T25" fmla="*/ T24 w 510"/>
              <a:gd name="T26" fmla="+- 0 1478 1028"/>
              <a:gd name="T27" fmla="*/ 1478 h 493"/>
              <a:gd name="T28" fmla="+- 0 5145 4908"/>
              <a:gd name="T29" fmla="*/ T28 w 510"/>
              <a:gd name="T30" fmla="+- 0 1476 1028"/>
              <a:gd name="T31" fmla="*/ 1476 h 493"/>
              <a:gd name="T32" fmla="+- 0 4942 4908"/>
              <a:gd name="T33" fmla="*/ T32 w 510"/>
              <a:gd name="T34" fmla="+- 0 1173 1028"/>
              <a:gd name="T35" fmla="*/ 1173 h 493"/>
              <a:gd name="T36" fmla="+- 0 4968 4908"/>
              <a:gd name="T37" fmla="*/ T36 w 510"/>
              <a:gd name="T38" fmla="+- 0 1147 1028"/>
              <a:gd name="T39" fmla="*/ 1147 h 493"/>
              <a:gd name="T40" fmla="+- 0 5248 4908"/>
              <a:gd name="T41" fmla="*/ T40 w 510"/>
              <a:gd name="T42" fmla="+- 0 1064 1028"/>
              <a:gd name="T43" fmla="*/ 1064 h 493"/>
              <a:gd name="T44" fmla="+- 0 5169 4908"/>
              <a:gd name="T45" fmla="*/ T44 w 510"/>
              <a:gd name="T46" fmla="+- 0 1519 1028"/>
              <a:gd name="T47" fmla="*/ 1519 h 493"/>
              <a:gd name="T48" fmla="+- 0 5169 4908"/>
              <a:gd name="T49" fmla="*/ T48 w 510"/>
              <a:gd name="T50" fmla="+- 0 1519 1028"/>
              <a:gd name="T51" fmla="*/ 1519 h 493"/>
              <a:gd name="T52" fmla="+- 0 5417 4908"/>
              <a:gd name="T53" fmla="*/ T52 w 510"/>
              <a:gd name="T54" fmla="+- 0 1173 1028"/>
              <a:gd name="T55" fmla="*/ 1173 h 493"/>
              <a:gd name="T56" fmla="+- 0 5383 4908"/>
              <a:gd name="T57" fmla="*/ T56 w 510"/>
              <a:gd name="T58" fmla="+- 0 1390 1028"/>
              <a:gd name="T59" fmla="*/ 1390 h 493"/>
              <a:gd name="T60" fmla="+- 0 5265 4908"/>
              <a:gd name="T61" fmla="*/ T60 w 510"/>
              <a:gd name="T62" fmla="+- 0 1478 1028"/>
              <a:gd name="T63" fmla="*/ 1478 h 493"/>
              <a:gd name="T64" fmla="+- 0 5417 4908"/>
              <a:gd name="T65" fmla="*/ T64 w 510"/>
              <a:gd name="T66" fmla="+- 0 1408 1028"/>
              <a:gd name="T67" fmla="*/ 1408 h 493"/>
              <a:gd name="T68" fmla="+- 0 5028 4908"/>
              <a:gd name="T69" fmla="*/ T68 w 510"/>
              <a:gd name="T70" fmla="+- 0 1173 1028"/>
              <a:gd name="T71" fmla="*/ 1173 h 493"/>
              <a:gd name="T72" fmla="+- 0 5145 4908"/>
              <a:gd name="T73" fmla="*/ T72 w 510"/>
              <a:gd name="T74" fmla="+- 0 1260 1028"/>
              <a:gd name="T75" fmla="*/ 1260 h 493"/>
              <a:gd name="T76" fmla="+- 0 5179 4908"/>
              <a:gd name="T77" fmla="*/ T76 w 510"/>
              <a:gd name="T78" fmla="+- 0 1476 1028"/>
              <a:gd name="T79" fmla="*/ 1476 h 493"/>
              <a:gd name="T80" fmla="+- 0 5248 4908"/>
              <a:gd name="T81" fmla="*/ T80 w 510"/>
              <a:gd name="T82" fmla="+- 0 1230 1028"/>
              <a:gd name="T83" fmla="*/ 1230 h 493"/>
              <a:gd name="T84" fmla="+- 0 5087 4908"/>
              <a:gd name="T85" fmla="*/ T84 w 510"/>
              <a:gd name="T86" fmla="+- 0 1198 1028"/>
              <a:gd name="T87" fmla="*/ 1198 h 493"/>
              <a:gd name="T88" fmla="+- 0 5044 4908"/>
              <a:gd name="T89" fmla="*/ T88 w 510"/>
              <a:gd name="T90" fmla="+- 0 1179 1028"/>
              <a:gd name="T91" fmla="*/ 1179 h 493"/>
              <a:gd name="T92" fmla="+- 0 5302 4908"/>
              <a:gd name="T93" fmla="*/ T92 w 510"/>
              <a:gd name="T94" fmla="+- 0 1279 1028"/>
              <a:gd name="T95" fmla="*/ 1279 h 493"/>
              <a:gd name="T96" fmla="+- 0 5213 4908"/>
              <a:gd name="T97" fmla="*/ T96 w 510"/>
              <a:gd name="T98" fmla="+- 0 1322 1028"/>
              <a:gd name="T99" fmla="*/ 1322 h 493"/>
              <a:gd name="T100" fmla="+- 0 5216 4908"/>
              <a:gd name="T101" fmla="*/ T100 w 510"/>
              <a:gd name="T102" fmla="+- 0 1413 1028"/>
              <a:gd name="T103" fmla="*/ 1413 h 493"/>
              <a:gd name="T104" fmla="+- 0 5227 4908"/>
              <a:gd name="T105" fmla="*/ T104 w 510"/>
              <a:gd name="T106" fmla="+- 0 1419 1028"/>
              <a:gd name="T107" fmla="*/ 1419 h 493"/>
              <a:gd name="T108" fmla="+- 0 5235 4908"/>
              <a:gd name="T109" fmla="*/ T108 w 510"/>
              <a:gd name="T110" fmla="+- 0 1418 1028"/>
              <a:gd name="T111" fmla="*/ 1418 h 493"/>
              <a:gd name="T112" fmla="+- 0 5320 4908"/>
              <a:gd name="T113" fmla="*/ T112 w 510"/>
              <a:gd name="T114" fmla="+- 0 1377 1028"/>
              <a:gd name="T115" fmla="*/ 1377 h 493"/>
              <a:gd name="T116" fmla="+- 0 5247 4908"/>
              <a:gd name="T117" fmla="*/ T116 w 510"/>
              <a:gd name="T118" fmla="+- 0 1376 1028"/>
              <a:gd name="T119" fmla="*/ 1376 h 493"/>
              <a:gd name="T120" fmla="+- 0 5286 4908"/>
              <a:gd name="T121" fmla="*/ T120 w 510"/>
              <a:gd name="T122" fmla="+- 0 1323 1028"/>
              <a:gd name="T123" fmla="*/ 1323 h 493"/>
              <a:gd name="T124" fmla="+- 0 5320 4908"/>
              <a:gd name="T125" fmla="*/ T124 w 510"/>
              <a:gd name="T126" fmla="+- 0 1292 1028"/>
              <a:gd name="T127" fmla="*/ 1292 h 493"/>
              <a:gd name="T128" fmla="+- 0 5308 4908"/>
              <a:gd name="T129" fmla="*/ T128 w 510"/>
              <a:gd name="T130" fmla="+- 0 1280 1028"/>
              <a:gd name="T131" fmla="*/ 1280 h 493"/>
              <a:gd name="T132" fmla="+- 0 5320 4908"/>
              <a:gd name="T133" fmla="*/ T132 w 510"/>
              <a:gd name="T134" fmla="+- 0 1323 1028"/>
              <a:gd name="T135" fmla="*/ 1323 h 493"/>
              <a:gd name="T136" fmla="+- 0 5286 4908"/>
              <a:gd name="T137" fmla="*/ T136 w 510"/>
              <a:gd name="T138" fmla="+- 0 1359 1028"/>
              <a:gd name="T139" fmla="*/ 1359 h 493"/>
              <a:gd name="T140" fmla="+- 0 5320 4908"/>
              <a:gd name="T141" fmla="*/ T140 w 510"/>
              <a:gd name="T142" fmla="+- 0 1376 1028"/>
              <a:gd name="T143" fmla="*/ 1376 h 493"/>
              <a:gd name="T144" fmla="+- 0 5367 4908"/>
              <a:gd name="T145" fmla="*/ T144 w 510"/>
              <a:gd name="T146" fmla="+- 0 1115 1028"/>
              <a:gd name="T147" fmla="*/ 1115 h 493"/>
              <a:gd name="T148" fmla="+- 0 5357 4908"/>
              <a:gd name="T149" fmla="*/ T148 w 510"/>
              <a:gd name="T150" fmla="+- 0 1147 1028"/>
              <a:gd name="T151" fmla="*/ 1147 h 493"/>
              <a:gd name="T152" fmla="+- 0 5248 4908"/>
              <a:gd name="T153" fmla="*/ T152 w 510"/>
              <a:gd name="T154" fmla="+- 0 1230 1028"/>
              <a:gd name="T155" fmla="*/ 1230 h 493"/>
              <a:gd name="T156" fmla="+- 0 5417 4908"/>
              <a:gd name="T157" fmla="*/ T156 w 510"/>
              <a:gd name="T158" fmla="+- 0 1173 1028"/>
              <a:gd name="T159" fmla="*/ 1173 h 493"/>
              <a:gd name="T160" fmla="+- 0 5413 4908"/>
              <a:gd name="T161" fmla="*/ T160 w 510"/>
              <a:gd name="T162" fmla="+- 0 1134 1028"/>
              <a:gd name="T163" fmla="*/ 1134 h 493"/>
              <a:gd name="T164" fmla="+- 0 5248 4908"/>
              <a:gd name="T165" fmla="*/ T164 w 510"/>
              <a:gd name="T166" fmla="+- 0 1064 1028"/>
              <a:gd name="T167" fmla="*/ 1064 h 493"/>
              <a:gd name="T168" fmla="+- 0 5238 4908"/>
              <a:gd name="T169" fmla="*/ T168 w 510"/>
              <a:gd name="T170" fmla="+- 0 1096 1028"/>
              <a:gd name="T171" fmla="*/ 1096 h 493"/>
              <a:gd name="T172" fmla="+- 0 5130 4908"/>
              <a:gd name="T173" fmla="*/ T172 w 510"/>
              <a:gd name="T174" fmla="+- 0 1179 1028"/>
              <a:gd name="T175" fmla="*/ 1179 h 493"/>
              <a:gd name="T176" fmla="+- 0 5367 4908"/>
              <a:gd name="T177" fmla="*/ T176 w 510"/>
              <a:gd name="T178" fmla="+- 0 1115 1028"/>
              <a:gd name="T179" fmla="*/ 1115 h 49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Lst>
            <a:rect l="0" t="0" r="r" b="b"/>
            <a:pathLst>
              <a:path w="510" h="493">
                <a:moveTo>
                  <a:pt x="257" y="0"/>
                </a:moveTo>
                <a:lnTo>
                  <a:pt x="252" y="0"/>
                </a:lnTo>
                <a:lnTo>
                  <a:pt x="4" y="106"/>
                </a:lnTo>
                <a:lnTo>
                  <a:pt x="0" y="112"/>
                </a:lnTo>
                <a:lnTo>
                  <a:pt x="0" y="363"/>
                </a:lnTo>
                <a:lnTo>
                  <a:pt x="3" y="369"/>
                </a:lnTo>
                <a:lnTo>
                  <a:pt x="249" y="492"/>
                </a:lnTo>
                <a:lnTo>
                  <a:pt x="252" y="492"/>
                </a:lnTo>
                <a:lnTo>
                  <a:pt x="256" y="492"/>
                </a:lnTo>
                <a:lnTo>
                  <a:pt x="258" y="492"/>
                </a:lnTo>
                <a:lnTo>
                  <a:pt x="261" y="491"/>
                </a:lnTo>
                <a:lnTo>
                  <a:pt x="357" y="450"/>
                </a:lnTo>
                <a:lnTo>
                  <a:pt x="271" y="450"/>
                </a:lnTo>
                <a:lnTo>
                  <a:pt x="271" y="448"/>
                </a:lnTo>
                <a:lnTo>
                  <a:pt x="237" y="448"/>
                </a:lnTo>
                <a:lnTo>
                  <a:pt x="34" y="346"/>
                </a:lnTo>
                <a:lnTo>
                  <a:pt x="34" y="145"/>
                </a:lnTo>
                <a:lnTo>
                  <a:pt x="120" y="145"/>
                </a:lnTo>
                <a:lnTo>
                  <a:pt x="60" y="119"/>
                </a:lnTo>
                <a:lnTo>
                  <a:pt x="254" y="36"/>
                </a:lnTo>
                <a:lnTo>
                  <a:pt x="340" y="36"/>
                </a:lnTo>
                <a:lnTo>
                  <a:pt x="257" y="0"/>
                </a:lnTo>
                <a:close/>
                <a:moveTo>
                  <a:pt x="261" y="491"/>
                </a:moveTo>
                <a:lnTo>
                  <a:pt x="261" y="491"/>
                </a:lnTo>
                <a:close/>
                <a:moveTo>
                  <a:pt x="509" y="145"/>
                </a:moveTo>
                <a:lnTo>
                  <a:pt x="475" y="145"/>
                </a:lnTo>
                <a:lnTo>
                  <a:pt x="475" y="362"/>
                </a:lnTo>
                <a:lnTo>
                  <a:pt x="271" y="450"/>
                </a:lnTo>
                <a:lnTo>
                  <a:pt x="357" y="450"/>
                </a:lnTo>
                <a:lnTo>
                  <a:pt x="505" y="386"/>
                </a:lnTo>
                <a:lnTo>
                  <a:pt x="509" y="380"/>
                </a:lnTo>
                <a:lnTo>
                  <a:pt x="509" y="145"/>
                </a:lnTo>
                <a:close/>
                <a:moveTo>
                  <a:pt x="120" y="145"/>
                </a:moveTo>
                <a:lnTo>
                  <a:pt x="34" y="145"/>
                </a:lnTo>
                <a:lnTo>
                  <a:pt x="237" y="232"/>
                </a:lnTo>
                <a:lnTo>
                  <a:pt x="237" y="448"/>
                </a:lnTo>
                <a:lnTo>
                  <a:pt x="271" y="448"/>
                </a:lnTo>
                <a:lnTo>
                  <a:pt x="271" y="232"/>
                </a:lnTo>
                <a:lnTo>
                  <a:pt x="340" y="202"/>
                </a:lnTo>
                <a:lnTo>
                  <a:pt x="254" y="202"/>
                </a:lnTo>
                <a:lnTo>
                  <a:pt x="179" y="170"/>
                </a:lnTo>
                <a:lnTo>
                  <a:pt x="222" y="151"/>
                </a:lnTo>
                <a:lnTo>
                  <a:pt x="136" y="151"/>
                </a:lnTo>
                <a:lnTo>
                  <a:pt x="120" y="145"/>
                </a:lnTo>
                <a:close/>
                <a:moveTo>
                  <a:pt x="394" y="251"/>
                </a:moveTo>
                <a:lnTo>
                  <a:pt x="309" y="288"/>
                </a:lnTo>
                <a:lnTo>
                  <a:pt x="305" y="294"/>
                </a:lnTo>
                <a:lnTo>
                  <a:pt x="305" y="379"/>
                </a:lnTo>
                <a:lnTo>
                  <a:pt x="308" y="385"/>
                </a:lnTo>
                <a:lnTo>
                  <a:pt x="316" y="390"/>
                </a:lnTo>
                <a:lnTo>
                  <a:pt x="319" y="391"/>
                </a:lnTo>
                <a:lnTo>
                  <a:pt x="324" y="391"/>
                </a:lnTo>
                <a:lnTo>
                  <a:pt x="327" y="390"/>
                </a:lnTo>
                <a:lnTo>
                  <a:pt x="408" y="355"/>
                </a:lnTo>
                <a:lnTo>
                  <a:pt x="412" y="349"/>
                </a:lnTo>
                <a:lnTo>
                  <a:pt x="412" y="348"/>
                </a:lnTo>
                <a:lnTo>
                  <a:pt x="339" y="348"/>
                </a:lnTo>
                <a:lnTo>
                  <a:pt x="339" y="312"/>
                </a:lnTo>
                <a:lnTo>
                  <a:pt x="378" y="295"/>
                </a:lnTo>
                <a:lnTo>
                  <a:pt x="412" y="295"/>
                </a:lnTo>
                <a:lnTo>
                  <a:pt x="412" y="264"/>
                </a:lnTo>
                <a:lnTo>
                  <a:pt x="409" y="258"/>
                </a:lnTo>
                <a:lnTo>
                  <a:pt x="400" y="252"/>
                </a:lnTo>
                <a:lnTo>
                  <a:pt x="394" y="251"/>
                </a:lnTo>
                <a:close/>
                <a:moveTo>
                  <a:pt x="412" y="295"/>
                </a:moveTo>
                <a:lnTo>
                  <a:pt x="378" y="295"/>
                </a:lnTo>
                <a:lnTo>
                  <a:pt x="378" y="331"/>
                </a:lnTo>
                <a:lnTo>
                  <a:pt x="339" y="348"/>
                </a:lnTo>
                <a:lnTo>
                  <a:pt x="412" y="348"/>
                </a:lnTo>
                <a:lnTo>
                  <a:pt x="412" y="295"/>
                </a:lnTo>
                <a:close/>
                <a:moveTo>
                  <a:pt x="459" y="87"/>
                </a:moveTo>
                <a:lnTo>
                  <a:pt x="373" y="87"/>
                </a:lnTo>
                <a:lnTo>
                  <a:pt x="449" y="119"/>
                </a:lnTo>
                <a:lnTo>
                  <a:pt x="254" y="202"/>
                </a:lnTo>
                <a:lnTo>
                  <a:pt x="340" y="202"/>
                </a:lnTo>
                <a:lnTo>
                  <a:pt x="475" y="145"/>
                </a:lnTo>
                <a:lnTo>
                  <a:pt x="509" y="145"/>
                </a:lnTo>
                <a:lnTo>
                  <a:pt x="509" y="112"/>
                </a:lnTo>
                <a:lnTo>
                  <a:pt x="505" y="106"/>
                </a:lnTo>
                <a:lnTo>
                  <a:pt x="459" y="87"/>
                </a:lnTo>
                <a:close/>
                <a:moveTo>
                  <a:pt x="340" y="36"/>
                </a:moveTo>
                <a:lnTo>
                  <a:pt x="254" y="36"/>
                </a:lnTo>
                <a:lnTo>
                  <a:pt x="330" y="68"/>
                </a:lnTo>
                <a:lnTo>
                  <a:pt x="136" y="151"/>
                </a:lnTo>
                <a:lnTo>
                  <a:pt x="222" y="151"/>
                </a:lnTo>
                <a:lnTo>
                  <a:pt x="373" y="87"/>
                </a:lnTo>
                <a:lnTo>
                  <a:pt x="459" y="87"/>
                </a:lnTo>
                <a:lnTo>
                  <a:pt x="340" y="36"/>
                </a:lnTo>
                <a:close/>
              </a:path>
            </a:pathLst>
          </a:custGeom>
          <a:solidFill>
            <a:srgbClr val="878A8F"/>
          </a:solidFill>
          <a:ln w="9525">
            <a:solidFill>
              <a:schemeClr val="accent1">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SG"/>
          </a:p>
        </p:txBody>
      </p:sp>
      <p:grpSp>
        <p:nvGrpSpPr>
          <p:cNvPr id="41" name="Group 49">
            <a:extLst>
              <a:ext uri="{FF2B5EF4-FFF2-40B4-BE49-F238E27FC236}">
                <a16:creationId xmlns:a16="http://schemas.microsoft.com/office/drawing/2014/main" id="{439B150D-C330-8102-64A4-78370B077780}"/>
              </a:ext>
            </a:extLst>
          </p:cNvPr>
          <p:cNvGrpSpPr>
            <a:grpSpLocks/>
          </p:cNvGrpSpPr>
          <p:nvPr/>
        </p:nvGrpSpPr>
        <p:grpSpPr bwMode="auto">
          <a:xfrm rot="16200000">
            <a:off x="828981" y="5367771"/>
            <a:ext cx="325438" cy="203200"/>
            <a:chOff x="3379" y="-648"/>
            <a:chExt cx="513" cy="320"/>
          </a:xfrm>
        </p:grpSpPr>
        <p:sp>
          <p:nvSpPr>
            <p:cNvPr id="42" name="Line 51">
              <a:extLst>
                <a:ext uri="{FF2B5EF4-FFF2-40B4-BE49-F238E27FC236}">
                  <a16:creationId xmlns:a16="http://schemas.microsoft.com/office/drawing/2014/main" id="{726C25B0-8990-4E7A-A5FC-8EDFDD7B2240}"/>
                </a:ext>
              </a:extLst>
            </p:cNvPr>
            <p:cNvSpPr>
              <a:spLocks noChangeShapeType="1"/>
            </p:cNvSpPr>
            <p:nvPr/>
          </p:nvSpPr>
          <p:spPr bwMode="auto">
            <a:xfrm>
              <a:off x="3379" y="-489"/>
              <a:ext cx="402" cy="0"/>
            </a:xfrm>
            <a:prstGeom prst="line">
              <a:avLst/>
            </a:prstGeom>
            <a:noFill/>
            <a:ln w="43180">
              <a:solidFill>
                <a:schemeClr val="tx1"/>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47" name="Freeform 50">
              <a:extLst>
                <a:ext uri="{FF2B5EF4-FFF2-40B4-BE49-F238E27FC236}">
                  <a16:creationId xmlns:a16="http://schemas.microsoft.com/office/drawing/2014/main" id="{17BFAEF1-380E-7B3C-4A04-CB022F40F404}"/>
                </a:ext>
              </a:extLst>
            </p:cNvPr>
            <p:cNvSpPr>
              <a:spLocks/>
            </p:cNvSpPr>
            <p:nvPr/>
          </p:nvSpPr>
          <p:spPr bwMode="auto">
            <a:xfrm>
              <a:off x="3719" y="-649"/>
              <a:ext cx="172" cy="320"/>
            </a:xfrm>
            <a:custGeom>
              <a:avLst/>
              <a:gdLst>
                <a:gd name="T0" fmla="+- 0 3719 3719"/>
                <a:gd name="T1" fmla="*/ T0 w 172"/>
                <a:gd name="T2" fmla="+- 0 -648 -648"/>
                <a:gd name="T3" fmla="*/ -648 h 320"/>
                <a:gd name="T4" fmla="+- 0 3719 3719"/>
                <a:gd name="T5" fmla="*/ T4 w 172"/>
                <a:gd name="T6" fmla="+- 0 -329 -648"/>
                <a:gd name="T7" fmla="*/ -329 h 320"/>
                <a:gd name="T8" fmla="+- 0 3891 3719"/>
                <a:gd name="T9" fmla="*/ T8 w 172"/>
                <a:gd name="T10" fmla="+- 0 -489 -648"/>
                <a:gd name="T11" fmla="*/ -489 h 320"/>
                <a:gd name="T12" fmla="+- 0 3719 3719"/>
                <a:gd name="T13" fmla="*/ T12 w 172"/>
                <a:gd name="T14" fmla="+- 0 -648 -648"/>
                <a:gd name="T15" fmla="*/ -648 h 320"/>
              </a:gdLst>
              <a:ahLst/>
              <a:cxnLst>
                <a:cxn ang="0">
                  <a:pos x="T1" y="T3"/>
                </a:cxn>
                <a:cxn ang="0">
                  <a:pos x="T5" y="T7"/>
                </a:cxn>
                <a:cxn ang="0">
                  <a:pos x="T9" y="T11"/>
                </a:cxn>
                <a:cxn ang="0">
                  <a:pos x="T13" y="T15"/>
                </a:cxn>
              </a:cxnLst>
              <a:rect l="0" t="0" r="r" b="b"/>
              <a:pathLst>
                <a:path w="172" h="320">
                  <a:moveTo>
                    <a:pt x="0" y="0"/>
                  </a:moveTo>
                  <a:lnTo>
                    <a:pt x="0" y="319"/>
                  </a:lnTo>
                  <a:lnTo>
                    <a:pt x="172" y="159"/>
                  </a:lnTo>
                  <a:lnTo>
                    <a:pt x="0" y="0"/>
                  </a:lnTo>
                  <a:close/>
                </a:path>
              </a:pathLst>
            </a:custGeom>
            <a:solidFill>
              <a:srgbClr val="B2B5B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SG"/>
            </a:p>
          </p:txBody>
        </p:sp>
      </p:grpSp>
      <p:grpSp>
        <p:nvGrpSpPr>
          <p:cNvPr id="48" name="Group 59">
            <a:extLst>
              <a:ext uri="{FF2B5EF4-FFF2-40B4-BE49-F238E27FC236}">
                <a16:creationId xmlns:a16="http://schemas.microsoft.com/office/drawing/2014/main" id="{2C396CC4-0E8F-BCC3-806A-672741027AA3}"/>
              </a:ext>
            </a:extLst>
          </p:cNvPr>
          <p:cNvGrpSpPr>
            <a:grpSpLocks/>
          </p:cNvGrpSpPr>
          <p:nvPr/>
        </p:nvGrpSpPr>
        <p:grpSpPr bwMode="auto">
          <a:xfrm rot="16200000">
            <a:off x="1196899" y="3624465"/>
            <a:ext cx="188875" cy="205949"/>
            <a:chOff x="4990" y="1625"/>
            <a:chExt cx="513" cy="320"/>
          </a:xfrm>
        </p:grpSpPr>
        <p:sp>
          <p:nvSpPr>
            <p:cNvPr id="51" name="Line 61">
              <a:extLst>
                <a:ext uri="{FF2B5EF4-FFF2-40B4-BE49-F238E27FC236}">
                  <a16:creationId xmlns:a16="http://schemas.microsoft.com/office/drawing/2014/main" id="{3A89B292-181B-EB81-24A3-FF612D15AFFC}"/>
                </a:ext>
              </a:extLst>
            </p:cNvPr>
            <p:cNvSpPr>
              <a:spLocks noChangeShapeType="1"/>
            </p:cNvSpPr>
            <p:nvPr/>
          </p:nvSpPr>
          <p:spPr bwMode="auto">
            <a:xfrm>
              <a:off x="4990" y="1785"/>
              <a:ext cx="402" cy="0"/>
            </a:xfrm>
            <a:prstGeom prst="line">
              <a:avLst/>
            </a:prstGeom>
            <a:noFill/>
            <a:ln w="43180">
              <a:solidFill>
                <a:schemeClr val="tx1"/>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52" name="Freeform 60">
              <a:extLst>
                <a:ext uri="{FF2B5EF4-FFF2-40B4-BE49-F238E27FC236}">
                  <a16:creationId xmlns:a16="http://schemas.microsoft.com/office/drawing/2014/main" id="{E2858FBD-7D62-6D88-8A34-7D1D93F4D926}"/>
                </a:ext>
              </a:extLst>
            </p:cNvPr>
            <p:cNvSpPr>
              <a:spLocks/>
            </p:cNvSpPr>
            <p:nvPr/>
          </p:nvSpPr>
          <p:spPr bwMode="auto">
            <a:xfrm>
              <a:off x="5330" y="1625"/>
              <a:ext cx="172" cy="320"/>
            </a:xfrm>
            <a:custGeom>
              <a:avLst/>
              <a:gdLst>
                <a:gd name="T0" fmla="+- 0 5330 5330"/>
                <a:gd name="T1" fmla="*/ T0 w 172"/>
                <a:gd name="T2" fmla="+- 0 1625 1625"/>
                <a:gd name="T3" fmla="*/ 1625 h 320"/>
                <a:gd name="T4" fmla="+- 0 5330 5330"/>
                <a:gd name="T5" fmla="*/ T4 w 172"/>
                <a:gd name="T6" fmla="+- 0 1945 1625"/>
                <a:gd name="T7" fmla="*/ 1945 h 320"/>
                <a:gd name="T8" fmla="+- 0 5502 5330"/>
                <a:gd name="T9" fmla="*/ T8 w 172"/>
                <a:gd name="T10" fmla="+- 0 1785 1625"/>
                <a:gd name="T11" fmla="*/ 1785 h 320"/>
                <a:gd name="T12" fmla="+- 0 5330 5330"/>
                <a:gd name="T13" fmla="*/ T12 w 172"/>
                <a:gd name="T14" fmla="+- 0 1625 1625"/>
                <a:gd name="T15" fmla="*/ 1625 h 320"/>
              </a:gdLst>
              <a:ahLst/>
              <a:cxnLst>
                <a:cxn ang="0">
                  <a:pos x="T1" y="T3"/>
                </a:cxn>
                <a:cxn ang="0">
                  <a:pos x="T5" y="T7"/>
                </a:cxn>
                <a:cxn ang="0">
                  <a:pos x="T9" y="T11"/>
                </a:cxn>
                <a:cxn ang="0">
                  <a:pos x="T13" y="T15"/>
                </a:cxn>
              </a:cxnLst>
              <a:rect l="0" t="0" r="r" b="b"/>
              <a:pathLst>
                <a:path w="172" h="320">
                  <a:moveTo>
                    <a:pt x="0" y="0"/>
                  </a:moveTo>
                  <a:lnTo>
                    <a:pt x="0" y="320"/>
                  </a:lnTo>
                  <a:lnTo>
                    <a:pt x="172" y="160"/>
                  </a:lnTo>
                  <a:lnTo>
                    <a:pt x="0" y="0"/>
                  </a:lnTo>
                  <a:close/>
                </a:path>
              </a:pathLst>
            </a:custGeom>
            <a:solidFill>
              <a:srgbClr val="B2B5B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SG"/>
            </a:p>
          </p:txBody>
        </p:sp>
      </p:grpSp>
      <p:grpSp>
        <p:nvGrpSpPr>
          <p:cNvPr id="53" name="Group 37">
            <a:extLst>
              <a:ext uri="{FF2B5EF4-FFF2-40B4-BE49-F238E27FC236}">
                <a16:creationId xmlns:a16="http://schemas.microsoft.com/office/drawing/2014/main" id="{51CBF29F-11A7-C965-CB39-C9129AE2FDDA}"/>
              </a:ext>
            </a:extLst>
          </p:cNvPr>
          <p:cNvGrpSpPr>
            <a:grpSpLocks/>
          </p:cNvGrpSpPr>
          <p:nvPr/>
        </p:nvGrpSpPr>
        <p:grpSpPr bwMode="auto">
          <a:xfrm>
            <a:off x="1411200" y="5767393"/>
            <a:ext cx="503238" cy="503238"/>
            <a:chOff x="4020" y="-893"/>
            <a:chExt cx="793" cy="793"/>
          </a:xfrm>
        </p:grpSpPr>
        <p:sp>
          <p:nvSpPr>
            <p:cNvPr id="54" name="AutoShape 48">
              <a:extLst>
                <a:ext uri="{FF2B5EF4-FFF2-40B4-BE49-F238E27FC236}">
                  <a16:creationId xmlns:a16="http://schemas.microsoft.com/office/drawing/2014/main" id="{D32E3A9B-96FF-E2BE-B87A-7234E846980A}"/>
                </a:ext>
              </a:extLst>
            </p:cNvPr>
            <p:cNvSpPr>
              <a:spLocks/>
            </p:cNvSpPr>
            <p:nvPr/>
          </p:nvSpPr>
          <p:spPr bwMode="auto">
            <a:xfrm>
              <a:off x="4019" y="-894"/>
              <a:ext cx="793" cy="793"/>
            </a:xfrm>
            <a:custGeom>
              <a:avLst/>
              <a:gdLst>
                <a:gd name="T0" fmla="+- 0 4345 4020"/>
                <a:gd name="T1" fmla="*/ T0 w 793"/>
                <a:gd name="T2" fmla="+- 0 -887 -893"/>
                <a:gd name="T3" fmla="*/ -887 h 793"/>
                <a:gd name="T4" fmla="+- 0 4216 4020"/>
                <a:gd name="T5" fmla="*/ T4 w 793"/>
                <a:gd name="T6" fmla="+- 0 -839 -893"/>
                <a:gd name="T7" fmla="*/ -839 h 793"/>
                <a:gd name="T8" fmla="+- 0 4113 4020"/>
                <a:gd name="T9" fmla="*/ T8 w 793"/>
                <a:gd name="T10" fmla="+- 0 -752 -893"/>
                <a:gd name="T11" fmla="*/ -752 h 793"/>
                <a:gd name="T12" fmla="+- 0 4045 4020"/>
                <a:gd name="T13" fmla="*/ T12 w 793"/>
                <a:gd name="T14" fmla="+- 0 -635 -893"/>
                <a:gd name="T15" fmla="*/ -635 h 793"/>
                <a:gd name="T16" fmla="+- 0 4020 4020"/>
                <a:gd name="T17" fmla="*/ T16 w 793"/>
                <a:gd name="T18" fmla="+- 0 -497 -893"/>
                <a:gd name="T19" fmla="*/ -497 h 793"/>
                <a:gd name="T20" fmla="+- 0 4045 4020"/>
                <a:gd name="T21" fmla="*/ T20 w 793"/>
                <a:gd name="T22" fmla="+- 0 -358 -893"/>
                <a:gd name="T23" fmla="*/ -358 h 793"/>
                <a:gd name="T24" fmla="+- 0 4113 4020"/>
                <a:gd name="T25" fmla="*/ T24 w 793"/>
                <a:gd name="T26" fmla="+- 0 -241 -893"/>
                <a:gd name="T27" fmla="*/ -241 h 793"/>
                <a:gd name="T28" fmla="+- 0 4216 4020"/>
                <a:gd name="T29" fmla="*/ T28 w 793"/>
                <a:gd name="T30" fmla="+- 0 -154 -893"/>
                <a:gd name="T31" fmla="*/ -154 h 793"/>
                <a:gd name="T32" fmla="+- 0 4345 4020"/>
                <a:gd name="T33" fmla="*/ T32 w 793"/>
                <a:gd name="T34" fmla="+- 0 -107 -893"/>
                <a:gd name="T35" fmla="*/ -107 h 793"/>
                <a:gd name="T36" fmla="+- 0 4488 4020"/>
                <a:gd name="T37" fmla="*/ T36 w 793"/>
                <a:gd name="T38" fmla="+- 0 -107 -893"/>
                <a:gd name="T39" fmla="*/ -107 h 793"/>
                <a:gd name="T40" fmla="+- 0 4572 4020"/>
                <a:gd name="T41" fmla="*/ T40 w 793"/>
                <a:gd name="T42" fmla="+- 0 -133 -893"/>
                <a:gd name="T43" fmla="*/ -133 h 793"/>
                <a:gd name="T44" fmla="+- 0 4343 4020"/>
                <a:gd name="T45" fmla="*/ T44 w 793"/>
                <a:gd name="T46" fmla="+- 0 -141 -893"/>
                <a:gd name="T47" fmla="*/ -141 h 793"/>
                <a:gd name="T48" fmla="+- 0 4213 4020"/>
                <a:gd name="T49" fmla="*/ T48 w 793"/>
                <a:gd name="T50" fmla="+- 0 -195 -893"/>
                <a:gd name="T51" fmla="*/ -195 h 793"/>
                <a:gd name="T52" fmla="+- 0 4115 4020"/>
                <a:gd name="T53" fmla="*/ T52 w 793"/>
                <a:gd name="T54" fmla="+- 0 -294 -893"/>
                <a:gd name="T55" fmla="*/ -294 h 793"/>
                <a:gd name="T56" fmla="+- 0 4060 4020"/>
                <a:gd name="T57" fmla="*/ T56 w 793"/>
                <a:gd name="T58" fmla="+- 0 -424 -893"/>
                <a:gd name="T59" fmla="*/ -424 h 793"/>
                <a:gd name="T60" fmla="+- 0 4060 4020"/>
                <a:gd name="T61" fmla="*/ T60 w 793"/>
                <a:gd name="T62" fmla="+- 0 -570 -893"/>
                <a:gd name="T63" fmla="*/ -570 h 793"/>
                <a:gd name="T64" fmla="+- 0 4115 4020"/>
                <a:gd name="T65" fmla="*/ T64 w 793"/>
                <a:gd name="T66" fmla="+- 0 -700 -893"/>
                <a:gd name="T67" fmla="*/ -700 h 793"/>
                <a:gd name="T68" fmla="+- 0 4213 4020"/>
                <a:gd name="T69" fmla="*/ T68 w 793"/>
                <a:gd name="T70" fmla="+- 0 -798 -893"/>
                <a:gd name="T71" fmla="*/ -798 h 793"/>
                <a:gd name="T72" fmla="+- 0 4343 4020"/>
                <a:gd name="T73" fmla="*/ T72 w 793"/>
                <a:gd name="T74" fmla="+- 0 -853 -893"/>
                <a:gd name="T75" fmla="*/ -853 h 793"/>
                <a:gd name="T76" fmla="+- 0 4572 4020"/>
                <a:gd name="T77" fmla="*/ T76 w 793"/>
                <a:gd name="T78" fmla="+- 0 -860 -893"/>
                <a:gd name="T79" fmla="*/ -860 h 793"/>
                <a:gd name="T80" fmla="+- 0 4488 4020"/>
                <a:gd name="T81" fmla="*/ T80 w 793"/>
                <a:gd name="T82" fmla="+- 0 -887 -893"/>
                <a:gd name="T83" fmla="*/ -887 h 793"/>
                <a:gd name="T84" fmla="+- 0 4572 4020"/>
                <a:gd name="T85" fmla="*/ T84 w 793"/>
                <a:gd name="T86" fmla="+- 0 -860 -893"/>
                <a:gd name="T87" fmla="*/ -860 h 793"/>
                <a:gd name="T88" fmla="+- 0 4489 4020"/>
                <a:gd name="T89" fmla="*/ T88 w 793"/>
                <a:gd name="T90" fmla="+- 0 -853 -893"/>
                <a:gd name="T91" fmla="*/ -853 h 793"/>
                <a:gd name="T92" fmla="+- 0 4619 4020"/>
                <a:gd name="T93" fmla="*/ T92 w 793"/>
                <a:gd name="T94" fmla="+- 0 -798 -893"/>
                <a:gd name="T95" fmla="*/ -798 h 793"/>
                <a:gd name="T96" fmla="+- 0 4718 4020"/>
                <a:gd name="T97" fmla="*/ T96 w 793"/>
                <a:gd name="T98" fmla="+- 0 -700 -893"/>
                <a:gd name="T99" fmla="*/ -700 h 793"/>
                <a:gd name="T100" fmla="+- 0 4772 4020"/>
                <a:gd name="T101" fmla="*/ T100 w 793"/>
                <a:gd name="T102" fmla="+- 0 -570 -893"/>
                <a:gd name="T103" fmla="*/ -570 h 793"/>
                <a:gd name="T104" fmla="+- 0 4772 4020"/>
                <a:gd name="T105" fmla="*/ T104 w 793"/>
                <a:gd name="T106" fmla="+- 0 -424 -893"/>
                <a:gd name="T107" fmla="*/ -424 h 793"/>
                <a:gd name="T108" fmla="+- 0 4718 4020"/>
                <a:gd name="T109" fmla="*/ T108 w 793"/>
                <a:gd name="T110" fmla="+- 0 -294 -893"/>
                <a:gd name="T111" fmla="*/ -294 h 793"/>
                <a:gd name="T112" fmla="+- 0 4619 4020"/>
                <a:gd name="T113" fmla="*/ T112 w 793"/>
                <a:gd name="T114" fmla="+- 0 -195 -893"/>
                <a:gd name="T115" fmla="*/ -195 h 793"/>
                <a:gd name="T116" fmla="+- 0 4489 4020"/>
                <a:gd name="T117" fmla="*/ T116 w 793"/>
                <a:gd name="T118" fmla="+- 0 -141 -893"/>
                <a:gd name="T119" fmla="*/ -141 h 793"/>
                <a:gd name="T120" fmla="+- 0 4572 4020"/>
                <a:gd name="T121" fmla="*/ T120 w 793"/>
                <a:gd name="T122" fmla="+- 0 -133 -893"/>
                <a:gd name="T123" fmla="*/ -133 h 793"/>
                <a:gd name="T124" fmla="+- 0 4672 4020"/>
                <a:gd name="T125" fmla="*/ T124 w 793"/>
                <a:gd name="T126" fmla="+- 0 -194 -893"/>
                <a:gd name="T127" fmla="*/ -194 h 793"/>
                <a:gd name="T128" fmla="+- 0 4759 4020"/>
                <a:gd name="T129" fmla="*/ T128 w 793"/>
                <a:gd name="T130" fmla="+- 0 -297 -893"/>
                <a:gd name="T131" fmla="*/ -297 h 793"/>
                <a:gd name="T132" fmla="+- 0 4806 4020"/>
                <a:gd name="T133" fmla="*/ T132 w 793"/>
                <a:gd name="T134" fmla="+- 0 -426 -893"/>
                <a:gd name="T135" fmla="*/ -426 h 793"/>
                <a:gd name="T136" fmla="+- 0 4806 4020"/>
                <a:gd name="T137" fmla="*/ T136 w 793"/>
                <a:gd name="T138" fmla="+- 0 -568 -893"/>
                <a:gd name="T139" fmla="*/ -568 h 793"/>
                <a:gd name="T140" fmla="+- 0 4759 4020"/>
                <a:gd name="T141" fmla="*/ T140 w 793"/>
                <a:gd name="T142" fmla="+- 0 -697 -893"/>
                <a:gd name="T143" fmla="*/ -697 h 793"/>
                <a:gd name="T144" fmla="+- 0 4672 4020"/>
                <a:gd name="T145" fmla="*/ T144 w 793"/>
                <a:gd name="T146" fmla="+- 0 -800 -893"/>
                <a:gd name="T147" fmla="*/ -800 h 793"/>
                <a:gd name="T148" fmla="+- 0 4572 4020"/>
                <a:gd name="T149" fmla="*/ T148 w 793"/>
                <a:gd name="T150" fmla="+- 0 -860 -893"/>
                <a:gd name="T151" fmla="*/ -860 h 79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Lst>
              <a:rect l="0" t="0" r="r" b="b"/>
              <a:pathLst>
                <a:path w="793" h="793">
                  <a:moveTo>
                    <a:pt x="396" y="0"/>
                  </a:moveTo>
                  <a:lnTo>
                    <a:pt x="325" y="6"/>
                  </a:lnTo>
                  <a:lnTo>
                    <a:pt x="258" y="25"/>
                  </a:lnTo>
                  <a:lnTo>
                    <a:pt x="196" y="54"/>
                  </a:lnTo>
                  <a:lnTo>
                    <a:pt x="141" y="93"/>
                  </a:lnTo>
                  <a:lnTo>
                    <a:pt x="93" y="141"/>
                  </a:lnTo>
                  <a:lnTo>
                    <a:pt x="54" y="196"/>
                  </a:lnTo>
                  <a:lnTo>
                    <a:pt x="25" y="258"/>
                  </a:lnTo>
                  <a:lnTo>
                    <a:pt x="6" y="325"/>
                  </a:lnTo>
                  <a:lnTo>
                    <a:pt x="0" y="396"/>
                  </a:lnTo>
                  <a:lnTo>
                    <a:pt x="6" y="467"/>
                  </a:lnTo>
                  <a:lnTo>
                    <a:pt x="25" y="535"/>
                  </a:lnTo>
                  <a:lnTo>
                    <a:pt x="54" y="596"/>
                  </a:lnTo>
                  <a:lnTo>
                    <a:pt x="93" y="652"/>
                  </a:lnTo>
                  <a:lnTo>
                    <a:pt x="141" y="699"/>
                  </a:lnTo>
                  <a:lnTo>
                    <a:pt x="196" y="739"/>
                  </a:lnTo>
                  <a:lnTo>
                    <a:pt x="258" y="768"/>
                  </a:lnTo>
                  <a:lnTo>
                    <a:pt x="325" y="786"/>
                  </a:lnTo>
                  <a:lnTo>
                    <a:pt x="396" y="793"/>
                  </a:lnTo>
                  <a:lnTo>
                    <a:pt x="468" y="786"/>
                  </a:lnTo>
                  <a:lnTo>
                    <a:pt x="535" y="768"/>
                  </a:lnTo>
                  <a:lnTo>
                    <a:pt x="552" y="760"/>
                  </a:lnTo>
                  <a:lnTo>
                    <a:pt x="396" y="760"/>
                  </a:lnTo>
                  <a:lnTo>
                    <a:pt x="323" y="752"/>
                  </a:lnTo>
                  <a:lnTo>
                    <a:pt x="255" y="731"/>
                  </a:lnTo>
                  <a:lnTo>
                    <a:pt x="193" y="698"/>
                  </a:lnTo>
                  <a:lnTo>
                    <a:pt x="139" y="653"/>
                  </a:lnTo>
                  <a:lnTo>
                    <a:pt x="95" y="599"/>
                  </a:lnTo>
                  <a:lnTo>
                    <a:pt x="61" y="538"/>
                  </a:lnTo>
                  <a:lnTo>
                    <a:pt x="40" y="469"/>
                  </a:lnTo>
                  <a:lnTo>
                    <a:pt x="33" y="396"/>
                  </a:lnTo>
                  <a:lnTo>
                    <a:pt x="40" y="323"/>
                  </a:lnTo>
                  <a:lnTo>
                    <a:pt x="61" y="255"/>
                  </a:lnTo>
                  <a:lnTo>
                    <a:pt x="95" y="193"/>
                  </a:lnTo>
                  <a:lnTo>
                    <a:pt x="139" y="139"/>
                  </a:lnTo>
                  <a:lnTo>
                    <a:pt x="193" y="95"/>
                  </a:lnTo>
                  <a:lnTo>
                    <a:pt x="255" y="61"/>
                  </a:lnTo>
                  <a:lnTo>
                    <a:pt x="323" y="40"/>
                  </a:lnTo>
                  <a:lnTo>
                    <a:pt x="396" y="33"/>
                  </a:lnTo>
                  <a:lnTo>
                    <a:pt x="552" y="33"/>
                  </a:lnTo>
                  <a:lnTo>
                    <a:pt x="535" y="25"/>
                  </a:lnTo>
                  <a:lnTo>
                    <a:pt x="468" y="6"/>
                  </a:lnTo>
                  <a:lnTo>
                    <a:pt x="396" y="0"/>
                  </a:lnTo>
                  <a:close/>
                  <a:moveTo>
                    <a:pt x="552" y="33"/>
                  </a:moveTo>
                  <a:lnTo>
                    <a:pt x="396" y="33"/>
                  </a:lnTo>
                  <a:lnTo>
                    <a:pt x="469" y="40"/>
                  </a:lnTo>
                  <a:lnTo>
                    <a:pt x="538" y="61"/>
                  </a:lnTo>
                  <a:lnTo>
                    <a:pt x="599" y="95"/>
                  </a:lnTo>
                  <a:lnTo>
                    <a:pt x="653" y="139"/>
                  </a:lnTo>
                  <a:lnTo>
                    <a:pt x="698" y="193"/>
                  </a:lnTo>
                  <a:lnTo>
                    <a:pt x="731" y="255"/>
                  </a:lnTo>
                  <a:lnTo>
                    <a:pt x="752" y="323"/>
                  </a:lnTo>
                  <a:lnTo>
                    <a:pt x="760" y="396"/>
                  </a:lnTo>
                  <a:lnTo>
                    <a:pt x="752" y="469"/>
                  </a:lnTo>
                  <a:lnTo>
                    <a:pt x="731" y="538"/>
                  </a:lnTo>
                  <a:lnTo>
                    <a:pt x="698" y="599"/>
                  </a:lnTo>
                  <a:lnTo>
                    <a:pt x="653" y="653"/>
                  </a:lnTo>
                  <a:lnTo>
                    <a:pt x="599" y="698"/>
                  </a:lnTo>
                  <a:lnTo>
                    <a:pt x="538" y="731"/>
                  </a:lnTo>
                  <a:lnTo>
                    <a:pt x="469" y="752"/>
                  </a:lnTo>
                  <a:lnTo>
                    <a:pt x="396" y="760"/>
                  </a:lnTo>
                  <a:lnTo>
                    <a:pt x="552" y="760"/>
                  </a:lnTo>
                  <a:lnTo>
                    <a:pt x="596" y="739"/>
                  </a:lnTo>
                  <a:lnTo>
                    <a:pt x="652" y="699"/>
                  </a:lnTo>
                  <a:lnTo>
                    <a:pt x="699" y="652"/>
                  </a:lnTo>
                  <a:lnTo>
                    <a:pt x="739" y="596"/>
                  </a:lnTo>
                  <a:lnTo>
                    <a:pt x="768" y="535"/>
                  </a:lnTo>
                  <a:lnTo>
                    <a:pt x="786" y="467"/>
                  </a:lnTo>
                  <a:lnTo>
                    <a:pt x="793" y="396"/>
                  </a:lnTo>
                  <a:lnTo>
                    <a:pt x="786" y="325"/>
                  </a:lnTo>
                  <a:lnTo>
                    <a:pt x="768" y="258"/>
                  </a:lnTo>
                  <a:lnTo>
                    <a:pt x="739" y="196"/>
                  </a:lnTo>
                  <a:lnTo>
                    <a:pt x="699" y="141"/>
                  </a:lnTo>
                  <a:lnTo>
                    <a:pt x="652" y="93"/>
                  </a:lnTo>
                  <a:lnTo>
                    <a:pt x="596" y="54"/>
                  </a:lnTo>
                  <a:lnTo>
                    <a:pt x="552" y="33"/>
                  </a:lnTo>
                  <a:close/>
                </a:path>
              </a:pathLst>
            </a:custGeom>
            <a:solidFill>
              <a:srgbClr val="18A1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SG"/>
            </a:p>
          </p:txBody>
        </p:sp>
        <p:sp>
          <p:nvSpPr>
            <p:cNvPr id="55" name="Rectangle 47">
              <a:extLst>
                <a:ext uri="{FF2B5EF4-FFF2-40B4-BE49-F238E27FC236}">
                  <a16:creationId xmlns:a16="http://schemas.microsoft.com/office/drawing/2014/main" id="{2AFFC7AF-FA9D-A760-185A-00BA7E316665}"/>
                </a:ext>
              </a:extLst>
            </p:cNvPr>
            <p:cNvSpPr>
              <a:spLocks noChangeArrowheads="1"/>
            </p:cNvSpPr>
            <p:nvPr/>
          </p:nvSpPr>
          <p:spPr bwMode="auto">
            <a:xfrm>
              <a:off x="4200" y="-721"/>
              <a:ext cx="431" cy="461"/>
            </a:xfrm>
            <a:prstGeom prst="rect">
              <a:avLst/>
            </a:prstGeom>
            <a:noFill/>
            <a:ln w="18669">
              <a:solidFill>
                <a:srgbClr val="14A2DC"/>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G"/>
            </a:p>
          </p:txBody>
        </p:sp>
        <p:sp>
          <p:nvSpPr>
            <p:cNvPr id="56" name="Line 46">
              <a:extLst>
                <a:ext uri="{FF2B5EF4-FFF2-40B4-BE49-F238E27FC236}">
                  <a16:creationId xmlns:a16="http://schemas.microsoft.com/office/drawing/2014/main" id="{3770D616-FB30-B295-51F1-7F4E552681C9}"/>
                </a:ext>
              </a:extLst>
            </p:cNvPr>
            <p:cNvSpPr>
              <a:spLocks noChangeShapeType="1"/>
            </p:cNvSpPr>
            <p:nvPr/>
          </p:nvSpPr>
          <p:spPr bwMode="auto">
            <a:xfrm>
              <a:off x="4262" y="-419"/>
              <a:ext cx="133" cy="0"/>
            </a:xfrm>
            <a:prstGeom prst="line">
              <a:avLst/>
            </a:prstGeom>
            <a:noFill/>
            <a:ln w="18669">
              <a:solidFill>
                <a:srgbClr val="14A2DC"/>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57" name="Line 45">
              <a:extLst>
                <a:ext uri="{FF2B5EF4-FFF2-40B4-BE49-F238E27FC236}">
                  <a16:creationId xmlns:a16="http://schemas.microsoft.com/office/drawing/2014/main" id="{82BF69AA-6B62-A352-75A4-B8CCBC39DCCC}"/>
                </a:ext>
              </a:extLst>
            </p:cNvPr>
            <p:cNvSpPr>
              <a:spLocks noChangeShapeType="1"/>
            </p:cNvSpPr>
            <p:nvPr/>
          </p:nvSpPr>
          <p:spPr bwMode="auto">
            <a:xfrm>
              <a:off x="4262" y="-368"/>
              <a:ext cx="133" cy="0"/>
            </a:xfrm>
            <a:prstGeom prst="line">
              <a:avLst/>
            </a:prstGeom>
            <a:noFill/>
            <a:ln w="18669">
              <a:solidFill>
                <a:srgbClr val="14A2DC"/>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58" name="Line 44">
              <a:extLst>
                <a:ext uri="{FF2B5EF4-FFF2-40B4-BE49-F238E27FC236}">
                  <a16:creationId xmlns:a16="http://schemas.microsoft.com/office/drawing/2014/main" id="{06F19235-BF2B-88A3-4C5F-8FBACB6F3F85}"/>
                </a:ext>
              </a:extLst>
            </p:cNvPr>
            <p:cNvSpPr>
              <a:spLocks noChangeShapeType="1"/>
            </p:cNvSpPr>
            <p:nvPr/>
          </p:nvSpPr>
          <p:spPr bwMode="auto">
            <a:xfrm>
              <a:off x="4552" y="-656"/>
              <a:ext cx="0" cy="119"/>
            </a:xfrm>
            <a:prstGeom prst="line">
              <a:avLst/>
            </a:prstGeom>
            <a:noFill/>
            <a:ln w="18669">
              <a:solidFill>
                <a:srgbClr val="14A2DC"/>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59" name="Line 43">
              <a:extLst>
                <a:ext uri="{FF2B5EF4-FFF2-40B4-BE49-F238E27FC236}">
                  <a16:creationId xmlns:a16="http://schemas.microsoft.com/office/drawing/2014/main" id="{6C9A2DFE-AD35-3445-E600-551084D5F66C}"/>
                </a:ext>
              </a:extLst>
            </p:cNvPr>
            <p:cNvSpPr>
              <a:spLocks noChangeShapeType="1"/>
            </p:cNvSpPr>
            <p:nvPr/>
          </p:nvSpPr>
          <p:spPr bwMode="auto">
            <a:xfrm>
              <a:off x="4262" y="-318"/>
              <a:ext cx="133" cy="0"/>
            </a:xfrm>
            <a:prstGeom prst="line">
              <a:avLst/>
            </a:prstGeom>
            <a:noFill/>
            <a:ln w="18669">
              <a:solidFill>
                <a:srgbClr val="14A2DC"/>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60" name="Line 42">
              <a:extLst>
                <a:ext uri="{FF2B5EF4-FFF2-40B4-BE49-F238E27FC236}">
                  <a16:creationId xmlns:a16="http://schemas.microsoft.com/office/drawing/2014/main" id="{F1C0F3C9-5544-DAC6-0BA7-4F5D98848756}"/>
                </a:ext>
              </a:extLst>
            </p:cNvPr>
            <p:cNvSpPr>
              <a:spLocks noChangeShapeType="1"/>
            </p:cNvSpPr>
            <p:nvPr/>
          </p:nvSpPr>
          <p:spPr bwMode="auto">
            <a:xfrm>
              <a:off x="4502" y="-656"/>
              <a:ext cx="0" cy="119"/>
            </a:xfrm>
            <a:prstGeom prst="line">
              <a:avLst/>
            </a:prstGeom>
            <a:noFill/>
            <a:ln w="18669">
              <a:solidFill>
                <a:srgbClr val="14A2DC"/>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62" name="Rectangle 41">
              <a:extLst>
                <a:ext uri="{FF2B5EF4-FFF2-40B4-BE49-F238E27FC236}">
                  <a16:creationId xmlns:a16="http://schemas.microsoft.com/office/drawing/2014/main" id="{7805AD83-BC08-1BD0-3C1B-21C475923E31}"/>
                </a:ext>
              </a:extLst>
            </p:cNvPr>
            <p:cNvSpPr>
              <a:spLocks noChangeArrowheads="1"/>
            </p:cNvSpPr>
            <p:nvPr/>
          </p:nvSpPr>
          <p:spPr bwMode="auto">
            <a:xfrm>
              <a:off x="4338" y="-656"/>
              <a:ext cx="93" cy="120"/>
            </a:xfrm>
            <a:prstGeom prst="rect">
              <a:avLst/>
            </a:prstGeom>
            <a:noFill/>
            <a:ln w="18669">
              <a:solidFill>
                <a:srgbClr val="14A2DC"/>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G"/>
            </a:p>
          </p:txBody>
        </p:sp>
        <p:sp>
          <p:nvSpPr>
            <p:cNvPr id="63" name="Rectangle 40">
              <a:extLst>
                <a:ext uri="{FF2B5EF4-FFF2-40B4-BE49-F238E27FC236}">
                  <a16:creationId xmlns:a16="http://schemas.microsoft.com/office/drawing/2014/main" id="{FA40AFAE-F377-F9E4-B10E-7B47401A1005}"/>
                </a:ext>
              </a:extLst>
            </p:cNvPr>
            <p:cNvSpPr>
              <a:spLocks noChangeArrowheads="1"/>
            </p:cNvSpPr>
            <p:nvPr/>
          </p:nvSpPr>
          <p:spPr bwMode="auto">
            <a:xfrm>
              <a:off x="4212" y="-656"/>
              <a:ext cx="46" cy="45"/>
            </a:xfrm>
            <a:prstGeom prst="rect">
              <a:avLst/>
            </a:prstGeom>
            <a:noFill/>
            <a:ln w="18669">
              <a:solidFill>
                <a:srgbClr val="14A2DC"/>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G"/>
            </a:p>
          </p:txBody>
        </p:sp>
        <p:sp>
          <p:nvSpPr>
            <p:cNvPr id="1025" name="Rectangle 39">
              <a:extLst>
                <a:ext uri="{FF2B5EF4-FFF2-40B4-BE49-F238E27FC236}">
                  <a16:creationId xmlns:a16="http://schemas.microsoft.com/office/drawing/2014/main" id="{924B95F2-0880-13D1-7791-B9E0C5EC44F2}"/>
                </a:ext>
              </a:extLst>
            </p:cNvPr>
            <p:cNvSpPr>
              <a:spLocks noChangeArrowheads="1"/>
            </p:cNvSpPr>
            <p:nvPr/>
          </p:nvSpPr>
          <p:spPr bwMode="auto">
            <a:xfrm>
              <a:off x="4571" y="-502"/>
              <a:ext cx="46" cy="45"/>
            </a:xfrm>
            <a:prstGeom prst="rect">
              <a:avLst/>
            </a:prstGeom>
            <a:noFill/>
            <a:ln w="18669">
              <a:solidFill>
                <a:srgbClr val="14A2DC"/>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G"/>
            </a:p>
          </p:txBody>
        </p:sp>
        <p:sp>
          <p:nvSpPr>
            <p:cNvPr id="1026" name="Rectangle 38">
              <a:extLst>
                <a:ext uri="{FF2B5EF4-FFF2-40B4-BE49-F238E27FC236}">
                  <a16:creationId xmlns:a16="http://schemas.microsoft.com/office/drawing/2014/main" id="{E3B31EB1-3F7C-9F3F-FE0C-3A44D9AA3ECB}"/>
                </a:ext>
              </a:extLst>
            </p:cNvPr>
            <p:cNvSpPr>
              <a:spLocks noChangeArrowheads="1"/>
            </p:cNvSpPr>
            <p:nvPr/>
          </p:nvSpPr>
          <p:spPr bwMode="auto">
            <a:xfrm>
              <a:off x="4442" y="-428"/>
              <a:ext cx="93" cy="120"/>
            </a:xfrm>
            <a:prstGeom prst="rect">
              <a:avLst/>
            </a:prstGeom>
            <a:noFill/>
            <a:ln w="18669">
              <a:solidFill>
                <a:srgbClr val="14A2DC"/>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SG"/>
            </a:p>
          </p:txBody>
        </p:sp>
      </p:grpSp>
      <p:grpSp>
        <p:nvGrpSpPr>
          <p:cNvPr id="1027" name="Group 52">
            <a:extLst>
              <a:ext uri="{FF2B5EF4-FFF2-40B4-BE49-F238E27FC236}">
                <a16:creationId xmlns:a16="http://schemas.microsoft.com/office/drawing/2014/main" id="{CF8661C1-FE9F-7BC6-6DE3-50F2948FF313}"/>
              </a:ext>
            </a:extLst>
          </p:cNvPr>
          <p:cNvGrpSpPr>
            <a:grpSpLocks/>
          </p:cNvGrpSpPr>
          <p:nvPr/>
        </p:nvGrpSpPr>
        <p:grpSpPr bwMode="auto">
          <a:xfrm>
            <a:off x="1040416" y="4641997"/>
            <a:ext cx="500062" cy="500063"/>
            <a:chOff x="5643" y="1384"/>
            <a:chExt cx="788" cy="788"/>
          </a:xfrm>
        </p:grpSpPr>
        <p:sp>
          <p:nvSpPr>
            <p:cNvPr id="1028" name="AutoShape 54">
              <a:extLst>
                <a:ext uri="{FF2B5EF4-FFF2-40B4-BE49-F238E27FC236}">
                  <a16:creationId xmlns:a16="http://schemas.microsoft.com/office/drawing/2014/main" id="{B110553B-4DB8-2988-BC5D-4DF2B94E736C}"/>
                </a:ext>
              </a:extLst>
            </p:cNvPr>
            <p:cNvSpPr>
              <a:spLocks/>
            </p:cNvSpPr>
            <p:nvPr/>
          </p:nvSpPr>
          <p:spPr bwMode="auto">
            <a:xfrm>
              <a:off x="5643" y="1383"/>
              <a:ext cx="788" cy="788"/>
            </a:xfrm>
            <a:custGeom>
              <a:avLst/>
              <a:gdLst>
                <a:gd name="T0" fmla="+- 0 5966 5643"/>
                <a:gd name="T1" fmla="*/ T0 w 788"/>
                <a:gd name="T2" fmla="+- 0 1390 1384"/>
                <a:gd name="T3" fmla="*/ 1390 h 788"/>
                <a:gd name="T4" fmla="+- 0 5838 5643"/>
                <a:gd name="T5" fmla="*/ T4 w 788"/>
                <a:gd name="T6" fmla="+- 0 1438 1384"/>
                <a:gd name="T7" fmla="*/ 1438 h 788"/>
                <a:gd name="T8" fmla="+- 0 5736 5643"/>
                <a:gd name="T9" fmla="*/ T8 w 788"/>
                <a:gd name="T10" fmla="+- 0 1524 1384"/>
                <a:gd name="T11" fmla="*/ 1524 h 788"/>
                <a:gd name="T12" fmla="+- 0 5668 5643"/>
                <a:gd name="T13" fmla="*/ T12 w 788"/>
                <a:gd name="T14" fmla="+- 0 1640 1384"/>
                <a:gd name="T15" fmla="*/ 1640 h 788"/>
                <a:gd name="T16" fmla="+- 0 5643 5643"/>
                <a:gd name="T17" fmla="*/ T16 w 788"/>
                <a:gd name="T18" fmla="+- 0 1777 1384"/>
                <a:gd name="T19" fmla="*/ 1777 h 788"/>
                <a:gd name="T20" fmla="+- 0 5668 5643"/>
                <a:gd name="T21" fmla="*/ T20 w 788"/>
                <a:gd name="T22" fmla="+- 0 1915 1384"/>
                <a:gd name="T23" fmla="*/ 1915 h 788"/>
                <a:gd name="T24" fmla="+- 0 5736 5643"/>
                <a:gd name="T25" fmla="*/ T24 w 788"/>
                <a:gd name="T26" fmla="+- 0 2031 1384"/>
                <a:gd name="T27" fmla="*/ 2031 h 788"/>
                <a:gd name="T28" fmla="+- 0 5838 5643"/>
                <a:gd name="T29" fmla="*/ T28 w 788"/>
                <a:gd name="T30" fmla="+- 0 2117 1384"/>
                <a:gd name="T31" fmla="*/ 2117 h 788"/>
                <a:gd name="T32" fmla="+- 0 5966 5643"/>
                <a:gd name="T33" fmla="*/ T32 w 788"/>
                <a:gd name="T34" fmla="+- 0 2165 1384"/>
                <a:gd name="T35" fmla="*/ 2165 h 788"/>
                <a:gd name="T36" fmla="+- 0 6108 5643"/>
                <a:gd name="T37" fmla="*/ T36 w 788"/>
                <a:gd name="T38" fmla="+- 0 2165 1384"/>
                <a:gd name="T39" fmla="*/ 2165 h 788"/>
                <a:gd name="T40" fmla="+- 0 6192 5643"/>
                <a:gd name="T41" fmla="*/ T40 w 788"/>
                <a:gd name="T42" fmla="+- 0 2138 1384"/>
                <a:gd name="T43" fmla="*/ 2138 h 788"/>
                <a:gd name="T44" fmla="+- 0 5964 5643"/>
                <a:gd name="T45" fmla="*/ T44 w 788"/>
                <a:gd name="T46" fmla="+- 0 2131 1384"/>
                <a:gd name="T47" fmla="*/ 2131 h 788"/>
                <a:gd name="T48" fmla="+- 0 5835 5643"/>
                <a:gd name="T49" fmla="*/ T48 w 788"/>
                <a:gd name="T50" fmla="+- 0 2077 1384"/>
                <a:gd name="T51" fmla="*/ 2077 h 788"/>
                <a:gd name="T52" fmla="+- 0 5738 5643"/>
                <a:gd name="T53" fmla="*/ T52 w 788"/>
                <a:gd name="T54" fmla="+- 0 1979 1384"/>
                <a:gd name="T55" fmla="*/ 1979 h 788"/>
                <a:gd name="T56" fmla="+- 0 5684 5643"/>
                <a:gd name="T57" fmla="*/ T56 w 788"/>
                <a:gd name="T58" fmla="+- 0 1850 1384"/>
                <a:gd name="T59" fmla="*/ 1850 h 788"/>
                <a:gd name="T60" fmla="+- 0 5684 5643"/>
                <a:gd name="T61" fmla="*/ T60 w 788"/>
                <a:gd name="T62" fmla="+- 0 1705 1384"/>
                <a:gd name="T63" fmla="*/ 1705 h 788"/>
                <a:gd name="T64" fmla="+- 0 5738 5643"/>
                <a:gd name="T65" fmla="*/ T64 w 788"/>
                <a:gd name="T66" fmla="+- 0 1576 1384"/>
                <a:gd name="T67" fmla="*/ 1576 h 788"/>
                <a:gd name="T68" fmla="+- 0 5835 5643"/>
                <a:gd name="T69" fmla="*/ T68 w 788"/>
                <a:gd name="T70" fmla="+- 0 1478 1384"/>
                <a:gd name="T71" fmla="*/ 1478 h 788"/>
                <a:gd name="T72" fmla="+- 0 5964 5643"/>
                <a:gd name="T73" fmla="*/ T72 w 788"/>
                <a:gd name="T74" fmla="+- 0 1424 1384"/>
                <a:gd name="T75" fmla="*/ 1424 h 788"/>
                <a:gd name="T76" fmla="+- 0 6192 5643"/>
                <a:gd name="T77" fmla="*/ T76 w 788"/>
                <a:gd name="T78" fmla="+- 0 1417 1384"/>
                <a:gd name="T79" fmla="*/ 1417 h 788"/>
                <a:gd name="T80" fmla="+- 0 6108 5643"/>
                <a:gd name="T81" fmla="*/ T80 w 788"/>
                <a:gd name="T82" fmla="+- 0 1390 1384"/>
                <a:gd name="T83" fmla="*/ 1390 h 788"/>
                <a:gd name="T84" fmla="+- 0 6192 5643"/>
                <a:gd name="T85" fmla="*/ T84 w 788"/>
                <a:gd name="T86" fmla="+- 0 1417 1384"/>
                <a:gd name="T87" fmla="*/ 1417 h 788"/>
                <a:gd name="T88" fmla="+- 0 6110 5643"/>
                <a:gd name="T89" fmla="*/ T88 w 788"/>
                <a:gd name="T90" fmla="+- 0 1424 1384"/>
                <a:gd name="T91" fmla="*/ 1424 h 788"/>
                <a:gd name="T92" fmla="+- 0 6239 5643"/>
                <a:gd name="T93" fmla="*/ T92 w 788"/>
                <a:gd name="T94" fmla="+- 0 1478 1384"/>
                <a:gd name="T95" fmla="*/ 1478 h 788"/>
                <a:gd name="T96" fmla="+- 0 6336 5643"/>
                <a:gd name="T97" fmla="*/ T96 w 788"/>
                <a:gd name="T98" fmla="+- 0 1576 1384"/>
                <a:gd name="T99" fmla="*/ 1576 h 788"/>
                <a:gd name="T100" fmla="+- 0 6390 5643"/>
                <a:gd name="T101" fmla="*/ T100 w 788"/>
                <a:gd name="T102" fmla="+- 0 1705 1384"/>
                <a:gd name="T103" fmla="*/ 1705 h 788"/>
                <a:gd name="T104" fmla="+- 0 6390 5643"/>
                <a:gd name="T105" fmla="*/ T104 w 788"/>
                <a:gd name="T106" fmla="+- 0 1850 1384"/>
                <a:gd name="T107" fmla="*/ 1850 h 788"/>
                <a:gd name="T108" fmla="+- 0 6336 5643"/>
                <a:gd name="T109" fmla="*/ T108 w 788"/>
                <a:gd name="T110" fmla="+- 0 1979 1384"/>
                <a:gd name="T111" fmla="*/ 1979 h 788"/>
                <a:gd name="T112" fmla="+- 0 6239 5643"/>
                <a:gd name="T113" fmla="*/ T112 w 788"/>
                <a:gd name="T114" fmla="+- 0 2077 1384"/>
                <a:gd name="T115" fmla="*/ 2077 h 788"/>
                <a:gd name="T116" fmla="+- 0 6110 5643"/>
                <a:gd name="T117" fmla="*/ T116 w 788"/>
                <a:gd name="T118" fmla="+- 0 2131 1384"/>
                <a:gd name="T119" fmla="*/ 2131 h 788"/>
                <a:gd name="T120" fmla="+- 0 6192 5643"/>
                <a:gd name="T121" fmla="*/ T120 w 788"/>
                <a:gd name="T122" fmla="+- 0 2138 1384"/>
                <a:gd name="T123" fmla="*/ 2138 h 788"/>
                <a:gd name="T124" fmla="+- 0 6291 5643"/>
                <a:gd name="T125" fmla="*/ T124 w 788"/>
                <a:gd name="T126" fmla="+- 0 2078 1384"/>
                <a:gd name="T127" fmla="*/ 2078 h 788"/>
                <a:gd name="T128" fmla="+- 0 6377 5643"/>
                <a:gd name="T129" fmla="*/ T128 w 788"/>
                <a:gd name="T130" fmla="+- 0 1976 1384"/>
                <a:gd name="T131" fmla="*/ 1976 h 788"/>
                <a:gd name="T132" fmla="+- 0 6424 5643"/>
                <a:gd name="T133" fmla="*/ T132 w 788"/>
                <a:gd name="T134" fmla="+- 0 1848 1384"/>
                <a:gd name="T135" fmla="*/ 1848 h 788"/>
                <a:gd name="T136" fmla="+- 0 6424 5643"/>
                <a:gd name="T137" fmla="*/ T136 w 788"/>
                <a:gd name="T138" fmla="+- 0 1707 1384"/>
                <a:gd name="T139" fmla="*/ 1707 h 788"/>
                <a:gd name="T140" fmla="+- 0 6377 5643"/>
                <a:gd name="T141" fmla="*/ T140 w 788"/>
                <a:gd name="T142" fmla="+- 0 1579 1384"/>
                <a:gd name="T143" fmla="*/ 1579 h 788"/>
                <a:gd name="T144" fmla="+- 0 6291 5643"/>
                <a:gd name="T145" fmla="*/ T144 w 788"/>
                <a:gd name="T146" fmla="+- 0 1476 1384"/>
                <a:gd name="T147" fmla="*/ 1476 h 788"/>
                <a:gd name="T148" fmla="+- 0 6192 5643"/>
                <a:gd name="T149" fmla="*/ T148 w 788"/>
                <a:gd name="T150" fmla="+- 0 1417 1384"/>
                <a:gd name="T151" fmla="*/ 1417 h 78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Lst>
              <a:rect l="0" t="0" r="r" b="b"/>
              <a:pathLst>
                <a:path w="788" h="788">
                  <a:moveTo>
                    <a:pt x="394" y="0"/>
                  </a:moveTo>
                  <a:lnTo>
                    <a:pt x="323" y="6"/>
                  </a:lnTo>
                  <a:lnTo>
                    <a:pt x="257" y="24"/>
                  </a:lnTo>
                  <a:lnTo>
                    <a:pt x="195" y="54"/>
                  </a:lnTo>
                  <a:lnTo>
                    <a:pt x="140" y="92"/>
                  </a:lnTo>
                  <a:lnTo>
                    <a:pt x="93" y="140"/>
                  </a:lnTo>
                  <a:lnTo>
                    <a:pt x="54" y="195"/>
                  </a:lnTo>
                  <a:lnTo>
                    <a:pt x="25" y="256"/>
                  </a:lnTo>
                  <a:lnTo>
                    <a:pt x="7" y="323"/>
                  </a:lnTo>
                  <a:lnTo>
                    <a:pt x="0" y="393"/>
                  </a:lnTo>
                  <a:lnTo>
                    <a:pt x="7" y="464"/>
                  </a:lnTo>
                  <a:lnTo>
                    <a:pt x="25" y="531"/>
                  </a:lnTo>
                  <a:lnTo>
                    <a:pt x="54" y="592"/>
                  </a:lnTo>
                  <a:lnTo>
                    <a:pt x="93" y="647"/>
                  </a:lnTo>
                  <a:lnTo>
                    <a:pt x="140" y="694"/>
                  </a:lnTo>
                  <a:lnTo>
                    <a:pt x="195" y="733"/>
                  </a:lnTo>
                  <a:lnTo>
                    <a:pt x="257" y="762"/>
                  </a:lnTo>
                  <a:lnTo>
                    <a:pt x="323" y="781"/>
                  </a:lnTo>
                  <a:lnTo>
                    <a:pt x="394" y="787"/>
                  </a:lnTo>
                  <a:lnTo>
                    <a:pt x="465" y="781"/>
                  </a:lnTo>
                  <a:lnTo>
                    <a:pt x="531" y="762"/>
                  </a:lnTo>
                  <a:lnTo>
                    <a:pt x="549" y="754"/>
                  </a:lnTo>
                  <a:lnTo>
                    <a:pt x="394" y="754"/>
                  </a:lnTo>
                  <a:lnTo>
                    <a:pt x="321" y="747"/>
                  </a:lnTo>
                  <a:lnTo>
                    <a:pt x="254" y="726"/>
                  </a:lnTo>
                  <a:lnTo>
                    <a:pt x="192" y="693"/>
                  </a:lnTo>
                  <a:lnTo>
                    <a:pt x="139" y="648"/>
                  </a:lnTo>
                  <a:lnTo>
                    <a:pt x="95" y="595"/>
                  </a:lnTo>
                  <a:lnTo>
                    <a:pt x="62" y="534"/>
                  </a:lnTo>
                  <a:lnTo>
                    <a:pt x="41" y="466"/>
                  </a:lnTo>
                  <a:lnTo>
                    <a:pt x="33" y="393"/>
                  </a:lnTo>
                  <a:lnTo>
                    <a:pt x="41" y="321"/>
                  </a:lnTo>
                  <a:lnTo>
                    <a:pt x="62" y="253"/>
                  </a:lnTo>
                  <a:lnTo>
                    <a:pt x="95" y="192"/>
                  </a:lnTo>
                  <a:lnTo>
                    <a:pt x="139" y="138"/>
                  </a:lnTo>
                  <a:lnTo>
                    <a:pt x="192" y="94"/>
                  </a:lnTo>
                  <a:lnTo>
                    <a:pt x="254" y="61"/>
                  </a:lnTo>
                  <a:lnTo>
                    <a:pt x="321" y="40"/>
                  </a:lnTo>
                  <a:lnTo>
                    <a:pt x="394" y="33"/>
                  </a:lnTo>
                  <a:lnTo>
                    <a:pt x="549" y="33"/>
                  </a:lnTo>
                  <a:lnTo>
                    <a:pt x="531" y="24"/>
                  </a:lnTo>
                  <a:lnTo>
                    <a:pt x="465" y="6"/>
                  </a:lnTo>
                  <a:lnTo>
                    <a:pt x="394" y="0"/>
                  </a:lnTo>
                  <a:close/>
                  <a:moveTo>
                    <a:pt x="549" y="33"/>
                  </a:moveTo>
                  <a:lnTo>
                    <a:pt x="394" y="33"/>
                  </a:lnTo>
                  <a:lnTo>
                    <a:pt x="467" y="40"/>
                  </a:lnTo>
                  <a:lnTo>
                    <a:pt x="534" y="61"/>
                  </a:lnTo>
                  <a:lnTo>
                    <a:pt x="596" y="94"/>
                  </a:lnTo>
                  <a:lnTo>
                    <a:pt x="649" y="138"/>
                  </a:lnTo>
                  <a:lnTo>
                    <a:pt x="693" y="192"/>
                  </a:lnTo>
                  <a:lnTo>
                    <a:pt x="726" y="253"/>
                  </a:lnTo>
                  <a:lnTo>
                    <a:pt x="747" y="321"/>
                  </a:lnTo>
                  <a:lnTo>
                    <a:pt x="755" y="393"/>
                  </a:lnTo>
                  <a:lnTo>
                    <a:pt x="747" y="466"/>
                  </a:lnTo>
                  <a:lnTo>
                    <a:pt x="726" y="534"/>
                  </a:lnTo>
                  <a:lnTo>
                    <a:pt x="693" y="595"/>
                  </a:lnTo>
                  <a:lnTo>
                    <a:pt x="649" y="648"/>
                  </a:lnTo>
                  <a:lnTo>
                    <a:pt x="596" y="693"/>
                  </a:lnTo>
                  <a:lnTo>
                    <a:pt x="534" y="726"/>
                  </a:lnTo>
                  <a:lnTo>
                    <a:pt x="467" y="747"/>
                  </a:lnTo>
                  <a:lnTo>
                    <a:pt x="394" y="754"/>
                  </a:lnTo>
                  <a:lnTo>
                    <a:pt x="549" y="754"/>
                  </a:lnTo>
                  <a:lnTo>
                    <a:pt x="593" y="733"/>
                  </a:lnTo>
                  <a:lnTo>
                    <a:pt x="648" y="694"/>
                  </a:lnTo>
                  <a:lnTo>
                    <a:pt x="695" y="647"/>
                  </a:lnTo>
                  <a:lnTo>
                    <a:pt x="734" y="592"/>
                  </a:lnTo>
                  <a:lnTo>
                    <a:pt x="763" y="531"/>
                  </a:lnTo>
                  <a:lnTo>
                    <a:pt x="781" y="464"/>
                  </a:lnTo>
                  <a:lnTo>
                    <a:pt x="788" y="393"/>
                  </a:lnTo>
                  <a:lnTo>
                    <a:pt x="781" y="323"/>
                  </a:lnTo>
                  <a:lnTo>
                    <a:pt x="763" y="256"/>
                  </a:lnTo>
                  <a:lnTo>
                    <a:pt x="734" y="195"/>
                  </a:lnTo>
                  <a:lnTo>
                    <a:pt x="695" y="140"/>
                  </a:lnTo>
                  <a:lnTo>
                    <a:pt x="648" y="92"/>
                  </a:lnTo>
                  <a:lnTo>
                    <a:pt x="593" y="54"/>
                  </a:lnTo>
                  <a:lnTo>
                    <a:pt x="549" y="33"/>
                  </a:lnTo>
                  <a:close/>
                </a:path>
              </a:pathLst>
            </a:custGeom>
            <a:solidFill>
              <a:srgbClr val="0477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SG" dirty="0"/>
            </a:p>
          </p:txBody>
        </p:sp>
        <p:pic>
          <p:nvPicPr>
            <p:cNvPr id="1029" name="Picture 53">
              <a:extLst>
                <a:ext uri="{FF2B5EF4-FFF2-40B4-BE49-F238E27FC236}">
                  <a16:creationId xmlns:a16="http://schemas.microsoft.com/office/drawing/2014/main" id="{4B56D118-E52D-0D3E-40C8-1401C49778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5" y="1585"/>
              <a:ext cx="470" cy="396"/>
            </a:xfrm>
            <a:prstGeom prst="rect">
              <a:avLst/>
            </a:prstGeom>
            <a:noFill/>
            <a:extLst>
              <a:ext uri="{909E8E84-426E-40DD-AFC4-6F175D3DCCD1}">
                <a14:hiddenFill xmlns:a14="http://schemas.microsoft.com/office/drawing/2010/main">
                  <a:solidFill>
                    <a:srgbClr val="FFFFFF"/>
                  </a:solidFill>
                </a14:hiddenFill>
              </a:ext>
            </a:extLst>
          </p:spPr>
        </p:pic>
      </p:grpSp>
      <p:sp>
        <p:nvSpPr>
          <p:cNvPr id="1030" name="TextBox 1029">
            <a:extLst>
              <a:ext uri="{FF2B5EF4-FFF2-40B4-BE49-F238E27FC236}">
                <a16:creationId xmlns:a16="http://schemas.microsoft.com/office/drawing/2014/main" id="{E45487CF-57FF-FA35-2C62-AF464B09943F}"/>
              </a:ext>
            </a:extLst>
          </p:cNvPr>
          <p:cNvSpPr txBox="1"/>
          <p:nvPr/>
        </p:nvSpPr>
        <p:spPr>
          <a:xfrm>
            <a:off x="262612" y="6304786"/>
            <a:ext cx="1229352" cy="246221"/>
          </a:xfrm>
          <a:prstGeom prst="rect">
            <a:avLst/>
          </a:prstGeom>
          <a:noFill/>
        </p:spPr>
        <p:txBody>
          <a:bodyPr wrap="square" rtlCol="0">
            <a:spAutoFit/>
          </a:bodyPr>
          <a:lstStyle/>
          <a:p>
            <a:r>
              <a:rPr lang="en-SG" sz="1000" b="1" dirty="0">
                <a:effectLst>
                  <a:outerShdw blurRad="38100" dist="38100" dir="2700000" algn="tl">
                    <a:srgbClr val="000000">
                      <a:alpha val="43137"/>
                    </a:srgbClr>
                  </a:outerShdw>
                </a:effectLst>
              </a:rPr>
              <a:t>Comp Manufacturer</a:t>
            </a:r>
          </a:p>
        </p:txBody>
      </p:sp>
      <p:sp>
        <p:nvSpPr>
          <p:cNvPr id="1032" name="TextBox 1031">
            <a:extLst>
              <a:ext uri="{FF2B5EF4-FFF2-40B4-BE49-F238E27FC236}">
                <a16:creationId xmlns:a16="http://schemas.microsoft.com/office/drawing/2014/main" id="{5C00B5FE-CBDC-590F-8E0B-72CBD30186A9}"/>
              </a:ext>
            </a:extLst>
          </p:cNvPr>
          <p:cNvSpPr txBox="1"/>
          <p:nvPr/>
        </p:nvSpPr>
        <p:spPr>
          <a:xfrm>
            <a:off x="1366403" y="6296910"/>
            <a:ext cx="1229353" cy="246221"/>
          </a:xfrm>
          <a:prstGeom prst="rect">
            <a:avLst/>
          </a:prstGeom>
          <a:noFill/>
        </p:spPr>
        <p:txBody>
          <a:bodyPr wrap="square" rtlCol="0">
            <a:spAutoFit/>
          </a:bodyPr>
          <a:lstStyle/>
          <a:p>
            <a:r>
              <a:rPr lang="en-SG" sz="1000" b="1" dirty="0">
                <a:effectLst>
                  <a:outerShdw blurRad="38100" dist="38100" dir="2700000" algn="tl">
                    <a:srgbClr val="000000">
                      <a:alpha val="43137"/>
                    </a:srgbClr>
                  </a:outerShdw>
                </a:effectLst>
              </a:rPr>
              <a:t>Comp Manufacturer</a:t>
            </a:r>
          </a:p>
        </p:txBody>
      </p:sp>
      <p:sp>
        <p:nvSpPr>
          <p:cNvPr id="1051" name="TextBox 1050">
            <a:extLst>
              <a:ext uri="{FF2B5EF4-FFF2-40B4-BE49-F238E27FC236}">
                <a16:creationId xmlns:a16="http://schemas.microsoft.com/office/drawing/2014/main" id="{2481E286-7860-C08F-1F3F-1C914A46B57C}"/>
              </a:ext>
            </a:extLst>
          </p:cNvPr>
          <p:cNvSpPr txBox="1"/>
          <p:nvPr/>
        </p:nvSpPr>
        <p:spPr>
          <a:xfrm>
            <a:off x="329169" y="4772906"/>
            <a:ext cx="1029808" cy="246221"/>
          </a:xfrm>
          <a:prstGeom prst="rect">
            <a:avLst/>
          </a:prstGeom>
          <a:noFill/>
        </p:spPr>
        <p:txBody>
          <a:bodyPr wrap="square" rtlCol="0">
            <a:spAutoFit/>
          </a:bodyPr>
          <a:lstStyle/>
          <a:p>
            <a:r>
              <a:rPr lang="en-SG" sz="1000" b="1" dirty="0">
                <a:effectLst>
                  <a:outerShdw blurRad="38100" dist="38100" dir="2700000" algn="tl">
                    <a:srgbClr val="000000">
                      <a:alpha val="43137"/>
                    </a:srgbClr>
                  </a:outerShdw>
                </a:effectLst>
              </a:rPr>
              <a:t>Distributor</a:t>
            </a:r>
          </a:p>
        </p:txBody>
      </p:sp>
      <p:sp>
        <p:nvSpPr>
          <p:cNvPr id="1053" name="TextBox 1052">
            <a:extLst>
              <a:ext uri="{FF2B5EF4-FFF2-40B4-BE49-F238E27FC236}">
                <a16:creationId xmlns:a16="http://schemas.microsoft.com/office/drawing/2014/main" id="{ACFF277D-D9C1-D17B-2252-5C814FEB7D44}"/>
              </a:ext>
            </a:extLst>
          </p:cNvPr>
          <p:cNvSpPr txBox="1"/>
          <p:nvPr/>
        </p:nvSpPr>
        <p:spPr>
          <a:xfrm>
            <a:off x="664828" y="90693"/>
            <a:ext cx="7784308" cy="646331"/>
          </a:xfrm>
          <a:prstGeom prst="rect">
            <a:avLst/>
          </a:prstGeom>
          <a:noFill/>
        </p:spPr>
        <p:txBody>
          <a:bodyPr wrap="square" rtlCol="0">
            <a:spAutoFit/>
          </a:bodyPr>
          <a:lstStyle/>
          <a:p>
            <a:pPr algn="ctr"/>
            <a:r>
              <a:rPr lang="en-SG" sz="3600" b="1" cap="small" spc="300" dirty="0">
                <a:effectLst>
                  <a:outerShdw blurRad="38100" dist="38100" dir="2700000" algn="tl">
                    <a:srgbClr val="000000">
                      <a:alpha val="43137"/>
                    </a:srgbClr>
                  </a:outerShdw>
                </a:effectLst>
                <a:latin typeface="Tw Cen MT" panose="020B0602020104020603" pitchFamily="34" charset="0"/>
                <a:ea typeface="Segoe UI Black" panose="020B0A02040204020203" pitchFamily="34" charset="0"/>
              </a:rPr>
              <a:t>EMS – Track, Trace and Control</a:t>
            </a:r>
          </a:p>
        </p:txBody>
      </p:sp>
      <p:pic>
        <p:nvPicPr>
          <p:cNvPr id="1055" name="Picture 4" descr="Image result for warehouse cross docking icon png">
            <a:extLst>
              <a:ext uri="{FF2B5EF4-FFF2-40B4-BE49-F238E27FC236}">
                <a16:creationId xmlns:a16="http://schemas.microsoft.com/office/drawing/2014/main" id="{9A919F9B-13B3-4781-CA8F-377DC6938DF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524" b="99471" l="0" r="98987">
                        <a14:foregroundMark x1="6582" y1="85714" x2="19494" y2="87831"/>
                        <a14:foregroundMark x1="23797" y1="76720" x2="23797" y2="76720"/>
                        <a14:foregroundMark x1="6835" y1="95767" x2="6835" y2="95767"/>
                        <a14:foregroundMark x1="17722" y1="93122" x2="17722" y2="93122"/>
                        <a14:foregroundMark x1="71392" y1="78836" x2="87342" y2="76720"/>
                        <a14:foregroundMark x1="95190" y1="94180" x2="95190" y2="94180"/>
                        <a14:foregroundMark x1="73924" y1="95767" x2="73924" y2="95767"/>
                        <a14:foregroundMark x1="92911" y1="92063" x2="93671" y2="96825"/>
                        <a14:foregroundMark x1="74430" y1="86772" x2="74430" y2="94180"/>
                        <a14:foregroundMark x1="33924" y1="30159" x2="45570" y2="15873"/>
                        <a14:foregroundMark x1="46835" y1="15873" x2="67089" y2="35450"/>
                        <a14:foregroundMark x1="26582" y1="37566" x2="33924" y2="35450"/>
                        <a14:foregroundMark x1="68861" y1="62434" x2="68861" y2="62434"/>
                        <a14:foregroundMark x1="68354" y1="55026" x2="68608" y2="90476"/>
                        <a14:foregroundMark x1="72152" y1="91534" x2="75443" y2="94180"/>
                        <a14:foregroundMark x1="71646" y1="93122" x2="73165" y2="98413"/>
                        <a14:foregroundMark x1="91646" y1="93651" x2="93671" y2="98413"/>
                        <a14:foregroundMark x1="20253" y1="90476" x2="18734" y2="97884"/>
                        <a14:foregroundMark x1="18734" y1="67196" x2="18734" y2="90476"/>
                        <a14:foregroundMark x1="21519" y1="74603" x2="25570" y2="90476"/>
                        <a14:foregroundMark x1="20506" y1="91005" x2="25570" y2="91005"/>
                        <a14:foregroundMark x1="21772" y1="94709" x2="21772" y2="94709"/>
                      </a14:backgroundRemoval>
                    </a14:imgEffect>
                  </a14:imgLayer>
                </a14:imgProps>
              </a:ext>
              <a:ext uri="{28A0092B-C50C-407E-A947-70E740481C1C}">
                <a14:useLocalDpi xmlns:a14="http://schemas.microsoft.com/office/drawing/2010/main" val="0"/>
              </a:ext>
            </a:extLst>
          </a:blip>
          <a:srcRect/>
          <a:stretch>
            <a:fillRect/>
          </a:stretch>
        </p:blipFill>
        <p:spPr bwMode="auto">
          <a:xfrm>
            <a:off x="119340" y="3947254"/>
            <a:ext cx="695730" cy="341035"/>
          </a:xfrm>
          <a:prstGeom prst="rect">
            <a:avLst/>
          </a:prstGeom>
          <a:noFill/>
          <a:extLst>
            <a:ext uri="{909E8E84-426E-40DD-AFC4-6F175D3DCCD1}">
              <a14:hiddenFill xmlns:a14="http://schemas.microsoft.com/office/drawing/2010/main">
                <a:solidFill>
                  <a:srgbClr val="FFFFFF"/>
                </a:solidFill>
              </a14:hiddenFill>
            </a:ext>
          </a:extLst>
        </p:spPr>
      </p:pic>
      <p:sp>
        <p:nvSpPr>
          <p:cNvPr id="3072" name="object 38">
            <a:extLst>
              <a:ext uri="{FF2B5EF4-FFF2-40B4-BE49-F238E27FC236}">
                <a16:creationId xmlns:a16="http://schemas.microsoft.com/office/drawing/2014/main" id="{6EF96010-1EC7-29DC-AFE3-C38280740DAC}"/>
              </a:ext>
            </a:extLst>
          </p:cNvPr>
          <p:cNvSpPr/>
          <p:nvPr/>
        </p:nvSpPr>
        <p:spPr>
          <a:xfrm>
            <a:off x="1866189" y="4059597"/>
            <a:ext cx="287751" cy="228692"/>
          </a:xfrm>
          <a:prstGeom prst="rect">
            <a:avLst/>
          </a:prstGeom>
          <a:blipFill>
            <a:blip r:embed="rId8" cstate="print">
              <a:biLevel thresh="50000"/>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Tw Cen MT" panose="020B0602020104020603" pitchFamily="34" charset="0"/>
              <a:ea typeface="+mn-ea"/>
              <a:cs typeface="+mn-cs"/>
            </a:endParaRPr>
          </a:p>
        </p:txBody>
      </p:sp>
      <p:grpSp>
        <p:nvGrpSpPr>
          <p:cNvPr id="3081" name="Group 59">
            <a:extLst>
              <a:ext uri="{FF2B5EF4-FFF2-40B4-BE49-F238E27FC236}">
                <a16:creationId xmlns:a16="http://schemas.microsoft.com/office/drawing/2014/main" id="{B0D29176-AE60-075D-EEF6-619ACE27B800}"/>
              </a:ext>
            </a:extLst>
          </p:cNvPr>
          <p:cNvGrpSpPr>
            <a:grpSpLocks/>
          </p:cNvGrpSpPr>
          <p:nvPr/>
        </p:nvGrpSpPr>
        <p:grpSpPr bwMode="auto">
          <a:xfrm rot="10630347">
            <a:off x="730873" y="4340089"/>
            <a:ext cx="325438" cy="203200"/>
            <a:chOff x="4990" y="1625"/>
            <a:chExt cx="513" cy="320"/>
          </a:xfrm>
        </p:grpSpPr>
        <p:sp>
          <p:nvSpPr>
            <p:cNvPr id="3088" name="Line 61">
              <a:extLst>
                <a:ext uri="{FF2B5EF4-FFF2-40B4-BE49-F238E27FC236}">
                  <a16:creationId xmlns:a16="http://schemas.microsoft.com/office/drawing/2014/main" id="{52024494-3922-49BB-BDE6-029F089D5D69}"/>
                </a:ext>
              </a:extLst>
            </p:cNvPr>
            <p:cNvSpPr>
              <a:spLocks noChangeShapeType="1"/>
            </p:cNvSpPr>
            <p:nvPr/>
          </p:nvSpPr>
          <p:spPr bwMode="auto">
            <a:xfrm>
              <a:off x="4990" y="1785"/>
              <a:ext cx="402" cy="0"/>
            </a:xfrm>
            <a:prstGeom prst="line">
              <a:avLst/>
            </a:prstGeom>
            <a:noFill/>
            <a:ln w="43180">
              <a:solidFill>
                <a:schemeClr val="tx1"/>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3097" name="Freeform 60">
              <a:extLst>
                <a:ext uri="{FF2B5EF4-FFF2-40B4-BE49-F238E27FC236}">
                  <a16:creationId xmlns:a16="http://schemas.microsoft.com/office/drawing/2014/main" id="{1B1A2F0A-92A1-6021-2E88-9DDBC2BAB2BD}"/>
                </a:ext>
              </a:extLst>
            </p:cNvPr>
            <p:cNvSpPr>
              <a:spLocks/>
            </p:cNvSpPr>
            <p:nvPr/>
          </p:nvSpPr>
          <p:spPr bwMode="auto">
            <a:xfrm>
              <a:off x="5330" y="1625"/>
              <a:ext cx="172" cy="320"/>
            </a:xfrm>
            <a:custGeom>
              <a:avLst/>
              <a:gdLst>
                <a:gd name="T0" fmla="+- 0 5330 5330"/>
                <a:gd name="T1" fmla="*/ T0 w 172"/>
                <a:gd name="T2" fmla="+- 0 1625 1625"/>
                <a:gd name="T3" fmla="*/ 1625 h 320"/>
                <a:gd name="T4" fmla="+- 0 5330 5330"/>
                <a:gd name="T5" fmla="*/ T4 w 172"/>
                <a:gd name="T6" fmla="+- 0 1945 1625"/>
                <a:gd name="T7" fmla="*/ 1945 h 320"/>
                <a:gd name="T8" fmla="+- 0 5502 5330"/>
                <a:gd name="T9" fmla="*/ T8 w 172"/>
                <a:gd name="T10" fmla="+- 0 1785 1625"/>
                <a:gd name="T11" fmla="*/ 1785 h 320"/>
                <a:gd name="T12" fmla="+- 0 5330 5330"/>
                <a:gd name="T13" fmla="*/ T12 w 172"/>
                <a:gd name="T14" fmla="+- 0 1625 1625"/>
                <a:gd name="T15" fmla="*/ 1625 h 320"/>
              </a:gdLst>
              <a:ahLst/>
              <a:cxnLst>
                <a:cxn ang="0">
                  <a:pos x="T1" y="T3"/>
                </a:cxn>
                <a:cxn ang="0">
                  <a:pos x="T5" y="T7"/>
                </a:cxn>
                <a:cxn ang="0">
                  <a:pos x="T9" y="T11"/>
                </a:cxn>
                <a:cxn ang="0">
                  <a:pos x="T13" y="T15"/>
                </a:cxn>
              </a:cxnLst>
              <a:rect l="0" t="0" r="r" b="b"/>
              <a:pathLst>
                <a:path w="172" h="320">
                  <a:moveTo>
                    <a:pt x="0" y="0"/>
                  </a:moveTo>
                  <a:lnTo>
                    <a:pt x="0" y="320"/>
                  </a:lnTo>
                  <a:lnTo>
                    <a:pt x="172" y="160"/>
                  </a:lnTo>
                  <a:lnTo>
                    <a:pt x="0" y="0"/>
                  </a:lnTo>
                  <a:close/>
                </a:path>
              </a:pathLst>
            </a:custGeom>
            <a:solidFill>
              <a:srgbClr val="B2B5B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SG"/>
            </a:p>
          </p:txBody>
        </p:sp>
      </p:grpSp>
      <p:grpSp>
        <p:nvGrpSpPr>
          <p:cNvPr id="3098" name="Group 59">
            <a:extLst>
              <a:ext uri="{FF2B5EF4-FFF2-40B4-BE49-F238E27FC236}">
                <a16:creationId xmlns:a16="http://schemas.microsoft.com/office/drawing/2014/main" id="{F59731B9-2315-E53A-7531-682A341C58D1}"/>
              </a:ext>
            </a:extLst>
          </p:cNvPr>
          <p:cNvGrpSpPr>
            <a:grpSpLocks/>
          </p:cNvGrpSpPr>
          <p:nvPr/>
        </p:nvGrpSpPr>
        <p:grpSpPr bwMode="auto">
          <a:xfrm rot="10630347" flipH="1">
            <a:off x="1579940" y="4329195"/>
            <a:ext cx="384119" cy="227481"/>
            <a:chOff x="4990" y="1625"/>
            <a:chExt cx="513" cy="320"/>
          </a:xfrm>
        </p:grpSpPr>
        <p:sp>
          <p:nvSpPr>
            <p:cNvPr id="3099" name="Line 61">
              <a:extLst>
                <a:ext uri="{FF2B5EF4-FFF2-40B4-BE49-F238E27FC236}">
                  <a16:creationId xmlns:a16="http://schemas.microsoft.com/office/drawing/2014/main" id="{B773B194-5929-16B7-BB96-3BFCC0E28CFF}"/>
                </a:ext>
              </a:extLst>
            </p:cNvPr>
            <p:cNvSpPr>
              <a:spLocks noChangeShapeType="1"/>
            </p:cNvSpPr>
            <p:nvPr/>
          </p:nvSpPr>
          <p:spPr bwMode="auto">
            <a:xfrm>
              <a:off x="4990" y="1785"/>
              <a:ext cx="402" cy="0"/>
            </a:xfrm>
            <a:prstGeom prst="line">
              <a:avLst/>
            </a:prstGeom>
            <a:noFill/>
            <a:ln w="43180">
              <a:solidFill>
                <a:schemeClr val="tx1"/>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dirty="0"/>
            </a:p>
          </p:txBody>
        </p:sp>
        <p:sp>
          <p:nvSpPr>
            <p:cNvPr id="3100" name="Freeform 60">
              <a:extLst>
                <a:ext uri="{FF2B5EF4-FFF2-40B4-BE49-F238E27FC236}">
                  <a16:creationId xmlns:a16="http://schemas.microsoft.com/office/drawing/2014/main" id="{9B02078C-7587-2A42-4C62-BC9FA7F36897}"/>
                </a:ext>
              </a:extLst>
            </p:cNvPr>
            <p:cNvSpPr>
              <a:spLocks/>
            </p:cNvSpPr>
            <p:nvPr/>
          </p:nvSpPr>
          <p:spPr bwMode="auto">
            <a:xfrm>
              <a:off x="5330" y="1625"/>
              <a:ext cx="172" cy="320"/>
            </a:xfrm>
            <a:custGeom>
              <a:avLst/>
              <a:gdLst>
                <a:gd name="T0" fmla="+- 0 5330 5330"/>
                <a:gd name="T1" fmla="*/ T0 w 172"/>
                <a:gd name="T2" fmla="+- 0 1625 1625"/>
                <a:gd name="T3" fmla="*/ 1625 h 320"/>
                <a:gd name="T4" fmla="+- 0 5330 5330"/>
                <a:gd name="T5" fmla="*/ T4 w 172"/>
                <a:gd name="T6" fmla="+- 0 1945 1625"/>
                <a:gd name="T7" fmla="*/ 1945 h 320"/>
                <a:gd name="T8" fmla="+- 0 5502 5330"/>
                <a:gd name="T9" fmla="*/ T8 w 172"/>
                <a:gd name="T10" fmla="+- 0 1785 1625"/>
                <a:gd name="T11" fmla="*/ 1785 h 320"/>
                <a:gd name="T12" fmla="+- 0 5330 5330"/>
                <a:gd name="T13" fmla="*/ T12 w 172"/>
                <a:gd name="T14" fmla="+- 0 1625 1625"/>
                <a:gd name="T15" fmla="*/ 1625 h 320"/>
              </a:gdLst>
              <a:ahLst/>
              <a:cxnLst>
                <a:cxn ang="0">
                  <a:pos x="T1" y="T3"/>
                </a:cxn>
                <a:cxn ang="0">
                  <a:pos x="T5" y="T7"/>
                </a:cxn>
                <a:cxn ang="0">
                  <a:pos x="T9" y="T11"/>
                </a:cxn>
                <a:cxn ang="0">
                  <a:pos x="T13" y="T15"/>
                </a:cxn>
              </a:cxnLst>
              <a:rect l="0" t="0" r="r" b="b"/>
              <a:pathLst>
                <a:path w="172" h="320">
                  <a:moveTo>
                    <a:pt x="0" y="0"/>
                  </a:moveTo>
                  <a:lnTo>
                    <a:pt x="0" y="320"/>
                  </a:lnTo>
                  <a:lnTo>
                    <a:pt x="172" y="160"/>
                  </a:lnTo>
                  <a:lnTo>
                    <a:pt x="0" y="0"/>
                  </a:lnTo>
                  <a:close/>
                </a:path>
              </a:pathLst>
            </a:custGeom>
            <a:solidFill>
              <a:srgbClr val="B2B5B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SG"/>
            </a:p>
          </p:txBody>
        </p:sp>
      </p:grpSp>
      <p:sp>
        <p:nvSpPr>
          <p:cNvPr id="3101" name="TextBox 3100">
            <a:extLst>
              <a:ext uri="{FF2B5EF4-FFF2-40B4-BE49-F238E27FC236}">
                <a16:creationId xmlns:a16="http://schemas.microsoft.com/office/drawing/2014/main" id="{26DE0633-946B-D0BC-E412-B88C507867E7}"/>
              </a:ext>
            </a:extLst>
          </p:cNvPr>
          <p:cNvSpPr txBox="1"/>
          <p:nvPr/>
        </p:nvSpPr>
        <p:spPr>
          <a:xfrm>
            <a:off x="400193" y="3851880"/>
            <a:ext cx="1928294" cy="261610"/>
          </a:xfrm>
          <a:prstGeom prst="rect">
            <a:avLst/>
          </a:prstGeom>
          <a:noFill/>
        </p:spPr>
        <p:txBody>
          <a:bodyPr wrap="square" rtlCol="0">
            <a:spAutoFit/>
          </a:bodyPr>
          <a:lstStyle/>
          <a:p>
            <a:pPr algn="ctr"/>
            <a:r>
              <a:rPr lang="en-SG" sz="1100" b="1" dirty="0">
                <a:effectLst>
                  <a:outerShdw blurRad="38100" dist="38100" dir="2700000" algn="tl">
                    <a:srgbClr val="000000">
                      <a:alpha val="43137"/>
                    </a:srgbClr>
                  </a:outerShdw>
                </a:effectLst>
              </a:rPr>
              <a:t>EMS</a:t>
            </a:r>
          </a:p>
        </p:txBody>
      </p:sp>
      <p:cxnSp>
        <p:nvCxnSpPr>
          <p:cNvPr id="3102" name="Straight Connector 3101">
            <a:extLst>
              <a:ext uri="{FF2B5EF4-FFF2-40B4-BE49-F238E27FC236}">
                <a16:creationId xmlns:a16="http://schemas.microsoft.com/office/drawing/2014/main" id="{7022A222-523D-9692-BF33-AA6C82F39A5B}"/>
              </a:ext>
            </a:extLst>
          </p:cNvPr>
          <p:cNvCxnSpPr/>
          <p:nvPr/>
        </p:nvCxnSpPr>
        <p:spPr>
          <a:xfrm flipV="1">
            <a:off x="3864819" y="5335382"/>
            <a:ext cx="8172000" cy="0"/>
          </a:xfrm>
          <a:prstGeom prst="line">
            <a:avLst/>
          </a:prstGeom>
          <a:ln>
            <a:solidFill>
              <a:schemeClr val="bg2">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103" name="Straight Connector 3102">
            <a:extLst>
              <a:ext uri="{FF2B5EF4-FFF2-40B4-BE49-F238E27FC236}">
                <a16:creationId xmlns:a16="http://schemas.microsoft.com/office/drawing/2014/main" id="{DCB51002-9BFA-8843-A857-793247A27615}"/>
              </a:ext>
            </a:extLst>
          </p:cNvPr>
          <p:cNvCxnSpPr/>
          <p:nvPr/>
        </p:nvCxnSpPr>
        <p:spPr>
          <a:xfrm flipV="1">
            <a:off x="3792764" y="3869073"/>
            <a:ext cx="8172000" cy="0"/>
          </a:xfrm>
          <a:prstGeom prst="line">
            <a:avLst/>
          </a:prstGeom>
          <a:ln>
            <a:solidFill>
              <a:schemeClr val="bg2">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104" name="TextBox 3103">
            <a:extLst>
              <a:ext uri="{FF2B5EF4-FFF2-40B4-BE49-F238E27FC236}">
                <a16:creationId xmlns:a16="http://schemas.microsoft.com/office/drawing/2014/main" id="{1C277D15-08AE-7D5C-B400-7A64975D7B7E}"/>
              </a:ext>
            </a:extLst>
          </p:cNvPr>
          <p:cNvSpPr txBox="1"/>
          <p:nvPr/>
        </p:nvSpPr>
        <p:spPr>
          <a:xfrm>
            <a:off x="3802983" y="5431946"/>
            <a:ext cx="8262823" cy="1234890"/>
          </a:xfrm>
          <a:prstGeom prst="rect">
            <a:avLst/>
          </a:prstGeom>
          <a:noFill/>
        </p:spPr>
        <p:txBody>
          <a:bodyPr wrap="square" rtlCol="0">
            <a:spAutoFit/>
          </a:bodyPr>
          <a:lstStyle/>
          <a:p>
            <a:pPr marL="285750" indent="-285750">
              <a:lnSpc>
                <a:spcPts val="1800"/>
              </a:lnSpc>
              <a:buFont typeface="Arial" panose="020B0604020202020204" pitchFamily="34" charset="0"/>
              <a:buChar char="•"/>
            </a:pPr>
            <a:r>
              <a:rPr lang="en-US" sz="1400" b="1" dirty="0">
                <a:solidFill>
                  <a:srgbClr val="FF0000"/>
                </a:solidFill>
                <a:latin typeface="Tw Cen MT" panose="020B0602020104020603" pitchFamily="34" charset="0"/>
              </a:rPr>
              <a:t>Rekochain</a:t>
            </a:r>
            <a:r>
              <a:rPr lang="en-US" sz="1400" dirty="0">
                <a:latin typeface="Tw Cen MT" panose="020B0602020104020603" pitchFamily="34" charset="0"/>
              </a:rPr>
              <a:t> (P2P) Omni-channel platform to support the procurement of all type of components. This platform is available in two models, first one being one Buyer to many suppliers on collaborative model where the supplier onboarding is at the discretion of Buyer (EMS companies).</a:t>
            </a:r>
            <a:br>
              <a:rPr lang="en-US" sz="1400" dirty="0">
                <a:latin typeface="Tw Cen MT" panose="020B0602020104020603" pitchFamily="34" charset="0"/>
              </a:rPr>
            </a:br>
            <a:r>
              <a:rPr lang="en-US" sz="1400" dirty="0">
                <a:latin typeface="Tw Cen MT" panose="020B0602020104020603" pitchFamily="34" charset="0"/>
              </a:rPr>
              <a:t>Second one is an Omni channel platform where many EMS companies and Suppliers of all kind available making it an effective market place.  </a:t>
            </a:r>
          </a:p>
        </p:txBody>
      </p:sp>
      <p:sp>
        <p:nvSpPr>
          <p:cNvPr id="3105" name="TextBox 3104">
            <a:extLst>
              <a:ext uri="{FF2B5EF4-FFF2-40B4-BE49-F238E27FC236}">
                <a16:creationId xmlns:a16="http://schemas.microsoft.com/office/drawing/2014/main" id="{CC2A2FFA-C469-203D-432D-2436E48FD116}"/>
              </a:ext>
            </a:extLst>
          </p:cNvPr>
          <p:cNvSpPr txBox="1"/>
          <p:nvPr/>
        </p:nvSpPr>
        <p:spPr>
          <a:xfrm>
            <a:off x="3808320" y="3965898"/>
            <a:ext cx="8262823" cy="1234890"/>
          </a:xfrm>
          <a:prstGeom prst="rect">
            <a:avLst/>
          </a:prstGeom>
          <a:noFill/>
        </p:spPr>
        <p:txBody>
          <a:bodyPr wrap="square" rtlCol="0">
            <a:spAutoFit/>
          </a:bodyPr>
          <a:lstStyle/>
          <a:p>
            <a:pPr marL="285750" indent="-285750">
              <a:lnSpc>
                <a:spcPts val="1800"/>
              </a:lnSpc>
              <a:buFont typeface="Arial" panose="020B0604020202020204" pitchFamily="34" charset="0"/>
              <a:buChar char="•"/>
            </a:pPr>
            <a:r>
              <a:rPr lang="en-US" sz="1400" b="1" dirty="0">
                <a:solidFill>
                  <a:srgbClr val="FF0000"/>
                </a:solidFill>
                <a:latin typeface="Tw Cen MT" panose="020B0602020104020603" pitchFamily="34" charset="0"/>
              </a:rPr>
              <a:t>iBWMS (Warehouse Management Solution) </a:t>
            </a:r>
            <a:r>
              <a:rPr lang="en-US" sz="1400" dirty="0">
                <a:latin typeface="Tw Cen MT" panose="020B0602020104020603" pitchFamily="34" charset="0"/>
              </a:rPr>
              <a:t>supports the material intake. Key for </a:t>
            </a:r>
            <a:r>
              <a:rPr lang="en-US" sz="1400" b="1" dirty="0">
                <a:latin typeface="Tw Cen MT" panose="020B0602020104020603" pitchFamily="34" charset="0"/>
              </a:rPr>
              <a:t>Traceability </a:t>
            </a:r>
            <a:r>
              <a:rPr lang="en-US" sz="1400" dirty="0">
                <a:latin typeface="Tw Cen MT" panose="020B0602020104020603" pitchFamily="34" charset="0"/>
              </a:rPr>
              <a:t>is to give </a:t>
            </a:r>
            <a:r>
              <a:rPr lang="en-US" sz="1400" b="1" dirty="0">
                <a:latin typeface="Tw Cen MT" panose="020B0602020104020603" pitchFamily="34" charset="0"/>
              </a:rPr>
              <a:t>identity</a:t>
            </a:r>
            <a:r>
              <a:rPr lang="en-US" sz="1400" dirty="0">
                <a:latin typeface="Tw Cen MT" panose="020B0602020104020603" pitchFamily="34" charset="0"/>
              </a:rPr>
              <a:t> to all materials inward. Equipped with the latest technologies to support automation OCR is integrated to capture the details of inward and enable QR code printing. Also supports IQC, OQC and Put away/ Picking strategies. </a:t>
            </a:r>
          </a:p>
          <a:p>
            <a:pPr marL="285750" indent="-285750">
              <a:lnSpc>
                <a:spcPts val="1800"/>
              </a:lnSpc>
              <a:buFont typeface="Arial" panose="020B0604020202020204" pitchFamily="34" charset="0"/>
              <a:buChar char="•"/>
            </a:pPr>
            <a:r>
              <a:rPr lang="en-US" sz="1400" dirty="0">
                <a:latin typeface="Tw Cen MT" panose="020B0602020104020603" pitchFamily="34" charset="0"/>
              </a:rPr>
              <a:t>WMS also supports post package (FG) products and dispatch against Sale orders. </a:t>
            </a:r>
          </a:p>
        </p:txBody>
      </p:sp>
      <p:sp>
        <p:nvSpPr>
          <p:cNvPr id="3106" name="TextBox 3105">
            <a:extLst>
              <a:ext uri="{FF2B5EF4-FFF2-40B4-BE49-F238E27FC236}">
                <a16:creationId xmlns:a16="http://schemas.microsoft.com/office/drawing/2014/main" id="{4D53153C-4788-A2A6-0A86-DA9548B78825}"/>
              </a:ext>
            </a:extLst>
          </p:cNvPr>
          <p:cNvSpPr txBox="1"/>
          <p:nvPr/>
        </p:nvSpPr>
        <p:spPr>
          <a:xfrm>
            <a:off x="3787768" y="2217889"/>
            <a:ext cx="8262823" cy="1465722"/>
          </a:xfrm>
          <a:prstGeom prst="rect">
            <a:avLst/>
          </a:prstGeom>
          <a:noFill/>
        </p:spPr>
        <p:txBody>
          <a:bodyPr wrap="square" rtlCol="0">
            <a:spAutoFit/>
          </a:bodyPr>
          <a:lstStyle/>
          <a:p>
            <a:pPr marL="285750" indent="-285750">
              <a:lnSpc>
                <a:spcPts val="1800"/>
              </a:lnSpc>
              <a:buFont typeface="Arial" panose="020B0604020202020204" pitchFamily="34" charset="0"/>
              <a:buChar char="•"/>
            </a:pPr>
            <a:r>
              <a:rPr lang="en-US" sz="1400" b="1" dirty="0">
                <a:solidFill>
                  <a:srgbClr val="FF0000"/>
                </a:solidFill>
                <a:latin typeface="Tw Cen MT" panose="020B0602020104020603" pitchFamily="34" charset="0"/>
              </a:rPr>
              <a:t>Zestfloor (MES) </a:t>
            </a:r>
            <a:r>
              <a:rPr lang="en-US" sz="1400" b="1" dirty="0">
                <a:latin typeface="Tw Cen MT" panose="020B0602020104020603" pitchFamily="34" charset="0"/>
              </a:rPr>
              <a:t>-  </a:t>
            </a:r>
            <a:r>
              <a:rPr lang="en-US" sz="1400" dirty="0">
                <a:latin typeface="Tw Cen MT" panose="020B0602020104020603" pitchFamily="34" charset="0"/>
              </a:rPr>
              <a:t>Supports the complete journey of Bare PCB to PCBA to Box Build. Preconfigured features include, Solder Paste Management, FAI, Sample run, Mounter Feeder programs, </a:t>
            </a:r>
            <a:r>
              <a:rPr lang="en-US" sz="1400" b="1" dirty="0">
                <a:latin typeface="Tw Cen MT" panose="020B0602020104020603" pitchFamily="34" charset="0"/>
              </a:rPr>
              <a:t>Interlocking</a:t>
            </a:r>
            <a:r>
              <a:rPr lang="en-US" sz="1400" dirty="0">
                <a:latin typeface="Tw Cen MT" panose="020B0602020104020603" pitchFamily="34" charset="0"/>
              </a:rPr>
              <a:t> based on previous stages and interlocking of conveyors. </a:t>
            </a:r>
          </a:p>
          <a:p>
            <a:pPr marL="285750" indent="-285750">
              <a:lnSpc>
                <a:spcPts val="1800"/>
              </a:lnSpc>
              <a:buFont typeface="Arial" panose="020B0604020202020204" pitchFamily="34" charset="0"/>
              <a:buChar char="•"/>
            </a:pPr>
            <a:r>
              <a:rPr lang="en-US" sz="1400" dirty="0">
                <a:latin typeface="Tw Cen MT" panose="020B0602020104020603" pitchFamily="34" charset="0"/>
              </a:rPr>
              <a:t>With the ability to interface with all </a:t>
            </a:r>
            <a:r>
              <a:rPr lang="en-US" sz="1400" b="1" dirty="0">
                <a:latin typeface="Tw Cen MT" panose="020B0602020104020603" pitchFamily="34" charset="0"/>
              </a:rPr>
              <a:t>Machines</a:t>
            </a:r>
            <a:r>
              <a:rPr lang="en-US" sz="1400" dirty="0">
                <a:latin typeface="Tw Cen MT" panose="020B0602020104020603" pitchFamily="34" charset="0"/>
              </a:rPr>
              <a:t>, </a:t>
            </a:r>
            <a:r>
              <a:rPr lang="en-US" sz="1400" b="1" dirty="0">
                <a:latin typeface="Tw Cen MT" panose="020B0602020104020603" pitchFamily="34" charset="0"/>
              </a:rPr>
              <a:t>Test</a:t>
            </a:r>
            <a:r>
              <a:rPr lang="en-US" sz="1400" dirty="0">
                <a:latin typeface="Tw Cen MT" panose="020B0602020104020603" pitchFamily="34" charset="0"/>
              </a:rPr>
              <a:t> beds and </a:t>
            </a:r>
            <a:r>
              <a:rPr lang="en-US" sz="1400" b="1" dirty="0">
                <a:latin typeface="Tw Cen MT" panose="020B0602020104020603" pitchFamily="34" charset="0"/>
              </a:rPr>
              <a:t>ODM</a:t>
            </a:r>
            <a:r>
              <a:rPr lang="en-US" sz="1400" dirty="0">
                <a:latin typeface="Tw Cen MT" panose="020B0602020104020603" pitchFamily="34" charset="0"/>
              </a:rPr>
              <a:t> software we ensure the complete process traceability till the very end. </a:t>
            </a:r>
          </a:p>
          <a:p>
            <a:pPr marL="285750" indent="-285750">
              <a:lnSpc>
                <a:spcPts val="1800"/>
              </a:lnSpc>
              <a:buFont typeface="Arial" panose="020B0604020202020204" pitchFamily="34" charset="0"/>
              <a:buChar char="•"/>
            </a:pPr>
            <a:r>
              <a:rPr lang="en-US" sz="1400" dirty="0">
                <a:latin typeface="Tw Cen MT" panose="020B0602020104020603" pitchFamily="34" charset="0"/>
              </a:rPr>
              <a:t>Map against every stage, </a:t>
            </a:r>
            <a:r>
              <a:rPr lang="en-US" sz="1400" b="1" dirty="0">
                <a:latin typeface="Tw Cen MT" panose="020B0602020104020603" pitchFamily="34" charset="0"/>
              </a:rPr>
              <a:t>serial</a:t>
            </a:r>
            <a:r>
              <a:rPr lang="en-US" sz="1400" dirty="0">
                <a:latin typeface="Tw Cen MT" panose="020B0602020104020603" pitchFamily="34" charset="0"/>
              </a:rPr>
              <a:t> number to </a:t>
            </a:r>
            <a:r>
              <a:rPr lang="en-US" sz="1400" b="1" dirty="0">
                <a:latin typeface="Tw Cen MT" panose="020B0602020104020603" pitchFamily="34" charset="0"/>
              </a:rPr>
              <a:t>BT</a:t>
            </a:r>
            <a:r>
              <a:rPr lang="en-US" sz="1400" dirty="0">
                <a:latin typeface="Tw Cen MT" panose="020B0602020104020603" pitchFamily="34" charset="0"/>
              </a:rPr>
              <a:t> to </a:t>
            </a:r>
            <a:r>
              <a:rPr lang="en-US" sz="1400" b="1" dirty="0">
                <a:latin typeface="Tw Cen MT" panose="020B0602020104020603" pitchFamily="34" charset="0"/>
              </a:rPr>
              <a:t>IMEI</a:t>
            </a:r>
            <a:r>
              <a:rPr lang="en-US" sz="1400" dirty="0">
                <a:latin typeface="Tw Cen MT" panose="020B0602020104020603" pitchFamily="34" charset="0"/>
              </a:rPr>
              <a:t> is available. </a:t>
            </a:r>
          </a:p>
        </p:txBody>
      </p:sp>
      <p:sp>
        <p:nvSpPr>
          <p:cNvPr id="3107" name="TextBox 3106">
            <a:extLst>
              <a:ext uri="{FF2B5EF4-FFF2-40B4-BE49-F238E27FC236}">
                <a16:creationId xmlns:a16="http://schemas.microsoft.com/office/drawing/2014/main" id="{4642541C-D7D8-6CB8-7B62-A48445E2FFC9}"/>
              </a:ext>
            </a:extLst>
          </p:cNvPr>
          <p:cNvSpPr txBox="1"/>
          <p:nvPr/>
        </p:nvSpPr>
        <p:spPr>
          <a:xfrm rot="16200000">
            <a:off x="117349" y="3515243"/>
            <a:ext cx="5108295" cy="400110"/>
          </a:xfrm>
          <a:prstGeom prst="rect">
            <a:avLst/>
          </a:prstGeom>
          <a:noFill/>
        </p:spPr>
        <p:txBody>
          <a:bodyPr wrap="square" rtlCol="0">
            <a:spAutoFit/>
          </a:bodyPr>
          <a:lstStyle/>
          <a:p>
            <a:r>
              <a:rPr lang="en-US" sz="2000" b="1" dirty="0"/>
              <a:t>Zestlink</a:t>
            </a:r>
            <a:r>
              <a:rPr lang="en-US" sz="2000" dirty="0"/>
              <a:t> – </a:t>
            </a:r>
            <a:r>
              <a:rPr lang="en-US" sz="1600" dirty="0">
                <a:effectLst>
                  <a:outerShdw blurRad="38100" dist="38100" dir="2700000" algn="tl">
                    <a:srgbClr val="000000">
                      <a:alpha val="43137"/>
                    </a:srgbClr>
                  </a:outerShdw>
                </a:effectLst>
              </a:rPr>
              <a:t>Influencing the API(LED) Connectivity</a:t>
            </a:r>
            <a:endParaRPr lang="en-US" sz="2000" dirty="0"/>
          </a:p>
        </p:txBody>
      </p:sp>
      <p:grpSp>
        <p:nvGrpSpPr>
          <p:cNvPr id="3108" name="Group 3107">
            <a:extLst>
              <a:ext uri="{FF2B5EF4-FFF2-40B4-BE49-F238E27FC236}">
                <a16:creationId xmlns:a16="http://schemas.microsoft.com/office/drawing/2014/main" id="{C45C8C65-6A16-C625-7FE5-C547FE2D8136}"/>
              </a:ext>
            </a:extLst>
          </p:cNvPr>
          <p:cNvGrpSpPr/>
          <p:nvPr/>
        </p:nvGrpSpPr>
        <p:grpSpPr>
          <a:xfrm>
            <a:off x="281124" y="1061867"/>
            <a:ext cx="2043224" cy="995422"/>
            <a:chOff x="8481696" y="4869180"/>
            <a:chExt cx="3215931" cy="1546581"/>
          </a:xfrm>
        </p:grpSpPr>
        <p:grpSp>
          <p:nvGrpSpPr>
            <p:cNvPr id="3109" name="Group 3108">
              <a:extLst>
                <a:ext uri="{FF2B5EF4-FFF2-40B4-BE49-F238E27FC236}">
                  <a16:creationId xmlns:a16="http://schemas.microsoft.com/office/drawing/2014/main" id="{58504843-03CC-61AF-5EE0-CA58095746D9}"/>
                </a:ext>
              </a:extLst>
            </p:cNvPr>
            <p:cNvGrpSpPr/>
            <p:nvPr/>
          </p:nvGrpSpPr>
          <p:grpSpPr>
            <a:xfrm>
              <a:off x="9689274" y="4869180"/>
              <a:ext cx="1584567" cy="1428440"/>
              <a:chOff x="488640" y="1270819"/>
              <a:chExt cx="5359710" cy="4449304"/>
            </a:xfrm>
          </p:grpSpPr>
          <p:sp>
            <p:nvSpPr>
              <p:cNvPr id="3119" name="Freeform 57">
                <a:extLst>
                  <a:ext uri="{FF2B5EF4-FFF2-40B4-BE49-F238E27FC236}">
                    <a16:creationId xmlns:a16="http://schemas.microsoft.com/office/drawing/2014/main" id="{B91039D5-11A4-963D-B918-CD204D3C457D}"/>
                  </a:ext>
                </a:extLst>
              </p:cNvPr>
              <p:cNvSpPr>
                <a:spLocks/>
              </p:cNvSpPr>
              <p:nvPr/>
            </p:nvSpPr>
            <p:spPr bwMode="auto">
              <a:xfrm>
                <a:off x="488640" y="1270819"/>
                <a:ext cx="5359710" cy="3786955"/>
              </a:xfrm>
              <a:custGeom>
                <a:avLst/>
                <a:gdLst>
                  <a:gd name="T0" fmla="*/ 1464 w 1464"/>
                  <a:gd name="T1" fmla="*/ 825 h 873"/>
                  <a:gd name="T2" fmla="*/ 1417 w 1464"/>
                  <a:gd name="T3" fmla="*/ 873 h 873"/>
                  <a:gd name="T4" fmla="*/ 48 w 1464"/>
                  <a:gd name="T5" fmla="*/ 873 h 873"/>
                  <a:gd name="T6" fmla="*/ 0 w 1464"/>
                  <a:gd name="T7" fmla="*/ 825 h 873"/>
                  <a:gd name="T8" fmla="*/ 0 w 1464"/>
                  <a:gd name="T9" fmla="*/ 48 h 873"/>
                  <a:gd name="T10" fmla="*/ 48 w 1464"/>
                  <a:gd name="T11" fmla="*/ 0 h 873"/>
                  <a:gd name="T12" fmla="*/ 1417 w 1464"/>
                  <a:gd name="T13" fmla="*/ 0 h 873"/>
                  <a:gd name="T14" fmla="*/ 1464 w 1464"/>
                  <a:gd name="T15" fmla="*/ 48 h 873"/>
                  <a:gd name="T16" fmla="*/ 1464 w 1464"/>
                  <a:gd name="T17" fmla="*/ 825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4" h="873">
                    <a:moveTo>
                      <a:pt x="1464" y="825"/>
                    </a:moveTo>
                    <a:cubicBezTo>
                      <a:pt x="1464" y="851"/>
                      <a:pt x="1443" y="873"/>
                      <a:pt x="1417" y="873"/>
                    </a:cubicBezTo>
                    <a:cubicBezTo>
                      <a:pt x="48" y="873"/>
                      <a:pt x="48" y="873"/>
                      <a:pt x="48" y="873"/>
                    </a:cubicBezTo>
                    <a:cubicBezTo>
                      <a:pt x="22" y="873"/>
                      <a:pt x="0" y="851"/>
                      <a:pt x="0" y="825"/>
                    </a:cubicBezTo>
                    <a:cubicBezTo>
                      <a:pt x="0" y="48"/>
                      <a:pt x="0" y="48"/>
                      <a:pt x="0" y="48"/>
                    </a:cubicBezTo>
                    <a:cubicBezTo>
                      <a:pt x="0" y="22"/>
                      <a:pt x="22" y="0"/>
                      <a:pt x="48" y="0"/>
                    </a:cubicBezTo>
                    <a:cubicBezTo>
                      <a:pt x="1417" y="0"/>
                      <a:pt x="1417" y="0"/>
                      <a:pt x="1417" y="0"/>
                    </a:cubicBezTo>
                    <a:cubicBezTo>
                      <a:pt x="1443" y="0"/>
                      <a:pt x="1464" y="22"/>
                      <a:pt x="1464" y="48"/>
                    </a:cubicBezTo>
                    <a:lnTo>
                      <a:pt x="1464" y="825"/>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60" tIns="46630" rIns="93260" bIns="46630" numCol="1" anchor="ctr" anchorCtr="0" compatLnSpc="1">
                <a:prstTxWarp prst="textNoShape">
                  <a:avLst/>
                </a:prstTxWarp>
              </a:bodyPr>
              <a:lstStyle/>
              <a:p>
                <a:pPr defTabSz="932597">
                  <a:defRPr/>
                </a:pPr>
                <a:endParaRPr lang="en-US" sz="1836">
                  <a:solidFill>
                    <a:srgbClr val="353535"/>
                  </a:solidFill>
                </a:endParaRPr>
              </a:p>
            </p:txBody>
          </p:sp>
          <p:pic>
            <p:nvPicPr>
              <p:cNvPr id="3120" name="Picture 3" descr="image002">
                <a:extLst>
                  <a:ext uri="{FF2B5EF4-FFF2-40B4-BE49-F238E27FC236}">
                    <a16:creationId xmlns:a16="http://schemas.microsoft.com/office/drawing/2014/main" id="{26BAAC9C-38FE-AC04-04C4-84BC43DA48A1}"/>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r="10753"/>
              <a:stretch/>
            </p:blipFill>
            <p:spPr bwMode="auto">
              <a:xfrm>
                <a:off x="716840" y="1533007"/>
                <a:ext cx="4903311" cy="3258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21" name="Rectangle 55">
                <a:extLst>
                  <a:ext uri="{FF2B5EF4-FFF2-40B4-BE49-F238E27FC236}">
                    <a16:creationId xmlns:a16="http://schemas.microsoft.com/office/drawing/2014/main" id="{25234B8E-23F2-5E15-1B44-A2E5CD7A0839}"/>
                  </a:ext>
                </a:extLst>
              </p:cNvPr>
              <p:cNvSpPr>
                <a:spLocks noChangeArrowheads="1"/>
              </p:cNvSpPr>
              <p:nvPr/>
            </p:nvSpPr>
            <p:spPr bwMode="auto">
              <a:xfrm>
                <a:off x="3070042" y="4957912"/>
                <a:ext cx="196906" cy="724100"/>
              </a:xfrm>
              <a:prstGeom prst="rect">
                <a:avLst/>
              </a:prstGeom>
              <a:solidFill>
                <a:srgbClr val="333333"/>
              </a:solidFill>
              <a:ln>
                <a:noFill/>
              </a:ln>
            </p:spPr>
            <p:txBody>
              <a:bodyPr vert="horz" wrap="square" lIns="93260" tIns="46630" rIns="93260" bIns="46630" numCol="1" anchor="ctr" anchorCtr="0" compatLnSpc="1">
                <a:prstTxWarp prst="textNoShape">
                  <a:avLst/>
                </a:prstTxWarp>
              </a:bodyPr>
              <a:lstStyle/>
              <a:p>
                <a:pPr defTabSz="932597">
                  <a:defRPr/>
                </a:pPr>
                <a:endParaRPr lang="en-US" sz="1836">
                  <a:solidFill>
                    <a:srgbClr val="353535"/>
                  </a:solidFill>
                </a:endParaRPr>
              </a:p>
            </p:txBody>
          </p:sp>
          <p:sp>
            <p:nvSpPr>
              <p:cNvPr id="3122" name="Rectangle 56">
                <a:extLst>
                  <a:ext uri="{FF2B5EF4-FFF2-40B4-BE49-F238E27FC236}">
                    <a16:creationId xmlns:a16="http://schemas.microsoft.com/office/drawing/2014/main" id="{B672082A-F605-BEB8-9E27-5D44D0855EC4}"/>
                  </a:ext>
                </a:extLst>
              </p:cNvPr>
              <p:cNvSpPr>
                <a:spLocks noChangeArrowheads="1"/>
              </p:cNvSpPr>
              <p:nvPr/>
            </p:nvSpPr>
            <p:spPr bwMode="auto">
              <a:xfrm>
                <a:off x="2053761" y="5643902"/>
                <a:ext cx="2229468" cy="76221"/>
              </a:xfrm>
              <a:prstGeom prst="rect">
                <a:avLst/>
              </a:prstGeom>
              <a:solidFill>
                <a:srgbClr val="333333"/>
              </a:solidFill>
              <a:ln>
                <a:noFill/>
              </a:ln>
            </p:spPr>
            <p:txBody>
              <a:bodyPr vert="horz" wrap="square" lIns="93260" tIns="46630" rIns="93260" bIns="46630" numCol="1" anchor="ctr" anchorCtr="0" compatLnSpc="1">
                <a:prstTxWarp prst="textNoShape">
                  <a:avLst/>
                </a:prstTxWarp>
              </a:bodyPr>
              <a:lstStyle/>
              <a:p>
                <a:pPr defTabSz="932597">
                  <a:defRPr/>
                </a:pPr>
                <a:endParaRPr lang="en-US" sz="1836">
                  <a:solidFill>
                    <a:srgbClr val="353535"/>
                  </a:solidFill>
                </a:endParaRPr>
              </a:p>
            </p:txBody>
          </p:sp>
        </p:grpSp>
        <p:grpSp>
          <p:nvGrpSpPr>
            <p:cNvPr id="3110" name="Group 3109">
              <a:extLst>
                <a:ext uri="{FF2B5EF4-FFF2-40B4-BE49-F238E27FC236}">
                  <a16:creationId xmlns:a16="http://schemas.microsoft.com/office/drawing/2014/main" id="{5A417963-C493-12CD-B347-01519B8DD0D0}"/>
                </a:ext>
              </a:extLst>
            </p:cNvPr>
            <p:cNvGrpSpPr/>
            <p:nvPr/>
          </p:nvGrpSpPr>
          <p:grpSpPr>
            <a:xfrm>
              <a:off x="11101293" y="5370123"/>
              <a:ext cx="596334" cy="1021750"/>
              <a:chOff x="1730012" y="3915446"/>
              <a:chExt cx="1798512" cy="2877238"/>
            </a:xfrm>
          </p:grpSpPr>
          <p:pic>
            <p:nvPicPr>
              <p:cNvPr id="3117" name="Picture 3116">
                <a:extLst>
                  <a:ext uri="{FF2B5EF4-FFF2-40B4-BE49-F238E27FC236}">
                    <a16:creationId xmlns:a16="http://schemas.microsoft.com/office/drawing/2014/main" id="{C52AEA7B-FA87-EB55-DE5E-399D147F9DF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730012" y="3915446"/>
                <a:ext cx="1798512" cy="2877238"/>
              </a:xfrm>
              <a:prstGeom prst="rect">
                <a:avLst/>
              </a:prstGeom>
            </p:spPr>
          </p:pic>
          <p:pic>
            <p:nvPicPr>
              <p:cNvPr id="3118" name="Picture 3117">
                <a:extLst>
                  <a:ext uri="{FF2B5EF4-FFF2-40B4-BE49-F238E27FC236}">
                    <a16:creationId xmlns:a16="http://schemas.microsoft.com/office/drawing/2014/main" id="{8BE7591A-3927-4450-3287-0F0CE057FC8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074021" y="4433423"/>
                <a:ext cx="1118193" cy="1838372"/>
              </a:xfrm>
              <a:prstGeom prst="rect">
                <a:avLst/>
              </a:prstGeom>
            </p:spPr>
          </p:pic>
        </p:grpSp>
        <p:grpSp>
          <p:nvGrpSpPr>
            <p:cNvPr id="3111" name="Group 3110">
              <a:extLst>
                <a:ext uri="{FF2B5EF4-FFF2-40B4-BE49-F238E27FC236}">
                  <a16:creationId xmlns:a16="http://schemas.microsoft.com/office/drawing/2014/main" id="{389C40FF-8B91-0509-0FBF-B676224AF210}"/>
                </a:ext>
              </a:extLst>
            </p:cNvPr>
            <p:cNvGrpSpPr/>
            <p:nvPr/>
          </p:nvGrpSpPr>
          <p:grpSpPr>
            <a:xfrm>
              <a:off x="8481696" y="5348391"/>
              <a:ext cx="1662176" cy="1067370"/>
              <a:chOff x="3807317" y="3792663"/>
              <a:chExt cx="3586905" cy="2303338"/>
            </a:xfrm>
          </p:grpSpPr>
          <p:grpSp>
            <p:nvGrpSpPr>
              <p:cNvPr id="3112" name="Group 3111">
                <a:extLst>
                  <a:ext uri="{FF2B5EF4-FFF2-40B4-BE49-F238E27FC236}">
                    <a16:creationId xmlns:a16="http://schemas.microsoft.com/office/drawing/2014/main" id="{60D92DC5-FFEA-A6FB-8A53-22D2A81835B4}"/>
                  </a:ext>
                </a:extLst>
              </p:cNvPr>
              <p:cNvGrpSpPr/>
              <p:nvPr/>
            </p:nvGrpSpPr>
            <p:grpSpPr>
              <a:xfrm>
                <a:off x="3807317" y="3792663"/>
                <a:ext cx="3586905" cy="2303338"/>
                <a:chOff x="3785545" y="3988606"/>
                <a:chExt cx="3987468" cy="2303338"/>
              </a:xfrm>
            </p:grpSpPr>
            <p:pic>
              <p:nvPicPr>
                <p:cNvPr id="3115" name="Picture 4" descr="https://pbiwebprod.blob.core.windows.net/webassets/images/Homepage_metal_large_2.png">
                  <a:extLst>
                    <a:ext uri="{FF2B5EF4-FFF2-40B4-BE49-F238E27FC236}">
                      <a16:creationId xmlns:a16="http://schemas.microsoft.com/office/drawing/2014/main" id="{0E21255D-084A-8CF5-C57D-194A78974C68}"/>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3785545" y="3988606"/>
                  <a:ext cx="3987468" cy="2303338"/>
                </a:xfrm>
                <a:prstGeom prst="rect">
                  <a:avLst/>
                </a:prstGeom>
                <a:noFill/>
                <a:extLst>
                  <a:ext uri="{909E8E84-426E-40DD-AFC4-6F175D3DCCD1}">
                    <a14:hiddenFill xmlns:a14="http://schemas.microsoft.com/office/drawing/2010/main">
                      <a:solidFill>
                        <a:srgbClr val="FFFFFF"/>
                      </a:solidFill>
                    </a14:hiddenFill>
                  </a:ext>
                </a:extLst>
              </p:spPr>
            </p:pic>
            <p:pic>
              <p:nvPicPr>
                <p:cNvPr id="3116" name="Picture 3115">
                  <a:extLst>
                    <a:ext uri="{FF2B5EF4-FFF2-40B4-BE49-F238E27FC236}">
                      <a16:creationId xmlns:a16="http://schemas.microsoft.com/office/drawing/2014/main" id="{3E48FCA6-D387-8C87-3BE2-5E313063899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308676" y="4301327"/>
                  <a:ext cx="2962982" cy="1631387"/>
                </a:xfrm>
                <a:prstGeom prst="rect">
                  <a:avLst/>
                </a:prstGeom>
              </p:spPr>
            </p:pic>
          </p:grpSp>
          <p:pic>
            <p:nvPicPr>
              <p:cNvPr id="3113" name="Picture 3112" descr="A picture containing screenshot&#10;&#10;Description generated with very high confidence">
                <a:extLst>
                  <a:ext uri="{FF2B5EF4-FFF2-40B4-BE49-F238E27FC236}">
                    <a16:creationId xmlns:a16="http://schemas.microsoft.com/office/drawing/2014/main" id="{C21109B2-AAF8-B419-21E5-D890FC26CCE6}"/>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r="786"/>
              <a:stretch/>
            </p:blipFill>
            <p:spPr>
              <a:xfrm>
                <a:off x="4273732" y="4131279"/>
                <a:ext cx="2669696" cy="1604333"/>
              </a:xfrm>
              <a:prstGeom prst="rect">
                <a:avLst/>
              </a:prstGeom>
            </p:spPr>
          </p:pic>
          <p:sp>
            <p:nvSpPr>
              <p:cNvPr id="3114" name="Oval 3113">
                <a:extLst>
                  <a:ext uri="{FF2B5EF4-FFF2-40B4-BE49-F238E27FC236}">
                    <a16:creationId xmlns:a16="http://schemas.microsoft.com/office/drawing/2014/main" id="{A45B667C-17C9-02D5-3431-5E95D7877A9E}"/>
                  </a:ext>
                </a:extLst>
              </p:cNvPr>
              <p:cNvSpPr/>
              <p:nvPr/>
            </p:nvSpPr>
            <p:spPr bwMode="auto">
              <a:xfrm>
                <a:off x="5333909" y="5441158"/>
                <a:ext cx="163377" cy="142188"/>
              </a:xfrm>
              <a:prstGeom prst="ellipse">
                <a:avLst/>
              </a:prstGeom>
              <a:solidFill>
                <a:srgbClr val="FFC000"/>
              </a:solidFill>
              <a:ln>
                <a:noFill/>
              </a:ln>
            </p:spPr>
            <p:txBody>
              <a:bodyPr vert="horz" wrap="square" lIns="93260" tIns="46630" rIns="93260" bIns="46630" numCol="1" rtlCol="0" anchor="ctr" anchorCtr="0" compatLnSpc="1">
                <a:prstTxWarp prst="textNoShape">
                  <a:avLst/>
                </a:prstTxWarp>
                <a:noAutofit/>
              </a:bodyPr>
              <a:lstStyle/>
              <a:p>
                <a:pPr algn="ctr" defTabSz="932597">
                  <a:defRPr/>
                </a:pPr>
                <a:endParaRPr lang="en-US" sz="1836">
                  <a:solidFill>
                    <a:srgbClr val="353535"/>
                  </a:solidFill>
                </a:endParaRPr>
              </a:p>
            </p:txBody>
          </p:sp>
        </p:grpSp>
      </p:grpSp>
      <p:sp>
        <p:nvSpPr>
          <p:cNvPr id="3123" name="TextBox 3122">
            <a:extLst>
              <a:ext uri="{FF2B5EF4-FFF2-40B4-BE49-F238E27FC236}">
                <a16:creationId xmlns:a16="http://schemas.microsoft.com/office/drawing/2014/main" id="{D3501C2B-3697-1BDB-198F-AB830EA0E1EF}"/>
              </a:ext>
            </a:extLst>
          </p:cNvPr>
          <p:cNvSpPr txBox="1"/>
          <p:nvPr/>
        </p:nvSpPr>
        <p:spPr>
          <a:xfrm>
            <a:off x="313269" y="2076145"/>
            <a:ext cx="1928294" cy="246221"/>
          </a:xfrm>
          <a:prstGeom prst="rect">
            <a:avLst/>
          </a:prstGeom>
          <a:noFill/>
        </p:spPr>
        <p:txBody>
          <a:bodyPr wrap="square" rtlCol="0">
            <a:spAutoFit/>
          </a:bodyPr>
          <a:lstStyle/>
          <a:p>
            <a:pPr algn="ctr"/>
            <a:r>
              <a:rPr lang="en-SG" sz="1000" b="1" dirty="0">
                <a:effectLst>
                  <a:outerShdw blurRad="38100" dist="38100" dir="2700000" algn="tl">
                    <a:srgbClr val="000000">
                      <a:alpha val="43137"/>
                    </a:srgbClr>
                  </a:outerShdw>
                </a:effectLst>
              </a:rPr>
              <a:t>Analytical Layer</a:t>
            </a:r>
          </a:p>
        </p:txBody>
      </p:sp>
      <p:cxnSp>
        <p:nvCxnSpPr>
          <p:cNvPr id="3124" name="Straight Connector 3123">
            <a:extLst>
              <a:ext uri="{FF2B5EF4-FFF2-40B4-BE49-F238E27FC236}">
                <a16:creationId xmlns:a16="http://schemas.microsoft.com/office/drawing/2014/main" id="{45428E00-3D3A-C38D-6E39-2B3F488BD72D}"/>
              </a:ext>
            </a:extLst>
          </p:cNvPr>
          <p:cNvCxnSpPr/>
          <p:nvPr/>
        </p:nvCxnSpPr>
        <p:spPr>
          <a:xfrm flipV="1">
            <a:off x="3792764" y="2162908"/>
            <a:ext cx="8172000" cy="0"/>
          </a:xfrm>
          <a:prstGeom prst="line">
            <a:avLst/>
          </a:prstGeom>
          <a:ln>
            <a:solidFill>
              <a:schemeClr val="bg2">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125" name="TextBox 3124">
            <a:extLst>
              <a:ext uri="{FF2B5EF4-FFF2-40B4-BE49-F238E27FC236}">
                <a16:creationId xmlns:a16="http://schemas.microsoft.com/office/drawing/2014/main" id="{E37653A7-6D52-8416-0019-D1F90CAFE58B}"/>
              </a:ext>
            </a:extLst>
          </p:cNvPr>
          <p:cNvSpPr txBox="1"/>
          <p:nvPr/>
        </p:nvSpPr>
        <p:spPr>
          <a:xfrm>
            <a:off x="3769135" y="1526403"/>
            <a:ext cx="8107237" cy="542393"/>
          </a:xfrm>
          <a:prstGeom prst="rect">
            <a:avLst/>
          </a:prstGeom>
          <a:noFill/>
        </p:spPr>
        <p:txBody>
          <a:bodyPr wrap="square" rtlCol="0">
            <a:spAutoFit/>
          </a:bodyPr>
          <a:lstStyle/>
          <a:p>
            <a:pPr marL="285750" indent="-285750">
              <a:lnSpc>
                <a:spcPts val="1800"/>
              </a:lnSpc>
              <a:buFont typeface="Arial" panose="020B0604020202020204" pitchFamily="34" charset="0"/>
              <a:buChar char="•"/>
            </a:pPr>
            <a:r>
              <a:rPr lang="en-US" sz="1400" b="1" dirty="0">
                <a:solidFill>
                  <a:srgbClr val="FF0000"/>
                </a:solidFill>
                <a:latin typeface="Tw Cen MT" panose="020B0602020104020603" pitchFamily="34" charset="0"/>
              </a:rPr>
              <a:t>Turbozest</a:t>
            </a:r>
            <a:r>
              <a:rPr lang="en-US" sz="1400" dirty="0">
                <a:latin typeface="Tw Cen MT" panose="020B0602020104020603" pitchFamily="34" charset="0"/>
              </a:rPr>
              <a:t> – Analytical application with advanced AI algorithms to provide real time insights, alerts and recommendations</a:t>
            </a:r>
          </a:p>
        </p:txBody>
      </p:sp>
      <p:pic>
        <p:nvPicPr>
          <p:cNvPr id="3126" name="object 2">
            <a:extLst>
              <a:ext uri="{FF2B5EF4-FFF2-40B4-BE49-F238E27FC236}">
                <a16:creationId xmlns:a16="http://schemas.microsoft.com/office/drawing/2014/main" id="{2117E410-ED8A-B29A-C8D3-161347BB0394}"/>
              </a:ext>
            </a:extLst>
          </p:cNvPr>
          <p:cNvPicPr/>
          <p:nvPr/>
        </p:nvPicPr>
        <p:blipFill>
          <a:blip r:embed="rId15" cstate="print"/>
          <a:srcRect l="16800" t="13936" r="18226" b="13184"/>
          <a:stretch/>
        </p:blipFill>
        <p:spPr>
          <a:xfrm>
            <a:off x="166179" y="81468"/>
            <a:ext cx="639666" cy="717499"/>
          </a:xfrm>
          <a:prstGeom prst="rect">
            <a:avLst/>
          </a:prstGeom>
        </p:spPr>
      </p:pic>
      <p:pic>
        <p:nvPicPr>
          <p:cNvPr id="3127" name="Picture 6" descr="Smt Line Images – Browse 1,065 Stock Photos, Vectors, and Video | Adobe  Stock">
            <a:extLst>
              <a:ext uri="{FF2B5EF4-FFF2-40B4-BE49-F238E27FC236}">
                <a16:creationId xmlns:a16="http://schemas.microsoft.com/office/drawing/2014/main" id="{B214A5FF-684B-3693-40BF-A3332062E2A0}"/>
              </a:ext>
            </a:extLst>
          </p:cNvPr>
          <p:cNvPicPr>
            <a:picLocks noChangeAspect="1" noChangeArrowheads="1"/>
          </p:cNvPicPr>
          <p:nvPr/>
        </p:nvPicPr>
        <p:blipFill>
          <a:blip r:embed="rId16">
            <a:clrChange>
              <a:clrFrom>
                <a:srgbClr val="F1F1F1"/>
              </a:clrFrom>
              <a:clrTo>
                <a:srgbClr val="F1F1F1">
                  <a:alpha val="0"/>
                </a:srgbClr>
              </a:clrTo>
            </a:clrChange>
            <a:duotone>
              <a:schemeClr val="accent1">
                <a:shade val="45000"/>
                <a:satMod val="135000"/>
              </a:schemeClr>
              <a:prstClr val="white"/>
            </a:duotone>
            <a:extLst>
              <a:ext uri="{BEBA8EAE-BF5A-486C-A8C5-ECC9F3942E4B}">
                <a14:imgProps xmlns:a14="http://schemas.microsoft.com/office/drawing/2010/main">
                  <a14:imgLayer r:embed="rId1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4434" y="2575330"/>
            <a:ext cx="630394" cy="630394"/>
          </a:xfrm>
          <a:prstGeom prst="rect">
            <a:avLst/>
          </a:prstGeom>
          <a:noFill/>
          <a:extLst>
            <a:ext uri="{909E8E84-426E-40DD-AFC4-6F175D3DCCD1}">
              <a14:hiddenFill xmlns:a14="http://schemas.microsoft.com/office/drawing/2010/main">
                <a:solidFill>
                  <a:srgbClr val="FFFFFF"/>
                </a:solidFill>
              </a14:hiddenFill>
            </a:ext>
          </a:extLst>
        </p:spPr>
      </p:pic>
      <p:pic>
        <p:nvPicPr>
          <p:cNvPr id="3128" name="Picture 3127">
            <a:extLst>
              <a:ext uri="{FF2B5EF4-FFF2-40B4-BE49-F238E27FC236}">
                <a16:creationId xmlns:a16="http://schemas.microsoft.com/office/drawing/2014/main" id="{81D91606-ACD1-96FE-2F9E-434344ECEC27}"/>
              </a:ext>
            </a:extLst>
          </p:cNvPr>
          <p:cNvPicPr>
            <a:picLocks noChangeAspect="1"/>
          </p:cNvPicPr>
          <p:nvPr/>
        </p:nvPicPr>
        <p:blipFill>
          <a:blip r:embed="rId18">
            <a:clrChange>
              <a:clrFrom>
                <a:srgbClr val="FFFFFF"/>
              </a:clrFrom>
              <a:clrTo>
                <a:srgbClr val="FFFFFF">
                  <a:alpha val="0"/>
                </a:srgbClr>
              </a:clrTo>
            </a:clrChange>
            <a:duotone>
              <a:schemeClr val="accent6">
                <a:shade val="45000"/>
                <a:satMod val="135000"/>
              </a:schemeClr>
              <a:prstClr val="white"/>
            </a:duotone>
          </a:blip>
          <a:stretch>
            <a:fillRect/>
          </a:stretch>
        </p:blipFill>
        <p:spPr>
          <a:xfrm>
            <a:off x="701263" y="2568292"/>
            <a:ext cx="985443" cy="579517"/>
          </a:xfrm>
          <a:prstGeom prst="rect">
            <a:avLst/>
          </a:prstGeom>
        </p:spPr>
      </p:pic>
      <p:pic>
        <p:nvPicPr>
          <p:cNvPr id="3129" name="Picture 10" descr="line icon for packaging 15386733 Vector Art at Vecteezy">
            <a:extLst>
              <a:ext uri="{FF2B5EF4-FFF2-40B4-BE49-F238E27FC236}">
                <a16:creationId xmlns:a16="http://schemas.microsoft.com/office/drawing/2014/main" id="{92AAFFC3-048E-7363-FBF1-28F905696044}"/>
              </a:ext>
            </a:extLst>
          </p:cNvPr>
          <p:cNvPicPr>
            <a:picLocks noChangeAspect="1" noChangeArrowheads="1"/>
          </p:cNvPicPr>
          <p:nvPr/>
        </p:nvPicPr>
        <p:blipFill>
          <a:blip r:embed="rId1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23227" y="2628630"/>
            <a:ext cx="471948" cy="501211"/>
          </a:xfrm>
          <a:prstGeom prst="rect">
            <a:avLst/>
          </a:prstGeom>
          <a:noFill/>
          <a:extLst>
            <a:ext uri="{909E8E84-426E-40DD-AFC4-6F175D3DCCD1}">
              <a14:hiddenFill xmlns:a14="http://schemas.microsoft.com/office/drawing/2010/main">
                <a:solidFill>
                  <a:srgbClr val="FFFFFF"/>
                </a:solidFill>
              </a14:hiddenFill>
            </a:ext>
          </a:extLst>
        </p:spPr>
      </p:pic>
      <p:grpSp>
        <p:nvGrpSpPr>
          <p:cNvPr id="3130" name="Group 59">
            <a:extLst>
              <a:ext uri="{FF2B5EF4-FFF2-40B4-BE49-F238E27FC236}">
                <a16:creationId xmlns:a16="http://schemas.microsoft.com/office/drawing/2014/main" id="{45DAE531-911B-AD96-E6DA-E864FE81DBD1}"/>
              </a:ext>
            </a:extLst>
          </p:cNvPr>
          <p:cNvGrpSpPr>
            <a:grpSpLocks/>
          </p:cNvGrpSpPr>
          <p:nvPr/>
        </p:nvGrpSpPr>
        <p:grpSpPr bwMode="auto">
          <a:xfrm>
            <a:off x="1645495" y="2787552"/>
            <a:ext cx="188875" cy="205949"/>
            <a:chOff x="4990" y="1625"/>
            <a:chExt cx="513" cy="320"/>
          </a:xfrm>
        </p:grpSpPr>
        <p:sp>
          <p:nvSpPr>
            <p:cNvPr id="3131" name="Line 61">
              <a:extLst>
                <a:ext uri="{FF2B5EF4-FFF2-40B4-BE49-F238E27FC236}">
                  <a16:creationId xmlns:a16="http://schemas.microsoft.com/office/drawing/2014/main" id="{2A081188-FA8E-C7EB-C996-75BBC226F9AC}"/>
                </a:ext>
              </a:extLst>
            </p:cNvPr>
            <p:cNvSpPr>
              <a:spLocks noChangeShapeType="1"/>
            </p:cNvSpPr>
            <p:nvPr/>
          </p:nvSpPr>
          <p:spPr bwMode="auto">
            <a:xfrm>
              <a:off x="4990" y="1785"/>
              <a:ext cx="402" cy="0"/>
            </a:xfrm>
            <a:prstGeom prst="line">
              <a:avLst/>
            </a:prstGeom>
            <a:noFill/>
            <a:ln w="43180">
              <a:solidFill>
                <a:schemeClr val="tx1"/>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3132" name="Freeform 60">
              <a:extLst>
                <a:ext uri="{FF2B5EF4-FFF2-40B4-BE49-F238E27FC236}">
                  <a16:creationId xmlns:a16="http://schemas.microsoft.com/office/drawing/2014/main" id="{84FEFCEA-47AF-BE78-506E-595D4F30C0A5}"/>
                </a:ext>
              </a:extLst>
            </p:cNvPr>
            <p:cNvSpPr>
              <a:spLocks/>
            </p:cNvSpPr>
            <p:nvPr/>
          </p:nvSpPr>
          <p:spPr bwMode="auto">
            <a:xfrm>
              <a:off x="5330" y="1625"/>
              <a:ext cx="172" cy="320"/>
            </a:xfrm>
            <a:custGeom>
              <a:avLst/>
              <a:gdLst>
                <a:gd name="T0" fmla="+- 0 5330 5330"/>
                <a:gd name="T1" fmla="*/ T0 w 172"/>
                <a:gd name="T2" fmla="+- 0 1625 1625"/>
                <a:gd name="T3" fmla="*/ 1625 h 320"/>
                <a:gd name="T4" fmla="+- 0 5330 5330"/>
                <a:gd name="T5" fmla="*/ T4 w 172"/>
                <a:gd name="T6" fmla="+- 0 1945 1625"/>
                <a:gd name="T7" fmla="*/ 1945 h 320"/>
                <a:gd name="T8" fmla="+- 0 5502 5330"/>
                <a:gd name="T9" fmla="*/ T8 w 172"/>
                <a:gd name="T10" fmla="+- 0 1785 1625"/>
                <a:gd name="T11" fmla="*/ 1785 h 320"/>
                <a:gd name="T12" fmla="+- 0 5330 5330"/>
                <a:gd name="T13" fmla="*/ T12 w 172"/>
                <a:gd name="T14" fmla="+- 0 1625 1625"/>
                <a:gd name="T15" fmla="*/ 1625 h 320"/>
              </a:gdLst>
              <a:ahLst/>
              <a:cxnLst>
                <a:cxn ang="0">
                  <a:pos x="T1" y="T3"/>
                </a:cxn>
                <a:cxn ang="0">
                  <a:pos x="T5" y="T7"/>
                </a:cxn>
                <a:cxn ang="0">
                  <a:pos x="T9" y="T11"/>
                </a:cxn>
                <a:cxn ang="0">
                  <a:pos x="T13" y="T15"/>
                </a:cxn>
              </a:cxnLst>
              <a:rect l="0" t="0" r="r" b="b"/>
              <a:pathLst>
                <a:path w="172" h="320">
                  <a:moveTo>
                    <a:pt x="0" y="0"/>
                  </a:moveTo>
                  <a:lnTo>
                    <a:pt x="0" y="320"/>
                  </a:lnTo>
                  <a:lnTo>
                    <a:pt x="172" y="160"/>
                  </a:lnTo>
                  <a:lnTo>
                    <a:pt x="0" y="0"/>
                  </a:lnTo>
                  <a:close/>
                </a:path>
              </a:pathLst>
            </a:custGeom>
            <a:solidFill>
              <a:srgbClr val="B2B5B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SG"/>
            </a:p>
          </p:txBody>
        </p:sp>
      </p:grpSp>
      <p:grpSp>
        <p:nvGrpSpPr>
          <p:cNvPr id="3133" name="Group 59">
            <a:extLst>
              <a:ext uri="{FF2B5EF4-FFF2-40B4-BE49-F238E27FC236}">
                <a16:creationId xmlns:a16="http://schemas.microsoft.com/office/drawing/2014/main" id="{D111965D-6146-2114-391E-2266174E7418}"/>
              </a:ext>
            </a:extLst>
          </p:cNvPr>
          <p:cNvGrpSpPr>
            <a:grpSpLocks/>
          </p:cNvGrpSpPr>
          <p:nvPr/>
        </p:nvGrpSpPr>
        <p:grpSpPr bwMode="auto">
          <a:xfrm>
            <a:off x="617338" y="2831102"/>
            <a:ext cx="188875" cy="205949"/>
            <a:chOff x="4990" y="1625"/>
            <a:chExt cx="513" cy="320"/>
          </a:xfrm>
        </p:grpSpPr>
        <p:sp>
          <p:nvSpPr>
            <p:cNvPr id="3134" name="Line 61">
              <a:extLst>
                <a:ext uri="{FF2B5EF4-FFF2-40B4-BE49-F238E27FC236}">
                  <a16:creationId xmlns:a16="http://schemas.microsoft.com/office/drawing/2014/main" id="{1BDA6004-9562-A883-9A13-6D22CBD65B03}"/>
                </a:ext>
              </a:extLst>
            </p:cNvPr>
            <p:cNvSpPr>
              <a:spLocks noChangeShapeType="1"/>
            </p:cNvSpPr>
            <p:nvPr/>
          </p:nvSpPr>
          <p:spPr bwMode="auto">
            <a:xfrm>
              <a:off x="4990" y="1785"/>
              <a:ext cx="402" cy="0"/>
            </a:xfrm>
            <a:prstGeom prst="line">
              <a:avLst/>
            </a:prstGeom>
            <a:noFill/>
            <a:ln w="43180">
              <a:solidFill>
                <a:schemeClr val="tx1"/>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SG"/>
            </a:p>
          </p:txBody>
        </p:sp>
        <p:sp>
          <p:nvSpPr>
            <p:cNvPr id="3135" name="Freeform 60">
              <a:extLst>
                <a:ext uri="{FF2B5EF4-FFF2-40B4-BE49-F238E27FC236}">
                  <a16:creationId xmlns:a16="http://schemas.microsoft.com/office/drawing/2014/main" id="{43E7011B-5BCF-54FC-5A3B-C6328127CF94}"/>
                </a:ext>
              </a:extLst>
            </p:cNvPr>
            <p:cNvSpPr>
              <a:spLocks/>
            </p:cNvSpPr>
            <p:nvPr/>
          </p:nvSpPr>
          <p:spPr bwMode="auto">
            <a:xfrm>
              <a:off x="5330" y="1625"/>
              <a:ext cx="172" cy="320"/>
            </a:xfrm>
            <a:custGeom>
              <a:avLst/>
              <a:gdLst>
                <a:gd name="T0" fmla="+- 0 5330 5330"/>
                <a:gd name="T1" fmla="*/ T0 w 172"/>
                <a:gd name="T2" fmla="+- 0 1625 1625"/>
                <a:gd name="T3" fmla="*/ 1625 h 320"/>
                <a:gd name="T4" fmla="+- 0 5330 5330"/>
                <a:gd name="T5" fmla="*/ T4 w 172"/>
                <a:gd name="T6" fmla="+- 0 1945 1625"/>
                <a:gd name="T7" fmla="*/ 1945 h 320"/>
                <a:gd name="T8" fmla="+- 0 5502 5330"/>
                <a:gd name="T9" fmla="*/ T8 w 172"/>
                <a:gd name="T10" fmla="+- 0 1785 1625"/>
                <a:gd name="T11" fmla="*/ 1785 h 320"/>
                <a:gd name="T12" fmla="+- 0 5330 5330"/>
                <a:gd name="T13" fmla="*/ T12 w 172"/>
                <a:gd name="T14" fmla="+- 0 1625 1625"/>
                <a:gd name="T15" fmla="*/ 1625 h 320"/>
              </a:gdLst>
              <a:ahLst/>
              <a:cxnLst>
                <a:cxn ang="0">
                  <a:pos x="T1" y="T3"/>
                </a:cxn>
                <a:cxn ang="0">
                  <a:pos x="T5" y="T7"/>
                </a:cxn>
                <a:cxn ang="0">
                  <a:pos x="T9" y="T11"/>
                </a:cxn>
                <a:cxn ang="0">
                  <a:pos x="T13" y="T15"/>
                </a:cxn>
              </a:cxnLst>
              <a:rect l="0" t="0" r="r" b="b"/>
              <a:pathLst>
                <a:path w="172" h="320">
                  <a:moveTo>
                    <a:pt x="0" y="0"/>
                  </a:moveTo>
                  <a:lnTo>
                    <a:pt x="0" y="320"/>
                  </a:lnTo>
                  <a:lnTo>
                    <a:pt x="172" y="160"/>
                  </a:lnTo>
                  <a:lnTo>
                    <a:pt x="0" y="0"/>
                  </a:lnTo>
                  <a:close/>
                </a:path>
              </a:pathLst>
            </a:custGeom>
            <a:solidFill>
              <a:srgbClr val="B2B5B6"/>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SG"/>
            </a:p>
          </p:txBody>
        </p:sp>
      </p:grpSp>
      <p:sp>
        <p:nvSpPr>
          <p:cNvPr id="3136" name="TextBox 3135">
            <a:extLst>
              <a:ext uri="{FF2B5EF4-FFF2-40B4-BE49-F238E27FC236}">
                <a16:creationId xmlns:a16="http://schemas.microsoft.com/office/drawing/2014/main" id="{C4B3C1DF-2B70-235F-91BE-9EB80936F0AB}"/>
              </a:ext>
            </a:extLst>
          </p:cNvPr>
          <p:cNvSpPr txBox="1"/>
          <p:nvPr/>
        </p:nvSpPr>
        <p:spPr>
          <a:xfrm>
            <a:off x="105394" y="3103943"/>
            <a:ext cx="488964" cy="261610"/>
          </a:xfrm>
          <a:prstGeom prst="rect">
            <a:avLst/>
          </a:prstGeom>
          <a:noFill/>
        </p:spPr>
        <p:txBody>
          <a:bodyPr wrap="square" rtlCol="0">
            <a:spAutoFit/>
          </a:bodyPr>
          <a:lstStyle/>
          <a:p>
            <a:pPr algn="ctr"/>
            <a:r>
              <a:rPr lang="en-SG" sz="1100" b="1" dirty="0">
                <a:effectLst>
                  <a:outerShdw blurRad="38100" dist="38100" dir="2700000" algn="tl">
                    <a:srgbClr val="000000">
                      <a:alpha val="43137"/>
                    </a:srgbClr>
                  </a:outerShdw>
                </a:effectLst>
              </a:rPr>
              <a:t>SMT</a:t>
            </a:r>
          </a:p>
        </p:txBody>
      </p:sp>
      <p:sp>
        <p:nvSpPr>
          <p:cNvPr id="3137" name="TextBox 3136">
            <a:extLst>
              <a:ext uri="{FF2B5EF4-FFF2-40B4-BE49-F238E27FC236}">
                <a16:creationId xmlns:a16="http://schemas.microsoft.com/office/drawing/2014/main" id="{59AB8827-E4B1-422F-AB44-7FB868C578C7}"/>
              </a:ext>
            </a:extLst>
          </p:cNvPr>
          <p:cNvSpPr txBox="1"/>
          <p:nvPr/>
        </p:nvSpPr>
        <p:spPr>
          <a:xfrm>
            <a:off x="781553" y="3085596"/>
            <a:ext cx="816939" cy="261610"/>
          </a:xfrm>
          <a:prstGeom prst="rect">
            <a:avLst/>
          </a:prstGeom>
          <a:noFill/>
        </p:spPr>
        <p:txBody>
          <a:bodyPr wrap="square" rtlCol="0">
            <a:spAutoFit/>
          </a:bodyPr>
          <a:lstStyle/>
          <a:p>
            <a:pPr algn="ctr"/>
            <a:r>
              <a:rPr lang="en-SG" sz="1100" b="1" dirty="0">
                <a:effectLst>
                  <a:outerShdw blurRad="38100" dist="38100" dir="2700000" algn="tl">
                    <a:srgbClr val="000000">
                      <a:alpha val="43137"/>
                    </a:srgbClr>
                  </a:outerShdw>
                </a:effectLst>
              </a:rPr>
              <a:t>ASSEMBLY</a:t>
            </a:r>
          </a:p>
        </p:txBody>
      </p:sp>
      <p:sp>
        <p:nvSpPr>
          <p:cNvPr id="3138" name="TextBox 3137">
            <a:extLst>
              <a:ext uri="{FF2B5EF4-FFF2-40B4-BE49-F238E27FC236}">
                <a16:creationId xmlns:a16="http://schemas.microsoft.com/office/drawing/2014/main" id="{E0DBC15C-72C9-4975-3F7C-8522BD166905}"/>
              </a:ext>
            </a:extLst>
          </p:cNvPr>
          <p:cNvSpPr txBox="1"/>
          <p:nvPr/>
        </p:nvSpPr>
        <p:spPr>
          <a:xfrm>
            <a:off x="1652979" y="3099246"/>
            <a:ext cx="985443" cy="261610"/>
          </a:xfrm>
          <a:prstGeom prst="rect">
            <a:avLst/>
          </a:prstGeom>
          <a:noFill/>
        </p:spPr>
        <p:txBody>
          <a:bodyPr wrap="square" rtlCol="0">
            <a:spAutoFit/>
          </a:bodyPr>
          <a:lstStyle/>
          <a:p>
            <a:pPr algn="ctr"/>
            <a:r>
              <a:rPr lang="en-SG" sz="1100" b="1" dirty="0">
                <a:effectLst>
                  <a:outerShdw blurRad="38100" dist="38100" dir="2700000" algn="tl">
                    <a:srgbClr val="000000">
                      <a:alpha val="43137"/>
                    </a:srgbClr>
                  </a:outerShdw>
                </a:effectLst>
              </a:rPr>
              <a:t>PACKAGING</a:t>
            </a:r>
          </a:p>
        </p:txBody>
      </p:sp>
      <p:pic>
        <p:nvPicPr>
          <p:cNvPr id="3139" name="Picture 3138">
            <a:extLst>
              <a:ext uri="{FF2B5EF4-FFF2-40B4-BE49-F238E27FC236}">
                <a16:creationId xmlns:a16="http://schemas.microsoft.com/office/drawing/2014/main" id="{11D31CF9-9C0B-FF3D-7AC1-FBC66E3AFC92}"/>
              </a:ext>
            </a:extLst>
          </p:cNvPr>
          <p:cNvPicPr>
            <a:picLocks noChangeAspect="1"/>
          </p:cNvPicPr>
          <p:nvPr/>
        </p:nvPicPr>
        <p:blipFill>
          <a:blip r:embed="rId20">
            <a:extLst>
              <a:ext uri="{BEBA8EAE-BF5A-486C-A8C5-ECC9F3942E4B}">
                <a14:imgProps xmlns:a14="http://schemas.microsoft.com/office/drawing/2010/main">
                  <a14:imgLayer r:embed="rId21">
                    <a14:imgEffect>
                      <a14:sharpenSoften amount="50000"/>
                    </a14:imgEffect>
                    <a14:imgEffect>
                      <a14:saturation sat="400000"/>
                    </a14:imgEffect>
                  </a14:imgLayer>
                </a14:imgProps>
              </a:ext>
            </a:extLst>
          </a:blip>
          <a:stretch>
            <a:fillRect/>
          </a:stretch>
        </p:blipFill>
        <p:spPr>
          <a:xfrm rot="16200000">
            <a:off x="697167" y="3626723"/>
            <a:ext cx="5298139" cy="914807"/>
          </a:xfrm>
          <a:prstGeom prst="rect">
            <a:avLst/>
          </a:prstGeom>
        </p:spPr>
      </p:pic>
      <p:sp>
        <p:nvSpPr>
          <p:cNvPr id="3140" name="TextBox 3139">
            <a:extLst>
              <a:ext uri="{FF2B5EF4-FFF2-40B4-BE49-F238E27FC236}">
                <a16:creationId xmlns:a16="http://schemas.microsoft.com/office/drawing/2014/main" id="{72D65309-9FC2-3BD7-2013-7217C6FFC6A0}"/>
              </a:ext>
            </a:extLst>
          </p:cNvPr>
          <p:cNvSpPr txBox="1"/>
          <p:nvPr/>
        </p:nvSpPr>
        <p:spPr>
          <a:xfrm>
            <a:off x="2808097" y="746249"/>
            <a:ext cx="9228722" cy="646331"/>
          </a:xfrm>
          <a:prstGeom prst="rect">
            <a:avLst/>
          </a:prstGeom>
          <a:noFill/>
        </p:spPr>
        <p:txBody>
          <a:bodyPr wrap="square" rtlCol="0">
            <a:spAutoFit/>
          </a:bodyPr>
          <a:lstStyle/>
          <a:p>
            <a:r>
              <a:rPr lang="en-US" dirty="0">
                <a:solidFill>
                  <a:srgbClr val="0070C0"/>
                </a:solidFill>
                <a:latin typeface="Tw Cen MT" panose="020B0602020104020603" pitchFamily="34" charset="0"/>
              </a:rPr>
              <a:t>Only complete package in the market for fast growing EMS industry vertical with a ready to deploy version connecting with all machine model/makes ensuring seamless data connectivity. </a:t>
            </a:r>
          </a:p>
        </p:txBody>
      </p:sp>
    </p:spTree>
    <p:extLst>
      <p:ext uri="{BB962C8B-B14F-4D97-AF65-F5344CB8AC3E}">
        <p14:creationId xmlns:p14="http://schemas.microsoft.com/office/powerpoint/2010/main" val="60931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3108"/>
                                        </p:tgtEl>
                                        <p:attrNameLst>
                                          <p:attrName>style.visibility</p:attrName>
                                        </p:attrNameLst>
                                      </p:cBhvr>
                                      <p:to>
                                        <p:strVal val="visible"/>
                                      </p:to>
                                    </p:set>
                                    <p:animEffect transition="in" filter="fade">
                                      <p:cBhvr>
                                        <p:cTn id="7" dur="1000"/>
                                        <p:tgtEl>
                                          <p:spTgt spid="3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2" name="object 52">
            <a:extLst>
              <a:ext uri="{FF2B5EF4-FFF2-40B4-BE49-F238E27FC236}">
                <a16:creationId xmlns:a16="http://schemas.microsoft.com/office/drawing/2014/main" id="{26D224A3-6D86-7B20-E31B-AE0B8DFB4F85}"/>
              </a:ext>
            </a:extLst>
          </p:cNvPr>
          <p:cNvSpPr txBox="1"/>
          <p:nvPr/>
        </p:nvSpPr>
        <p:spPr>
          <a:xfrm>
            <a:off x="3840541" y="1198623"/>
            <a:ext cx="360680" cy="8940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700" b="1" i="0" u="none" strike="noStrike" kern="1200" cap="none" spc="-535" normalizeH="0" baseline="0" noProof="0" dirty="0">
                <a:ln>
                  <a:noFill/>
                </a:ln>
                <a:solidFill>
                  <a:prstClr val="black"/>
                </a:solidFill>
                <a:effectLst/>
                <a:uLnTx/>
                <a:uFillTx/>
                <a:latin typeface="Arial"/>
                <a:ea typeface="+mn-ea"/>
                <a:cs typeface="Arial"/>
              </a:rPr>
              <a:t>1</a:t>
            </a:r>
            <a:endParaRPr kumimoji="0" sz="5700" b="0" i="0" u="none" strike="noStrike" kern="1200" cap="none" spc="0" normalizeH="0" baseline="0" noProof="0" dirty="0">
              <a:ln>
                <a:noFill/>
              </a:ln>
              <a:solidFill>
                <a:prstClr val="black"/>
              </a:solidFill>
              <a:effectLst/>
              <a:uLnTx/>
              <a:uFillTx/>
              <a:latin typeface="Arial"/>
              <a:ea typeface="+mn-ea"/>
              <a:cs typeface="Arial"/>
            </a:endParaRPr>
          </a:p>
        </p:txBody>
      </p:sp>
      <p:sp>
        <p:nvSpPr>
          <p:cNvPr id="34" name="object 53">
            <a:extLst>
              <a:ext uri="{FF2B5EF4-FFF2-40B4-BE49-F238E27FC236}">
                <a16:creationId xmlns:a16="http://schemas.microsoft.com/office/drawing/2014/main" id="{EEB8B127-D0EE-2F66-B508-EB8942D0321A}"/>
              </a:ext>
            </a:extLst>
          </p:cNvPr>
          <p:cNvSpPr txBox="1"/>
          <p:nvPr/>
        </p:nvSpPr>
        <p:spPr>
          <a:xfrm>
            <a:off x="3840541" y="3232469"/>
            <a:ext cx="360680" cy="8940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700" b="1" i="0" u="none" strike="noStrike" kern="1200" cap="none" spc="-535" normalizeH="0" baseline="0" noProof="0" dirty="0">
                <a:ln>
                  <a:noFill/>
                </a:ln>
                <a:solidFill>
                  <a:prstClr val="black"/>
                </a:solidFill>
                <a:effectLst/>
                <a:uLnTx/>
                <a:uFillTx/>
                <a:latin typeface="Arial"/>
                <a:ea typeface="+mn-ea"/>
                <a:cs typeface="Arial"/>
              </a:rPr>
              <a:t>2</a:t>
            </a:r>
            <a:endParaRPr kumimoji="0" sz="5700" b="0" i="0" u="none" strike="noStrike" kern="1200" cap="none" spc="0" normalizeH="0" baseline="0" noProof="0" dirty="0">
              <a:ln>
                <a:noFill/>
              </a:ln>
              <a:solidFill>
                <a:prstClr val="black"/>
              </a:solidFill>
              <a:effectLst/>
              <a:uLnTx/>
              <a:uFillTx/>
              <a:latin typeface="Arial"/>
              <a:ea typeface="+mn-ea"/>
              <a:cs typeface="Arial"/>
            </a:endParaRPr>
          </a:p>
        </p:txBody>
      </p:sp>
      <p:sp>
        <p:nvSpPr>
          <p:cNvPr id="35" name="object 54">
            <a:extLst>
              <a:ext uri="{FF2B5EF4-FFF2-40B4-BE49-F238E27FC236}">
                <a16:creationId xmlns:a16="http://schemas.microsoft.com/office/drawing/2014/main" id="{3BA13973-C0DA-2A98-7A44-65ECF41845B4}"/>
              </a:ext>
            </a:extLst>
          </p:cNvPr>
          <p:cNvSpPr txBox="1"/>
          <p:nvPr/>
        </p:nvSpPr>
        <p:spPr>
          <a:xfrm>
            <a:off x="3745762" y="5063304"/>
            <a:ext cx="973472" cy="889987"/>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5700" b="1" i="0" u="none" strike="noStrike" kern="1200" cap="none" spc="-535" normalizeH="0" baseline="0" noProof="0" dirty="0">
                <a:ln>
                  <a:noFill/>
                </a:ln>
                <a:solidFill>
                  <a:prstClr val="black"/>
                </a:solidFill>
                <a:effectLst/>
                <a:uLnTx/>
                <a:uFillTx/>
                <a:latin typeface="Arial"/>
                <a:ea typeface="+mn-ea"/>
                <a:cs typeface="Arial"/>
              </a:rPr>
              <a:t>3</a:t>
            </a:r>
            <a:r>
              <a:rPr kumimoji="0" lang="en-US" sz="5700" b="1" i="0" u="none" strike="noStrike" kern="1200" cap="none" spc="-535" normalizeH="0" baseline="0" noProof="0" dirty="0">
                <a:ln>
                  <a:noFill/>
                </a:ln>
                <a:solidFill>
                  <a:srgbClr val="FFFFFF"/>
                </a:solidFill>
                <a:effectLst/>
                <a:uLnTx/>
                <a:uFillTx/>
                <a:latin typeface="Arial"/>
                <a:ea typeface="+mn-ea"/>
                <a:cs typeface="Arial"/>
              </a:rPr>
              <a:t>	</a:t>
            </a:r>
            <a:endParaRPr kumimoji="0" sz="57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45" name="object 40">
            <a:extLst>
              <a:ext uri="{FF2B5EF4-FFF2-40B4-BE49-F238E27FC236}">
                <a16:creationId xmlns:a16="http://schemas.microsoft.com/office/drawing/2014/main" id="{73837763-F948-9922-C08F-148BADD14352}"/>
              </a:ext>
            </a:extLst>
          </p:cNvPr>
          <p:cNvGrpSpPr/>
          <p:nvPr/>
        </p:nvGrpSpPr>
        <p:grpSpPr>
          <a:xfrm>
            <a:off x="138611" y="2829213"/>
            <a:ext cx="3421073" cy="3207652"/>
            <a:chOff x="431088" y="2427833"/>
            <a:chExt cx="3421073" cy="3207652"/>
          </a:xfrm>
        </p:grpSpPr>
        <p:sp>
          <p:nvSpPr>
            <p:cNvPr id="46" name="object 41">
              <a:extLst>
                <a:ext uri="{FF2B5EF4-FFF2-40B4-BE49-F238E27FC236}">
                  <a16:creationId xmlns:a16="http://schemas.microsoft.com/office/drawing/2014/main" id="{193CE0E9-648B-2141-8CF0-685C2BEBB601}"/>
                </a:ext>
              </a:extLst>
            </p:cNvPr>
            <p:cNvSpPr/>
            <p:nvPr/>
          </p:nvSpPr>
          <p:spPr>
            <a:xfrm>
              <a:off x="2910725" y="3749713"/>
              <a:ext cx="725563" cy="72553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47" name="object 42">
              <a:extLst>
                <a:ext uri="{FF2B5EF4-FFF2-40B4-BE49-F238E27FC236}">
                  <a16:creationId xmlns:a16="http://schemas.microsoft.com/office/drawing/2014/main" id="{B4CB7E7F-7D25-59B7-4575-79BB9AD1D9E9}"/>
                </a:ext>
              </a:extLst>
            </p:cNvPr>
            <p:cNvSpPr/>
            <p:nvPr/>
          </p:nvSpPr>
          <p:spPr>
            <a:xfrm>
              <a:off x="2910725" y="3976230"/>
              <a:ext cx="713105" cy="499109"/>
            </a:xfrm>
            <a:custGeom>
              <a:avLst/>
              <a:gdLst/>
              <a:ahLst/>
              <a:cxnLst/>
              <a:rect l="l" t="t" r="r" b="b"/>
              <a:pathLst>
                <a:path w="713104" h="499110">
                  <a:moveTo>
                    <a:pt x="26492" y="0"/>
                  </a:moveTo>
                  <a:lnTo>
                    <a:pt x="14835" y="33306"/>
                  </a:lnTo>
                  <a:lnTo>
                    <a:pt x="6411" y="67979"/>
                  </a:lnTo>
                  <a:lnTo>
                    <a:pt x="1405" y="103848"/>
                  </a:lnTo>
                  <a:lnTo>
                    <a:pt x="0" y="140741"/>
                  </a:lnTo>
                  <a:lnTo>
                    <a:pt x="3927" y="189923"/>
                  </a:lnTo>
                  <a:lnTo>
                    <a:pt x="14162" y="237015"/>
                  </a:lnTo>
                  <a:lnTo>
                    <a:pt x="30268" y="281588"/>
                  </a:lnTo>
                  <a:lnTo>
                    <a:pt x="51806" y="323217"/>
                  </a:lnTo>
                  <a:lnTo>
                    <a:pt x="78340" y="361474"/>
                  </a:lnTo>
                  <a:lnTo>
                    <a:pt x="109432" y="395933"/>
                  </a:lnTo>
                  <a:lnTo>
                    <a:pt x="144647" y="426167"/>
                  </a:lnTo>
                  <a:lnTo>
                    <a:pt x="183546" y="451749"/>
                  </a:lnTo>
                  <a:lnTo>
                    <a:pt x="225692" y="472252"/>
                  </a:lnTo>
                  <a:lnTo>
                    <a:pt x="270649" y="487250"/>
                  </a:lnTo>
                  <a:lnTo>
                    <a:pt x="317979" y="496315"/>
                  </a:lnTo>
                  <a:lnTo>
                    <a:pt x="367245" y="499021"/>
                  </a:lnTo>
                  <a:lnTo>
                    <a:pt x="416220" y="495122"/>
                  </a:lnTo>
                  <a:lnTo>
                    <a:pt x="463116" y="484965"/>
                  </a:lnTo>
                  <a:lnTo>
                    <a:pt x="507516" y="468983"/>
                  </a:lnTo>
                  <a:lnTo>
                    <a:pt x="548998" y="447607"/>
                  </a:lnTo>
                  <a:lnTo>
                    <a:pt x="587143" y="421270"/>
                  </a:lnTo>
                  <a:lnTo>
                    <a:pt x="621530" y="390405"/>
                  </a:lnTo>
                  <a:lnTo>
                    <a:pt x="651740" y="355444"/>
                  </a:lnTo>
                  <a:lnTo>
                    <a:pt x="677352" y="316820"/>
                  </a:lnTo>
                  <a:lnTo>
                    <a:pt x="697947" y="274966"/>
                  </a:lnTo>
                  <a:lnTo>
                    <a:pt x="713105" y="230314"/>
                  </a:lnTo>
                  <a:lnTo>
                    <a:pt x="681811" y="270244"/>
                  </a:lnTo>
                  <a:lnTo>
                    <a:pt x="645500" y="305597"/>
                  </a:lnTo>
                  <a:lnTo>
                    <a:pt x="604687" y="335840"/>
                  </a:lnTo>
                  <a:lnTo>
                    <a:pt x="559888" y="360438"/>
                  </a:lnTo>
                  <a:lnTo>
                    <a:pt x="511618" y="378859"/>
                  </a:lnTo>
                  <a:lnTo>
                    <a:pt x="460394" y="390569"/>
                  </a:lnTo>
                  <a:lnTo>
                    <a:pt x="406730" y="395033"/>
                  </a:lnTo>
                  <a:lnTo>
                    <a:pt x="359515" y="392691"/>
                  </a:lnTo>
                  <a:lnTo>
                    <a:pt x="313978" y="384699"/>
                  </a:lnTo>
                  <a:lnTo>
                    <a:pt x="270478" y="371408"/>
                  </a:lnTo>
                  <a:lnTo>
                    <a:pt x="229370" y="353164"/>
                  </a:lnTo>
                  <a:lnTo>
                    <a:pt x="191012" y="330317"/>
                  </a:lnTo>
                  <a:lnTo>
                    <a:pt x="155761" y="303214"/>
                  </a:lnTo>
                  <a:lnTo>
                    <a:pt x="123974" y="272203"/>
                  </a:lnTo>
                  <a:lnTo>
                    <a:pt x="96006" y="237633"/>
                  </a:lnTo>
                  <a:lnTo>
                    <a:pt x="72217" y="199853"/>
                  </a:lnTo>
                  <a:lnTo>
                    <a:pt x="52961" y="159209"/>
                  </a:lnTo>
                  <a:lnTo>
                    <a:pt x="38597" y="116051"/>
                  </a:lnTo>
                  <a:lnTo>
                    <a:pt x="29482" y="70726"/>
                  </a:lnTo>
                  <a:lnTo>
                    <a:pt x="25971" y="23583"/>
                  </a:lnTo>
                  <a:lnTo>
                    <a:pt x="25844" y="15659"/>
                  </a:lnTo>
                  <a:lnTo>
                    <a:pt x="26492" y="0"/>
                  </a:lnTo>
                  <a:close/>
                </a:path>
              </a:pathLst>
            </a:custGeom>
            <a:solidFill>
              <a:srgbClr val="EDF0F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49" name="object 44">
              <a:extLst>
                <a:ext uri="{FF2B5EF4-FFF2-40B4-BE49-F238E27FC236}">
                  <a16:creationId xmlns:a16="http://schemas.microsoft.com/office/drawing/2014/main" id="{9C376967-ACF0-EB48-D096-CD0EB3662958}"/>
                </a:ext>
              </a:extLst>
            </p:cNvPr>
            <p:cNvSpPr/>
            <p:nvPr/>
          </p:nvSpPr>
          <p:spPr>
            <a:xfrm>
              <a:off x="822388" y="2620835"/>
              <a:ext cx="791552" cy="810399"/>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50" name="object 45">
              <a:extLst>
                <a:ext uri="{FF2B5EF4-FFF2-40B4-BE49-F238E27FC236}">
                  <a16:creationId xmlns:a16="http://schemas.microsoft.com/office/drawing/2014/main" id="{A2C068DC-96C6-E434-E009-B02DD928A1C0}"/>
                </a:ext>
              </a:extLst>
            </p:cNvPr>
            <p:cNvSpPr/>
            <p:nvPr/>
          </p:nvSpPr>
          <p:spPr>
            <a:xfrm>
              <a:off x="2956278" y="3282764"/>
              <a:ext cx="895883" cy="1120051"/>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Tw Cen MT"/>
                <a:ea typeface="+mn-ea"/>
                <a:cs typeface="+mn-cs"/>
              </a:endParaRPr>
            </a:p>
          </p:txBody>
        </p:sp>
        <p:sp>
          <p:nvSpPr>
            <p:cNvPr id="51" name="object 46">
              <a:extLst>
                <a:ext uri="{FF2B5EF4-FFF2-40B4-BE49-F238E27FC236}">
                  <a16:creationId xmlns:a16="http://schemas.microsoft.com/office/drawing/2014/main" id="{59B1CAD1-80EA-6447-0C02-F4C8358AE2D3}"/>
                </a:ext>
              </a:extLst>
            </p:cNvPr>
            <p:cNvSpPr/>
            <p:nvPr/>
          </p:nvSpPr>
          <p:spPr>
            <a:xfrm>
              <a:off x="822374" y="2620784"/>
              <a:ext cx="436880" cy="642620"/>
            </a:xfrm>
            <a:custGeom>
              <a:avLst/>
              <a:gdLst/>
              <a:ahLst/>
              <a:cxnLst/>
              <a:rect l="l" t="t" r="r" b="b"/>
              <a:pathLst>
                <a:path w="436880" h="642620">
                  <a:moveTo>
                    <a:pt x="436765" y="0"/>
                  </a:moveTo>
                  <a:lnTo>
                    <a:pt x="61328" y="175818"/>
                  </a:lnTo>
                  <a:lnTo>
                    <a:pt x="0" y="641997"/>
                  </a:lnTo>
                  <a:lnTo>
                    <a:pt x="397967" y="481177"/>
                  </a:lnTo>
                  <a:lnTo>
                    <a:pt x="436765" y="0"/>
                  </a:lnTo>
                  <a:close/>
                </a:path>
              </a:pathLst>
            </a:custGeom>
            <a:solidFill>
              <a:srgbClr val="DCDCD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52" name="object 47">
              <a:extLst>
                <a:ext uri="{FF2B5EF4-FFF2-40B4-BE49-F238E27FC236}">
                  <a16:creationId xmlns:a16="http://schemas.microsoft.com/office/drawing/2014/main" id="{5035E277-D033-DED6-AA90-B9563417744F}"/>
                </a:ext>
              </a:extLst>
            </p:cNvPr>
            <p:cNvSpPr/>
            <p:nvPr/>
          </p:nvSpPr>
          <p:spPr>
            <a:xfrm>
              <a:off x="1661020" y="4146321"/>
              <a:ext cx="252729" cy="243204"/>
            </a:xfrm>
            <a:custGeom>
              <a:avLst/>
              <a:gdLst/>
              <a:ahLst/>
              <a:cxnLst/>
              <a:rect l="l" t="t" r="r" b="b"/>
              <a:pathLst>
                <a:path w="252730" h="243204">
                  <a:moveTo>
                    <a:pt x="252526" y="0"/>
                  </a:moveTo>
                  <a:lnTo>
                    <a:pt x="0" y="114973"/>
                  </a:lnTo>
                  <a:lnTo>
                    <a:pt x="252526" y="243179"/>
                  </a:lnTo>
                  <a:lnTo>
                    <a:pt x="252526" y="0"/>
                  </a:lnTo>
                  <a:close/>
                </a:path>
              </a:pathLst>
            </a:custGeom>
            <a:solidFill>
              <a:srgbClr val="21212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53" name="object 48">
              <a:extLst>
                <a:ext uri="{FF2B5EF4-FFF2-40B4-BE49-F238E27FC236}">
                  <a16:creationId xmlns:a16="http://schemas.microsoft.com/office/drawing/2014/main" id="{59834D3A-7FA9-F05A-8E40-361D9F6D6BF9}"/>
                </a:ext>
              </a:extLst>
            </p:cNvPr>
            <p:cNvSpPr/>
            <p:nvPr/>
          </p:nvSpPr>
          <p:spPr>
            <a:xfrm>
              <a:off x="551522" y="3351288"/>
              <a:ext cx="402043" cy="384378"/>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54" name="object 49">
              <a:extLst>
                <a:ext uri="{FF2B5EF4-FFF2-40B4-BE49-F238E27FC236}">
                  <a16:creationId xmlns:a16="http://schemas.microsoft.com/office/drawing/2014/main" id="{588F388F-52FA-2A74-4C17-6A33D1316BF8}"/>
                </a:ext>
              </a:extLst>
            </p:cNvPr>
            <p:cNvSpPr/>
            <p:nvPr/>
          </p:nvSpPr>
          <p:spPr>
            <a:xfrm>
              <a:off x="551507" y="3351288"/>
              <a:ext cx="229235" cy="297180"/>
            </a:xfrm>
            <a:custGeom>
              <a:avLst/>
              <a:gdLst/>
              <a:ahLst/>
              <a:cxnLst/>
              <a:rect l="l" t="t" r="r" b="b"/>
              <a:pathLst>
                <a:path w="229234" h="297179">
                  <a:moveTo>
                    <a:pt x="228955" y="0"/>
                  </a:moveTo>
                  <a:lnTo>
                    <a:pt x="38709" y="76669"/>
                  </a:lnTo>
                  <a:lnTo>
                    <a:pt x="0" y="297091"/>
                  </a:lnTo>
                  <a:lnTo>
                    <a:pt x="201256" y="227939"/>
                  </a:lnTo>
                  <a:lnTo>
                    <a:pt x="228955" y="0"/>
                  </a:lnTo>
                  <a:close/>
                </a:path>
              </a:pathLst>
            </a:custGeom>
            <a:solidFill>
              <a:srgbClr val="DCDCD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55" name="object 50">
              <a:extLst>
                <a:ext uri="{FF2B5EF4-FFF2-40B4-BE49-F238E27FC236}">
                  <a16:creationId xmlns:a16="http://schemas.microsoft.com/office/drawing/2014/main" id="{C7495E20-22A1-9C9A-ED13-4457AFF9A39E}"/>
                </a:ext>
              </a:extLst>
            </p:cNvPr>
            <p:cNvSpPr/>
            <p:nvPr/>
          </p:nvSpPr>
          <p:spPr>
            <a:xfrm>
              <a:off x="2210612" y="4285081"/>
              <a:ext cx="655065" cy="1121257"/>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56" name="object 51">
              <a:extLst>
                <a:ext uri="{FF2B5EF4-FFF2-40B4-BE49-F238E27FC236}">
                  <a16:creationId xmlns:a16="http://schemas.microsoft.com/office/drawing/2014/main" id="{80ED16A4-5150-3E3F-B30B-FB9F5043330F}"/>
                </a:ext>
              </a:extLst>
            </p:cNvPr>
            <p:cNvSpPr/>
            <p:nvPr/>
          </p:nvSpPr>
          <p:spPr>
            <a:xfrm>
              <a:off x="1740509" y="4285081"/>
              <a:ext cx="867359" cy="887920"/>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57" name="object 52">
              <a:extLst>
                <a:ext uri="{FF2B5EF4-FFF2-40B4-BE49-F238E27FC236}">
                  <a16:creationId xmlns:a16="http://schemas.microsoft.com/office/drawing/2014/main" id="{AD938B23-9162-B6BF-D6E2-5AA68FEF1A4B}"/>
                </a:ext>
              </a:extLst>
            </p:cNvPr>
            <p:cNvSpPr/>
            <p:nvPr/>
          </p:nvSpPr>
          <p:spPr>
            <a:xfrm>
              <a:off x="752551" y="2755087"/>
              <a:ext cx="1389646" cy="1596275"/>
            </a:xfrm>
            <a:prstGeom prst="rect">
              <a:avLst/>
            </a:prstGeom>
            <a:blipFill>
              <a:blip r:embed="rId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Tw Cen MT"/>
                <a:ea typeface="+mn-ea"/>
                <a:cs typeface="+mn-cs"/>
              </a:endParaRPr>
            </a:p>
          </p:txBody>
        </p:sp>
        <p:sp>
          <p:nvSpPr>
            <p:cNvPr id="58" name="object 53">
              <a:extLst>
                <a:ext uri="{FF2B5EF4-FFF2-40B4-BE49-F238E27FC236}">
                  <a16:creationId xmlns:a16="http://schemas.microsoft.com/office/drawing/2014/main" id="{91C984F5-C238-C300-C1A4-7FC79AF8032C}"/>
                </a:ext>
              </a:extLst>
            </p:cNvPr>
            <p:cNvSpPr/>
            <p:nvPr/>
          </p:nvSpPr>
          <p:spPr>
            <a:xfrm>
              <a:off x="431088" y="4481017"/>
              <a:ext cx="1968906" cy="1154468"/>
            </a:xfrm>
            <a:prstGeom prst="rect">
              <a:avLst/>
            </a:prstGeom>
            <a:blipFill>
              <a:blip r:embed="rId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59" name="object 54">
              <a:extLst>
                <a:ext uri="{FF2B5EF4-FFF2-40B4-BE49-F238E27FC236}">
                  <a16:creationId xmlns:a16="http://schemas.microsoft.com/office/drawing/2014/main" id="{C11174B5-E8B9-1883-30ED-C8079236BB8E}"/>
                </a:ext>
              </a:extLst>
            </p:cNvPr>
            <p:cNvSpPr/>
            <p:nvPr/>
          </p:nvSpPr>
          <p:spPr>
            <a:xfrm>
              <a:off x="752529" y="3703396"/>
              <a:ext cx="349250" cy="513715"/>
            </a:xfrm>
            <a:custGeom>
              <a:avLst/>
              <a:gdLst/>
              <a:ahLst/>
              <a:cxnLst/>
              <a:rect l="l" t="t" r="r" b="b"/>
              <a:pathLst>
                <a:path w="349250" h="513714">
                  <a:moveTo>
                    <a:pt x="349186" y="0"/>
                  </a:moveTo>
                  <a:lnTo>
                    <a:pt x="49022" y="140576"/>
                  </a:lnTo>
                  <a:lnTo>
                    <a:pt x="0" y="513270"/>
                  </a:lnTo>
                  <a:lnTo>
                    <a:pt x="318173" y="384695"/>
                  </a:lnTo>
                  <a:lnTo>
                    <a:pt x="349186" y="0"/>
                  </a:lnTo>
                  <a:close/>
                </a:path>
              </a:pathLst>
            </a:custGeom>
            <a:solidFill>
              <a:srgbClr val="DCDCD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60" name="object 55">
              <a:extLst>
                <a:ext uri="{FF2B5EF4-FFF2-40B4-BE49-F238E27FC236}">
                  <a16:creationId xmlns:a16="http://schemas.microsoft.com/office/drawing/2014/main" id="{A01BD73E-3E65-4523-8444-ED1B66891267}"/>
                </a:ext>
              </a:extLst>
            </p:cNvPr>
            <p:cNvSpPr/>
            <p:nvPr/>
          </p:nvSpPr>
          <p:spPr>
            <a:xfrm>
              <a:off x="1249514" y="3328022"/>
              <a:ext cx="914476" cy="983233"/>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61" name="object 56">
              <a:extLst>
                <a:ext uri="{FF2B5EF4-FFF2-40B4-BE49-F238E27FC236}">
                  <a16:creationId xmlns:a16="http://schemas.microsoft.com/office/drawing/2014/main" id="{E0C23C7C-3887-71D5-369A-B86FE4369FAA}"/>
                </a:ext>
              </a:extLst>
            </p:cNvPr>
            <p:cNvSpPr/>
            <p:nvPr/>
          </p:nvSpPr>
          <p:spPr>
            <a:xfrm>
              <a:off x="1929282" y="2427846"/>
              <a:ext cx="1625765" cy="1339646"/>
            </a:xfrm>
            <a:prstGeom prst="rect">
              <a:avLst/>
            </a:prstGeom>
            <a:blipFill>
              <a:blip r:embed="rId11"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Tw Cen MT"/>
                <a:ea typeface="+mn-ea"/>
                <a:cs typeface="+mn-cs"/>
              </a:endParaRPr>
            </a:p>
          </p:txBody>
        </p:sp>
        <p:sp>
          <p:nvSpPr>
            <p:cNvPr id="62" name="object 57">
              <a:extLst>
                <a:ext uri="{FF2B5EF4-FFF2-40B4-BE49-F238E27FC236}">
                  <a16:creationId xmlns:a16="http://schemas.microsoft.com/office/drawing/2014/main" id="{C7A1B6A5-E17C-2B9B-A0A5-C44326E9DD62}"/>
                </a:ext>
              </a:extLst>
            </p:cNvPr>
            <p:cNvSpPr/>
            <p:nvPr/>
          </p:nvSpPr>
          <p:spPr>
            <a:xfrm>
              <a:off x="1929307" y="2714409"/>
              <a:ext cx="902335" cy="631825"/>
            </a:xfrm>
            <a:custGeom>
              <a:avLst/>
              <a:gdLst/>
              <a:ahLst/>
              <a:cxnLst/>
              <a:rect l="l" t="t" r="r" b="b"/>
              <a:pathLst>
                <a:path w="902335" h="631825">
                  <a:moveTo>
                    <a:pt x="33477" y="0"/>
                  </a:moveTo>
                  <a:lnTo>
                    <a:pt x="18745" y="42129"/>
                  </a:lnTo>
                  <a:lnTo>
                    <a:pt x="8099" y="85998"/>
                  </a:lnTo>
                  <a:lnTo>
                    <a:pt x="1773" y="131380"/>
                  </a:lnTo>
                  <a:lnTo>
                    <a:pt x="0" y="178054"/>
                  </a:lnTo>
                  <a:lnTo>
                    <a:pt x="2952" y="224944"/>
                  </a:lnTo>
                  <a:lnTo>
                    <a:pt x="10472" y="270423"/>
                  </a:lnTo>
                  <a:lnTo>
                    <a:pt x="22327" y="314262"/>
                  </a:lnTo>
                  <a:lnTo>
                    <a:pt x="38282" y="356233"/>
                  </a:lnTo>
                  <a:lnTo>
                    <a:pt x="58105" y="396110"/>
                  </a:lnTo>
                  <a:lnTo>
                    <a:pt x="81562" y="433663"/>
                  </a:lnTo>
                  <a:lnTo>
                    <a:pt x="108419" y="468665"/>
                  </a:lnTo>
                  <a:lnTo>
                    <a:pt x="138442" y="500888"/>
                  </a:lnTo>
                  <a:lnTo>
                    <a:pt x="171399" y="530103"/>
                  </a:lnTo>
                  <a:lnTo>
                    <a:pt x="207055" y="556085"/>
                  </a:lnTo>
                  <a:lnTo>
                    <a:pt x="245177" y="578603"/>
                  </a:lnTo>
                  <a:lnTo>
                    <a:pt x="285532" y="597431"/>
                  </a:lnTo>
                  <a:lnTo>
                    <a:pt x="327885" y="612340"/>
                  </a:lnTo>
                  <a:lnTo>
                    <a:pt x="372004" y="623103"/>
                  </a:lnTo>
                  <a:lnTo>
                    <a:pt x="417655" y="629492"/>
                  </a:lnTo>
                  <a:lnTo>
                    <a:pt x="464604" y="631278"/>
                  </a:lnTo>
                  <a:lnTo>
                    <a:pt x="512477" y="628222"/>
                  </a:lnTo>
                  <a:lnTo>
                    <a:pt x="558868" y="620402"/>
                  </a:lnTo>
                  <a:lnTo>
                    <a:pt x="603534" y="608068"/>
                  </a:lnTo>
                  <a:lnTo>
                    <a:pt x="646236" y="591471"/>
                  </a:lnTo>
                  <a:lnTo>
                    <a:pt x="686729" y="570858"/>
                  </a:lnTo>
                  <a:lnTo>
                    <a:pt x="724774" y="546480"/>
                  </a:lnTo>
                  <a:lnTo>
                    <a:pt x="760127" y="518586"/>
                  </a:lnTo>
                  <a:lnTo>
                    <a:pt x="792547" y="487425"/>
                  </a:lnTo>
                  <a:lnTo>
                    <a:pt x="821793" y="453247"/>
                  </a:lnTo>
                  <a:lnTo>
                    <a:pt x="847623" y="416301"/>
                  </a:lnTo>
                  <a:lnTo>
                    <a:pt x="869794" y="376836"/>
                  </a:lnTo>
                  <a:lnTo>
                    <a:pt x="888065" y="335103"/>
                  </a:lnTo>
                  <a:lnTo>
                    <a:pt x="902195" y="291350"/>
                  </a:lnTo>
                  <a:lnTo>
                    <a:pt x="871964" y="331122"/>
                  </a:lnTo>
                  <a:lnTo>
                    <a:pt x="837805" y="367480"/>
                  </a:lnTo>
                  <a:lnTo>
                    <a:pt x="800026" y="400108"/>
                  </a:lnTo>
                  <a:lnTo>
                    <a:pt x="758932" y="428689"/>
                  </a:lnTo>
                  <a:lnTo>
                    <a:pt x="714833" y="452905"/>
                  </a:lnTo>
                  <a:lnTo>
                    <a:pt x="668034" y="472440"/>
                  </a:lnTo>
                  <a:lnTo>
                    <a:pt x="618843" y="486976"/>
                  </a:lnTo>
                  <a:lnTo>
                    <a:pt x="567568" y="496196"/>
                  </a:lnTo>
                  <a:lnTo>
                    <a:pt x="514515" y="499783"/>
                  </a:lnTo>
                  <a:lnTo>
                    <a:pt x="465835" y="497928"/>
                  </a:lnTo>
                  <a:lnTo>
                    <a:pt x="418502" y="491301"/>
                  </a:lnTo>
                  <a:lnTo>
                    <a:pt x="372757" y="480139"/>
                  </a:lnTo>
                  <a:lnTo>
                    <a:pt x="328845" y="464677"/>
                  </a:lnTo>
                  <a:lnTo>
                    <a:pt x="287005" y="445154"/>
                  </a:lnTo>
                  <a:lnTo>
                    <a:pt x="247480" y="421803"/>
                  </a:lnTo>
                  <a:lnTo>
                    <a:pt x="210513" y="394863"/>
                  </a:lnTo>
                  <a:lnTo>
                    <a:pt x="176345" y="364569"/>
                  </a:lnTo>
                  <a:lnTo>
                    <a:pt x="145219" y="331158"/>
                  </a:lnTo>
                  <a:lnTo>
                    <a:pt x="117376" y="294865"/>
                  </a:lnTo>
                  <a:lnTo>
                    <a:pt x="93059" y="255928"/>
                  </a:lnTo>
                  <a:lnTo>
                    <a:pt x="72509" y="214583"/>
                  </a:lnTo>
                  <a:lnTo>
                    <a:pt x="55970" y="171065"/>
                  </a:lnTo>
                  <a:lnTo>
                    <a:pt x="43681" y="125612"/>
                  </a:lnTo>
                  <a:lnTo>
                    <a:pt x="35887" y="78460"/>
                  </a:lnTo>
                  <a:lnTo>
                    <a:pt x="32829" y="29845"/>
                  </a:lnTo>
                  <a:lnTo>
                    <a:pt x="33158" y="7427"/>
                  </a:lnTo>
                  <a:lnTo>
                    <a:pt x="33477" y="0"/>
                  </a:lnTo>
                  <a:close/>
                </a:path>
              </a:pathLst>
            </a:custGeom>
            <a:solidFill>
              <a:srgbClr val="EEF0F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63" name="object 58">
              <a:extLst>
                <a:ext uri="{FF2B5EF4-FFF2-40B4-BE49-F238E27FC236}">
                  <a16:creationId xmlns:a16="http://schemas.microsoft.com/office/drawing/2014/main" id="{172FFF9A-660E-7B1E-74DE-E96AC8C21171}"/>
                </a:ext>
              </a:extLst>
            </p:cNvPr>
            <p:cNvSpPr/>
            <p:nvPr/>
          </p:nvSpPr>
          <p:spPr>
            <a:xfrm>
              <a:off x="2820987" y="3545484"/>
              <a:ext cx="267970" cy="551180"/>
            </a:xfrm>
            <a:custGeom>
              <a:avLst/>
              <a:gdLst/>
              <a:ahLst/>
              <a:cxnLst/>
              <a:rect l="l" t="t" r="r" b="b"/>
              <a:pathLst>
                <a:path w="267969" h="551179">
                  <a:moveTo>
                    <a:pt x="16154" y="0"/>
                  </a:moveTo>
                  <a:lnTo>
                    <a:pt x="0" y="24244"/>
                  </a:lnTo>
                  <a:lnTo>
                    <a:pt x="40868" y="386753"/>
                  </a:lnTo>
                  <a:lnTo>
                    <a:pt x="235864" y="546811"/>
                  </a:lnTo>
                  <a:lnTo>
                    <a:pt x="267538" y="550671"/>
                  </a:lnTo>
                  <a:lnTo>
                    <a:pt x="212737" y="187337"/>
                  </a:lnTo>
                  <a:lnTo>
                    <a:pt x="16154" y="0"/>
                  </a:lnTo>
                  <a:close/>
                </a:path>
              </a:pathLst>
            </a:custGeom>
            <a:solidFill>
              <a:srgbClr val="EDEDE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64" name="object 59">
              <a:extLst>
                <a:ext uri="{FF2B5EF4-FFF2-40B4-BE49-F238E27FC236}">
                  <a16:creationId xmlns:a16="http://schemas.microsoft.com/office/drawing/2014/main" id="{FFACAF9B-464F-10A8-4778-3FC47FB7757B}"/>
                </a:ext>
              </a:extLst>
            </p:cNvPr>
            <p:cNvSpPr/>
            <p:nvPr/>
          </p:nvSpPr>
          <p:spPr>
            <a:xfrm>
              <a:off x="2471965" y="3545459"/>
              <a:ext cx="616559" cy="669620"/>
            </a:xfrm>
            <a:prstGeom prst="rect">
              <a:avLst/>
            </a:prstGeom>
            <a:blipFill>
              <a:blip r:embed="rId1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65" name="object 60">
              <a:extLst>
                <a:ext uri="{FF2B5EF4-FFF2-40B4-BE49-F238E27FC236}">
                  <a16:creationId xmlns:a16="http://schemas.microsoft.com/office/drawing/2014/main" id="{D2317F48-8F8C-3FAC-D6E1-A3C39C33931A}"/>
                </a:ext>
              </a:extLst>
            </p:cNvPr>
            <p:cNvSpPr/>
            <p:nvPr/>
          </p:nvSpPr>
          <p:spPr>
            <a:xfrm>
              <a:off x="968413" y="4143946"/>
              <a:ext cx="1025550" cy="1025715"/>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66" name="object 61">
              <a:extLst>
                <a:ext uri="{FF2B5EF4-FFF2-40B4-BE49-F238E27FC236}">
                  <a16:creationId xmlns:a16="http://schemas.microsoft.com/office/drawing/2014/main" id="{42EC1C86-B939-E2D1-36BC-41BAC74D1541}"/>
                </a:ext>
              </a:extLst>
            </p:cNvPr>
            <p:cNvSpPr/>
            <p:nvPr/>
          </p:nvSpPr>
          <p:spPr>
            <a:xfrm>
              <a:off x="968425" y="4464138"/>
              <a:ext cx="1008380" cy="705485"/>
            </a:xfrm>
            <a:custGeom>
              <a:avLst/>
              <a:gdLst/>
              <a:ahLst/>
              <a:cxnLst/>
              <a:rect l="l" t="t" r="r" b="b"/>
              <a:pathLst>
                <a:path w="1008380" h="705485">
                  <a:moveTo>
                    <a:pt x="37401" y="0"/>
                  </a:moveTo>
                  <a:lnTo>
                    <a:pt x="20945" y="47065"/>
                  </a:lnTo>
                  <a:lnTo>
                    <a:pt x="9051" y="96078"/>
                  </a:lnTo>
                  <a:lnTo>
                    <a:pt x="1982" y="146782"/>
                  </a:lnTo>
                  <a:lnTo>
                    <a:pt x="0" y="198920"/>
                  </a:lnTo>
                  <a:lnTo>
                    <a:pt x="2673" y="245570"/>
                  </a:lnTo>
                  <a:lnTo>
                    <a:pt x="9402" y="290996"/>
                  </a:lnTo>
                  <a:lnTo>
                    <a:pt x="20004" y="335017"/>
                  </a:lnTo>
                  <a:lnTo>
                    <a:pt x="34295" y="377456"/>
                  </a:lnTo>
                  <a:lnTo>
                    <a:pt x="52092" y="418134"/>
                  </a:lnTo>
                  <a:lnTo>
                    <a:pt x="73211" y="456871"/>
                  </a:lnTo>
                  <a:lnTo>
                    <a:pt x="97470" y="493490"/>
                  </a:lnTo>
                  <a:lnTo>
                    <a:pt x="124685" y="527811"/>
                  </a:lnTo>
                  <a:lnTo>
                    <a:pt x="154673" y="559657"/>
                  </a:lnTo>
                  <a:lnTo>
                    <a:pt x="187250" y="588847"/>
                  </a:lnTo>
                  <a:lnTo>
                    <a:pt x="222233" y="615204"/>
                  </a:lnTo>
                  <a:lnTo>
                    <a:pt x="259439" y="638549"/>
                  </a:lnTo>
                  <a:lnTo>
                    <a:pt x="298684" y="658704"/>
                  </a:lnTo>
                  <a:lnTo>
                    <a:pt x="339786" y="675488"/>
                  </a:lnTo>
                  <a:lnTo>
                    <a:pt x="382560" y="688724"/>
                  </a:lnTo>
                  <a:lnTo>
                    <a:pt x="426824" y="698234"/>
                  </a:lnTo>
                  <a:lnTo>
                    <a:pt x="472394" y="703838"/>
                  </a:lnTo>
                  <a:lnTo>
                    <a:pt x="519087" y="705358"/>
                  </a:lnTo>
                  <a:lnTo>
                    <a:pt x="568813" y="702368"/>
                  </a:lnTo>
                  <a:lnTo>
                    <a:pt x="617128" y="694772"/>
                  </a:lnTo>
                  <a:lnTo>
                    <a:pt x="663815" y="682792"/>
                  </a:lnTo>
                  <a:lnTo>
                    <a:pt x="708657" y="666653"/>
                  </a:lnTo>
                  <a:lnTo>
                    <a:pt x="751438" y="646577"/>
                  </a:lnTo>
                  <a:lnTo>
                    <a:pt x="791942" y="622788"/>
                  </a:lnTo>
                  <a:lnTo>
                    <a:pt x="829952" y="595507"/>
                  </a:lnTo>
                  <a:lnTo>
                    <a:pt x="865252" y="564959"/>
                  </a:lnTo>
                  <a:lnTo>
                    <a:pt x="897625" y="531367"/>
                  </a:lnTo>
                  <a:lnTo>
                    <a:pt x="926855" y="494954"/>
                  </a:lnTo>
                  <a:lnTo>
                    <a:pt x="952725" y="455943"/>
                  </a:lnTo>
                  <a:lnTo>
                    <a:pt x="975018" y="414556"/>
                  </a:lnTo>
                  <a:lnTo>
                    <a:pt x="993519" y="371018"/>
                  </a:lnTo>
                  <a:lnTo>
                    <a:pt x="1008011" y="325551"/>
                  </a:lnTo>
                  <a:lnTo>
                    <a:pt x="977817" y="365709"/>
                  </a:lnTo>
                  <a:lnTo>
                    <a:pt x="944042" y="402807"/>
                  </a:lnTo>
                  <a:lnTo>
                    <a:pt x="906935" y="436587"/>
                  </a:lnTo>
                  <a:lnTo>
                    <a:pt x="866746" y="466790"/>
                  </a:lnTo>
                  <a:lnTo>
                    <a:pt x="823725" y="493158"/>
                  </a:lnTo>
                  <a:lnTo>
                    <a:pt x="778121" y="515432"/>
                  </a:lnTo>
                  <a:lnTo>
                    <a:pt x="730185" y="533354"/>
                  </a:lnTo>
                  <a:lnTo>
                    <a:pt x="680165" y="546664"/>
                  </a:lnTo>
                  <a:lnTo>
                    <a:pt x="628313" y="555105"/>
                  </a:lnTo>
                  <a:lnTo>
                    <a:pt x="574878" y="558419"/>
                  </a:lnTo>
                  <a:lnTo>
                    <a:pt x="526462" y="556844"/>
                  </a:lnTo>
                  <a:lnTo>
                    <a:pt x="479211" y="551034"/>
                  </a:lnTo>
                  <a:lnTo>
                    <a:pt x="433315" y="541173"/>
                  </a:lnTo>
                  <a:lnTo>
                    <a:pt x="388964" y="527448"/>
                  </a:lnTo>
                  <a:lnTo>
                    <a:pt x="346348" y="510043"/>
                  </a:lnTo>
                  <a:lnTo>
                    <a:pt x="305657" y="489144"/>
                  </a:lnTo>
                  <a:lnTo>
                    <a:pt x="267081" y="464937"/>
                  </a:lnTo>
                  <a:lnTo>
                    <a:pt x="230810" y="437606"/>
                  </a:lnTo>
                  <a:lnTo>
                    <a:pt x="197034" y="407338"/>
                  </a:lnTo>
                  <a:lnTo>
                    <a:pt x="165942" y="374317"/>
                  </a:lnTo>
                  <a:lnTo>
                    <a:pt x="137726" y="338730"/>
                  </a:lnTo>
                  <a:lnTo>
                    <a:pt x="112574" y="300761"/>
                  </a:lnTo>
                  <a:lnTo>
                    <a:pt x="90677" y="260596"/>
                  </a:lnTo>
                  <a:lnTo>
                    <a:pt x="72225" y="218421"/>
                  </a:lnTo>
                  <a:lnTo>
                    <a:pt x="57408" y="174421"/>
                  </a:lnTo>
                  <a:lnTo>
                    <a:pt x="46415" y="128781"/>
                  </a:lnTo>
                  <a:lnTo>
                    <a:pt x="39438" y="81687"/>
                  </a:lnTo>
                  <a:lnTo>
                    <a:pt x="36664" y="33324"/>
                  </a:lnTo>
                  <a:lnTo>
                    <a:pt x="36785" y="16614"/>
                  </a:lnTo>
                  <a:lnTo>
                    <a:pt x="37401" y="0"/>
                  </a:lnTo>
                  <a:close/>
                </a:path>
              </a:pathLst>
            </a:custGeom>
            <a:solidFill>
              <a:srgbClr val="E6E9E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67" name="object 62">
              <a:extLst>
                <a:ext uri="{FF2B5EF4-FFF2-40B4-BE49-F238E27FC236}">
                  <a16:creationId xmlns:a16="http://schemas.microsoft.com/office/drawing/2014/main" id="{CA03330A-4570-0BE9-D119-6FC41194D082}"/>
                </a:ext>
              </a:extLst>
            </p:cNvPr>
            <p:cNvSpPr/>
            <p:nvPr/>
          </p:nvSpPr>
          <p:spPr>
            <a:xfrm>
              <a:off x="2837116" y="4427359"/>
              <a:ext cx="754646" cy="751954"/>
            </a:xfrm>
            <a:prstGeom prst="rect">
              <a:avLst/>
            </a:prstGeom>
            <a:blipFill>
              <a:blip r:embed="rId1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68" name="object 63">
              <a:extLst>
                <a:ext uri="{FF2B5EF4-FFF2-40B4-BE49-F238E27FC236}">
                  <a16:creationId xmlns:a16="http://schemas.microsoft.com/office/drawing/2014/main" id="{4282653A-5C0B-FEA0-928D-0942B045038F}"/>
                </a:ext>
              </a:extLst>
            </p:cNvPr>
            <p:cNvSpPr/>
            <p:nvPr/>
          </p:nvSpPr>
          <p:spPr>
            <a:xfrm>
              <a:off x="2870263" y="4059008"/>
              <a:ext cx="405130" cy="821690"/>
            </a:xfrm>
            <a:custGeom>
              <a:avLst/>
              <a:gdLst/>
              <a:ahLst/>
              <a:cxnLst/>
              <a:rect l="l" t="t" r="r" b="b"/>
              <a:pathLst>
                <a:path w="405129" h="821689">
                  <a:moveTo>
                    <a:pt x="24358" y="0"/>
                  </a:moveTo>
                  <a:lnTo>
                    <a:pt x="0" y="41389"/>
                  </a:lnTo>
                  <a:lnTo>
                    <a:pt x="63804" y="641984"/>
                  </a:lnTo>
                  <a:lnTo>
                    <a:pt x="354761" y="816267"/>
                  </a:lnTo>
                  <a:lnTo>
                    <a:pt x="404863" y="821385"/>
                  </a:lnTo>
                  <a:lnTo>
                    <a:pt x="315849" y="228714"/>
                  </a:lnTo>
                  <a:lnTo>
                    <a:pt x="24358" y="0"/>
                  </a:lnTo>
                  <a:close/>
                </a:path>
              </a:pathLst>
            </a:custGeom>
            <a:solidFill>
              <a:srgbClr val="EDEDE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69" name="object 64">
              <a:extLst>
                <a:ext uri="{FF2B5EF4-FFF2-40B4-BE49-F238E27FC236}">
                  <a16:creationId xmlns:a16="http://schemas.microsoft.com/office/drawing/2014/main" id="{8A5508E5-FAAB-CA91-9709-1E3889F1BF62}"/>
                </a:ext>
              </a:extLst>
            </p:cNvPr>
            <p:cNvSpPr/>
            <p:nvPr/>
          </p:nvSpPr>
          <p:spPr>
            <a:xfrm>
              <a:off x="2337015" y="4058996"/>
              <a:ext cx="938148" cy="962088"/>
            </a:xfrm>
            <a:prstGeom prst="rect">
              <a:avLst/>
            </a:prstGeom>
            <a:blipFill>
              <a:blip r:embed="rId1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70" name="object 65">
              <a:extLst>
                <a:ext uri="{FF2B5EF4-FFF2-40B4-BE49-F238E27FC236}">
                  <a16:creationId xmlns:a16="http://schemas.microsoft.com/office/drawing/2014/main" id="{604B63D2-CBB8-EF58-0A16-4E02EE167096}"/>
                </a:ext>
              </a:extLst>
            </p:cNvPr>
            <p:cNvSpPr/>
            <p:nvPr/>
          </p:nvSpPr>
          <p:spPr>
            <a:xfrm>
              <a:off x="1929282" y="2427833"/>
              <a:ext cx="917892" cy="917905"/>
            </a:xfrm>
            <a:prstGeom prst="rect">
              <a:avLst/>
            </a:prstGeom>
            <a:blipFill>
              <a:blip r:embed="rId16" cstate="print">
                <a:biLevel thresh="75000"/>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Tw Cen MT"/>
                <a:ea typeface="+mn-ea"/>
                <a:cs typeface="+mn-cs"/>
              </a:endParaRPr>
            </a:p>
          </p:txBody>
        </p:sp>
        <p:sp>
          <p:nvSpPr>
            <p:cNvPr id="71" name="object 66">
              <a:extLst>
                <a:ext uri="{FF2B5EF4-FFF2-40B4-BE49-F238E27FC236}">
                  <a16:creationId xmlns:a16="http://schemas.microsoft.com/office/drawing/2014/main" id="{011B4BAB-4E31-CF82-F343-1A97CBA61375}"/>
                </a:ext>
              </a:extLst>
            </p:cNvPr>
            <p:cNvSpPr/>
            <p:nvPr/>
          </p:nvSpPr>
          <p:spPr>
            <a:xfrm>
              <a:off x="2397658" y="3101479"/>
              <a:ext cx="381000" cy="766445"/>
            </a:xfrm>
            <a:custGeom>
              <a:avLst/>
              <a:gdLst/>
              <a:ahLst/>
              <a:cxnLst/>
              <a:rect l="l" t="t" r="r" b="b"/>
              <a:pathLst>
                <a:path w="381000" h="766445">
                  <a:moveTo>
                    <a:pt x="24117" y="0"/>
                  </a:moveTo>
                  <a:lnTo>
                    <a:pt x="0" y="44005"/>
                  </a:lnTo>
                  <a:lnTo>
                    <a:pt x="36766" y="512927"/>
                  </a:lnTo>
                  <a:lnTo>
                    <a:pt x="343357" y="764070"/>
                  </a:lnTo>
                  <a:lnTo>
                    <a:pt x="380453" y="766381"/>
                  </a:lnTo>
                  <a:lnTo>
                    <a:pt x="325996" y="286791"/>
                  </a:lnTo>
                  <a:lnTo>
                    <a:pt x="24117" y="0"/>
                  </a:lnTo>
                  <a:close/>
                </a:path>
              </a:pathLst>
            </a:custGeom>
            <a:solidFill>
              <a:srgbClr val="EDEDE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72" name="object 67">
              <a:extLst>
                <a:ext uri="{FF2B5EF4-FFF2-40B4-BE49-F238E27FC236}">
                  <a16:creationId xmlns:a16="http://schemas.microsoft.com/office/drawing/2014/main" id="{F23B0FFD-C63D-1927-3B77-6EA196EF24D9}"/>
                </a:ext>
              </a:extLst>
            </p:cNvPr>
            <p:cNvSpPr/>
            <p:nvPr/>
          </p:nvSpPr>
          <p:spPr>
            <a:xfrm>
              <a:off x="966444" y="4142460"/>
              <a:ext cx="1026794" cy="1026807"/>
            </a:xfrm>
            <a:prstGeom prst="rect">
              <a:avLst/>
            </a:prstGeom>
            <a:blipFill>
              <a:blip r:embed="rId17" cstate="print">
                <a:biLevel thresh="75000"/>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73" name="object 68">
              <a:extLst>
                <a:ext uri="{FF2B5EF4-FFF2-40B4-BE49-F238E27FC236}">
                  <a16:creationId xmlns:a16="http://schemas.microsoft.com/office/drawing/2014/main" id="{D3342C12-3EC2-13DD-F8B0-AD42422ABF11}"/>
                </a:ext>
              </a:extLst>
            </p:cNvPr>
            <p:cNvSpPr/>
            <p:nvPr/>
          </p:nvSpPr>
          <p:spPr>
            <a:xfrm>
              <a:off x="1941766" y="3101492"/>
              <a:ext cx="964361" cy="1554467"/>
            </a:xfrm>
            <a:prstGeom prst="rect">
              <a:avLst/>
            </a:prstGeom>
            <a:blipFill>
              <a:blip r:embed="rId1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Tw Cen MT"/>
                <a:ea typeface="+mn-ea"/>
                <a:cs typeface="+mn-cs"/>
              </a:endParaRPr>
            </a:p>
          </p:txBody>
        </p:sp>
        <p:sp>
          <p:nvSpPr>
            <p:cNvPr id="74" name="object 69">
              <a:extLst>
                <a:ext uri="{FF2B5EF4-FFF2-40B4-BE49-F238E27FC236}">
                  <a16:creationId xmlns:a16="http://schemas.microsoft.com/office/drawing/2014/main" id="{F26AF9A2-D459-B89F-6D9B-EAC3B6311C1E}"/>
                </a:ext>
              </a:extLst>
            </p:cNvPr>
            <p:cNvSpPr/>
            <p:nvPr/>
          </p:nvSpPr>
          <p:spPr>
            <a:xfrm>
              <a:off x="1866087" y="3639743"/>
              <a:ext cx="1040041" cy="1189596"/>
            </a:xfrm>
            <a:prstGeom prst="rect">
              <a:avLst/>
            </a:prstGeom>
            <a:blipFill>
              <a:blip r:embed="rId1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grpSp>
      <p:sp>
        <p:nvSpPr>
          <p:cNvPr id="36" name="object 6">
            <a:extLst>
              <a:ext uri="{FF2B5EF4-FFF2-40B4-BE49-F238E27FC236}">
                <a16:creationId xmlns:a16="http://schemas.microsoft.com/office/drawing/2014/main" id="{21772AE3-6120-9876-7544-7DBF8541ED11}"/>
              </a:ext>
            </a:extLst>
          </p:cNvPr>
          <p:cNvSpPr/>
          <p:nvPr/>
        </p:nvSpPr>
        <p:spPr>
          <a:xfrm>
            <a:off x="1742502" y="2894606"/>
            <a:ext cx="695932" cy="648867"/>
          </a:xfrm>
          <a:prstGeom prst="rect">
            <a:avLst/>
          </a:prstGeom>
          <a:blipFill>
            <a:blip r:embed="rId20" cstate="print">
              <a:duotone>
                <a:schemeClr val="accent4">
                  <a:shade val="45000"/>
                  <a:satMod val="135000"/>
                </a:schemeClr>
                <a:prstClr val="white"/>
              </a:duotone>
              <a:extLst>
                <a:ext uri="{BEBA8EAE-BF5A-486C-A8C5-ECC9F3942E4B}">
                  <a14:imgProps xmlns:a14="http://schemas.microsoft.com/office/drawing/2010/main">
                    <a14:imgLayer r:embed="rId21">
                      <a14:imgEffect>
                        <a14:artisticGlowEdges/>
                      </a14:imgEffect>
                    </a14:imgLayer>
                  </a14:imgProps>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Tw Cen MT"/>
              <a:ea typeface="+mn-ea"/>
              <a:cs typeface="+mn-cs"/>
            </a:endParaRPr>
          </a:p>
        </p:txBody>
      </p:sp>
      <p:grpSp>
        <p:nvGrpSpPr>
          <p:cNvPr id="40" name="object 10">
            <a:extLst>
              <a:ext uri="{FF2B5EF4-FFF2-40B4-BE49-F238E27FC236}">
                <a16:creationId xmlns:a16="http://schemas.microsoft.com/office/drawing/2014/main" id="{C473D084-DABB-4B6B-E2EB-78738AE3654A}"/>
              </a:ext>
            </a:extLst>
          </p:cNvPr>
          <p:cNvGrpSpPr/>
          <p:nvPr/>
        </p:nvGrpSpPr>
        <p:grpSpPr>
          <a:xfrm>
            <a:off x="808166" y="4690221"/>
            <a:ext cx="751952" cy="726517"/>
            <a:chOff x="8148243" y="1885200"/>
            <a:chExt cx="611505" cy="611505"/>
          </a:xfrm>
        </p:grpSpPr>
        <p:sp>
          <p:nvSpPr>
            <p:cNvPr id="41" name="object 11">
              <a:extLst>
                <a:ext uri="{FF2B5EF4-FFF2-40B4-BE49-F238E27FC236}">
                  <a16:creationId xmlns:a16="http://schemas.microsoft.com/office/drawing/2014/main" id="{77958984-29E4-E1A8-E2FB-B4DD0AC84686}"/>
                </a:ext>
              </a:extLst>
            </p:cNvPr>
            <p:cNvSpPr/>
            <p:nvPr/>
          </p:nvSpPr>
          <p:spPr>
            <a:xfrm>
              <a:off x="8148243" y="1885200"/>
              <a:ext cx="611505" cy="611505"/>
            </a:xfrm>
            <a:custGeom>
              <a:avLst/>
              <a:gdLst/>
              <a:ahLst/>
              <a:cxnLst/>
              <a:rect l="l" t="t" r="r" b="b"/>
              <a:pathLst>
                <a:path w="611504" h="611505">
                  <a:moveTo>
                    <a:pt x="305752" y="0"/>
                  </a:moveTo>
                  <a:lnTo>
                    <a:pt x="256158" y="4001"/>
                  </a:lnTo>
                  <a:lnTo>
                    <a:pt x="209112" y="15587"/>
                  </a:lnTo>
                  <a:lnTo>
                    <a:pt x="165243" y="34128"/>
                  </a:lnTo>
                  <a:lnTo>
                    <a:pt x="125180" y="58993"/>
                  </a:lnTo>
                  <a:lnTo>
                    <a:pt x="89554" y="89554"/>
                  </a:lnTo>
                  <a:lnTo>
                    <a:pt x="58993" y="125180"/>
                  </a:lnTo>
                  <a:lnTo>
                    <a:pt x="34128" y="165243"/>
                  </a:lnTo>
                  <a:lnTo>
                    <a:pt x="15587" y="209112"/>
                  </a:lnTo>
                  <a:lnTo>
                    <a:pt x="4001" y="256158"/>
                  </a:lnTo>
                  <a:lnTo>
                    <a:pt x="0" y="305752"/>
                  </a:lnTo>
                  <a:lnTo>
                    <a:pt x="4001" y="355349"/>
                  </a:lnTo>
                  <a:lnTo>
                    <a:pt x="15587" y="402397"/>
                  </a:lnTo>
                  <a:lnTo>
                    <a:pt x="34128" y="446267"/>
                  </a:lnTo>
                  <a:lnTo>
                    <a:pt x="58993" y="486330"/>
                  </a:lnTo>
                  <a:lnTo>
                    <a:pt x="89554" y="521955"/>
                  </a:lnTo>
                  <a:lnTo>
                    <a:pt x="125180" y="552515"/>
                  </a:lnTo>
                  <a:lnTo>
                    <a:pt x="165243" y="577379"/>
                  </a:lnTo>
                  <a:lnTo>
                    <a:pt x="209112" y="595918"/>
                  </a:lnTo>
                  <a:lnTo>
                    <a:pt x="256158" y="607503"/>
                  </a:lnTo>
                  <a:lnTo>
                    <a:pt x="305752" y="611504"/>
                  </a:lnTo>
                  <a:lnTo>
                    <a:pt x="355346" y="607503"/>
                  </a:lnTo>
                  <a:lnTo>
                    <a:pt x="402392" y="595918"/>
                  </a:lnTo>
                  <a:lnTo>
                    <a:pt x="446261" y="577379"/>
                  </a:lnTo>
                  <a:lnTo>
                    <a:pt x="486324" y="552515"/>
                  </a:lnTo>
                  <a:lnTo>
                    <a:pt x="521950" y="521955"/>
                  </a:lnTo>
                  <a:lnTo>
                    <a:pt x="552511" y="486330"/>
                  </a:lnTo>
                  <a:lnTo>
                    <a:pt x="577376" y="446267"/>
                  </a:lnTo>
                  <a:lnTo>
                    <a:pt x="595917" y="402397"/>
                  </a:lnTo>
                  <a:lnTo>
                    <a:pt x="607503" y="355349"/>
                  </a:lnTo>
                  <a:lnTo>
                    <a:pt x="611505" y="305752"/>
                  </a:lnTo>
                  <a:lnTo>
                    <a:pt x="607503" y="256158"/>
                  </a:lnTo>
                  <a:lnTo>
                    <a:pt x="595917" y="209112"/>
                  </a:lnTo>
                  <a:lnTo>
                    <a:pt x="577376" y="165243"/>
                  </a:lnTo>
                  <a:lnTo>
                    <a:pt x="552511" y="125180"/>
                  </a:lnTo>
                  <a:lnTo>
                    <a:pt x="521950" y="89554"/>
                  </a:lnTo>
                  <a:lnTo>
                    <a:pt x="486324" y="58993"/>
                  </a:lnTo>
                  <a:lnTo>
                    <a:pt x="446261" y="34128"/>
                  </a:lnTo>
                  <a:lnTo>
                    <a:pt x="402392" y="15587"/>
                  </a:lnTo>
                  <a:lnTo>
                    <a:pt x="355346" y="4001"/>
                  </a:lnTo>
                  <a:lnTo>
                    <a:pt x="305752" y="0"/>
                  </a:lnTo>
                  <a:close/>
                </a:path>
              </a:pathLst>
            </a:custGeom>
            <a:solidFill>
              <a:schemeClr val="accent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42" name="object 12">
              <a:extLst>
                <a:ext uri="{FF2B5EF4-FFF2-40B4-BE49-F238E27FC236}">
                  <a16:creationId xmlns:a16="http://schemas.microsoft.com/office/drawing/2014/main" id="{E2545284-BD2D-59F4-F973-E57AD5CB7364}"/>
                </a:ext>
              </a:extLst>
            </p:cNvPr>
            <p:cNvSpPr/>
            <p:nvPr/>
          </p:nvSpPr>
          <p:spPr>
            <a:xfrm>
              <a:off x="8398065" y="2154654"/>
              <a:ext cx="196723" cy="72847"/>
            </a:xfrm>
            <a:prstGeom prst="rect">
              <a:avLst/>
            </a:prstGeom>
            <a:blipFill>
              <a:blip r:embed="rId2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43" name="object 13">
              <a:extLst>
                <a:ext uri="{FF2B5EF4-FFF2-40B4-BE49-F238E27FC236}">
                  <a16:creationId xmlns:a16="http://schemas.microsoft.com/office/drawing/2014/main" id="{8B7DB143-6772-79B9-2F45-81AF4E50D51F}"/>
                </a:ext>
              </a:extLst>
            </p:cNvPr>
            <p:cNvSpPr/>
            <p:nvPr/>
          </p:nvSpPr>
          <p:spPr>
            <a:xfrm>
              <a:off x="8252764" y="1991245"/>
              <a:ext cx="408940" cy="306705"/>
            </a:xfrm>
            <a:custGeom>
              <a:avLst/>
              <a:gdLst/>
              <a:ahLst/>
              <a:cxnLst/>
              <a:rect l="l" t="t" r="r" b="b"/>
              <a:pathLst>
                <a:path w="408940" h="306705">
                  <a:moveTo>
                    <a:pt x="286651" y="61353"/>
                  </a:moveTo>
                  <a:lnTo>
                    <a:pt x="306285" y="27355"/>
                  </a:lnTo>
                </a:path>
                <a:path w="408940" h="306705">
                  <a:moveTo>
                    <a:pt x="347014" y="121716"/>
                  </a:moveTo>
                  <a:lnTo>
                    <a:pt x="381012" y="102095"/>
                  </a:lnTo>
                </a:path>
                <a:path w="408940" h="306705">
                  <a:moveTo>
                    <a:pt x="27355" y="306273"/>
                  </a:moveTo>
                  <a:lnTo>
                    <a:pt x="61353" y="286651"/>
                  </a:lnTo>
                </a:path>
                <a:path w="408940" h="306705">
                  <a:moveTo>
                    <a:pt x="369112" y="204190"/>
                  </a:moveTo>
                  <a:lnTo>
                    <a:pt x="408381" y="204190"/>
                  </a:lnTo>
                </a:path>
                <a:path w="408940" h="306705">
                  <a:moveTo>
                    <a:pt x="0" y="204190"/>
                  </a:moveTo>
                  <a:lnTo>
                    <a:pt x="39255" y="204190"/>
                  </a:lnTo>
                </a:path>
                <a:path w="408940" h="306705">
                  <a:moveTo>
                    <a:pt x="347014" y="286651"/>
                  </a:moveTo>
                  <a:lnTo>
                    <a:pt x="381012" y="306273"/>
                  </a:lnTo>
                </a:path>
                <a:path w="408940" h="306705">
                  <a:moveTo>
                    <a:pt x="27355" y="102095"/>
                  </a:moveTo>
                  <a:lnTo>
                    <a:pt x="61353" y="121716"/>
                  </a:lnTo>
                </a:path>
                <a:path w="408940" h="306705">
                  <a:moveTo>
                    <a:pt x="102095" y="27355"/>
                  </a:moveTo>
                  <a:lnTo>
                    <a:pt x="121716" y="61353"/>
                  </a:lnTo>
                </a:path>
                <a:path w="408940" h="306705">
                  <a:moveTo>
                    <a:pt x="204190" y="0"/>
                  </a:moveTo>
                  <a:lnTo>
                    <a:pt x="204190" y="39255"/>
                  </a:lnTo>
                </a:path>
                <a:path w="408940" h="306705">
                  <a:moveTo>
                    <a:pt x="27317" y="306285"/>
                  </a:moveTo>
                  <a:lnTo>
                    <a:pt x="15719" y="282891"/>
                  </a:lnTo>
                  <a:lnTo>
                    <a:pt x="7143" y="257919"/>
                  </a:lnTo>
                  <a:lnTo>
                    <a:pt x="1825" y="231606"/>
                  </a:lnTo>
                  <a:lnTo>
                    <a:pt x="0" y="204190"/>
                  </a:lnTo>
                  <a:lnTo>
                    <a:pt x="5392" y="157370"/>
                  </a:lnTo>
                  <a:lnTo>
                    <a:pt x="20753" y="114390"/>
                  </a:lnTo>
                  <a:lnTo>
                    <a:pt x="44856" y="76477"/>
                  </a:lnTo>
                  <a:lnTo>
                    <a:pt x="76477" y="44856"/>
                  </a:lnTo>
                  <a:lnTo>
                    <a:pt x="114390" y="20753"/>
                  </a:lnTo>
                  <a:lnTo>
                    <a:pt x="157370" y="5392"/>
                  </a:lnTo>
                  <a:lnTo>
                    <a:pt x="204190" y="0"/>
                  </a:lnTo>
                  <a:lnTo>
                    <a:pt x="251007" y="5392"/>
                  </a:lnTo>
                  <a:lnTo>
                    <a:pt x="293984" y="20753"/>
                  </a:lnTo>
                  <a:lnTo>
                    <a:pt x="331898" y="44856"/>
                  </a:lnTo>
                  <a:lnTo>
                    <a:pt x="363520" y="76477"/>
                  </a:lnTo>
                  <a:lnTo>
                    <a:pt x="387625" y="114390"/>
                  </a:lnTo>
                  <a:lnTo>
                    <a:pt x="402987" y="157370"/>
                  </a:lnTo>
                  <a:lnTo>
                    <a:pt x="408381" y="204190"/>
                  </a:lnTo>
                  <a:lnTo>
                    <a:pt x="406553" y="231614"/>
                  </a:lnTo>
                  <a:lnTo>
                    <a:pt x="401231" y="257930"/>
                  </a:lnTo>
                  <a:lnTo>
                    <a:pt x="392650" y="282904"/>
                  </a:lnTo>
                  <a:lnTo>
                    <a:pt x="381050" y="306298"/>
                  </a:lnTo>
                </a:path>
              </a:pathLst>
            </a:custGeom>
            <a:ln w="15849">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grpSp>
      <p:sp>
        <p:nvSpPr>
          <p:cNvPr id="44" name="TextBox 43">
            <a:extLst>
              <a:ext uri="{FF2B5EF4-FFF2-40B4-BE49-F238E27FC236}">
                <a16:creationId xmlns:a16="http://schemas.microsoft.com/office/drawing/2014/main" id="{38D5FADB-6E9B-F778-7DFD-AC8DD9FBE8D5}"/>
              </a:ext>
            </a:extLst>
          </p:cNvPr>
          <p:cNvSpPr txBox="1"/>
          <p:nvPr/>
        </p:nvSpPr>
        <p:spPr>
          <a:xfrm>
            <a:off x="203537" y="235633"/>
            <a:ext cx="10909500" cy="535531"/>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N" sz="3200" b="1" i="0" u="none" strike="noStrike" kern="1200" cap="small" spc="300" normalizeH="0" baseline="0" noProof="0" dirty="0">
                <a:ln>
                  <a:noFill/>
                </a:ln>
                <a:solidFill>
                  <a:prstClr val="black"/>
                </a:solidFill>
                <a:effectLst>
                  <a:outerShdw blurRad="38100" dist="38100" dir="2700000" algn="tl">
                    <a:srgbClr val="000000">
                      <a:alpha val="43137"/>
                    </a:srgbClr>
                  </a:outerShdw>
                </a:effectLst>
                <a:uLnTx/>
                <a:uFillTx/>
                <a:latin typeface="Tw Cen MT" panose="020B0602020104020603" pitchFamily="34" charset="0"/>
                <a:ea typeface="Segoe UI Black" panose="020B0A02040204020203" pitchFamily="34" charset="0"/>
                <a:cs typeface="+mn-cs"/>
              </a:rPr>
              <a:t>MES on Industrial 5.0</a:t>
            </a:r>
            <a:endParaRPr kumimoji="0" lang="en-SG" sz="3200" b="1" i="0" u="none" strike="noStrike" kern="1200" cap="small" spc="300" normalizeH="0" baseline="0" noProof="0" dirty="0">
              <a:ln>
                <a:noFill/>
              </a:ln>
              <a:solidFill>
                <a:prstClr val="black"/>
              </a:solidFill>
              <a:effectLst>
                <a:outerShdw blurRad="38100" dist="38100" dir="2700000" algn="tl">
                  <a:srgbClr val="000000">
                    <a:alpha val="43137"/>
                  </a:srgbClr>
                </a:outerShdw>
              </a:effectLst>
              <a:uLnTx/>
              <a:uFillTx/>
              <a:latin typeface="Tw Cen MT" panose="020B0602020104020603" pitchFamily="34" charset="0"/>
              <a:ea typeface="Segoe UI Black" panose="020B0A02040204020203" pitchFamily="34" charset="0"/>
              <a:cs typeface="+mn-cs"/>
            </a:endParaRPr>
          </a:p>
        </p:txBody>
      </p:sp>
      <p:sp>
        <p:nvSpPr>
          <p:cNvPr id="76" name="object 43">
            <a:extLst>
              <a:ext uri="{FF2B5EF4-FFF2-40B4-BE49-F238E27FC236}">
                <a16:creationId xmlns:a16="http://schemas.microsoft.com/office/drawing/2014/main" id="{47299E6D-34E8-193B-EB25-9303261DCA95}"/>
              </a:ext>
            </a:extLst>
          </p:cNvPr>
          <p:cNvSpPr/>
          <p:nvPr/>
        </p:nvSpPr>
        <p:spPr>
          <a:xfrm>
            <a:off x="2699603" y="4064212"/>
            <a:ext cx="725805" cy="725805"/>
          </a:xfrm>
          <a:custGeom>
            <a:avLst/>
            <a:gdLst/>
            <a:ahLst/>
            <a:cxnLst/>
            <a:rect l="l" t="t" r="r" b="b"/>
            <a:pathLst>
              <a:path w="725804" h="725804">
                <a:moveTo>
                  <a:pt x="358279" y="0"/>
                </a:moveTo>
                <a:lnTo>
                  <a:pt x="309097" y="3925"/>
                </a:lnTo>
                <a:lnTo>
                  <a:pt x="262005" y="14160"/>
                </a:lnTo>
                <a:lnTo>
                  <a:pt x="217430" y="30266"/>
                </a:lnTo>
                <a:lnTo>
                  <a:pt x="175800" y="51805"/>
                </a:lnTo>
                <a:lnTo>
                  <a:pt x="137542" y="78341"/>
                </a:lnTo>
                <a:lnTo>
                  <a:pt x="103082" y="109435"/>
                </a:lnTo>
                <a:lnTo>
                  <a:pt x="72848" y="144651"/>
                </a:lnTo>
                <a:lnTo>
                  <a:pt x="47266" y="183550"/>
                </a:lnTo>
                <a:lnTo>
                  <a:pt x="26763" y="225696"/>
                </a:lnTo>
                <a:lnTo>
                  <a:pt x="11766" y="270649"/>
                </a:lnTo>
                <a:lnTo>
                  <a:pt x="2703" y="317974"/>
                </a:lnTo>
                <a:lnTo>
                  <a:pt x="0" y="367233"/>
                </a:lnTo>
                <a:lnTo>
                  <a:pt x="3927" y="416418"/>
                </a:lnTo>
                <a:lnTo>
                  <a:pt x="14162" y="463512"/>
                </a:lnTo>
                <a:lnTo>
                  <a:pt x="30268" y="508087"/>
                </a:lnTo>
                <a:lnTo>
                  <a:pt x="51806" y="549717"/>
                </a:lnTo>
                <a:lnTo>
                  <a:pt x="78340" y="587975"/>
                </a:lnTo>
                <a:lnTo>
                  <a:pt x="109432" y="622434"/>
                </a:lnTo>
                <a:lnTo>
                  <a:pt x="144647" y="652668"/>
                </a:lnTo>
                <a:lnTo>
                  <a:pt x="183546" y="678249"/>
                </a:lnTo>
                <a:lnTo>
                  <a:pt x="225692" y="698751"/>
                </a:lnTo>
                <a:lnTo>
                  <a:pt x="270649" y="713747"/>
                </a:lnTo>
                <a:lnTo>
                  <a:pt x="317979" y="722809"/>
                </a:lnTo>
                <a:lnTo>
                  <a:pt x="367245" y="725512"/>
                </a:lnTo>
                <a:lnTo>
                  <a:pt x="416431" y="721598"/>
                </a:lnTo>
                <a:lnTo>
                  <a:pt x="463524" y="711372"/>
                </a:lnTo>
                <a:lnTo>
                  <a:pt x="508100" y="695273"/>
                </a:lnTo>
                <a:lnTo>
                  <a:pt x="549730" y="673737"/>
                </a:lnTo>
                <a:lnTo>
                  <a:pt x="587989" y="647203"/>
                </a:lnTo>
                <a:lnTo>
                  <a:pt x="622449" y="616108"/>
                </a:lnTo>
                <a:lnTo>
                  <a:pt x="652683" y="580890"/>
                </a:lnTo>
                <a:lnTo>
                  <a:pt x="678266" y="541986"/>
                </a:lnTo>
                <a:lnTo>
                  <a:pt x="698769" y="499834"/>
                </a:lnTo>
                <a:lnTo>
                  <a:pt x="713767" y="454872"/>
                </a:lnTo>
                <a:lnTo>
                  <a:pt x="722832" y="407537"/>
                </a:lnTo>
                <a:lnTo>
                  <a:pt x="725538" y="358266"/>
                </a:lnTo>
                <a:lnTo>
                  <a:pt x="721618" y="309092"/>
                </a:lnTo>
                <a:lnTo>
                  <a:pt x="711387" y="262007"/>
                </a:lnTo>
                <a:lnTo>
                  <a:pt x="695284" y="217437"/>
                </a:lnTo>
                <a:lnTo>
                  <a:pt x="673745" y="175811"/>
                </a:lnTo>
                <a:lnTo>
                  <a:pt x="647209" y="137554"/>
                </a:lnTo>
                <a:lnTo>
                  <a:pt x="616113" y="103095"/>
                </a:lnTo>
                <a:lnTo>
                  <a:pt x="580894" y="72860"/>
                </a:lnTo>
                <a:lnTo>
                  <a:pt x="541991" y="47276"/>
                </a:lnTo>
                <a:lnTo>
                  <a:pt x="499840" y="26771"/>
                </a:lnTo>
                <a:lnTo>
                  <a:pt x="454879" y="11772"/>
                </a:lnTo>
                <a:lnTo>
                  <a:pt x="407547" y="2706"/>
                </a:lnTo>
                <a:lnTo>
                  <a:pt x="358279" y="0"/>
                </a:lnTo>
                <a:close/>
              </a:path>
            </a:pathLst>
          </a:custGeom>
          <a:solidFill>
            <a:schemeClr val="tx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Tw Cen MT"/>
              <a:ea typeface="+mn-ea"/>
              <a:cs typeface="+mn-cs"/>
            </a:endParaRPr>
          </a:p>
        </p:txBody>
      </p:sp>
      <p:grpSp>
        <p:nvGrpSpPr>
          <p:cNvPr id="77" name="object 7">
            <a:extLst>
              <a:ext uri="{FF2B5EF4-FFF2-40B4-BE49-F238E27FC236}">
                <a16:creationId xmlns:a16="http://schemas.microsoft.com/office/drawing/2014/main" id="{6861B6C2-B9D8-56C5-7B0B-9C8F02887083}"/>
              </a:ext>
            </a:extLst>
          </p:cNvPr>
          <p:cNvGrpSpPr/>
          <p:nvPr/>
        </p:nvGrpSpPr>
        <p:grpSpPr>
          <a:xfrm>
            <a:off x="2793221" y="4152432"/>
            <a:ext cx="545478" cy="570167"/>
            <a:chOff x="4332824" y="1865620"/>
            <a:chExt cx="611505" cy="611505"/>
          </a:xfrm>
        </p:grpSpPr>
        <p:sp>
          <p:nvSpPr>
            <p:cNvPr id="78" name="object 8">
              <a:extLst>
                <a:ext uri="{FF2B5EF4-FFF2-40B4-BE49-F238E27FC236}">
                  <a16:creationId xmlns:a16="http://schemas.microsoft.com/office/drawing/2014/main" id="{AA1800B3-510C-7790-7DFD-4C7D39114F66}"/>
                </a:ext>
              </a:extLst>
            </p:cNvPr>
            <p:cNvSpPr/>
            <p:nvPr/>
          </p:nvSpPr>
          <p:spPr>
            <a:xfrm>
              <a:off x="4332824" y="1865620"/>
              <a:ext cx="611505" cy="611505"/>
            </a:xfrm>
            <a:custGeom>
              <a:avLst/>
              <a:gdLst/>
              <a:ahLst/>
              <a:cxnLst/>
              <a:rect l="l" t="t" r="r" b="b"/>
              <a:pathLst>
                <a:path w="611504" h="611505">
                  <a:moveTo>
                    <a:pt x="305752" y="0"/>
                  </a:moveTo>
                  <a:lnTo>
                    <a:pt x="256158" y="4001"/>
                  </a:lnTo>
                  <a:lnTo>
                    <a:pt x="209112" y="15587"/>
                  </a:lnTo>
                  <a:lnTo>
                    <a:pt x="165243" y="34128"/>
                  </a:lnTo>
                  <a:lnTo>
                    <a:pt x="125180" y="58993"/>
                  </a:lnTo>
                  <a:lnTo>
                    <a:pt x="89554" y="89554"/>
                  </a:lnTo>
                  <a:lnTo>
                    <a:pt x="58993" y="125180"/>
                  </a:lnTo>
                  <a:lnTo>
                    <a:pt x="34128" y="165243"/>
                  </a:lnTo>
                  <a:lnTo>
                    <a:pt x="15587" y="209112"/>
                  </a:lnTo>
                  <a:lnTo>
                    <a:pt x="4001" y="256158"/>
                  </a:lnTo>
                  <a:lnTo>
                    <a:pt x="0" y="305752"/>
                  </a:lnTo>
                  <a:lnTo>
                    <a:pt x="4001" y="355349"/>
                  </a:lnTo>
                  <a:lnTo>
                    <a:pt x="15587" y="402397"/>
                  </a:lnTo>
                  <a:lnTo>
                    <a:pt x="34128" y="446267"/>
                  </a:lnTo>
                  <a:lnTo>
                    <a:pt x="58993" y="486330"/>
                  </a:lnTo>
                  <a:lnTo>
                    <a:pt x="89554" y="521955"/>
                  </a:lnTo>
                  <a:lnTo>
                    <a:pt x="125180" y="552515"/>
                  </a:lnTo>
                  <a:lnTo>
                    <a:pt x="165243" y="577379"/>
                  </a:lnTo>
                  <a:lnTo>
                    <a:pt x="209112" y="595918"/>
                  </a:lnTo>
                  <a:lnTo>
                    <a:pt x="256158" y="607503"/>
                  </a:lnTo>
                  <a:lnTo>
                    <a:pt x="305752" y="611504"/>
                  </a:lnTo>
                  <a:lnTo>
                    <a:pt x="355346" y="607503"/>
                  </a:lnTo>
                  <a:lnTo>
                    <a:pt x="402392" y="595918"/>
                  </a:lnTo>
                  <a:lnTo>
                    <a:pt x="446261" y="577379"/>
                  </a:lnTo>
                  <a:lnTo>
                    <a:pt x="486324" y="552515"/>
                  </a:lnTo>
                  <a:lnTo>
                    <a:pt x="521950" y="521955"/>
                  </a:lnTo>
                  <a:lnTo>
                    <a:pt x="552511" y="486330"/>
                  </a:lnTo>
                  <a:lnTo>
                    <a:pt x="577376" y="446267"/>
                  </a:lnTo>
                  <a:lnTo>
                    <a:pt x="595917" y="402397"/>
                  </a:lnTo>
                  <a:lnTo>
                    <a:pt x="607503" y="355349"/>
                  </a:lnTo>
                  <a:lnTo>
                    <a:pt x="611504" y="305752"/>
                  </a:lnTo>
                  <a:lnTo>
                    <a:pt x="607503" y="256158"/>
                  </a:lnTo>
                  <a:lnTo>
                    <a:pt x="595917" y="209112"/>
                  </a:lnTo>
                  <a:lnTo>
                    <a:pt x="577376" y="165243"/>
                  </a:lnTo>
                  <a:lnTo>
                    <a:pt x="552511" y="125180"/>
                  </a:lnTo>
                  <a:lnTo>
                    <a:pt x="521950" y="89554"/>
                  </a:lnTo>
                  <a:lnTo>
                    <a:pt x="486324" y="58993"/>
                  </a:lnTo>
                  <a:lnTo>
                    <a:pt x="446261" y="34128"/>
                  </a:lnTo>
                  <a:lnTo>
                    <a:pt x="402392" y="15587"/>
                  </a:lnTo>
                  <a:lnTo>
                    <a:pt x="355346" y="4001"/>
                  </a:lnTo>
                  <a:lnTo>
                    <a:pt x="305752" y="0"/>
                  </a:lnTo>
                  <a:close/>
                </a:path>
              </a:pathLst>
            </a:custGeom>
            <a:solidFill>
              <a:schemeClr val="accent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sp>
          <p:nvSpPr>
            <p:cNvPr id="79" name="object 9">
              <a:extLst>
                <a:ext uri="{FF2B5EF4-FFF2-40B4-BE49-F238E27FC236}">
                  <a16:creationId xmlns:a16="http://schemas.microsoft.com/office/drawing/2014/main" id="{A4E23141-E710-F6EA-A8E4-4C7F76446C31}"/>
                </a:ext>
              </a:extLst>
            </p:cNvPr>
            <p:cNvSpPr/>
            <p:nvPr/>
          </p:nvSpPr>
          <p:spPr>
            <a:xfrm>
              <a:off x="4407823" y="2004234"/>
              <a:ext cx="407847" cy="347903"/>
            </a:xfrm>
            <a:prstGeom prst="rect">
              <a:avLst/>
            </a:prstGeom>
            <a:blipFill>
              <a:blip r:embed="rId2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a:ea typeface="+mn-ea"/>
                <a:cs typeface="+mn-cs"/>
              </a:endParaRPr>
            </a:p>
          </p:txBody>
        </p:sp>
      </p:grpSp>
      <p:sp>
        <p:nvSpPr>
          <p:cNvPr id="80" name="Rectangle 79">
            <a:extLst>
              <a:ext uri="{FF2B5EF4-FFF2-40B4-BE49-F238E27FC236}">
                <a16:creationId xmlns:a16="http://schemas.microsoft.com/office/drawing/2014/main" id="{47A6B9B3-9844-40F7-FA09-2F4C873DACAB}"/>
              </a:ext>
            </a:extLst>
          </p:cNvPr>
          <p:cNvSpPr/>
          <p:nvPr/>
        </p:nvSpPr>
        <p:spPr>
          <a:xfrm>
            <a:off x="7548282" y="0"/>
            <a:ext cx="4643718"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cxnSp>
        <p:nvCxnSpPr>
          <p:cNvPr id="84" name="Connector: Elbow 83">
            <a:extLst>
              <a:ext uri="{FF2B5EF4-FFF2-40B4-BE49-F238E27FC236}">
                <a16:creationId xmlns:a16="http://schemas.microsoft.com/office/drawing/2014/main" id="{79EEC117-AB58-52FD-DC4E-867BA1B72297}"/>
              </a:ext>
            </a:extLst>
          </p:cNvPr>
          <p:cNvCxnSpPr>
            <a:cxnSpLocks/>
          </p:cNvCxnSpPr>
          <p:nvPr/>
        </p:nvCxnSpPr>
        <p:spPr>
          <a:xfrm flipV="1">
            <a:off x="2668450" y="1781175"/>
            <a:ext cx="1286391" cy="1060818"/>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27FCDD01-9399-2342-DC89-2A7D40A074CA}"/>
              </a:ext>
            </a:extLst>
          </p:cNvPr>
          <p:cNvCxnSpPr>
            <a:cxnSpLocks/>
            <a:endCxn id="34" idx="1"/>
          </p:cNvCxnSpPr>
          <p:nvPr/>
        </p:nvCxnSpPr>
        <p:spPr>
          <a:xfrm>
            <a:off x="3317313" y="3543473"/>
            <a:ext cx="523228" cy="136036"/>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Connector: Elbow 87">
            <a:extLst>
              <a:ext uri="{FF2B5EF4-FFF2-40B4-BE49-F238E27FC236}">
                <a16:creationId xmlns:a16="http://schemas.microsoft.com/office/drawing/2014/main" id="{A1D71DBF-903B-B3E2-4A90-6B0E5BC7FB29}"/>
              </a:ext>
            </a:extLst>
          </p:cNvPr>
          <p:cNvCxnSpPr>
            <a:cxnSpLocks/>
          </p:cNvCxnSpPr>
          <p:nvPr/>
        </p:nvCxnSpPr>
        <p:spPr>
          <a:xfrm flipV="1">
            <a:off x="1229794" y="5508298"/>
            <a:ext cx="2506443" cy="682949"/>
          </a:xfrm>
          <a:prstGeom prst="bentConnector3">
            <a:avLst>
              <a:gd name="adj1" fmla="val 84962"/>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EC82DFEC-DF7B-3F4A-0865-C6B6A8F1106F}"/>
              </a:ext>
            </a:extLst>
          </p:cNvPr>
          <p:cNvSpPr txBox="1"/>
          <p:nvPr/>
        </p:nvSpPr>
        <p:spPr>
          <a:xfrm>
            <a:off x="7652586" y="487360"/>
            <a:ext cx="4347883"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uLnTx/>
                <a:uFillTx/>
                <a:latin typeface="Tw Cen MT"/>
                <a:ea typeface="+mn-ea"/>
                <a:cs typeface="+mn-cs"/>
              </a:rPr>
              <a:t>Sharing Technology for a better future with automation where required, banking on the strength of Human resources making the Human to Machine collaboration a circular economy and a shared vision of leveraging technology for a better future.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uLnTx/>
              <a:uFillTx/>
              <a:latin typeface="Tw Cen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uLnTx/>
                <a:uFillTx/>
                <a:latin typeface="Tw Cen MT"/>
                <a:ea typeface="+mn-ea"/>
                <a:cs typeface="+mn-cs"/>
              </a:rPr>
              <a:t>Zestfloor works on the model of converging the OT and IT systems and Digital twins with the highest security compliance ensuring the safety and integrity of critical infrastructure and business operations. </a:t>
            </a:r>
          </a:p>
        </p:txBody>
      </p:sp>
      <p:sp>
        <p:nvSpPr>
          <p:cNvPr id="99" name="TextBox 98">
            <a:extLst>
              <a:ext uri="{FF2B5EF4-FFF2-40B4-BE49-F238E27FC236}">
                <a16:creationId xmlns:a16="http://schemas.microsoft.com/office/drawing/2014/main" id="{FA7E4943-8C83-7ACA-E848-556055EEFCBF}"/>
              </a:ext>
            </a:extLst>
          </p:cNvPr>
          <p:cNvSpPr txBox="1"/>
          <p:nvPr/>
        </p:nvSpPr>
        <p:spPr>
          <a:xfrm>
            <a:off x="4201222" y="920718"/>
            <a:ext cx="3241724" cy="16619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uLnTx/>
                <a:uFillTx/>
                <a:latin typeface="Tw Cen MT"/>
                <a:ea typeface="+mn-ea"/>
                <a:cs typeface="+mn-cs"/>
              </a:rPr>
              <a:t>Human Centric Approach</a:t>
            </a:r>
            <a:r>
              <a:rPr kumimoji="0" lang="en-US" sz="1200" b="1" i="0" u="none" strike="noStrike" kern="1200" cap="none" spc="0" normalizeH="0" baseline="0" noProof="0" dirty="0">
                <a:ln>
                  <a:noFill/>
                </a:ln>
                <a:solidFill>
                  <a:prstClr val="black"/>
                </a:solidFill>
                <a:uLnTx/>
                <a:uFillTx/>
                <a:latin typeface="Tw Cen MT"/>
                <a:ea typeface="+mn-ea"/>
                <a:cs typeface="+mn-cs"/>
              </a:rPr>
              <a:t> </a:t>
            </a:r>
            <a:r>
              <a:rPr kumimoji="0" lang="en-US" sz="1200" b="0" i="0" u="none" strike="noStrike" kern="1200" cap="none" spc="0" normalizeH="0" baseline="0" noProof="0" dirty="0">
                <a:ln>
                  <a:noFill/>
                </a:ln>
                <a:solidFill>
                  <a:prstClr val="black"/>
                </a:solidFill>
                <a:uLnTx/>
                <a:uFillTx/>
                <a:latin typeface="Tw Cen MT"/>
                <a:ea typeface="+mn-ea"/>
                <a:cs typeface="+mn-cs"/>
              </a:rPr>
              <a:t>– Our Products has always evolved with the intention of keeping human resources. We have consciously developed solution to support the automation process where needed thereby the gaps can be addressed without any impact to the human resource or blending the technology to the needs of the business processes. </a:t>
            </a:r>
          </a:p>
        </p:txBody>
      </p:sp>
      <p:sp>
        <p:nvSpPr>
          <p:cNvPr id="100" name="TextBox 99">
            <a:extLst>
              <a:ext uri="{FF2B5EF4-FFF2-40B4-BE49-F238E27FC236}">
                <a16:creationId xmlns:a16="http://schemas.microsoft.com/office/drawing/2014/main" id="{3C71D0BD-174C-5F8D-9A0C-3A41197B92B1}"/>
              </a:ext>
            </a:extLst>
          </p:cNvPr>
          <p:cNvSpPr txBox="1"/>
          <p:nvPr/>
        </p:nvSpPr>
        <p:spPr>
          <a:xfrm>
            <a:off x="4241300" y="2973928"/>
            <a:ext cx="3299160" cy="16619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uLnTx/>
                <a:uFillTx/>
                <a:latin typeface="Tw Cen MT"/>
                <a:ea typeface="+mn-ea"/>
                <a:cs typeface="+mn-cs"/>
              </a:rPr>
              <a:t>Sustainable or Sustainability </a:t>
            </a:r>
            <a:r>
              <a:rPr kumimoji="0" lang="en-US" sz="1200" b="0" u="none" strike="noStrike" kern="1200" cap="none" spc="0" normalizeH="0" baseline="0" noProof="0" dirty="0">
                <a:ln>
                  <a:noFill/>
                </a:ln>
                <a:solidFill>
                  <a:prstClr val="black"/>
                </a:solidFill>
                <a:uLnTx/>
                <a:uFillTx/>
                <a:latin typeface="Tw Cen MT"/>
                <a:ea typeface="+mn-ea"/>
                <a:cs typeface="+mn-cs"/>
              </a:rPr>
              <a:t>is also an important factor where companies want to focus and invest on applications which can help automate and take care of removing manual and paper driven processes. In addition, our applications has the Machine learning algorithms which supports in optimizing resource efficiency and minimizing waste.</a:t>
            </a:r>
          </a:p>
        </p:txBody>
      </p:sp>
      <p:sp>
        <p:nvSpPr>
          <p:cNvPr id="101" name="TextBox 100">
            <a:extLst>
              <a:ext uri="{FF2B5EF4-FFF2-40B4-BE49-F238E27FC236}">
                <a16:creationId xmlns:a16="http://schemas.microsoft.com/office/drawing/2014/main" id="{D59E0ED6-C787-F9F3-5787-9DD08215BBE2}"/>
              </a:ext>
            </a:extLst>
          </p:cNvPr>
          <p:cNvSpPr txBox="1"/>
          <p:nvPr/>
        </p:nvSpPr>
        <p:spPr>
          <a:xfrm>
            <a:off x="4182714" y="5135650"/>
            <a:ext cx="324172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uLnTx/>
                <a:uFillTx/>
                <a:latin typeface="Tw Cen MT"/>
                <a:ea typeface="+mn-ea"/>
                <a:cs typeface="+mn-cs"/>
              </a:rPr>
              <a:t>Resilience</a:t>
            </a:r>
            <a:r>
              <a:rPr kumimoji="0" lang="en-US" sz="1200" b="0" i="0" u="none" strike="noStrike" kern="1200" cap="none" spc="0" normalizeH="0" baseline="0" noProof="0" dirty="0">
                <a:ln>
                  <a:noFill/>
                </a:ln>
                <a:solidFill>
                  <a:prstClr val="black"/>
                </a:solidFill>
                <a:uLnTx/>
                <a:uFillTx/>
                <a:latin typeface="Tw Cen MT"/>
                <a:ea typeface="+mn-ea"/>
                <a:cs typeface="+mn-cs"/>
              </a:rPr>
              <a:t> – Refers to the need of the hour applications which can support strategic value chains, adaptable production volume/ capacity and flexible business processes. </a:t>
            </a:r>
          </a:p>
        </p:txBody>
      </p:sp>
      <p:pic>
        <p:nvPicPr>
          <p:cNvPr id="2" name="Picture 1">
            <a:extLst>
              <a:ext uri="{FF2B5EF4-FFF2-40B4-BE49-F238E27FC236}">
                <a16:creationId xmlns:a16="http://schemas.microsoft.com/office/drawing/2014/main" id="{6F11DE10-3C6D-3ACE-AA77-F02E11AC2961}"/>
              </a:ext>
            </a:extLst>
          </p:cNvPr>
          <p:cNvPicPr>
            <a:picLocks noChangeAspect="1"/>
          </p:cNvPicPr>
          <p:nvPr/>
        </p:nvPicPr>
        <p:blipFill>
          <a:blip r:embed="rId24">
            <a:clrChange>
              <a:clrFrom>
                <a:srgbClr val="FFFFFF"/>
              </a:clrFrom>
              <a:clrTo>
                <a:srgbClr val="FFFFFF">
                  <a:alpha val="0"/>
                </a:srgbClr>
              </a:clrTo>
            </a:clrChange>
          </a:blip>
          <a:stretch>
            <a:fillRect/>
          </a:stretch>
        </p:blipFill>
        <p:spPr>
          <a:xfrm>
            <a:off x="8034593" y="4391040"/>
            <a:ext cx="3606774" cy="2164064"/>
          </a:xfrm>
          <a:prstGeom prst="rect">
            <a:avLst/>
          </a:prstGeom>
        </p:spPr>
      </p:pic>
    </p:spTree>
    <p:extLst>
      <p:ext uri="{BB962C8B-B14F-4D97-AF65-F5344CB8AC3E}">
        <p14:creationId xmlns:p14="http://schemas.microsoft.com/office/powerpoint/2010/main" val="2096947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E63E0-8DE7-A0EB-881D-C332A5B57CF6}"/>
            </a:ext>
          </a:extLst>
        </p:cNvPr>
        <p:cNvGrpSpPr/>
        <p:nvPr/>
      </p:nvGrpSpPr>
      <p:grpSpPr>
        <a:xfrm>
          <a:off x="0" y="0"/>
          <a:ext cx="0" cy="0"/>
          <a:chOff x="0" y="0"/>
          <a:chExt cx="0" cy="0"/>
        </a:xfrm>
      </p:grpSpPr>
      <p:sp>
        <p:nvSpPr>
          <p:cNvPr id="30" name="TextBox 29">
            <a:extLst>
              <a:ext uri="{FF2B5EF4-FFF2-40B4-BE49-F238E27FC236}">
                <a16:creationId xmlns:a16="http://schemas.microsoft.com/office/drawing/2014/main" id="{045D0468-39FF-03A0-B34B-2DDD8427990F}"/>
              </a:ext>
            </a:extLst>
          </p:cNvPr>
          <p:cNvSpPr txBox="1"/>
          <p:nvPr/>
        </p:nvSpPr>
        <p:spPr>
          <a:xfrm>
            <a:off x="383954" y="2002778"/>
            <a:ext cx="5229935" cy="2585323"/>
          </a:xfrm>
          <a:prstGeom prst="rect">
            <a:avLst/>
          </a:prstGeom>
          <a:noFill/>
        </p:spPr>
        <p:txBody>
          <a:bodyPr wrap="square" rtlCol="0">
            <a:spAutoFit/>
          </a:bodyPr>
          <a:lstStyle/>
          <a:p>
            <a:pPr marL="285750" indent="-285750">
              <a:buFont typeface="Arial" panose="020B0604020202020204" pitchFamily="34" charset="0"/>
              <a:buChar char="•"/>
            </a:pPr>
            <a:r>
              <a:rPr lang="en-US" dirty="0"/>
              <a:t>Leading EMS companies use Zestfloor for their entire journey from Material inward to Dispatch</a:t>
            </a:r>
          </a:p>
          <a:p>
            <a:endParaRPr lang="en-US" dirty="0"/>
          </a:p>
          <a:p>
            <a:pPr marL="285750" indent="-285750">
              <a:buFont typeface="Arial" panose="020B0604020202020204" pitchFamily="34" charset="0"/>
              <a:buChar char="•"/>
            </a:pPr>
            <a:r>
              <a:rPr lang="en-US" dirty="0"/>
              <a:t>Market Leader in Track, Trace </a:t>
            </a:r>
            <a:r>
              <a:rPr lang="en-US" spc="175" dirty="0">
                <a:latin typeface="Arial"/>
                <a:cs typeface="Arial"/>
              </a:rPr>
              <a:t>&amp;</a:t>
            </a:r>
            <a:r>
              <a:rPr lang="en-US" dirty="0"/>
              <a:t>Control and Connectivity solutions for EMS Industries.</a:t>
            </a:r>
          </a:p>
          <a:p>
            <a:endParaRPr lang="en-US" dirty="0"/>
          </a:p>
          <a:p>
            <a:pPr marL="285750" indent="-285750">
              <a:buFont typeface="Arial" panose="020B0604020202020204" pitchFamily="34" charset="0"/>
              <a:buChar char="•"/>
            </a:pPr>
            <a:r>
              <a:rPr lang="en-US" dirty="0"/>
              <a:t>Zestfloor is built on Industrial 5.0 framework with automation and interlocking enabled with the support of latest technologies. </a:t>
            </a:r>
          </a:p>
        </p:txBody>
      </p:sp>
      <p:pic>
        <p:nvPicPr>
          <p:cNvPr id="31" name="Picture 30">
            <a:extLst>
              <a:ext uri="{FF2B5EF4-FFF2-40B4-BE49-F238E27FC236}">
                <a16:creationId xmlns:a16="http://schemas.microsoft.com/office/drawing/2014/main" id="{96FE0869-83A8-7646-BB05-90FF5A104743}"/>
              </a:ext>
            </a:extLst>
          </p:cNvPr>
          <p:cNvPicPr>
            <a:picLocks noChangeAspect="1"/>
          </p:cNvPicPr>
          <p:nvPr/>
        </p:nvPicPr>
        <p:blipFill>
          <a:blip r:embed="rId2"/>
          <a:stretch>
            <a:fillRect/>
          </a:stretch>
        </p:blipFill>
        <p:spPr>
          <a:xfrm>
            <a:off x="5576083" y="973340"/>
            <a:ext cx="6231963" cy="3960888"/>
          </a:xfrm>
          <a:prstGeom prst="rect">
            <a:avLst/>
          </a:prstGeom>
        </p:spPr>
      </p:pic>
      <p:grpSp>
        <p:nvGrpSpPr>
          <p:cNvPr id="2" name="Group 1">
            <a:extLst>
              <a:ext uri="{FF2B5EF4-FFF2-40B4-BE49-F238E27FC236}">
                <a16:creationId xmlns:a16="http://schemas.microsoft.com/office/drawing/2014/main" id="{76B9A64A-1A9C-79E0-B8BA-21000D345E26}"/>
              </a:ext>
            </a:extLst>
          </p:cNvPr>
          <p:cNvGrpSpPr/>
          <p:nvPr/>
        </p:nvGrpSpPr>
        <p:grpSpPr>
          <a:xfrm>
            <a:off x="3071544" y="5393429"/>
            <a:ext cx="2663722" cy="646331"/>
            <a:chOff x="6926798" y="1423858"/>
            <a:chExt cx="4745199" cy="1272138"/>
          </a:xfrm>
        </p:grpSpPr>
        <p:sp>
          <p:nvSpPr>
            <p:cNvPr id="3" name="Freeform 37">
              <a:extLst>
                <a:ext uri="{FF2B5EF4-FFF2-40B4-BE49-F238E27FC236}">
                  <a16:creationId xmlns:a16="http://schemas.microsoft.com/office/drawing/2014/main" id="{1ACF68B6-57FB-1740-0244-A643FA69F1F2}"/>
                </a:ext>
              </a:extLst>
            </p:cNvPr>
            <p:cNvSpPr>
              <a:spLocks/>
            </p:cNvSpPr>
            <p:nvPr/>
          </p:nvSpPr>
          <p:spPr bwMode="auto">
            <a:xfrm>
              <a:off x="6926798" y="1423858"/>
              <a:ext cx="4745199" cy="1272138"/>
            </a:xfrm>
            <a:custGeom>
              <a:avLst/>
              <a:gdLst>
                <a:gd name="T0" fmla="*/ 176 w 1850"/>
                <a:gd name="T1" fmla="*/ 0 h 523"/>
                <a:gd name="T2" fmla="*/ 105 w 1850"/>
                <a:gd name="T3" fmla="*/ 13 h 523"/>
                <a:gd name="T4" fmla="*/ 48 w 1850"/>
                <a:gd name="T5" fmla="*/ 50 h 523"/>
                <a:gd name="T6" fmla="*/ 13 w 1850"/>
                <a:gd name="T7" fmla="*/ 104 h 523"/>
                <a:gd name="T8" fmla="*/ 0 w 1850"/>
                <a:gd name="T9" fmla="*/ 169 h 523"/>
                <a:gd name="T10" fmla="*/ 103 w 1850"/>
                <a:gd name="T11" fmla="*/ 169 h 523"/>
                <a:gd name="T12" fmla="*/ 108 w 1850"/>
                <a:gd name="T13" fmla="*/ 134 h 523"/>
                <a:gd name="T14" fmla="*/ 122 w 1850"/>
                <a:gd name="T15" fmla="*/ 107 h 523"/>
                <a:gd name="T16" fmla="*/ 146 w 1850"/>
                <a:gd name="T17" fmla="*/ 89 h 523"/>
                <a:gd name="T18" fmla="*/ 178 w 1850"/>
                <a:gd name="T19" fmla="*/ 82 h 523"/>
                <a:gd name="T20" fmla="*/ 227 w 1850"/>
                <a:gd name="T21" fmla="*/ 102 h 523"/>
                <a:gd name="T22" fmla="*/ 245 w 1850"/>
                <a:gd name="T23" fmla="*/ 156 h 523"/>
                <a:gd name="T24" fmla="*/ 241 w 1850"/>
                <a:gd name="T25" fmla="*/ 180 h 523"/>
                <a:gd name="T26" fmla="*/ 230 w 1850"/>
                <a:gd name="T27" fmla="*/ 206 h 523"/>
                <a:gd name="T28" fmla="*/ 209 w 1850"/>
                <a:gd name="T29" fmla="*/ 237 h 523"/>
                <a:gd name="T30" fmla="*/ 177 w 1850"/>
                <a:gd name="T31" fmla="*/ 275 h 523"/>
                <a:gd name="T32" fmla="*/ 10 w 1850"/>
                <a:gd name="T33" fmla="*/ 453 h 523"/>
                <a:gd name="T34" fmla="*/ 10 w 1850"/>
                <a:gd name="T35" fmla="*/ 523 h 523"/>
                <a:gd name="T36" fmla="*/ 134 w 1850"/>
                <a:gd name="T37" fmla="*/ 523 h 523"/>
                <a:gd name="T38" fmla="*/ 356 w 1850"/>
                <a:gd name="T39" fmla="*/ 523 h 523"/>
                <a:gd name="T40" fmla="*/ 364 w 1850"/>
                <a:gd name="T41" fmla="*/ 523 h 523"/>
                <a:gd name="T42" fmla="*/ 1850 w 1850"/>
                <a:gd name="T43" fmla="*/ 523 h 523"/>
                <a:gd name="T44" fmla="*/ 1850 w 1850"/>
                <a:gd name="T45" fmla="*/ 0 h 523"/>
                <a:gd name="T46" fmla="*/ 171 w 1850"/>
                <a:gd name="T47" fmla="*/ 0 h 523"/>
                <a:gd name="T48" fmla="*/ 176 w 1850"/>
                <a:gd name="T49"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50" h="523">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chemeClr val="tx1"/>
            </a:solidFill>
            <a:ln>
              <a:noFill/>
            </a:ln>
            <a:effectLst>
              <a:outerShdw blurRad="50800" dist="38100" dir="13500000" algn="br" rotWithShape="0">
                <a:prstClr val="black">
                  <a:alpha val="40000"/>
                </a:prstClr>
              </a:outerShdw>
            </a:effectLst>
          </p:spPr>
          <p:txBody>
            <a:bodyPr vert="horz" wrap="square" lIns="91416" tIns="45708" rIns="91416" bIns="45708"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C42A13">
                    <a:lumMod val="60000"/>
                    <a:lumOff val="40000"/>
                  </a:srgbClr>
                </a:solidFill>
                <a:effectLst/>
                <a:uLnTx/>
                <a:uFillTx/>
                <a:latin typeface="Roboto Bold" charset="0"/>
                <a:ea typeface="+mn-ea"/>
                <a:cs typeface="+mn-cs"/>
              </a:endParaRPr>
            </a:p>
          </p:txBody>
        </p:sp>
        <p:sp>
          <p:nvSpPr>
            <p:cNvPr id="4" name="Freeform 15">
              <a:extLst>
                <a:ext uri="{FF2B5EF4-FFF2-40B4-BE49-F238E27FC236}">
                  <a16:creationId xmlns:a16="http://schemas.microsoft.com/office/drawing/2014/main" id="{C0761D05-4217-12B1-B5C9-EE6C07A29707}"/>
                </a:ext>
              </a:extLst>
            </p:cNvPr>
            <p:cNvSpPr>
              <a:spLocks/>
            </p:cNvSpPr>
            <p:nvPr/>
          </p:nvSpPr>
          <p:spPr bwMode="auto">
            <a:xfrm>
              <a:off x="7273897" y="1661789"/>
              <a:ext cx="855592" cy="1029437"/>
            </a:xfrm>
            <a:custGeom>
              <a:avLst/>
              <a:gdLst>
                <a:gd name="T0" fmla="*/ 228 w 228"/>
                <a:gd name="T1" fmla="*/ 274 h 274"/>
                <a:gd name="T2" fmla="*/ 131 w 228"/>
                <a:gd name="T3" fmla="*/ 0 h 274"/>
                <a:gd name="T4" fmla="*/ 134 w 228"/>
                <a:gd name="T5" fmla="*/ 29 h 274"/>
                <a:gd name="T6" fmla="*/ 129 w 228"/>
                <a:gd name="T7" fmla="*/ 62 h 274"/>
                <a:gd name="T8" fmla="*/ 114 w 228"/>
                <a:gd name="T9" fmla="*/ 93 h 274"/>
                <a:gd name="T10" fmla="*/ 90 w 228"/>
                <a:gd name="T11" fmla="*/ 125 h 274"/>
                <a:gd name="T12" fmla="*/ 60 w 228"/>
                <a:gd name="T13" fmla="*/ 158 h 274"/>
                <a:gd name="T14" fmla="*/ 0 w 228"/>
                <a:gd name="T15" fmla="*/ 220 h 274"/>
                <a:gd name="T16" fmla="*/ 145 w 228"/>
                <a:gd name="T17" fmla="*/ 220 h 274"/>
                <a:gd name="T18" fmla="*/ 145 w 228"/>
                <a:gd name="T19" fmla="*/ 274 h 274"/>
                <a:gd name="T20" fmla="*/ 228 w 228"/>
                <a:gd name="T21"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74">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chemeClr val="accent4"/>
            </a:solidFill>
            <a:ln>
              <a:noFill/>
            </a:ln>
          </p:spPr>
          <p:txBody>
            <a:bodyPr vert="horz" wrap="square" lIns="91416" tIns="45708" rIns="91416" bIns="45708"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C42A13">
                    <a:lumMod val="60000"/>
                    <a:lumOff val="40000"/>
                  </a:srgbClr>
                </a:solidFill>
                <a:effectLst/>
                <a:uLnTx/>
                <a:uFillTx/>
                <a:latin typeface="Roboto Bold" charset="0"/>
                <a:ea typeface="+mn-ea"/>
                <a:cs typeface="+mn-cs"/>
              </a:endParaRPr>
            </a:p>
          </p:txBody>
        </p:sp>
      </p:grpSp>
      <p:grpSp>
        <p:nvGrpSpPr>
          <p:cNvPr id="5" name="Group 4">
            <a:extLst>
              <a:ext uri="{FF2B5EF4-FFF2-40B4-BE49-F238E27FC236}">
                <a16:creationId xmlns:a16="http://schemas.microsoft.com/office/drawing/2014/main" id="{3325619C-B062-9A48-5AD0-A1CC8BA4EEDD}"/>
              </a:ext>
            </a:extLst>
          </p:cNvPr>
          <p:cNvGrpSpPr/>
          <p:nvPr/>
        </p:nvGrpSpPr>
        <p:grpSpPr>
          <a:xfrm>
            <a:off x="6202245" y="5391006"/>
            <a:ext cx="2628073" cy="646331"/>
            <a:chOff x="947887" y="3736986"/>
            <a:chExt cx="3998635" cy="1272138"/>
          </a:xfrm>
        </p:grpSpPr>
        <p:sp>
          <p:nvSpPr>
            <p:cNvPr id="6" name="Freeform 35">
              <a:extLst>
                <a:ext uri="{FF2B5EF4-FFF2-40B4-BE49-F238E27FC236}">
                  <a16:creationId xmlns:a16="http://schemas.microsoft.com/office/drawing/2014/main" id="{09FE8547-CC7E-23EF-DB01-5CA44AAA31DD}"/>
                </a:ext>
              </a:extLst>
            </p:cNvPr>
            <p:cNvSpPr>
              <a:spLocks/>
            </p:cNvSpPr>
            <p:nvPr/>
          </p:nvSpPr>
          <p:spPr bwMode="auto">
            <a:xfrm>
              <a:off x="947887" y="3736986"/>
              <a:ext cx="3998635" cy="1272138"/>
            </a:xfrm>
            <a:custGeom>
              <a:avLst/>
              <a:gdLst>
                <a:gd name="T0" fmla="*/ 170 w 1845"/>
                <a:gd name="T1" fmla="*/ 0 h 523"/>
                <a:gd name="T2" fmla="*/ 108 w 1845"/>
                <a:gd name="T3" fmla="*/ 10 h 523"/>
                <a:gd name="T4" fmla="*/ 55 w 1845"/>
                <a:gd name="T5" fmla="*/ 38 h 523"/>
                <a:gd name="T6" fmla="*/ 20 w 1845"/>
                <a:gd name="T7" fmla="*/ 82 h 523"/>
                <a:gd name="T8" fmla="*/ 7 w 1845"/>
                <a:gd name="T9" fmla="*/ 139 h 523"/>
                <a:gd name="T10" fmla="*/ 108 w 1845"/>
                <a:gd name="T11" fmla="*/ 139 h 523"/>
                <a:gd name="T12" fmla="*/ 113 w 1845"/>
                <a:gd name="T13" fmla="*/ 115 h 523"/>
                <a:gd name="T14" fmla="*/ 128 w 1845"/>
                <a:gd name="T15" fmla="*/ 97 h 523"/>
                <a:gd name="T16" fmla="*/ 150 w 1845"/>
                <a:gd name="T17" fmla="*/ 86 h 523"/>
                <a:gd name="T18" fmla="*/ 176 w 1845"/>
                <a:gd name="T19" fmla="*/ 82 h 523"/>
                <a:gd name="T20" fmla="*/ 206 w 1845"/>
                <a:gd name="T21" fmla="*/ 87 h 523"/>
                <a:gd name="T22" fmla="*/ 228 w 1845"/>
                <a:gd name="T23" fmla="*/ 100 h 523"/>
                <a:gd name="T24" fmla="*/ 241 w 1845"/>
                <a:gd name="T25" fmla="*/ 121 h 523"/>
                <a:gd name="T26" fmla="*/ 245 w 1845"/>
                <a:gd name="T27" fmla="*/ 147 h 523"/>
                <a:gd name="T28" fmla="*/ 226 w 1845"/>
                <a:gd name="T29" fmla="*/ 198 h 523"/>
                <a:gd name="T30" fmla="*/ 169 w 1845"/>
                <a:gd name="T31" fmla="*/ 217 h 523"/>
                <a:gd name="T32" fmla="*/ 115 w 1845"/>
                <a:gd name="T33" fmla="*/ 217 h 523"/>
                <a:gd name="T34" fmla="*/ 115 w 1845"/>
                <a:gd name="T35" fmla="*/ 296 h 523"/>
                <a:gd name="T36" fmla="*/ 169 w 1845"/>
                <a:gd name="T37" fmla="*/ 296 h 523"/>
                <a:gd name="T38" fmla="*/ 204 w 1845"/>
                <a:gd name="T39" fmla="*/ 300 h 523"/>
                <a:gd name="T40" fmla="*/ 230 w 1845"/>
                <a:gd name="T41" fmla="*/ 314 h 523"/>
                <a:gd name="T42" fmla="*/ 247 w 1845"/>
                <a:gd name="T43" fmla="*/ 337 h 523"/>
                <a:gd name="T44" fmla="*/ 253 w 1845"/>
                <a:gd name="T45" fmla="*/ 372 h 523"/>
                <a:gd name="T46" fmla="*/ 248 w 1845"/>
                <a:gd name="T47" fmla="*/ 401 h 523"/>
                <a:gd name="T48" fmla="*/ 232 w 1845"/>
                <a:gd name="T49" fmla="*/ 423 h 523"/>
                <a:gd name="T50" fmla="*/ 208 w 1845"/>
                <a:gd name="T51" fmla="*/ 437 h 523"/>
                <a:gd name="T52" fmla="*/ 176 w 1845"/>
                <a:gd name="T53" fmla="*/ 442 h 523"/>
                <a:gd name="T54" fmla="*/ 146 w 1845"/>
                <a:gd name="T55" fmla="*/ 437 h 523"/>
                <a:gd name="T56" fmla="*/ 123 w 1845"/>
                <a:gd name="T57" fmla="*/ 423 h 523"/>
                <a:gd name="T58" fmla="*/ 107 w 1845"/>
                <a:gd name="T59" fmla="*/ 403 h 523"/>
                <a:gd name="T60" fmla="*/ 101 w 1845"/>
                <a:gd name="T61" fmla="*/ 377 h 523"/>
                <a:gd name="T62" fmla="*/ 0 w 1845"/>
                <a:gd name="T63" fmla="*/ 377 h 523"/>
                <a:gd name="T64" fmla="*/ 15 w 1845"/>
                <a:gd name="T65" fmla="*/ 442 h 523"/>
                <a:gd name="T66" fmla="*/ 54 w 1845"/>
                <a:gd name="T67" fmla="*/ 488 h 523"/>
                <a:gd name="T68" fmla="*/ 110 w 1845"/>
                <a:gd name="T69" fmla="*/ 514 h 523"/>
                <a:gd name="T70" fmla="*/ 170 w 1845"/>
                <a:gd name="T71" fmla="*/ 523 h 523"/>
                <a:gd name="T72" fmla="*/ 170 w 1845"/>
                <a:gd name="T73" fmla="*/ 523 h 523"/>
                <a:gd name="T74" fmla="*/ 1845 w 1845"/>
                <a:gd name="T75" fmla="*/ 523 h 523"/>
                <a:gd name="T76" fmla="*/ 1845 w 1845"/>
                <a:gd name="T77" fmla="*/ 0 h 523"/>
                <a:gd name="T78" fmla="*/ 170 w 1845"/>
                <a:gd name="T79"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45" h="523">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chemeClr val="tx1"/>
            </a:solidFill>
            <a:ln>
              <a:noFill/>
            </a:ln>
            <a:effectLst>
              <a:outerShdw blurRad="50800" dist="38100" dir="13500000" algn="br" rotWithShape="0">
                <a:prstClr val="black">
                  <a:alpha val="40000"/>
                </a:prstClr>
              </a:outerShdw>
            </a:effectLst>
          </p:spPr>
          <p:txBody>
            <a:bodyPr vert="horz" wrap="square" lIns="91416" tIns="45708" rIns="91416" bIns="45708"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C42A13">
                    <a:lumMod val="60000"/>
                    <a:lumOff val="40000"/>
                  </a:srgbClr>
                </a:solidFill>
                <a:effectLst/>
                <a:uLnTx/>
                <a:uFillTx/>
                <a:latin typeface="Roboto Bold" charset="0"/>
                <a:ea typeface="+mn-ea"/>
                <a:cs typeface="+mn-cs"/>
              </a:endParaRPr>
            </a:p>
          </p:txBody>
        </p:sp>
        <p:sp>
          <p:nvSpPr>
            <p:cNvPr id="7" name="Freeform 16">
              <a:extLst>
                <a:ext uri="{FF2B5EF4-FFF2-40B4-BE49-F238E27FC236}">
                  <a16:creationId xmlns:a16="http://schemas.microsoft.com/office/drawing/2014/main" id="{0EFD5557-CC60-B4F0-3027-412022687A28}"/>
                </a:ext>
              </a:extLst>
            </p:cNvPr>
            <p:cNvSpPr>
              <a:spLocks/>
            </p:cNvSpPr>
            <p:nvPr/>
          </p:nvSpPr>
          <p:spPr bwMode="auto">
            <a:xfrm>
              <a:off x="1371866" y="4006083"/>
              <a:ext cx="772441" cy="1003041"/>
            </a:xfrm>
            <a:custGeom>
              <a:avLst/>
              <a:gdLst>
                <a:gd name="T0" fmla="*/ 112 w 206"/>
                <a:gd name="T1" fmla="*/ 0 h 267"/>
                <a:gd name="T2" fmla="*/ 114 w 206"/>
                <a:gd name="T3" fmla="*/ 21 h 267"/>
                <a:gd name="T4" fmla="*/ 110 w 206"/>
                <a:gd name="T5" fmla="*/ 43 h 267"/>
                <a:gd name="T6" fmla="*/ 100 w 206"/>
                <a:gd name="T7" fmla="*/ 62 h 267"/>
                <a:gd name="T8" fmla="*/ 84 w 206"/>
                <a:gd name="T9" fmla="*/ 79 h 267"/>
                <a:gd name="T10" fmla="*/ 63 w 206"/>
                <a:gd name="T11" fmla="*/ 93 h 267"/>
                <a:gd name="T12" fmla="*/ 105 w 206"/>
                <a:gd name="T13" fmla="*/ 122 h 267"/>
                <a:gd name="T14" fmla="*/ 119 w 206"/>
                <a:gd name="T15" fmla="*/ 170 h 267"/>
                <a:gd name="T16" fmla="*/ 110 w 206"/>
                <a:gd name="T17" fmla="*/ 211 h 267"/>
                <a:gd name="T18" fmla="*/ 85 w 206"/>
                <a:gd name="T19" fmla="*/ 241 h 267"/>
                <a:gd name="T20" fmla="*/ 47 w 206"/>
                <a:gd name="T21" fmla="*/ 260 h 267"/>
                <a:gd name="T22" fmla="*/ 0 w 206"/>
                <a:gd name="T23" fmla="*/ 267 h 267"/>
                <a:gd name="T24" fmla="*/ 206 w 206"/>
                <a:gd name="T25" fmla="*/ 267 h 267"/>
                <a:gd name="T26" fmla="*/ 112 w 206"/>
                <a:gd name="T27"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6" h="267">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chemeClr val="accent4"/>
            </a:solidFill>
            <a:ln>
              <a:noFill/>
            </a:ln>
          </p:spPr>
          <p:txBody>
            <a:bodyPr vert="horz" wrap="square" lIns="91416" tIns="45708" rIns="91416" bIns="45708"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C42A13">
                    <a:lumMod val="60000"/>
                    <a:lumOff val="40000"/>
                  </a:srgbClr>
                </a:solidFill>
                <a:effectLst/>
                <a:uLnTx/>
                <a:uFillTx/>
                <a:latin typeface="Roboto Bold" charset="0"/>
                <a:ea typeface="+mn-ea"/>
                <a:cs typeface="+mn-cs"/>
              </a:endParaRPr>
            </a:p>
          </p:txBody>
        </p:sp>
      </p:grpSp>
      <p:grpSp>
        <p:nvGrpSpPr>
          <p:cNvPr id="8" name="Group 7">
            <a:extLst>
              <a:ext uri="{FF2B5EF4-FFF2-40B4-BE49-F238E27FC236}">
                <a16:creationId xmlns:a16="http://schemas.microsoft.com/office/drawing/2014/main" id="{DDDFD8D9-219F-6920-71A0-125A89BAA7FB}"/>
              </a:ext>
            </a:extLst>
          </p:cNvPr>
          <p:cNvGrpSpPr/>
          <p:nvPr/>
        </p:nvGrpSpPr>
        <p:grpSpPr>
          <a:xfrm>
            <a:off x="9181420" y="5452659"/>
            <a:ext cx="2668828" cy="646331"/>
            <a:chOff x="6912153" y="3740226"/>
            <a:chExt cx="4060645" cy="1272138"/>
          </a:xfrm>
        </p:grpSpPr>
        <p:sp>
          <p:nvSpPr>
            <p:cNvPr id="9" name="Freeform 11">
              <a:extLst>
                <a:ext uri="{FF2B5EF4-FFF2-40B4-BE49-F238E27FC236}">
                  <a16:creationId xmlns:a16="http://schemas.microsoft.com/office/drawing/2014/main" id="{1743C227-59D1-407F-ED44-FC591262C9FC}"/>
                </a:ext>
              </a:extLst>
            </p:cNvPr>
            <p:cNvSpPr>
              <a:spLocks noEditPoints="1"/>
            </p:cNvSpPr>
            <p:nvPr/>
          </p:nvSpPr>
          <p:spPr bwMode="auto">
            <a:xfrm>
              <a:off x="6912153" y="3740226"/>
              <a:ext cx="4060645" cy="1272138"/>
            </a:xfrm>
            <a:custGeom>
              <a:avLst/>
              <a:gdLst>
                <a:gd name="T0" fmla="*/ 553 w 3183"/>
                <a:gd name="T1" fmla="*/ 0 h 892"/>
                <a:gd name="T2" fmla="*/ 452 w 3183"/>
                <a:gd name="T3" fmla="*/ 0 h 892"/>
                <a:gd name="T4" fmla="*/ 373 w 3183"/>
                <a:gd name="T5" fmla="*/ 0 h 892"/>
                <a:gd name="T6" fmla="*/ 0 w 3183"/>
                <a:gd name="T7" fmla="*/ 588 h 892"/>
                <a:gd name="T8" fmla="*/ 8 w 3183"/>
                <a:gd name="T9" fmla="*/ 699 h 892"/>
                <a:gd name="T10" fmla="*/ 375 w 3183"/>
                <a:gd name="T11" fmla="*/ 699 h 892"/>
                <a:gd name="T12" fmla="*/ 375 w 3183"/>
                <a:gd name="T13" fmla="*/ 892 h 892"/>
                <a:gd name="T14" fmla="*/ 452 w 3183"/>
                <a:gd name="T15" fmla="*/ 892 h 892"/>
                <a:gd name="T16" fmla="*/ 553 w 3183"/>
                <a:gd name="T17" fmla="*/ 892 h 892"/>
                <a:gd name="T18" fmla="*/ 3183 w 3183"/>
                <a:gd name="T19" fmla="*/ 892 h 892"/>
                <a:gd name="T20" fmla="*/ 3183 w 3183"/>
                <a:gd name="T21" fmla="*/ 0 h 892"/>
                <a:gd name="T22" fmla="*/ 553 w 3183"/>
                <a:gd name="T23" fmla="*/ 0 h 892"/>
                <a:gd name="T24" fmla="*/ 375 w 3183"/>
                <a:gd name="T25" fmla="*/ 558 h 892"/>
                <a:gd name="T26" fmla="*/ 176 w 3183"/>
                <a:gd name="T27" fmla="*/ 558 h 892"/>
                <a:gd name="T28" fmla="*/ 363 w 3183"/>
                <a:gd name="T29" fmla="*/ 263 h 892"/>
                <a:gd name="T30" fmla="*/ 375 w 3183"/>
                <a:gd name="T31" fmla="*/ 242 h 892"/>
                <a:gd name="T32" fmla="*/ 375 w 3183"/>
                <a:gd name="T33" fmla="*/ 558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3" h="892">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chemeClr val="accent4"/>
            </a:solidFill>
            <a:ln>
              <a:noFill/>
            </a:ln>
            <a:effectLst>
              <a:outerShdw blurRad="50800" dist="38100" dir="13500000" algn="br" rotWithShape="0">
                <a:prstClr val="black">
                  <a:alpha val="40000"/>
                </a:prstClr>
              </a:outerShdw>
            </a:effectLst>
          </p:spPr>
          <p:txBody>
            <a:bodyPr vert="horz" wrap="square" lIns="91416" tIns="45708" rIns="91416" bIns="45708"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C42A13">
                    <a:lumMod val="60000"/>
                    <a:lumOff val="40000"/>
                  </a:srgbClr>
                </a:solidFill>
                <a:effectLst/>
                <a:uLnTx/>
                <a:uFillTx/>
                <a:latin typeface="Roboto Bold" charset="0"/>
                <a:ea typeface="+mn-ea"/>
                <a:cs typeface="+mn-cs"/>
              </a:endParaRPr>
            </a:p>
          </p:txBody>
        </p:sp>
        <p:sp>
          <p:nvSpPr>
            <p:cNvPr id="10" name="Freeform 5">
              <a:extLst>
                <a:ext uri="{FF2B5EF4-FFF2-40B4-BE49-F238E27FC236}">
                  <a16:creationId xmlns:a16="http://schemas.microsoft.com/office/drawing/2014/main" id="{43F48F2A-2EDF-6712-3BFF-B35AA57B6314}"/>
                </a:ext>
              </a:extLst>
            </p:cNvPr>
            <p:cNvSpPr>
              <a:spLocks/>
            </p:cNvSpPr>
            <p:nvPr/>
          </p:nvSpPr>
          <p:spPr bwMode="auto">
            <a:xfrm>
              <a:off x="7700913" y="3740226"/>
              <a:ext cx="457447" cy="1272138"/>
            </a:xfrm>
            <a:custGeom>
              <a:avLst/>
              <a:gdLst>
                <a:gd name="T0" fmla="*/ 2 w 210"/>
                <a:gd name="T1" fmla="*/ 0 h 584"/>
                <a:gd name="T2" fmla="*/ 0 w 210"/>
                <a:gd name="T3" fmla="*/ 0 h 584"/>
                <a:gd name="T4" fmla="*/ 0 w 210"/>
                <a:gd name="T5" fmla="*/ 366 h 584"/>
                <a:gd name="T6" fmla="*/ 67 w 210"/>
                <a:gd name="T7" fmla="*/ 366 h 584"/>
                <a:gd name="T8" fmla="*/ 67 w 210"/>
                <a:gd name="T9" fmla="*/ 459 h 584"/>
                <a:gd name="T10" fmla="*/ 0 w 210"/>
                <a:gd name="T11" fmla="*/ 459 h 584"/>
                <a:gd name="T12" fmla="*/ 0 w 210"/>
                <a:gd name="T13" fmla="*/ 584 h 584"/>
                <a:gd name="T14" fmla="*/ 2 w 210"/>
                <a:gd name="T15" fmla="*/ 584 h 584"/>
                <a:gd name="T16" fmla="*/ 210 w 210"/>
                <a:gd name="T17" fmla="*/ 584 h 584"/>
                <a:gd name="T18" fmla="*/ 2 w 210"/>
                <a:gd name="T19"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584">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chemeClr val="tx1"/>
            </a:solidFill>
            <a:ln>
              <a:noFill/>
            </a:ln>
          </p:spPr>
          <p:txBody>
            <a:bodyPr vert="horz" wrap="square" lIns="91416" tIns="45708" rIns="91416" bIns="45708"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C42A13">
                    <a:lumMod val="60000"/>
                    <a:lumOff val="40000"/>
                  </a:srgbClr>
                </a:solidFill>
                <a:effectLst/>
                <a:uLnTx/>
                <a:uFillTx/>
                <a:latin typeface="Roboto Bold" charset="0"/>
                <a:ea typeface="+mn-ea"/>
                <a:cs typeface="+mn-cs"/>
              </a:endParaRPr>
            </a:p>
          </p:txBody>
        </p:sp>
      </p:grpSp>
      <p:sp>
        <p:nvSpPr>
          <p:cNvPr id="11" name="TextBox 10">
            <a:extLst>
              <a:ext uri="{FF2B5EF4-FFF2-40B4-BE49-F238E27FC236}">
                <a16:creationId xmlns:a16="http://schemas.microsoft.com/office/drawing/2014/main" id="{038093A5-6F3B-1744-3E9E-98D5468B07DF}"/>
              </a:ext>
            </a:extLst>
          </p:cNvPr>
          <p:cNvSpPr txBox="1"/>
          <p:nvPr/>
        </p:nvSpPr>
        <p:spPr>
          <a:xfrm>
            <a:off x="6832004" y="5560282"/>
            <a:ext cx="1860061" cy="307777"/>
          </a:xfrm>
          <a:prstGeom prst="rect">
            <a:avLst/>
          </a:prstGeom>
          <a:noFill/>
        </p:spPr>
        <p:txBody>
          <a:bodyPr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Tw Cen MT" panose="020B0602020104020603" pitchFamily="34" charset="0"/>
              </a:rPr>
              <a:t>Track, Trace &amp; Control</a:t>
            </a:r>
            <a:endParaRPr kumimoji="0" lang="en-US" sz="1400" b="1" i="0" u="none" strike="noStrike" kern="0" cap="none" spc="0" normalizeH="0" baseline="0" noProof="0" dirty="0">
              <a:ln>
                <a:noFill/>
              </a:ln>
              <a:solidFill>
                <a:srgbClr val="FFFFFF"/>
              </a:solidFill>
              <a:effectLst/>
              <a:uLnTx/>
              <a:uFillTx/>
              <a:latin typeface="Tw Cen MT" panose="020B0602020104020603" pitchFamily="34" charset="0"/>
              <a:ea typeface="Roboto" charset="0"/>
              <a:cs typeface="Roboto" charset="0"/>
            </a:endParaRPr>
          </a:p>
        </p:txBody>
      </p:sp>
      <p:sp>
        <p:nvSpPr>
          <p:cNvPr id="12" name="TextBox 11">
            <a:extLst>
              <a:ext uri="{FF2B5EF4-FFF2-40B4-BE49-F238E27FC236}">
                <a16:creationId xmlns:a16="http://schemas.microsoft.com/office/drawing/2014/main" id="{C424538A-31C3-BEFF-33E1-211565FF7299}"/>
              </a:ext>
            </a:extLst>
          </p:cNvPr>
          <p:cNvSpPr txBox="1"/>
          <p:nvPr/>
        </p:nvSpPr>
        <p:spPr>
          <a:xfrm>
            <a:off x="3674186" y="5576883"/>
            <a:ext cx="2065175" cy="307777"/>
          </a:xfrm>
          <a:prstGeom prst="rect">
            <a:avLst/>
          </a:prstGeom>
          <a:noFill/>
        </p:spPr>
        <p:txBody>
          <a:bodyPr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Tw Cen MT" panose="020B0602020104020603" pitchFamily="34" charset="0"/>
                <a:ea typeface="+mn-ea"/>
                <a:cs typeface="+mn-cs"/>
              </a:rPr>
              <a:t>Shopfloor Management</a:t>
            </a:r>
          </a:p>
        </p:txBody>
      </p:sp>
      <p:grpSp>
        <p:nvGrpSpPr>
          <p:cNvPr id="13" name="Group 12">
            <a:extLst>
              <a:ext uri="{FF2B5EF4-FFF2-40B4-BE49-F238E27FC236}">
                <a16:creationId xmlns:a16="http://schemas.microsoft.com/office/drawing/2014/main" id="{D2C3F4B2-62F6-842F-71D2-DD0964A2F01F}"/>
              </a:ext>
            </a:extLst>
          </p:cNvPr>
          <p:cNvGrpSpPr/>
          <p:nvPr/>
        </p:nvGrpSpPr>
        <p:grpSpPr>
          <a:xfrm>
            <a:off x="181051" y="5396040"/>
            <a:ext cx="2568261" cy="653790"/>
            <a:chOff x="1038890" y="1452602"/>
            <a:chExt cx="3907632" cy="1286820"/>
          </a:xfrm>
        </p:grpSpPr>
        <p:sp>
          <p:nvSpPr>
            <p:cNvPr id="14" name="Freeform 39">
              <a:extLst>
                <a:ext uri="{FF2B5EF4-FFF2-40B4-BE49-F238E27FC236}">
                  <a16:creationId xmlns:a16="http://schemas.microsoft.com/office/drawing/2014/main" id="{AE9BF3AD-FA84-7C4E-3874-CA4DFAEEABE2}"/>
                </a:ext>
              </a:extLst>
            </p:cNvPr>
            <p:cNvSpPr>
              <a:spLocks/>
            </p:cNvSpPr>
            <p:nvPr/>
          </p:nvSpPr>
          <p:spPr bwMode="auto">
            <a:xfrm>
              <a:off x="1038890" y="1467284"/>
              <a:ext cx="3907632" cy="1272138"/>
            </a:xfrm>
            <a:custGeom>
              <a:avLst/>
              <a:gdLst>
                <a:gd name="T0" fmla="*/ 199 w 3065"/>
                <a:gd name="T1" fmla="*/ 0 h 892"/>
                <a:gd name="T2" fmla="*/ 185 w 3065"/>
                <a:gd name="T3" fmla="*/ 0 h 892"/>
                <a:gd name="T4" fmla="*/ 0 w 3065"/>
                <a:gd name="T5" fmla="*/ 101 h 892"/>
                <a:gd name="T6" fmla="*/ 0 w 3065"/>
                <a:gd name="T7" fmla="*/ 232 h 892"/>
                <a:gd name="T8" fmla="*/ 144 w 3065"/>
                <a:gd name="T9" fmla="*/ 154 h 892"/>
                <a:gd name="T10" fmla="*/ 144 w 3065"/>
                <a:gd name="T11" fmla="*/ 778 h 892"/>
                <a:gd name="T12" fmla="*/ 5 w 3065"/>
                <a:gd name="T13" fmla="*/ 778 h 892"/>
                <a:gd name="T14" fmla="*/ 5 w 3065"/>
                <a:gd name="T15" fmla="*/ 892 h 892"/>
                <a:gd name="T16" fmla="*/ 199 w 3065"/>
                <a:gd name="T17" fmla="*/ 892 h 892"/>
                <a:gd name="T18" fmla="*/ 421 w 3065"/>
                <a:gd name="T19" fmla="*/ 892 h 892"/>
                <a:gd name="T20" fmla="*/ 3065 w 3065"/>
                <a:gd name="T21" fmla="*/ 892 h 892"/>
                <a:gd name="T22" fmla="*/ 3065 w 3065"/>
                <a:gd name="T23" fmla="*/ 0 h 892"/>
                <a:gd name="T24" fmla="*/ 300 w 3065"/>
                <a:gd name="T25" fmla="*/ 0 h 892"/>
                <a:gd name="T26" fmla="*/ 199 w 3065"/>
                <a:gd name="T27" fmla="*/ 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65" h="892">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chemeClr val="accent4"/>
            </a:solidFill>
            <a:ln>
              <a:noFill/>
            </a:ln>
            <a:effectLst>
              <a:outerShdw blurRad="50800" dist="38100" dir="13500000" algn="br" rotWithShape="0">
                <a:prstClr val="black">
                  <a:alpha val="40000"/>
                </a:prstClr>
              </a:outerShdw>
            </a:effectLst>
          </p:spPr>
          <p:txBody>
            <a:bodyPr vert="horz" wrap="square" lIns="91416" tIns="45708" rIns="91416" bIns="45708"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C42A13">
                    <a:lumMod val="60000"/>
                    <a:lumOff val="40000"/>
                  </a:srgbClr>
                </a:solidFill>
                <a:effectLst/>
                <a:uLnTx/>
                <a:uFillTx/>
                <a:latin typeface="Roboto Bold" charset="0"/>
                <a:ea typeface="+mn-ea"/>
                <a:cs typeface="+mn-cs"/>
              </a:endParaRPr>
            </a:p>
          </p:txBody>
        </p:sp>
        <p:sp>
          <p:nvSpPr>
            <p:cNvPr id="15" name="Freeform 13">
              <a:extLst>
                <a:ext uri="{FF2B5EF4-FFF2-40B4-BE49-F238E27FC236}">
                  <a16:creationId xmlns:a16="http://schemas.microsoft.com/office/drawing/2014/main" id="{4B43F0B5-B0F6-DB44-7DF2-EB73D6DCF8B0}"/>
                </a:ext>
              </a:extLst>
            </p:cNvPr>
            <p:cNvSpPr>
              <a:spLocks/>
            </p:cNvSpPr>
            <p:nvPr/>
          </p:nvSpPr>
          <p:spPr bwMode="auto">
            <a:xfrm>
              <a:off x="1529169" y="1452602"/>
              <a:ext cx="442020" cy="1266999"/>
            </a:xfrm>
            <a:custGeom>
              <a:avLst/>
              <a:gdLst>
                <a:gd name="T0" fmla="*/ 202 w 202"/>
                <a:gd name="T1" fmla="*/ 576 h 576"/>
                <a:gd name="T2" fmla="*/ 0 w 202"/>
                <a:gd name="T3" fmla="*/ 0 h 576"/>
                <a:gd name="T4" fmla="*/ 0 w 202"/>
                <a:gd name="T5" fmla="*/ 500 h 576"/>
                <a:gd name="T6" fmla="*/ 79 w 202"/>
                <a:gd name="T7" fmla="*/ 500 h 576"/>
                <a:gd name="T8" fmla="*/ 79 w 202"/>
                <a:gd name="T9" fmla="*/ 576 h 576"/>
                <a:gd name="T10" fmla="*/ 202 w 202"/>
                <a:gd name="T11" fmla="*/ 576 h 576"/>
              </a:gdLst>
              <a:ahLst/>
              <a:cxnLst>
                <a:cxn ang="0">
                  <a:pos x="T0" y="T1"/>
                </a:cxn>
                <a:cxn ang="0">
                  <a:pos x="T2" y="T3"/>
                </a:cxn>
                <a:cxn ang="0">
                  <a:pos x="T4" y="T5"/>
                </a:cxn>
                <a:cxn ang="0">
                  <a:pos x="T6" y="T7"/>
                </a:cxn>
                <a:cxn ang="0">
                  <a:pos x="T8" y="T9"/>
                </a:cxn>
                <a:cxn ang="0">
                  <a:pos x="T10" y="T11"/>
                </a:cxn>
              </a:cxnLst>
              <a:rect l="0" t="0" r="r" b="b"/>
              <a:pathLst>
                <a:path w="202" h="576">
                  <a:moveTo>
                    <a:pt x="202" y="576"/>
                  </a:moveTo>
                  <a:lnTo>
                    <a:pt x="0" y="0"/>
                  </a:lnTo>
                  <a:lnTo>
                    <a:pt x="0" y="500"/>
                  </a:lnTo>
                  <a:lnTo>
                    <a:pt x="79" y="500"/>
                  </a:lnTo>
                  <a:lnTo>
                    <a:pt x="79" y="576"/>
                  </a:lnTo>
                  <a:lnTo>
                    <a:pt x="202" y="576"/>
                  </a:lnTo>
                  <a:close/>
                </a:path>
              </a:pathLst>
            </a:custGeom>
            <a:solidFill>
              <a:schemeClr val="tx1"/>
            </a:solidFill>
            <a:ln>
              <a:noFill/>
            </a:ln>
          </p:spPr>
          <p:txBody>
            <a:bodyPr vert="horz" wrap="square" lIns="91416" tIns="45708" rIns="91416" bIns="45708" numCol="1" anchor="t" anchorCtr="0" compatLnSpc="1">
              <a:prstTxWarp prst="textNoShape">
                <a:avLst/>
              </a:prstTxWarp>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C42A13">
                    <a:lumMod val="60000"/>
                    <a:lumOff val="40000"/>
                  </a:srgbClr>
                </a:solidFill>
                <a:effectLst/>
                <a:uLnTx/>
                <a:uFillTx/>
                <a:latin typeface="Roboto Bold" charset="0"/>
                <a:ea typeface="+mn-ea"/>
                <a:cs typeface="+mn-cs"/>
              </a:endParaRPr>
            </a:p>
          </p:txBody>
        </p:sp>
      </p:grpSp>
      <p:sp>
        <p:nvSpPr>
          <p:cNvPr id="16" name="TextBox 15">
            <a:extLst>
              <a:ext uri="{FF2B5EF4-FFF2-40B4-BE49-F238E27FC236}">
                <a16:creationId xmlns:a16="http://schemas.microsoft.com/office/drawing/2014/main" id="{448C819D-BAC3-C043-F08E-EF74457D6C01}"/>
              </a:ext>
            </a:extLst>
          </p:cNvPr>
          <p:cNvSpPr txBox="1"/>
          <p:nvPr/>
        </p:nvSpPr>
        <p:spPr>
          <a:xfrm>
            <a:off x="648541" y="5564011"/>
            <a:ext cx="2100772" cy="307777"/>
          </a:xfrm>
          <a:prstGeom prst="rect">
            <a:avLst/>
          </a:prstGeom>
          <a:noFill/>
        </p:spPr>
        <p:txBody>
          <a:bodyPr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Tw Cen MT" panose="020B0602020104020603" pitchFamily="34" charset="0"/>
              </a:rPr>
              <a:t>Warehouse Management</a:t>
            </a:r>
            <a:endParaRPr kumimoji="0" lang="en-US" sz="1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Tw Cen MT" panose="020B0602020104020603" pitchFamily="34" charset="0"/>
              <a:ea typeface="Roboto" charset="0"/>
              <a:cs typeface="Roboto" charset="0"/>
            </a:endParaRPr>
          </a:p>
        </p:txBody>
      </p:sp>
      <p:sp>
        <p:nvSpPr>
          <p:cNvPr id="17" name="TextBox 16">
            <a:extLst>
              <a:ext uri="{FF2B5EF4-FFF2-40B4-BE49-F238E27FC236}">
                <a16:creationId xmlns:a16="http://schemas.microsoft.com/office/drawing/2014/main" id="{94F2B8D1-48C9-34EE-6EC9-96AA78944D6E}"/>
              </a:ext>
            </a:extLst>
          </p:cNvPr>
          <p:cNvSpPr txBox="1"/>
          <p:nvPr/>
        </p:nvSpPr>
        <p:spPr>
          <a:xfrm>
            <a:off x="9858215" y="5576883"/>
            <a:ext cx="2050782" cy="307777"/>
          </a:xfrm>
          <a:prstGeom prst="rect">
            <a:avLst/>
          </a:prstGeom>
          <a:noFill/>
        </p:spPr>
        <p:txBody>
          <a:bodyPr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Tw Cen MT" panose="020B0602020104020603" pitchFamily="34" charset="0"/>
              </a:rPr>
              <a:t>Quality Management</a:t>
            </a:r>
            <a:endParaRPr kumimoji="0" lang="en-US" sz="1400" b="1" i="0" u="none" strike="noStrike" kern="0" cap="none" spc="0" normalizeH="0" baseline="0" noProof="0" dirty="0">
              <a:ln>
                <a:noFill/>
              </a:ln>
              <a:solidFill>
                <a:srgbClr val="FFFFFF"/>
              </a:solidFill>
              <a:effectLst/>
              <a:uLnTx/>
              <a:uFillTx/>
              <a:latin typeface="Tw Cen MT" panose="020B0602020104020603" pitchFamily="34" charset="0"/>
              <a:ea typeface="Roboto" charset="0"/>
              <a:cs typeface="Roboto" charset="0"/>
            </a:endParaRPr>
          </a:p>
        </p:txBody>
      </p:sp>
      <p:pic>
        <p:nvPicPr>
          <p:cNvPr id="18" name="Picture 17">
            <a:extLst>
              <a:ext uri="{FF2B5EF4-FFF2-40B4-BE49-F238E27FC236}">
                <a16:creationId xmlns:a16="http://schemas.microsoft.com/office/drawing/2014/main" id="{0B2BA863-0DEA-681B-90D8-859D4D7F01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5" y="362845"/>
            <a:ext cx="3546150" cy="1358525"/>
          </a:xfrm>
          <a:prstGeom prst="rect">
            <a:avLst/>
          </a:prstGeom>
        </p:spPr>
      </p:pic>
    </p:spTree>
    <p:extLst>
      <p:ext uri="{BB962C8B-B14F-4D97-AF65-F5344CB8AC3E}">
        <p14:creationId xmlns:p14="http://schemas.microsoft.com/office/powerpoint/2010/main" val="41074743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2000" fill="hold"/>
                                        <p:tgtEl>
                                          <p:spTgt spid="31"/>
                                        </p:tgtEl>
                                        <p:attrNameLst>
                                          <p:attrName>ppt_w</p:attrName>
                                        </p:attrNameLst>
                                      </p:cBhvr>
                                      <p:tavLst>
                                        <p:tav tm="0">
                                          <p:val>
                                            <p:fltVal val="0"/>
                                          </p:val>
                                        </p:tav>
                                        <p:tav tm="100000">
                                          <p:val>
                                            <p:strVal val="#ppt_w"/>
                                          </p:val>
                                        </p:tav>
                                      </p:tavLst>
                                    </p:anim>
                                    <p:anim calcmode="lin" valueType="num">
                                      <p:cBhvr>
                                        <p:cTn id="8" dur="2000" fill="hold"/>
                                        <p:tgtEl>
                                          <p:spTgt spid="31"/>
                                        </p:tgtEl>
                                        <p:attrNameLst>
                                          <p:attrName>ppt_h</p:attrName>
                                        </p:attrNameLst>
                                      </p:cBhvr>
                                      <p:tavLst>
                                        <p:tav tm="0">
                                          <p:val>
                                            <p:fltVal val="0"/>
                                          </p:val>
                                        </p:tav>
                                        <p:tav tm="100000">
                                          <p:val>
                                            <p:strVal val="#ppt_h"/>
                                          </p:val>
                                        </p:tav>
                                      </p:tavLst>
                                    </p:anim>
                                    <p:animEffect transition="in" filter="fade">
                                      <p:cBhvr>
                                        <p:cTn id="9" dur="2000"/>
                                        <p:tgtEl>
                                          <p:spTgt spid="31"/>
                                        </p:tgtEl>
                                      </p:cBhvr>
                                    </p:animEffect>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Effect transition="in" filter="fade">
                                      <p:cBhvr>
                                        <p:cTn id="15" dur="1000"/>
                                        <p:tgtEl>
                                          <p:spTgt spid="13"/>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Effect transition="in" filter="fade">
                                      <p:cBhvr>
                                        <p:cTn id="20" dur="1000"/>
                                        <p:tgtEl>
                                          <p:spTgt spid="16"/>
                                        </p:tgtEl>
                                      </p:cBhvr>
                                    </p:animEffect>
                                  </p:childTnLst>
                                </p:cTn>
                              </p:par>
                            </p:childTnLst>
                          </p:cTn>
                        </p:par>
                        <p:par>
                          <p:cTn id="21" fill="hold">
                            <p:stCondLst>
                              <p:cond delay="3000"/>
                            </p:stCondLst>
                            <p:childTnLst>
                              <p:par>
                                <p:cTn id="22" presetID="53" presetClass="entr" presetSubtype="16"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1000" fill="hold"/>
                                        <p:tgtEl>
                                          <p:spTgt spid="2"/>
                                        </p:tgtEl>
                                        <p:attrNameLst>
                                          <p:attrName>ppt_w</p:attrName>
                                        </p:attrNameLst>
                                      </p:cBhvr>
                                      <p:tavLst>
                                        <p:tav tm="0">
                                          <p:val>
                                            <p:fltVal val="0"/>
                                          </p:val>
                                        </p:tav>
                                        <p:tav tm="100000">
                                          <p:val>
                                            <p:strVal val="#ppt_w"/>
                                          </p:val>
                                        </p:tav>
                                      </p:tavLst>
                                    </p:anim>
                                    <p:anim calcmode="lin" valueType="num">
                                      <p:cBhvr>
                                        <p:cTn id="25" dur="1000" fill="hold"/>
                                        <p:tgtEl>
                                          <p:spTgt spid="2"/>
                                        </p:tgtEl>
                                        <p:attrNameLst>
                                          <p:attrName>ppt_h</p:attrName>
                                        </p:attrNameLst>
                                      </p:cBhvr>
                                      <p:tavLst>
                                        <p:tav tm="0">
                                          <p:val>
                                            <p:fltVal val="0"/>
                                          </p:val>
                                        </p:tav>
                                        <p:tav tm="100000">
                                          <p:val>
                                            <p:strVal val="#ppt_h"/>
                                          </p:val>
                                        </p:tav>
                                      </p:tavLst>
                                    </p:anim>
                                    <p:animEffect transition="in" filter="fade">
                                      <p:cBhvr>
                                        <p:cTn id="26" dur="1000"/>
                                        <p:tgtEl>
                                          <p:spTgt spid="2"/>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fltVal val="0"/>
                                          </p:val>
                                        </p:tav>
                                        <p:tav tm="100000">
                                          <p:val>
                                            <p:strVal val="#ppt_w"/>
                                          </p:val>
                                        </p:tav>
                                      </p:tavLst>
                                    </p:anim>
                                    <p:anim calcmode="lin" valueType="num">
                                      <p:cBhvr>
                                        <p:cTn id="30" dur="1000" fill="hold"/>
                                        <p:tgtEl>
                                          <p:spTgt spid="12"/>
                                        </p:tgtEl>
                                        <p:attrNameLst>
                                          <p:attrName>ppt_h</p:attrName>
                                        </p:attrNameLst>
                                      </p:cBhvr>
                                      <p:tavLst>
                                        <p:tav tm="0">
                                          <p:val>
                                            <p:fltVal val="0"/>
                                          </p:val>
                                        </p:tav>
                                        <p:tav tm="100000">
                                          <p:val>
                                            <p:strVal val="#ppt_h"/>
                                          </p:val>
                                        </p:tav>
                                      </p:tavLst>
                                    </p:anim>
                                    <p:animEffect transition="in" filter="fade">
                                      <p:cBhvr>
                                        <p:cTn id="31" dur="1000"/>
                                        <p:tgtEl>
                                          <p:spTgt spid="12"/>
                                        </p:tgtEl>
                                      </p:cBhvr>
                                    </p:animEffect>
                                  </p:childTnLst>
                                </p:cTn>
                              </p:par>
                            </p:childTnLst>
                          </p:cTn>
                        </p:par>
                        <p:par>
                          <p:cTn id="32" fill="hold">
                            <p:stCondLst>
                              <p:cond delay="4000"/>
                            </p:stCondLst>
                            <p:childTnLst>
                              <p:par>
                                <p:cTn id="33" presetID="53" presetClass="entr" presetSubtype="16" fill="hold" nodeType="after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1000" fill="hold"/>
                                        <p:tgtEl>
                                          <p:spTgt spid="5"/>
                                        </p:tgtEl>
                                        <p:attrNameLst>
                                          <p:attrName>ppt_w</p:attrName>
                                        </p:attrNameLst>
                                      </p:cBhvr>
                                      <p:tavLst>
                                        <p:tav tm="0">
                                          <p:val>
                                            <p:fltVal val="0"/>
                                          </p:val>
                                        </p:tav>
                                        <p:tav tm="100000">
                                          <p:val>
                                            <p:strVal val="#ppt_w"/>
                                          </p:val>
                                        </p:tav>
                                      </p:tavLst>
                                    </p:anim>
                                    <p:anim calcmode="lin" valueType="num">
                                      <p:cBhvr>
                                        <p:cTn id="36" dur="1000" fill="hold"/>
                                        <p:tgtEl>
                                          <p:spTgt spid="5"/>
                                        </p:tgtEl>
                                        <p:attrNameLst>
                                          <p:attrName>ppt_h</p:attrName>
                                        </p:attrNameLst>
                                      </p:cBhvr>
                                      <p:tavLst>
                                        <p:tav tm="0">
                                          <p:val>
                                            <p:fltVal val="0"/>
                                          </p:val>
                                        </p:tav>
                                        <p:tav tm="100000">
                                          <p:val>
                                            <p:strVal val="#ppt_h"/>
                                          </p:val>
                                        </p:tav>
                                      </p:tavLst>
                                    </p:anim>
                                    <p:animEffect transition="in" filter="fade">
                                      <p:cBhvr>
                                        <p:cTn id="37" dur="1000"/>
                                        <p:tgtEl>
                                          <p:spTgt spid="5"/>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1000" fill="hold"/>
                                        <p:tgtEl>
                                          <p:spTgt spid="11"/>
                                        </p:tgtEl>
                                        <p:attrNameLst>
                                          <p:attrName>ppt_w</p:attrName>
                                        </p:attrNameLst>
                                      </p:cBhvr>
                                      <p:tavLst>
                                        <p:tav tm="0">
                                          <p:val>
                                            <p:fltVal val="0"/>
                                          </p:val>
                                        </p:tav>
                                        <p:tav tm="100000">
                                          <p:val>
                                            <p:strVal val="#ppt_w"/>
                                          </p:val>
                                        </p:tav>
                                      </p:tavLst>
                                    </p:anim>
                                    <p:anim calcmode="lin" valueType="num">
                                      <p:cBhvr>
                                        <p:cTn id="41" dur="1000" fill="hold"/>
                                        <p:tgtEl>
                                          <p:spTgt spid="11"/>
                                        </p:tgtEl>
                                        <p:attrNameLst>
                                          <p:attrName>ppt_h</p:attrName>
                                        </p:attrNameLst>
                                      </p:cBhvr>
                                      <p:tavLst>
                                        <p:tav tm="0">
                                          <p:val>
                                            <p:fltVal val="0"/>
                                          </p:val>
                                        </p:tav>
                                        <p:tav tm="100000">
                                          <p:val>
                                            <p:strVal val="#ppt_h"/>
                                          </p:val>
                                        </p:tav>
                                      </p:tavLst>
                                    </p:anim>
                                    <p:animEffect transition="in" filter="fade">
                                      <p:cBhvr>
                                        <p:cTn id="42" dur="1000"/>
                                        <p:tgtEl>
                                          <p:spTgt spid="11"/>
                                        </p:tgtEl>
                                      </p:cBhvr>
                                    </p:animEffect>
                                  </p:childTnLst>
                                </p:cTn>
                              </p:par>
                            </p:childTnLst>
                          </p:cTn>
                        </p:par>
                        <p:par>
                          <p:cTn id="43" fill="hold">
                            <p:stCondLst>
                              <p:cond delay="5000"/>
                            </p:stCondLst>
                            <p:childTnLst>
                              <p:par>
                                <p:cTn id="44" presetID="53" presetClass="entr" presetSubtype="16" fill="hold" nodeType="after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1000" fill="hold"/>
                                        <p:tgtEl>
                                          <p:spTgt spid="8"/>
                                        </p:tgtEl>
                                        <p:attrNameLst>
                                          <p:attrName>ppt_w</p:attrName>
                                        </p:attrNameLst>
                                      </p:cBhvr>
                                      <p:tavLst>
                                        <p:tav tm="0">
                                          <p:val>
                                            <p:fltVal val="0"/>
                                          </p:val>
                                        </p:tav>
                                        <p:tav tm="100000">
                                          <p:val>
                                            <p:strVal val="#ppt_w"/>
                                          </p:val>
                                        </p:tav>
                                      </p:tavLst>
                                    </p:anim>
                                    <p:anim calcmode="lin" valueType="num">
                                      <p:cBhvr>
                                        <p:cTn id="47" dur="1000" fill="hold"/>
                                        <p:tgtEl>
                                          <p:spTgt spid="8"/>
                                        </p:tgtEl>
                                        <p:attrNameLst>
                                          <p:attrName>ppt_h</p:attrName>
                                        </p:attrNameLst>
                                      </p:cBhvr>
                                      <p:tavLst>
                                        <p:tav tm="0">
                                          <p:val>
                                            <p:fltVal val="0"/>
                                          </p:val>
                                        </p:tav>
                                        <p:tav tm="100000">
                                          <p:val>
                                            <p:strVal val="#ppt_h"/>
                                          </p:val>
                                        </p:tav>
                                      </p:tavLst>
                                    </p:anim>
                                    <p:animEffect transition="in" filter="fade">
                                      <p:cBhvr>
                                        <p:cTn id="48" dur="1000"/>
                                        <p:tgtEl>
                                          <p:spTgt spid="8"/>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1000" fill="hold"/>
                                        <p:tgtEl>
                                          <p:spTgt spid="17"/>
                                        </p:tgtEl>
                                        <p:attrNameLst>
                                          <p:attrName>ppt_w</p:attrName>
                                        </p:attrNameLst>
                                      </p:cBhvr>
                                      <p:tavLst>
                                        <p:tav tm="0">
                                          <p:val>
                                            <p:fltVal val="0"/>
                                          </p:val>
                                        </p:tav>
                                        <p:tav tm="100000">
                                          <p:val>
                                            <p:strVal val="#ppt_w"/>
                                          </p:val>
                                        </p:tav>
                                      </p:tavLst>
                                    </p:anim>
                                    <p:anim calcmode="lin" valueType="num">
                                      <p:cBhvr>
                                        <p:cTn id="52" dur="1000" fill="hold"/>
                                        <p:tgtEl>
                                          <p:spTgt spid="17"/>
                                        </p:tgtEl>
                                        <p:attrNameLst>
                                          <p:attrName>ppt_h</p:attrName>
                                        </p:attrNameLst>
                                      </p:cBhvr>
                                      <p:tavLst>
                                        <p:tav tm="0">
                                          <p:val>
                                            <p:fltVal val="0"/>
                                          </p:val>
                                        </p:tav>
                                        <p:tav tm="100000">
                                          <p:val>
                                            <p:strVal val="#ppt_h"/>
                                          </p:val>
                                        </p:tav>
                                      </p:tavLst>
                                    </p:anim>
                                    <p:animEffect transition="in" filter="fade">
                                      <p:cBhvr>
                                        <p:cTn id="5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3D7265-A962-905B-CE9E-57CA94688DC6}"/>
              </a:ext>
            </a:extLst>
          </p:cNvPr>
          <p:cNvSpPr/>
          <p:nvPr/>
        </p:nvSpPr>
        <p:spPr>
          <a:xfrm>
            <a:off x="-31655" y="0"/>
            <a:ext cx="12202633"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bject 54"/>
          <p:cNvSpPr txBox="1">
            <a:spLocks noGrp="1"/>
          </p:cNvSpPr>
          <p:nvPr>
            <p:ph type="title"/>
          </p:nvPr>
        </p:nvSpPr>
        <p:spPr>
          <a:xfrm>
            <a:off x="178596" y="172670"/>
            <a:ext cx="4098290" cy="460447"/>
          </a:xfrm>
          <a:prstGeom prst="rect">
            <a:avLst/>
          </a:prstGeom>
        </p:spPr>
        <p:txBody>
          <a:bodyPr vert="horz" wrap="square" lIns="0" tIns="12700" rIns="0" bIns="0" rtlCol="0">
            <a:spAutoFit/>
          </a:bodyPr>
          <a:lstStyle/>
          <a:p>
            <a:pPr marL="12700" marR="5080">
              <a:lnSpc>
                <a:spcPct val="109600"/>
              </a:lnSpc>
              <a:spcBef>
                <a:spcPts val="100"/>
              </a:spcBef>
            </a:pPr>
            <a:r>
              <a:rPr lang="en-SG" sz="2800" spc="-10" dirty="0">
                <a:effectLst>
                  <a:outerShdw blurRad="38100" dist="38100" dir="2700000" algn="tl">
                    <a:srgbClr val="000000">
                      <a:alpha val="43137"/>
                    </a:srgbClr>
                  </a:outerShdw>
                </a:effectLst>
                <a:latin typeface="Tw Cen MT" panose="020B0602020104020603" pitchFamily="34" charset="0"/>
              </a:rPr>
              <a:t>Warehouse Management</a:t>
            </a:r>
            <a:endParaRPr sz="2800" spc="-10" dirty="0">
              <a:effectLst>
                <a:outerShdw blurRad="38100" dist="38100" dir="2700000" algn="tl">
                  <a:srgbClr val="000000">
                    <a:alpha val="43137"/>
                  </a:srgbClr>
                </a:outerShdw>
              </a:effectLst>
              <a:latin typeface="Tw Cen MT" panose="020B0602020104020603" pitchFamily="34" charset="0"/>
            </a:endParaRPr>
          </a:p>
        </p:txBody>
      </p:sp>
      <p:sp>
        <p:nvSpPr>
          <p:cNvPr id="74" name="object 8">
            <a:extLst>
              <a:ext uri="{FF2B5EF4-FFF2-40B4-BE49-F238E27FC236}">
                <a16:creationId xmlns:a16="http://schemas.microsoft.com/office/drawing/2014/main" id="{0DAE062A-D67D-4EAA-932B-E5E5536A2EBA}"/>
              </a:ext>
            </a:extLst>
          </p:cNvPr>
          <p:cNvSpPr/>
          <p:nvPr/>
        </p:nvSpPr>
        <p:spPr>
          <a:xfrm flipV="1">
            <a:off x="2626962" y="2269949"/>
            <a:ext cx="1489710" cy="107027"/>
          </a:xfrm>
          <a:custGeom>
            <a:avLst/>
            <a:gdLst/>
            <a:ahLst/>
            <a:cxnLst/>
            <a:rect l="l" t="t" r="r" b="b"/>
            <a:pathLst>
              <a:path w="1489710" h="76200">
                <a:moveTo>
                  <a:pt x="1413256" y="0"/>
                </a:moveTo>
                <a:lnTo>
                  <a:pt x="1413256" y="76200"/>
                </a:lnTo>
                <a:lnTo>
                  <a:pt x="1469643" y="48006"/>
                </a:lnTo>
                <a:lnTo>
                  <a:pt x="1425956" y="48006"/>
                </a:lnTo>
                <a:lnTo>
                  <a:pt x="1425956" y="28194"/>
                </a:lnTo>
                <a:lnTo>
                  <a:pt x="1469644" y="28194"/>
                </a:lnTo>
                <a:lnTo>
                  <a:pt x="1413256" y="0"/>
                </a:lnTo>
                <a:close/>
              </a:path>
              <a:path w="1489710" h="76200">
                <a:moveTo>
                  <a:pt x="1413256" y="28194"/>
                </a:moveTo>
                <a:lnTo>
                  <a:pt x="0" y="28194"/>
                </a:lnTo>
                <a:lnTo>
                  <a:pt x="0" y="48006"/>
                </a:lnTo>
                <a:lnTo>
                  <a:pt x="1413256" y="48006"/>
                </a:lnTo>
                <a:lnTo>
                  <a:pt x="1413256" y="28194"/>
                </a:lnTo>
                <a:close/>
              </a:path>
              <a:path w="1489710" h="76200">
                <a:moveTo>
                  <a:pt x="1469644" y="28194"/>
                </a:moveTo>
                <a:lnTo>
                  <a:pt x="1425956" y="28194"/>
                </a:lnTo>
                <a:lnTo>
                  <a:pt x="1425956" y="48006"/>
                </a:lnTo>
                <a:lnTo>
                  <a:pt x="1469643" y="48006"/>
                </a:lnTo>
                <a:lnTo>
                  <a:pt x="1489456" y="38100"/>
                </a:lnTo>
                <a:lnTo>
                  <a:pt x="1469644" y="28194"/>
                </a:lnTo>
                <a:close/>
              </a:path>
            </a:pathLst>
          </a:custGeom>
          <a:solidFill>
            <a:srgbClr val="0070C0"/>
          </a:solidFill>
          <a:ln>
            <a:solidFill>
              <a:srgbClr val="0070C0"/>
            </a:solidFill>
          </a:ln>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sz="1200" dirty="0"/>
          </a:p>
        </p:txBody>
      </p:sp>
      <p:sp>
        <p:nvSpPr>
          <p:cNvPr id="75" name="object 8">
            <a:extLst>
              <a:ext uri="{FF2B5EF4-FFF2-40B4-BE49-F238E27FC236}">
                <a16:creationId xmlns:a16="http://schemas.microsoft.com/office/drawing/2014/main" id="{EE4106FA-3D68-453F-A5AE-D9A8AFE29C3F}"/>
              </a:ext>
            </a:extLst>
          </p:cNvPr>
          <p:cNvSpPr/>
          <p:nvPr/>
        </p:nvSpPr>
        <p:spPr>
          <a:xfrm flipV="1">
            <a:off x="6484785" y="2269949"/>
            <a:ext cx="1489710" cy="107027"/>
          </a:xfrm>
          <a:custGeom>
            <a:avLst/>
            <a:gdLst/>
            <a:ahLst/>
            <a:cxnLst/>
            <a:rect l="l" t="t" r="r" b="b"/>
            <a:pathLst>
              <a:path w="1489710" h="76200">
                <a:moveTo>
                  <a:pt x="1413256" y="0"/>
                </a:moveTo>
                <a:lnTo>
                  <a:pt x="1413256" y="76200"/>
                </a:lnTo>
                <a:lnTo>
                  <a:pt x="1469643" y="48006"/>
                </a:lnTo>
                <a:lnTo>
                  <a:pt x="1425956" y="48006"/>
                </a:lnTo>
                <a:lnTo>
                  <a:pt x="1425956" y="28194"/>
                </a:lnTo>
                <a:lnTo>
                  <a:pt x="1469644" y="28194"/>
                </a:lnTo>
                <a:lnTo>
                  <a:pt x="1413256" y="0"/>
                </a:lnTo>
                <a:close/>
              </a:path>
              <a:path w="1489710" h="76200">
                <a:moveTo>
                  <a:pt x="1413256" y="28194"/>
                </a:moveTo>
                <a:lnTo>
                  <a:pt x="0" y="28194"/>
                </a:lnTo>
                <a:lnTo>
                  <a:pt x="0" y="48006"/>
                </a:lnTo>
                <a:lnTo>
                  <a:pt x="1413256" y="48006"/>
                </a:lnTo>
                <a:lnTo>
                  <a:pt x="1413256" y="28194"/>
                </a:lnTo>
                <a:close/>
              </a:path>
              <a:path w="1489710" h="76200">
                <a:moveTo>
                  <a:pt x="1469644" y="28194"/>
                </a:moveTo>
                <a:lnTo>
                  <a:pt x="1425956" y="28194"/>
                </a:lnTo>
                <a:lnTo>
                  <a:pt x="1425956" y="48006"/>
                </a:lnTo>
                <a:lnTo>
                  <a:pt x="1469643" y="48006"/>
                </a:lnTo>
                <a:lnTo>
                  <a:pt x="1489456" y="38100"/>
                </a:lnTo>
                <a:lnTo>
                  <a:pt x="1469644" y="28194"/>
                </a:lnTo>
                <a:close/>
              </a:path>
            </a:pathLst>
          </a:custGeom>
          <a:ln>
            <a:solidFill>
              <a:srgbClr val="0070C0"/>
            </a:solidFill>
          </a:ln>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sz="1200"/>
          </a:p>
        </p:txBody>
      </p:sp>
      <p:cxnSp>
        <p:nvCxnSpPr>
          <p:cNvPr id="76" name="Straight Connector 75">
            <a:extLst>
              <a:ext uri="{FF2B5EF4-FFF2-40B4-BE49-F238E27FC236}">
                <a16:creationId xmlns:a16="http://schemas.microsoft.com/office/drawing/2014/main" id="{82034E53-2035-4216-A437-49042C119274}"/>
              </a:ext>
            </a:extLst>
          </p:cNvPr>
          <p:cNvCxnSpPr>
            <a:cxnSpLocks/>
          </p:cNvCxnSpPr>
          <p:nvPr/>
        </p:nvCxnSpPr>
        <p:spPr>
          <a:xfrm>
            <a:off x="3581210" y="2785159"/>
            <a:ext cx="0" cy="4104000"/>
          </a:xfrm>
          <a:prstGeom prst="line">
            <a:avLst/>
          </a:prstGeom>
        </p:spPr>
        <p:style>
          <a:lnRef idx="1">
            <a:schemeClr val="accent6"/>
          </a:lnRef>
          <a:fillRef idx="0">
            <a:schemeClr val="accent6"/>
          </a:fillRef>
          <a:effectRef idx="0">
            <a:schemeClr val="accent6"/>
          </a:effectRef>
          <a:fontRef idx="minor">
            <a:schemeClr val="tx1"/>
          </a:fontRef>
        </p:style>
      </p:cxnSp>
      <p:cxnSp>
        <p:nvCxnSpPr>
          <p:cNvPr id="77" name="Straight Connector 76">
            <a:extLst>
              <a:ext uri="{FF2B5EF4-FFF2-40B4-BE49-F238E27FC236}">
                <a16:creationId xmlns:a16="http://schemas.microsoft.com/office/drawing/2014/main" id="{1299B317-1106-4500-968B-E4A065DA13CF}"/>
              </a:ext>
            </a:extLst>
          </p:cNvPr>
          <p:cNvCxnSpPr>
            <a:cxnSpLocks/>
          </p:cNvCxnSpPr>
          <p:nvPr/>
        </p:nvCxnSpPr>
        <p:spPr>
          <a:xfrm>
            <a:off x="7222053" y="2785159"/>
            <a:ext cx="0" cy="4104000"/>
          </a:xfrm>
          <a:prstGeom prst="line">
            <a:avLst/>
          </a:prstGeom>
        </p:spPr>
        <p:style>
          <a:lnRef idx="1">
            <a:schemeClr val="accent3"/>
          </a:lnRef>
          <a:fillRef idx="0">
            <a:schemeClr val="accent3"/>
          </a:fillRef>
          <a:effectRef idx="0">
            <a:schemeClr val="accent3"/>
          </a:effectRef>
          <a:fontRef idx="minor">
            <a:schemeClr val="tx1"/>
          </a:fontRef>
        </p:style>
      </p:cxnSp>
      <p:sp>
        <p:nvSpPr>
          <p:cNvPr id="78" name="TextBox 77">
            <a:extLst>
              <a:ext uri="{FF2B5EF4-FFF2-40B4-BE49-F238E27FC236}">
                <a16:creationId xmlns:a16="http://schemas.microsoft.com/office/drawing/2014/main" id="{D410572B-63BA-424C-A370-8093139CCF6C}"/>
              </a:ext>
            </a:extLst>
          </p:cNvPr>
          <p:cNvSpPr txBox="1"/>
          <p:nvPr/>
        </p:nvSpPr>
        <p:spPr>
          <a:xfrm>
            <a:off x="152403" y="2673096"/>
            <a:ext cx="3419663" cy="3978012"/>
          </a:xfrm>
          <a:prstGeom prst="rect">
            <a:avLst/>
          </a:prstGeom>
          <a:noFill/>
        </p:spPr>
        <p:txBody>
          <a:bodyPr wrap="square" rtlCol="0">
            <a:spAutoFit/>
          </a:bodyPr>
          <a:lstStyle/>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Goods Receipt Optimization</a:t>
            </a:r>
          </a:p>
          <a:p>
            <a:pPr marL="180975" indent="-180975">
              <a:lnSpc>
                <a:spcPts val="1400"/>
              </a:lnSpc>
              <a:spcBef>
                <a:spcPts val="500"/>
              </a:spcBef>
              <a:buFont typeface="Arial" panose="020B0604020202020204" pitchFamily="34" charset="0"/>
              <a:buChar char="•"/>
            </a:pPr>
            <a:r>
              <a:rPr lang="en-SG" sz="1200" b="1" dirty="0">
                <a:latin typeface="Tw Cen MT" panose="020B0602020104020603" pitchFamily="34" charset="0"/>
              </a:rPr>
              <a:t>Gate Entry/Out Pass </a:t>
            </a:r>
            <a:r>
              <a:rPr lang="en-SG" sz="1200" dirty="0">
                <a:latin typeface="Tw Cen MT" panose="020B0602020104020603" pitchFamily="34" charset="0"/>
              </a:rPr>
              <a:t>Management</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Dock Management</a:t>
            </a:r>
          </a:p>
          <a:p>
            <a:pPr marL="180975" indent="-180975">
              <a:lnSpc>
                <a:spcPts val="1400"/>
              </a:lnSpc>
              <a:spcBef>
                <a:spcPts val="500"/>
              </a:spcBef>
              <a:buFont typeface="Arial" panose="020B0604020202020204" pitchFamily="34" charset="0"/>
              <a:buChar char="•"/>
            </a:pPr>
            <a:r>
              <a:rPr lang="en-US" sz="1200" dirty="0">
                <a:latin typeface="Tw Cen MT" panose="020B0602020104020603" pitchFamily="34" charset="0"/>
              </a:rPr>
              <a:t>Inward modules with </a:t>
            </a:r>
            <a:r>
              <a:rPr lang="en-US" sz="1200" b="1" dirty="0">
                <a:latin typeface="Tw Cen MT" panose="020B0602020104020603" pitchFamily="34" charset="0"/>
              </a:rPr>
              <a:t>OCR AI </a:t>
            </a:r>
            <a:r>
              <a:rPr lang="en-US" sz="1200" dirty="0">
                <a:latin typeface="Tw Cen MT" panose="020B0602020104020603" pitchFamily="34" charset="0"/>
              </a:rPr>
              <a:t>for supplier labels</a:t>
            </a:r>
          </a:p>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Unique number </a:t>
            </a:r>
            <a:r>
              <a:rPr lang="en-US" sz="1200" dirty="0">
                <a:latin typeface="Tw Cen MT" panose="020B0602020104020603" pitchFamily="34" charset="0"/>
              </a:rPr>
              <a:t>generation &amp; label printing </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QR/Bar Code can be generated capturing </a:t>
            </a:r>
            <a:r>
              <a:rPr lang="en-US" sz="1200" dirty="0">
                <a:latin typeface="Tw Cen MT" panose="020B0602020104020603" pitchFamily="34" charset="0"/>
              </a:rPr>
              <a:t>batch/serial Management/shelf-life/Expiry dates</a:t>
            </a:r>
          </a:p>
          <a:p>
            <a:pPr marL="180975" indent="-180975">
              <a:lnSpc>
                <a:spcPts val="1400"/>
              </a:lnSpc>
              <a:spcBef>
                <a:spcPts val="500"/>
              </a:spcBef>
              <a:buFont typeface="Arial" panose="020B0604020202020204" pitchFamily="34" charset="0"/>
              <a:buChar char="•"/>
            </a:pPr>
            <a:r>
              <a:rPr lang="en-SG" sz="1200" b="1" dirty="0">
                <a:latin typeface="Tw Cen MT" panose="020B0602020104020603" pitchFamily="34" charset="0"/>
              </a:rPr>
              <a:t>Batch Management and Serial numbers</a:t>
            </a:r>
          </a:p>
          <a:p>
            <a:pPr marL="180975" indent="-180975">
              <a:lnSpc>
                <a:spcPts val="1400"/>
              </a:lnSpc>
              <a:spcBef>
                <a:spcPts val="500"/>
              </a:spcBef>
              <a:buFont typeface="Arial" panose="020B0604020202020204" pitchFamily="34" charset="0"/>
              <a:buChar char="•"/>
            </a:pPr>
            <a:r>
              <a:rPr lang="en-US" sz="1200" dirty="0">
                <a:latin typeface="Tw Cen MT" panose="020B0602020104020603" pitchFamily="34" charset="0"/>
              </a:rPr>
              <a:t>Receive by Alternate UoM</a:t>
            </a:r>
            <a:endParaRPr lang="en-SG" sz="1200" dirty="0">
              <a:latin typeface="Tw Cen MT" panose="020B0602020104020603" pitchFamily="34" charset="0"/>
            </a:endParaRP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Internal Quality Check (</a:t>
            </a:r>
            <a:r>
              <a:rPr lang="en-SG" sz="1200" b="1" dirty="0">
                <a:latin typeface="Tw Cen MT" panose="020B0602020104020603" pitchFamily="34" charset="0"/>
              </a:rPr>
              <a:t>IQC</a:t>
            </a:r>
            <a:r>
              <a:rPr lang="en-SG" sz="1200" dirty="0">
                <a:latin typeface="Tw Cen MT" panose="020B0602020104020603" pitchFamily="34" charset="0"/>
              </a:rPr>
              <a:t>)</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Direct Receipt from Production – FG and Excess Material Returns</a:t>
            </a:r>
          </a:p>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Inline rejection </a:t>
            </a:r>
            <a:r>
              <a:rPr lang="en-US" sz="1200" dirty="0">
                <a:latin typeface="Tw Cen MT" panose="020B0602020104020603" pitchFamily="34" charset="0"/>
              </a:rPr>
              <a:t>returns</a:t>
            </a:r>
          </a:p>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Auto Bin Determination </a:t>
            </a:r>
            <a:r>
              <a:rPr lang="en-US" sz="1200" dirty="0">
                <a:latin typeface="Tw Cen MT" panose="020B0602020104020603" pitchFamily="34" charset="0"/>
              </a:rPr>
              <a:t>based on </a:t>
            </a:r>
            <a:r>
              <a:rPr lang="en-US" sz="1200" b="1" dirty="0">
                <a:latin typeface="Tw Cen MT" panose="020B0602020104020603" pitchFamily="34" charset="0"/>
              </a:rPr>
              <a:t>Put-away</a:t>
            </a:r>
            <a:r>
              <a:rPr lang="en-US" sz="1200" dirty="0">
                <a:latin typeface="Tw Cen MT" panose="020B0602020104020603" pitchFamily="34" charset="0"/>
              </a:rPr>
              <a:t> strategy</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Integration with other systems (ERP)</a:t>
            </a:r>
          </a:p>
          <a:p>
            <a:pPr marL="180975" indent="-180975">
              <a:lnSpc>
                <a:spcPts val="1400"/>
              </a:lnSpc>
              <a:spcBef>
                <a:spcPts val="500"/>
              </a:spcBef>
              <a:buFont typeface="Arial" panose="020B0604020202020204" pitchFamily="34" charset="0"/>
              <a:buChar char="•"/>
            </a:pPr>
            <a:endParaRPr lang="en-US" sz="1200" dirty="0">
              <a:latin typeface="Tw Cen MT" panose="020B0602020104020603" pitchFamily="34" charset="0"/>
            </a:endParaRPr>
          </a:p>
        </p:txBody>
      </p:sp>
      <p:sp>
        <p:nvSpPr>
          <p:cNvPr id="79" name="TextBox 78">
            <a:extLst>
              <a:ext uri="{FF2B5EF4-FFF2-40B4-BE49-F238E27FC236}">
                <a16:creationId xmlns:a16="http://schemas.microsoft.com/office/drawing/2014/main" id="{0C0B83A5-2911-478E-9C13-8D54CA451342}"/>
              </a:ext>
            </a:extLst>
          </p:cNvPr>
          <p:cNvSpPr txBox="1"/>
          <p:nvPr/>
        </p:nvSpPr>
        <p:spPr>
          <a:xfrm>
            <a:off x="3687175" y="2673096"/>
            <a:ext cx="3537612" cy="3913892"/>
          </a:xfrm>
          <a:prstGeom prst="rect">
            <a:avLst/>
          </a:prstGeom>
          <a:noFill/>
        </p:spPr>
        <p:txBody>
          <a:bodyPr wrap="square" rtlCol="0">
            <a:spAutoFit/>
          </a:bodyPr>
          <a:lstStyle/>
          <a:p>
            <a:pPr marL="180975" indent="-180975">
              <a:lnSpc>
                <a:spcPts val="1400"/>
              </a:lnSpc>
              <a:spcBef>
                <a:spcPts val="500"/>
              </a:spcBef>
              <a:buFont typeface="Arial" panose="020B0604020202020204" pitchFamily="34" charset="0"/>
              <a:buChar char="•"/>
            </a:pPr>
            <a:r>
              <a:rPr lang="en-US" sz="1200" dirty="0">
                <a:latin typeface="Tw Cen MT" panose="020B0602020104020603" pitchFamily="34" charset="0"/>
              </a:rPr>
              <a:t>Auto Put-away and Picker Assignment</a:t>
            </a:r>
          </a:p>
          <a:p>
            <a:pPr marL="180975" indent="-180975">
              <a:lnSpc>
                <a:spcPts val="1400"/>
              </a:lnSpc>
              <a:spcBef>
                <a:spcPts val="500"/>
              </a:spcBef>
              <a:buFont typeface="Arial" panose="020B0604020202020204" pitchFamily="34" charset="0"/>
              <a:buChar char="•"/>
            </a:pPr>
            <a:r>
              <a:rPr lang="en-US" sz="1200" dirty="0">
                <a:latin typeface="Tw Cen MT" panose="020B0602020104020603" pitchFamily="34" charset="0"/>
              </a:rPr>
              <a:t>Kit to stock, BoM Management</a:t>
            </a:r>
          </a:p>
          <a:p>
            <a:pPr marL="180975" indent="-180975">
              <a:lnSpc>
                <a:spcPts val="1400"/>
              </a:lnSpc>
              <a:spcBef>
                <a:spcPts val="500"/>
              </a:spcBef>
              <a:buFont typeface="Arial" panose="020B0604020202020204" pitchFamily="34" charset="0"/>
              <a:buChar char="•"/>
            </a:pPr>
            <a:r>
              <a:rPr lang="en-US" sz="1200" dirty="0">
                <a:latin typeface="Tw Cen MT" panose="020B0602020104020603" pitchFamily="34" charset="0"/>
              </a:rPr>
              <a:t>Returnable gate pass  </a:t>
            </a:r>
          </a:p>
          <a:p>
            <a:pPr marL="180975" indent="-180975">
              <a:lnSpc>
                <a:spcPts val="1400"/>
              </a:lnSpc>
              <a:spcBef>
                <a:spcPts val="500"/>
              </a:spcBef>
              <a:buFont typeface="Arial" panose="020B0604020202020204" pitchFamily="34" charset="0"/>
              <a:buChar char="•"/>
            </a:pPr>
            <a:r>
              <a:rPr lang="en-US" sz="1200" dirty="0">
                <a:latin typeface="Tw Cen MT" panose="020B0602020104020603" pitchFamily="34" charset="0"/>
              </a:rPr>
              <a:t>Inward adjustment, Store return</a:t>
            </a:r>
            <a:endParaRPr lang="en-SG" sz="1200" dirty="0">
              <a:latin typeface="Tw Cen MT" panose="020B0602020104020603" pitchFamily="34" charset="0"/>
            </a:endParaRP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Bin to Bin transfer, </a:t>
            </a:r>
            <a:r>
              <a:rPr lang="en-US" sz="1200" dirty="0">
                <a:latin typeface="Tw Cen MT" panose="020B0602020104020603" pitchFamily="34" charset="0"/>
              </a:rPr>
              <a:t>Internal/external warehouse </a:t>
            </a:r>
            <a:r>
              <a:rPr lang="en-US" sz="1200" b="1" dirty="0">
                <a:latin typeface="Tw Cen MT" panose="020B0602020104020603" pitchFamily="34" charset="0"/>
              </a:rPr>
              <a:t>transfers</a:t>
            </a:r>
          </a:p>
          <a:p>
            <a:pPr marL="180975" indent="-180975">
              <a:lnSpc>
                <a:spcPts val="1400"/>
              </a:lnSpc>
              <a:spcBef>
                <a:spcPts val="500"/>
              </a:spcBef>
              <a:buFont typeface="Arial" panose="020B0604020202020204" pitchFamily="34" charset="0"/>
              <a:buChar char="•"/>
            </a:pPr>
            <a:r>
              <a:rPr lang="en-SG" sz="1200" b="1" dirty="0">
                <a:latin typeface="Tw Cen MT" panose="020B0602020104020603" pitchFamily="34" charset="0"/>
              </a:rPr>
              <a:t>Scrap/Waste Handling</a:t>
            </a:r>
            <a:r>
              <a:rPr lang="en-SG" sz="1200" dirty="0">
                <a:latin typeface="Tw Cen MT" panose="020B0602020104020603" pitchFamily="34" charset="0"/>
              </a:rPr>
              <a:t>, Expiry Item Transfer</a:t>
            </a:r>
          </a:p>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Material availability report </a:t>
            </a:r>
            <a:r>
              <a:rPr lang="en-US" sz="1200" dirty="0">
                <a:latin typeface="Tw Cen MT" panose="020B0602020104020603" pitchFamily="34" charset="0"/>
              </a:rPr>
              <a:t>for production &amp; dispatch</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Seamless tracking at Product/Carton and Pallet/ Rack level.</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Inventory management</a:t>
            </a:r>
          </a:p>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Processing forms</a:t>
            </a:r>
          </a:p>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Stock audit </a:t>
            </a:r>
            <a:r>
              <a:rPr lang="en-US" sz="1200" dirty="0">
                <a:latin typeface="Tw Cen MT" panose="020B0602020104020603" pitchFamily="34" charset="0"/>
              </a:rPr>
              <a:t>(perpetual/annual) - </a:t>
            </a:r>
            <a:r>
              <a:rPr lang="en-SG" sz="1200" dirty="0">
                <a:latin typeface="Tw Cen MT" panose="020B0602020104020603" pitchFamily="34" charset="0"/>
              </a:rPr>
              <a:t>On-demand stock taking, Inventory cycle count, Stock consolidation</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Visibility into Warehouse operations and Queue </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Necessary </a:t>
            </a:r>
            <a:r>
              <a:rPr lang="en-SG" sz="1200" b="1" dirty="0">
                <a:latin typeface="Tw Cen MT" panose="020B0602020104020603" pitchFamily="34" charset="0"/>
              </a:rPr>
              <a:t>alerts and notification </a:t>
            </a:r>
            <a:r>
              <a:rPr lang="en-SG" sz="1200" dirty="0">
                <a:latin typeface="Tw Cen MT" panose="020B0602020104020603" pitchFamily="34" charset="0"/>
              </a:rPr>
              <a:t>to stake holders</a:t>
            </a:r>
          </a:p>
        </p:txBody>
      </p:sp>
      <p:sp>
        <p:nvSpPr>
          <p:cNvPr id="80" name="TextBox 79">
            <a:extLst>
              <a:ext uri="{FF2B5EF4-FFF2-40B4-BE49-F238E27FC236}">
                <a16:creationId xmlns:a16="http://schemas.microsoft.com/office/drawing/2014/main" id="{CC9BF782-5A6C-4AC4-95CD-4B0954DAAE9C}"/>
              </a:ext>
            </a:extLst>
          </p:cNvPr>
          <p:cNvSpPr txBox="1"/>
          <p:nvPr/>
        </p:nvSpPr>
        <p:spPr>
          <a:xfrm>
            <a:off x="7249768" y="2673096"/>
            <a:ext cx="3537612" cy="3862596"/>
          </a:xfrm>
          <a:prstGeom prst="rect">
            <a:avLst/>
          </a:prstGeom>
          <a:noFill/>
        </p:spPr>
        <p:txBody>
          <a:bodyPr wrap="square" rtlCol="0">
            <a:spAutoFit/>
          </a:bodyPr>
          <a:lstStyle/>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Material request</a:t>
            </a:r>
          </a:p>
          <a:p>
            <a:pPr marL="180975" indent="-180975">
              <a:lnSpc>
                <a:spcPts val="1400"/>
              </a:lnSpc>
              <a:spcBef>
                <a:spcPts val="500"/>
              </a:spcBef>
              <a:buFont typeface="Arial" panose="020B0604020202020204" pitchFamily="34" charset="0"/>
              <a:buChar char="•"/>
            </a:pPr>
            <a:r>
              <a:rPr lang="en-US" sz="1200" dirty="0">
                <a:latin typeface="Tw Cen MT" panose="020B0602020104020603" pitchFamily="34" charset="0"/>
              </a:rPr>
              <a:t>Auto Bin Determination based on </a:t>
            </a:r>
            <a:r>
              <a:rPr lang="en-US" sz="1200" b="1" dirty="0">
                <a:latin typeface="Tw Cen MT" panose="020B0602020104020603" pitchFamily="34" charset="0"/>
              </a:rPr>
              <a:t>Picking strategy </a:t>
            </a:r>
            <a:r>
              <a:rPr lang="en-US" sz="1200" dirty="0">
                <a:latin typeface="Tw Cen MT" panose="020B0602020104020603" pitchFamily="34" charset="0"/>
              </a:rPr>
              <a:t>- (FIFO/FMFO/FEFO/MTO)</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Consolidation of Picking / Pick Slip</a:t>
            </a:r>
          </a:p>
          <a:p>
            <a:pPr marL="180975" indent="-180975">
              <a:lnSpc>
                <a:spcPts val="1400"/>
              </a:lnSpc>
              <a:spcBef>
                <a:spcPts val="500"/>
              </a:spcBef>
              <a:buFont typeface="Arial" panose="020B0604020202020204" pitchFamily="34" charset="0"/>
              <a:buChar char="•"/>
            </a:pPr>
            <a:r>
              <a:rPr lang="en-US" sz="1200" dirty="0">
                <a:latin typeface="Tw Cen MT" panose="020B0602020104020603" pitchFamily="34" charset="0"/>
              </a:rPr>
              <a:t>Issuance, FG receipt, consumption</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Picking, Staging / Verification &amp; Packing</a:t>
            </a:r>
          </a:p>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Kit to Production Order </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Pick by Cart, Production Supply (JIT)</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Delivery Management &amp; Consolidation</a:t>
            </a:r>
          </a:p>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FG dispatch </a:t>
            </a:r>
            <a:r>
              <a:rPr lang="en-US" sz="1200" dirty="0">
                <a:latin typeface="Tw Cen MT" panose="020B0602020104020603" pitchFamily="34" charset="0"/>
              </a:rPr>
              <a:t>process</a:t>
            </a:r>
          </a:p>
          <a:p>
            <a:pPr marL="180975" indent="-180975">
              <a:lnSpc>
                <a:spcPts val="1400"/>
              </a:lnSpc>
              <a:spcBef>
                <a:spcPts val="500"/>
              </a:spcBef>
              <a:buFont typeface="Arial" panose="020B0604020202020204" pitchFamily="34" charset="0"/>
              <a:buChar char="•"/>
            </a:pPr>
            <a:r>
              <a:rPr lang="en-US" sz="1200" b="1" dirty="0">
                <a:latin typeface="Tw Cen MT" panose="020B0602020104020603" pitchFamily="34" charset="0"/>
              </a:rPr>
              <a:t>Carton packing, palletization</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Packaging specifications</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Packing Slips &amp; Documents</a:t>
            </a:r>
          </a:p>
          <a:p>
            <a:pPr marL="180975" indent="-180975">
              <a:lnSpc>
                <a:spcPts val="1400"/>
              </a:lnSpc>
              <a:spcBef>
                <a:spcPts val="500"/>
              </a:spcBef>
              <a:buFont typeface="Arial" panose="020B0604020202020204" pitchFamily="34" charset="0"/>
              <a:buChar char="•"/>
            </a:pPr>
            <a:r>
              <a:rPr lang="en-US" sz="1200" dirty="0">
                <a:latin typeface="Tw Cen MT" panose="020B0602020104020603" pitchFamily="34" charset="0"/>
              </a:rPr>
              <a:t>TMS module with driver app &amp; route optimization</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Shipment tracking – Last Mile Delivery</a:t>
            </a:r>
          </a:p>
          <a:p>
            <a:pPr marL="180975" indent="-180975">
              <a:lnSpc>
                <a:spcPts val="1400"/>
              </a:lnSpc>
              <a:spcBef>
                <a:spcPts val="500"/>
              </a:spcBef>
              <a:buFont typeface="Arial" panose="020B0604020202020204" pitchFamily="34" charset="0"/>
              <a:buChar char="•"/>
            </a:pPr>
            <a:r>
              <a:rPr lang="en-SG" sz="1200" dirty="0">
                <a:latin typeface="Tw Cen MT" panose="020B0602020104020603" pitchFamily="34" charset="0"/>
              </a:rPr>
              <a:t>Enhanced Labour management</a:t>
            </a:r>
          </a:p>
        </p:txBody>
      </p:sp>
      <p:grpSp>
        <p:nvGrpSpPr>
          <p:cNvPr id="81" name="Group 80">
            <a:extLst>
              <a:ext uri="{FF2B5EF4-FFF2-40B4-BE49-F238E27FC236}">
                <a16:creationId xmlns:a16="http://schemas.microsoft.com/office/drawing/2014/main" id="{343CA623-C330-49D9-B716-482E3C6FC980}"/>
              </a:ext>
            </a:extLst>
          </p:cNvPr>
          <p:cNvGrpSpPr/>
          <p:nvPr/>
        </p:nvGrpSpPr>
        <p:grpSpPr>
          <a:xfrm>
            <a:off x="964218" y="1852357"/>
            <a:ext cx="1275806" cy="646720"/>
            <a:chOff x="1526960" y="900921"/>
            <a:chExt cx="1469112" cy="879843"/>
          </a:xfrm>
        </p:grpSpPr>
        <p:sp>
          <p:nvSpPr>
            <p:cNvPr id="82" name="object 12">
              <a:extLst>
                <a:ext uri="{FF2B5EF4-FFF2-40B4-BE49-F238E27FC236}">
                  <a16:creationId xmlns:a16="http://schemas.microsoft.com/office/drawing/2014/main" id="{8B767ACB-856F-4036-97D4-3D3C485580C1}"/>
                </a:ext>
              </a:extLst>
            </p:cNvPr>
            <p:cNvSpPr/>
            <p:nvPr/>
          </p:nvSpPr>
          <p:spPr>
            <a:xfrm>
              <a:off x="1526960" y="900921"/>
              <a:ext cx="1469112" cy="707854"/>
            </a:xfrm>
            <a:prstGeom prst="rect">
              <a:avLst/>
            </a:prstGeom>
            <a:blipFill>
              <a:blip r:embed="rId3" cstate="print">
                <a:duotone>
                  <a:prstClr val="black"/>
                  <a:schemeClr val="accent1">
                    <a:tint val="45000"/>
                    <a:satMod val="400000"/>
                  </a:schemeClr>
                </a:duotone>
              </a:blip>
              <a:stretch>
                <a:fillRect/>
              </a:stretch>
            </a:blipFill>
          </p:spPr>
          <p:txBody>
            <a:bodyPr wrap="square" lIns="0" tIns="0" rIns="0" bIns="0" rtlCol="0"/>
            <a:lstStyle/>
            <a:p>
              <a:endParaRPr sz="1200" dirty="0"/>
            </a:p>
          </p:txBody>
        </p:sp>
        <p:sp>
          <p:nvSpPr>
            <p:cNvPr id="83" name="TextBox 82">
              <a:extLst>
                <a:ext uri="{FF2B5EF4-FFF2-40B4-BE49-F238E27FC236}">
                  <a16:creationId xmlns:a16="http://schemas.microsoft.com/office/drawing/2014/main" id="{461B52E7-467E-47EA-81B4-F4E49A2E245B}"/>
                </a:ext>
              </a:extLst>
            </p:cNvPr>
            <p:cNvSpPr txBox="1"/>
            <p:nvPr/>
          </p:nvSpPr>
          <p:spPr>
            <a:xfrm>
              <a:off x="1639747" y="1503765"/>
              <a:ext cx="1181250" cy="276999"/>
            </a:xfrm>
            <a:prstGeom prst="rect">
              <a:avLst/>
            </a:prstGeom>
            <a:noFill/>
          </p:spPr>
          <p:txBody>
            <a:bodyPr wrap="square" rtlCol="0">
              <a:spAutoFit/>
            </a:bodyPr>
            <a:lstStyle/>
            <a:p>
              <a:pPr algn="ctr"/>
              <a:r>
                <a:rPr lang="en-SG" sz="1200" dirty="0">
                  <a:effectLst>
                    <a:outerShdw blurRad="38100" dist="38100" dir="2700000" algn="tl">
                      <a:srgbClr val="000000">
                        <a:alpha val="43137"/>
                      </a:srgbClr>
                    </a:outerShdw>
                  </a:effectLst>
                  <a:latin typeface="Tw Cen MT" panose="020B0602020104020603" pitchFamily="34" charset="0"/>
                </a:rPr>
                <a:t>Inward</a:t>
              </a:r>
            </a:p>
          </p:txBody>
        </p:sp>
      </p:grpSp>
      <p:grpSp>
        <p:nvGrpSpPr>
          <p:cNvPr id="84" name="Group 83">
            <a:extLst>
              <a:ext uri="{FF2B5EF4-FFF2-40B4-BE49-F238E27FC236}">
                <a16:creationId xmlns:a16="http://schemas.microsoft.com/office/drawing/2014/main" id="{79C41868-A102-487C-B759-116331B9AFC5}"/>
              </a:ext>
            </a:extLst>
          </p:cNvPr>
          <p:cNvGrpSpPr/>
          <p:nvPr/>
        </p:nvGrpSpPr>
        <p:grpSpPr>
          <a:xfrm>
            <a:off x="4722317" y="1748201"/>
            <a:ext cx="916483" cy="754208"/>
            <a:chOff x="5284754" y="479137"/>
            <a:chExt cx="1276101" cy="1301627"/>
          </a:xfrm>
        </p:grpSpPr>
        <p:sp>
          <p:nvSpPr>
            <p:cNvPr id="85" name="object 19">
              <a:extLst>
                <a:ext uri="{FF2B5EF4-FFF2-40B4-BE49-F238E27FC236}">
                  <a16:creationId xmlns:a16="http://schemas.microsoft.com/office/drawing/2014/main" id="{12C3A683-DC91-4E29-80C8-7399981693A5}"/>
                </a:ext>
              </a:extLst>
            </p:cNvPr>
            <p:cNvSpPr/>
            <p:nvPr/>
          </p:nvSpPr>
          <p:spPr>
            <a:xfrm>
              <a:off x="5339691" y="479137"/>
              <a:ext cx="1202436" cy="1200912"/>
            </a:xfrm>
            <a:prstGeom prst="rect">
              <a:avLst/>
            </a:prstGeom>
            <a:blipFill>
              <a:blip r:embed="rId4" cstate="print">
                <a:duotone>
                  <a:prstClr val="black"/>
                  <a:schemeClr val="accent1">
                    <a:tint val="45000"/>
                    <a:satMod val="400000"/>
                  </a:schemeClr>
                </a:duotone>
              </a:blip>
              <a:stretch>
                <a:fillRect/>
              </a:stretch>
            </a:blipFill>
          </p:spPr>
          <p:txBody>
            <a:bodyPr wrap="square" lIns="0" tIns="0" rIns="0" bIns="0" rtlCol="0"/>
            <a:lstStyle/>
            <a:p>
              <a:endParaRPr sz="1200" dirty="0"/>
            </a:p>
          </p:txBody>
        </p:sp>
        <p:sp>
          <p:nvSpPr>
            <p:cNvPr id="86" name="TextBox 85">
              <a:extLst>
                <a:ext uri="{FF2B5EF4-FFF2-40B4-BE49-F238E27FC236}">
                  <a16:creationId xmlns:a16="http://schemas.microsoft.com/office/drawing/2014/main" id="{0AF09D33-19EF-4A62-B7EA-43EADA25381F}"/>
                </a:ext>
              </a:extLst>
            </p:cNvPr>
            <p:cNvSpPr txBox="1"/>
            <p:nvPr/>
          </p:nvSpPr>
          <p:spPr>
            <a:xfrm>
              <a:off x="5284754" y="1503765"/>
              <a:ext cx="1276101" cy="276999"/>
            </a:xfrm>
            <a:prstGeom prst="rect">
              <a:avLst/>
            </a:prstGeom>
            <a:noFill/>
          </p:spPr>
          <p:txBody>
            <a:bodyPr wrap="square" rtlCol="0">
              <a:spAutoFit/>
            </a:bodyPr>
            <a:lstStyle/>
            <a:p>
              <a:pPr algn="ctr"/>
              <a:r>
                <a:rPr lang="en-SG" sz="1200" dirty="0">
                  <a:effectLst>
                    <a:outerShdw blurRad="38100" dist="38100" dir="2700000" algn="tl">
                      <a:srgbClr val="000000">
                        <a:alpha val="43137"/>
                      </a:srgbClr>
                    </a:outerShdw>
                  </a:effectLst>
                  <a:latin typeface="Tw Cen MT" panose="020B0602020104020603" pitchFamily="34" charset="0"/>
                </a:rPr>
                <a:t>Operations</a:t>
              </a:r>
            </a:p>
          </p:txBody>
        </p:sp>
      </p:grpSp>
      <p:grpSp>
        <p:nvGrpSpPr>
          <p:cNvPr id="87" name="Group 86">
            <a:extLst>
              <a:ext uri="{FF2B5EF4-FFF2-40B4-BE49-F238E27FC236}">
                <a16:creationId xmlns:a16="http://schemas.microsoft.com/office/drawing/2014/main" id="{C354ADBA-4E85-419C-9E5A-96753CD58971}"/>
              </a:ext>
            </a:extLst>
          </p:cNvPr>
          <p:cNvGrpSpPr/>
          <p:nvPr/>
        </p:nvGrpSpPr>
        <p:grpSpPr>
          <a:xfrm>
            <a:off x="8334080" y="1664208"/>
            <a:ext cx="1108192" cy="904359"/>
            <a:chOff x="9111550" y="550411"/>
            <a:chExt cx="1276101" cy="1230353"/>
          </a:xfrm>
        </p:grpSpPr>
        <p:sp>
          <p:nvSpPr>
            <p:cNvPr id="88" name="object 20">
              <a:extLst>
                <a:ext uri="{FF2B5EF4-FFF2-40B4-BE49-F238E27FC236}">
                  <a16:creationId xmlns:a16="http://schemas.microsoft.com/office/drawing/2014/main" id="{A3C9AC5D-D103-4E8C-AC79-AC77108D975F}"/>
                </a:ext>
              </a:extLst>
            </p:cNvPr>
            <p:cNvSpPr/>
            <p:nvPr/>
          </p:nvSpPr>
          <p:spPr>
            <a:xfrm>
              <a:off x="9185215" y="550411"/>
              <a:ext cx="1202436" cy="1058364"/>
            </a:xfrm>
            <a:prstGeom prst="rect">
              <a:avLst/>
            </a:prstGeom>
            <a:blipFill>
              <a:blip r:embed="rId5" cstate="print">
                <a:duotone>
                  <a:prstClr val="black"/>
                  <a:schemeClr val="accent1">
                    <a:tint val="45000"/>
                    <a:satMod val="400000"/>
                  </a:schemeClr>
                </a:duotone>
              </a:blip>
              <a:stretch>
                <a:fillRect/>
              </a:stretch>
            </a:blipFill>
          </p:spPr>
          <p:txBody>
            <a:bodyPr wrap="square" lIns="0" tIns="0" rIns="0" bIns="0" rtlCol="0"/>
            <a:lstStyle/>
            <a:p>
              <a:endParaRPr sz="1200" dirty="0"/>
            </a:p>
          </p:txBody>
        </p:sp>
        <p:sp>
          <p:nvSpPr>
            <p:cNvPr id="89" name="TextBox 88">
              <a:extLst>
                <a:ext uri="{FF2B5EF4-FFF2-40B4-BE49-F238E27FC236}">
                  <a16:creationId xmlns:a16="http://schemas.microsoft.com/office/drawing/2014/main" id="{F06AF3CA-8DD9-4CA4-8AD6-E5B2BFA6FBB8}"/>
                </a:ext>
              </a:extLst>
            </p:cNvPr>
            <p:cNvSpPr txBox="1"/>
            <p:nvPr/>
          </p:nvSpPr>
          <p:spPr>
            <a:xfrm>
              <a:off x="9111550" y="1503765"/>
              <a:ext cx="1276101" cy="276999"/>
            </a:xfrm>
            <a:prstGeom prst="rect">
              <a:avLst/>
            </a:prstGeom>
            <a:noFill/>
          </p:spPr>
          <p:txBody>
            <a:bodyPr wrap="square" rtlCol="0">
              <a:spAutoFit/>
            </a:bodyPr>
            <a:lstStyle/>
            <a:p>
              <a:pPr algn="ctr"/>
              <a:r>
                <a:rPr lang="en-SG" sz="1200" dirty="0">
                  <a:effectLst>
                    <a:outerShdw blurRad="38100" dist="38100" dir="2700000" algn="tl">
                      <a:srgbClr val="000000">
                        <a:alpha val="43137"/>
                      </a:srgbClr>
                    </a:outerShdw>
                  </a:effectLst>
                  <a:latin typeface="Tw Cen MT" panose="020B0602020104020603" pitchFamily="34" charset="0"/>
                </a:rPr>
                <a:t>Outward</a:t>
              </a:r>
            </a:p>
          </p:txBody>
        </p:sp>
      </p:grpSp>
      <p:pic>
        <p:nvPicPr>
          <p:cNvPr id="100" name="Picture 6" descr="Related image">
            <a:extLst>
              <a:ext uri="{FF2B5EF4-FFF2-40B4-BE49-F238E27FC236}">
                <a16:creationId xmlns:a16="http://schemas.microsoft.com/office/drawing/2014/main" id="{7FA2CF6D-4921-4F77-877C-2352DA9053A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78684" b="94642" l="5417" r="95750">
                        <a14:foregroundMark x1="6500" y1="81945" x2="6167" y2="93593"/>
                        <a14:foregroundMark x1="6167" y1="93593" x2="20500" y2="93768"/>
                        <a14:foregroundMark x1="20250" y1="79091" x2="34333" y2="81771"/>
                        <a14:foregroundMark x1="50083" y1="82761" x2="59333" y2="93593"/>
                        <a14:foregroundMark x1="54167" y1="92196" x2="58917" y2="92662"/>
                        <a14:foregroundMark x1="56417" y1="88818" x2="56417" y2="94409"/>
                        <a14:foregroundMark x1="52750" y1="82353" x2="55833" y2="82528"/>
                        <a14:foregroundMark x1="60583" y1="86022" x2="88167" y2="92836"/>
                      </a14:backgroundRemoval>
                    </a14:imgEffect>
                  </a14:imgLayer>
                </a14:imgProps>
              </a:ext>
              <a:ext uri="{28A0092B-C50C-407E-A947-70E740481C1C}">
                <a14:useLocalDpi xmlns:a14="http://schemas.microsoft.com/office/drawing/2010/main" val="0"/>
              </a:ext>
            </a:extLst>
          </a:blip>
          <a:srcRect l="5576" t="78665" r="3438" b="5168"/>
          <a:stretch/>
        </p:blipFill>
        <p:spPr bwMode="auto">
          <a:xfrm>
            <a:off x="228600" y="783336"/>
            <a:ext cx="2783159" cy="707585"/>
          </a:xfrm>
          <a:prstGeom prst="rect">
            <a:avLst/>
          </a:prstGeom>
          <a:noFill/>
          <a:extLst>
            <a:ext uri="{909E8E84-426E-40DD-AFC4-6F175D3DCCD1}">
              <a14:hiddenFill xmlns:a14="http://schemas.microsoft.com/office/drawing/2010/main">
                <a:solidFill>
                  <a:srgbClr val="FFFFFF"/>
                </a:solidFill>
              </a14:hiddenFill>
            </a:ext>
          </a:extLst>
        </p:spPr>
      </p:pic>
      <p:sp>
        <p:nvSpPr>
          <p:cNvPr id="101" name="TextBox 100">
            <a:extLst>
              <a:ext uri="{FF2B5EF4-FFF2-40B4-BE49-F238E27FC236}">
                <a16:creationId xmlns:a16="http://schemas.microsoft.com/office/drawing/2014/main" id="{C2744EC6-46F8-457A-B863-AFDBC3057A85}"/>
              </a:ext>
            </a:extLst>
          </p:cNvPr>
          <p:cNvSpPr txBox="1"/>
          <p:nvPr/>
        </p:nvSpPr>
        <p:spPr>
          <a:xfrm>
            <a:off x="4276886" y="577291"/>
            <a:ext cx="2783158" cy="1100238"/>
          </a:xfrm>
          <a:prstGeom prst="rect">
            <a:avLst/>
          </a:prstGeom>
          <a:noFill/>
        </p:spPr>
        <p:txBody>
          <a:bodyPr wrap="square" rtlCol="0">
            <a:spAutoFit/>
          </a:bodyPr>
          <a:lstStyle/>
          <a:p>
            <a:pPr>
              <a:lnSpc>
                <a:spcPts val="2000"/>
              </a:lnSpc>
            </a:pPr>
            <a:r>
              <a:rPr lang="en-SG" sz="1400" dirty="0">
                <a:latin typeface="Tw Cen MT" panose="020B0602020104020603" pitchFamily="34" charset="0"/>
              </a:rPr>
              <a:t>Warehouse Layout (Virtual Plotting)</a:t>
            </a:r>
          </a:p>
          <a:p>
            <a:pPr>
              <a:lnSpc>
                <a:spcPts val="2000"/>
              </a:lnSpc>
            </a:pPr>
            <a:r>
              <a:rPr lang="en-SG" sz="1400" dirty="0">
                <a:latin typeface="Tw Cen MT" panose="020B0602020104020603" pitchFamily="34" charset="0"/>
              </a:rPr>
              <a:t>Storage Sections</a:t>
            </a:r>
          </a:p>
          <a:p>
            <a:pPr>
              <a:lnSpc>
                <a:spcPts val="2000"/>
              </a:lnSpc>
            </a:pPr>
            <a:r>
              <a:rPr lang="en-SG" sz="1400" dirty="0">
                <a:latin typeface="Tw Cen MT" panose="020B0602020104020603" pitchFamily="34" charset="0"/>
              </a:rPr>
              <a:t>Storage positioning</a:t>
            </a:r>
          </a:p>
          <a:p>
            <a:pPr>
              <a:lnSpc>
                <a:spcPts val="2000"/>
              </a:lnSpc>
            </a:pPr>
            <a:r>
              <a:rPr lang="en-SG" sz="1400" dirty="0">
                <a:latin typeface="Tw Cen MT" panose="020B0602020104020603" pitchFamily="34" charset="0"/>
              </a:rPr>
              <a:t>Storage Types</a:t>
            </a:r>
          </a:p>
        </p:txBody>
      </p:sp>
      <p:sp>
        <p:nvSpPr>
          <p:cNvPr id="103" name="TextBox 102">
            <a:extLst>
              <a:ext uri="{FF2B5EF4-FFF2-40B4-BE49-F238E27FC236}">
                <a16:creationId xmlns:a16="http://schemas.microsoft.com/office/drawing/2014/main" id="{06DE4085-E83A-4ABF-A3F3-6402591CAB47}"/>
              </a:ext>
            </a:extLst>
          </p:cNvPr>
          <p:cNvSpPr txBox="1"/>
          <p:nvPr/>
        </p:nvSpPr>
        <p:spPr>
          <a:xfrm>
            <a:off x="7626750" y="578487"/>
            <a:ext cx="2783158" cy="1100238"/>
          </a:xfrm>
          <a:prstGeom prst="rect">
            <a:avLst/>
          </a:prstGeom>
          <a:noFill/>
        </p:spPr>
        <p:txBody>
          <a:bodyPr wrap="square" rtlCol="0">
            <a:spAutoFit/>
          </a:bodyPr>
          <a:lstStyle/>
          <a:p>
            <a:pPr>
              <a:lnSpc>
                <a:spcPts val="2000"/>
              </a:lnSpc>
            </a:pPr>
            <a:r>
              <a:rPr lang="en-SG" sz="1400" dirty="0">
                <a:latin typeface="Tw Cen MT" panose="020B0602020104020603" pitchFamily="34" charset="0"/>
              </a:rPr>
              <a:t>Strategies at Storage Bins.</a:t>
            </a:r>
          </a:p>
          <a:p>
            <a:pPr>
              <a:lnSpc>
                <a:spcPts val="2000"/>
              </a:lnSpc>
            </a:pPr>
            <a:r>
              <a:rPr lang="en-SG" sz="1400" dirty="0">
                <a:latin typeface="Tw Cen MT" panose="020B0602020104020603" pitchFamily="34" charset="0"/>
              </a:rPr>
              <a:t>Master Data Setup</a:t>
            </a:r>
          </a:p>
          <a:p>
            <a:pPr>
              <a:lnSpc>
                <a:spcPts val="2000"/>
              </a:lnSpc>
            </a:pPr>
            <a:r>
              <a:rPr lang="en-SG" sz="1400" dirty="0">
                <a:latin typeface="Tw Cen MT" panose="020B0602020104020603" pitchFamily="34" charset="0"/>
              </a:rPr>
              <a:t>Handling Equipment </a:t>
            </a:r>
          </a:p>
          <a:p>
            <a:pPr>
              <a:lnSpc>
                <a:spcPts val="2000"/>
              </a:lnSpc>
            </a:pPr>
            <a:r>
              <a:rPr lang="en-SG" sz="1400" dirty="0">
                <a:latin typeface="Tw Cen MT" panose="020B0602020104020603" pitchFamily="34" charset="0"/>
              </a:rPr>
              <a:t>Vehicles</a:t>
            </a:r>
          </a:p>
        </p:txBody>
      </p:sp>
      <p:sp>
        <p:nvSpPr>
          <p:cNvPr id="105" name="TextBox 104">
            <a:extLst>
              <a:ext uri="{FF2B5EF4-FFF2-40B4-BE49-F238E27FC236}">
                <a16:creationId xmlns:a16="http://schemas.microsoft.com/office/drawing/2014/main" id="{E1A87C72-8DCC-4507-847F-F7785EE5EE58}"/>
              </a:ext>
            </a:extLst>
          </p:cNvPr>
          <p:cNvSpPr txBox="1"/>
          <p:nvPr/>
        </p:nvSpPr>
        <p:spPr>
          <a:xfrm>
            <a:off x="4276886" y="299200"/>
            <a:ext cx="6096000" cy="369332"/>
          </a:xfrm>
          <a:prstGeom prst="rect">
            <a:avLst/>
          </a:prstGeom>
          <a:noFill/>
        </p:spPr>
        <p:txBody>
          <a:bodyPr wrap="square">
            <a:spAutoFit/>
          </a:bodyPr>
          <a:lstStyle/>
          <a:p>
            <a:r>
              <a:rPr lang="en-SG" sz="1800" dirty="0">
                <a:latin typeface="Tw Cen MT" panose="020B0602020104020603" pitchFamily="34" charset="0"/>
              </a:rPr>
              <a:t>Simple Warehouse Configuration starting from,</a:t>
            </a:r>
          </a:p>
        </p:txBody>
      </p:sp>
      <p:sp>
        <p:nvSpPr>
          <p:cNvPr id="3" name="object 17">
            <a:extLst>
              <a:ext uri="{FF2B5EF4-FFF2-40B4-BE49-F238E27FC236}">
                <a16:creationId xmlns:a16="http://schemas.microsoft.com/office/drawing/2014/main" id="{8C3FD857-35F8-403F-079D-E600EA5E8376}"/>
              </a:ext>
            </a:extLst>
          </p:cNvPr>
          <p:cNvSpPr/>
          <p:nvPr/>
        </p:nvSpPr>
        <p:spPr>
          <a:xfrm>
            <a:off x="10372767" y="647700"/>
            <a:ext cx="394970" cy="1181100"/>
          </a:xfrm>
          <a:custGeom>
            <a:avLst/>
            <a:gdLst/>
            <a:ahLst/>
            <a:cxnLst/>
            <a:rect l="l" t="t" r="r" b="b"/>
            <a:pathLst>
              <a:path w="394970" h="1181100">
                <a:moveTo>
                  <a:pt x="394728" y="0"/>
                </a:moveTo>
                <a:lnTo>
                  <a:pt x="0" y="590550"/>
                </a:lnTo>
                <a:lnTo>
                  <a:pt x="394728" y="1181100"/>
                </a:lnTo>
                <a:lnTo>
                  <a:pt x="394728" y="0"/>
                </a:lnTo>
                <a:close/>
              </a:path>
            </a:pathLst>
          </a:custGeom>
          <a:solidFill>
            <a:srgbClr val="0070C0"/>
          </a:solidFill>
        </p:spPr>
        <p:txBody>
          <a:bodyPr wrap="square" lIns="0" tIns="0" rIns="0" bIns="0" rtlCol="0"/>
          <a:lstStyle/>
          <a:p>
            <a:endParaRPr sz="2000">
              <a:latin typeface="Tw Cen MT" panose="020B0602020104020603" pitchFamily="34" charset="0"/>
            </a:endParaRPr>
          </a:p>
        </p:txBody>
      </p:sp>
      <p:sp>
        <p:nvSpPr>
          <p:cNvPr id="4" name="object 19">
            <a:extLst>
              <a:ext uri="{FF2B5EF4-FFF2-40B4-BE49-F238E27FC236}">
                <a16:creationId xmlns:a16="http://schemas.microsoft.com/office/drawing/2014/main" id="{C5EDFEF0-D3FB-9625-63AD-DF9DF7671E21}"/>
              </a:ext>
            </a:extLst>
          </p:cNvPr>
          <p:cNvSpPr/>
          <p:nvPr/>
        </p:nvSpPr>
        <p:spPr>
          <a:xfrm>
            <a:off x="10797633" y="3543"/>
            <a:ext cx="1405000" cy="6854457"/>
          </a:xfrm>
          <a:custGeom>
            <a:avLst/>
            <a:gdLst/>
            <a:ahLst/>
            <a:cxnLst/>
            <a:rect l="l" t="t" r="r" b="b"/>
            <a:pathLst>
              <a:path w="1784984" h="6858000">
                <a:moveTo>
                  <a:pt x="1784616" y="0"/>
                </a:moveTo>
                <a:lnTo>
                  <a:pt x="0" y="0"/>
                </a:lnTo>
                <a:lnTo>
                  <a:pt x="0" y="6858000"/>
                </a:lnTo>
                <a:lnTo>
                  <a:pt x="1784616" y="6858000"/>
                </a:lnTo>
                <a:lnTo>
                  <a:pt x="1784616" y="0"/>
                </a:lnTo>
                <a:close/>
              </a:path>
            </a:pathLst>
          </a:custGeom>
          <a:solidFill>
            <a:srgbClr val="0070C0"/>
          </a:solidFill>
        </p:spPr>
        <p:txBody>
          <a:bodyPr wrap="square" lIns="0" tIns="0" rIns="0" bIns="0" rtlCol="0"/>
          <a:lstStyle/>
          <a:p>
            <a:endParaRPr sz="2000">
              <a:latin typeface="Tw Cen MT" panose="020B0602020104020603" pitchFamily="34" charset="0"/>
            </a:endParaRPr>
          </a:p>
        </p:txBody>
      </p:sp>
      <p:pic>
        <p:nvPicPr>
          <p:cNvPr id="5" name="Picture 4">
            <a:extLst>
              <a:ext uri="{FF2B5EF4-FFF2-40B4-BE49-F238E27FC236}">
                <a16:creationId xmlns:a16="http://schemas.microsoft.com/office/drawing/2014/main" id="{38CCDE26-BA69-5FE0-A0FA-A0D19ABA863A}"/>
              </a:ext>
            </a:extLst>
          </p:cNvPr>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rot="16200000">
            <a:off x="10391972" y="3068365"/>
            <a:ext cx="2422385" cy="685722"/>
          </a:xfrm>
          <a:prstGeom prst="rect">
            <a:avLst/>
          </a:prstGeom>
        </p:spPr>
      </p:pic>
      <p:pic>
        <p:nvPicPr>
          <p:cNvPr id="6" name="Picture 5">
            <a:extLst>
              <a:ext uri="{FF2B5EF4-FFF2-40B4-BE49-F238E27FC236}">
                <a16:creationId xmlns:a16="http://schemas.microsoft.com/office/drawing/2014/main" id="{DD2CCE17-B5E4-1A10-EE2C-CECC09D00E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66548" y="160947"/>
            <a:ext cx="700062" cy="751399"/>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1000"/>
                                        <p:tgtEl>
                                          <p:spTgt spid="81"/>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8"/>
                                        </p:tgtEl>
                                        <p:attrNameLst>
                                          <p:attrName>style.visibility</p:attrName>
                                        </p:attrNameLst>
                                      </p:cBhvr>
                                      <p:to>
                                        <p:strVal val="visible"/>
                                      </p:to>
                                    </p:set>
                                    <p:animEffect transition="in" filter="wipe(left)">
                                      <p:cBhvr>
                                        <p:cTn id="11" dur="1000"/>
                                        <p:tgtEl>
                                          <p:spTgt spid="78"/>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74"/>
                                        </p:tgtEl>
                                        <p:attrNameLst>
                                          <p:attrName>style.visibility</p:attrName>
                                        </p:attrNameLst>
                                      </p:cBhvr>
                                      <p:to>
                                        <p:strVal val="visible"/>
                                      </p:to>
                                    </p:set>
                                    <p:animEffect transition="in" filter="wipe(left)">
                                      <p:cBhvr>
                                        <p:cTn id="15" dur="500"/>
                                        <p:tgtEl>
                                          <p:spTgt spid="74"/>
                                        </p:tgtEl>
                                      </p:cBhvr>
                                    </p:animEffect>
                                  </p:childTnLst>
                                </p:cTn>
                              </p:par>
                              <p:par>
                                <p:cTn id="16" presetID="16" presetClass="entr" presetSubtype="42" fill="hold" nodeType="with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barn(outHorizontal)">
                                      <p:cBhvr>
                                        <p:cTn id="18" dur="500"/>
                                        <p:tgtEl>
                                          <p:spTgt spid="76"/>
                                        </p:tgtEl>
                                      </p:cBhvr>
                                    </p:animEffect>
                                  </p:childTnLst>
                                </p:cTn>
                              </p:par>
                            </p:childTnLst>
                          </p:cTn>
                        </p:par>
                        <p:par>
                          <p:cTn id="19" fill="hold">
                            <p:stCondLst>
                              <p:cond delay="2500"/>
                            </p:stCondLst>
                            <p:childTnLst>
                              <p:par>
                                <p:cTn id="20" presetID="10" presetClass="entr" presetSubtype="0" fill="hold" nodeType="after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fade">
                                      <p:cBhvr>
                                        <p:cTn id="22" dur="1000"/>
                                        <p:tgtEl>
                                          <p:spTgt spid="84"/>
                                        </p:tgtEl>
                                      </p:cBhvr>
                                    </p:animEffect>
                                  </p:childTnLst>
                                </p:cTn>
                              </p:par>
                            </p:childTnLst>
                          </p:cTn>
                        </p:par>
                        <p:par>
                          <p:cTn id="23" fill="hold">
                            <p:stCondLst>
                              <p:cond delay="3500"/>
                            </p:stCondLst>
                            <p:childTnLst>
                              <p:par>
                                <p:cTn id="24" presetID="22" presetClass="entr" presetSubtype="8" fill="hold" grpId="0" nodeType="afterEffect">
                                  <p:stCondLst>
                                    <p:cond delay="0"/>
                                  </p:stCondLst>
                                  <p:childTnLst>
                                    <p:set>
                                      <p:cBhvr>
                                        <p:cTn id="25" dur="1" fill="hold">
                                          <p:stCondLst>
                                            <p:cond delay="0"/>
                                          </p:stCondLst>
                                        </p:cTn>
                                        <p:tgtEl>
                                          <p:spTgt spid="79"/>
                                        </p:tgtEl>
                                        <p:attrNameLst>
                                          <p:attrName>style.visibility</p:attrName>
                                        </p:attrNameLst>
                                      </p:cBhvr>
                                      <p:to>
                                        <p:strVal val="visible"/>
                                      </p:to>
                                    </p:set>
                                    <p:animEffect transition="in" filter="wipe(left)">
                                      <p:cBhvr>
                                        <p:cTn id="26" dur="1000"/>
                                        <p:tgtEl>
                                          <p:spTgt spid="79"/>
                                        </p:tgtEl>
                                      </p:cBhvr>
                                    </p:animEffect>
                                  </p:childTnLst>
                                </p:cTn>
                              </p:par>
                            </p:childTnLst>
                          </p:cTn>
                        </p:par>
                        <p:par>
                          <p:cTn id="27" fill="hold">
                            <p:stCondLst>
                              <p:cond delay="4500"/>
                            </p:stCondLst>
                            <p:childTnLst>
                              <p:par>
                                <p:cTn id="28" presetID="22" presetClass="entr" presetSubtype="8" fill="hold" grpId="0" nodeType="afterEffect">
                                  <p:stCondLst>
                                    <p:cond delay="0"/>
                                  </p:stCondLst>
                                  <p:childTnLst>
                                    <p:set>
                                      <p:cBhvr>
                                        <p:cTn id="29" dur="1" fill="hold">
                                          <p:stCondLst>
                                            <p:cond delay="0"/>
                                          </p:stCondLst>
                                        </p:cTn>
                                        <p:tgtEl>
                                          <p:spTgt spid="75"/>
                                        </p:tgtEl>
                                        <p:attrNameLst>
                                          <p:attrName>style.visibility</p:attrName>
                                        </p:attrNameLst>
                                      </p:cBhvr>
                                      <p:to>
                                        <p:strVal val="visible"/>
                                      </p:to>
                                    </p:set>
                                    <p:animEffect transition="in" filter="wipe(left)">
                                      <p:cBhvr>
                                        <p:cTn id="30" dur="500"/>
                                        <p:tgtEl>
                                          <p:spTgt spid="75"/>
                                        </p:tgtEl>
                                      </p:cBhvr>
                                    </p:animEffect>
                                  </p:childTnLst>
                                </p:cTn>
                              </p:par>
                              <p:par>
                                <p:cTn id="31" presetID="16" presetClass="entr" presetSubtype="42" fill="hold" nodeType="withEffect">
                                  <p:stCondLst>
                                    <p:cond delay="0"/>
                                  </p:stCondLst>
                                  <p:childTnLst>
                                    <p:set>
                                      <p:cBhvr>
                                        <p:cTn id="32" dur="1" fill="hold">
                                          <p:stCondLst>
                                            <p:cond delay="0"/>
                                          </p:stCondLst>
                                        </p:cTn>
                                        <p:tgtEl>
                                          <p:spTgt spid="77"/>
                                        </p:tgtEl>
                                        <p:attrNameLst>
                                          <p:attrName>style.visibility</p:attrName>
                                        </p:attrNameLst>
                                      </p:cBhvr>
                                      <p:to>
                                        <p:strVal val="visible"/>
                                      </p:to>
                                    </p:set>
                                    <p:animEffect transition="in" filter="barn(outHorizontal)">
                                      <p:cBhvr>
                                        <p:cTn id="33" dur="500"/>
                                        <p:tgtEl>
                                          <p:spTgt spid="77"/>
                                        </p:tgtEl>
                                      </p:cBhvr>
                                    </p:animEffect>
                                  </p:childTnLst>
                                </p:cTn>
                              </p:par>
                            </p:childTnLst>
                          </p:cTn>
                        </p:par>
                        <p:par>
                          <p:cTn id="34" fill="hold">
                            <p:stCondLst>
                              <p:cond delay="5000"/>
                            </p:stCondLst>
                            <p:childTnLst>
                              <p:par>
                                <p:cTn id="35" presetID="10" presetClass="entr" presetSubtype="0" fill="hold" nodeType="afterEffect">
                                  <p:stCondLst>
                                    <p:cond delay="0"/>
                                  </p:stCondLst>
                                  <p:childTnLst>
                                    <p:set>
                                      <p:cBhvr>
                                        <p:cTn id="36" dur="1" fill="hold">
                                          <p:stCondLst>
                                            <p:cond delay="0"/>
                                          </p:stCondLst>
                                        </p:cTn>
                                        <p:tgtEl>
                                          <p:spTgt spid="87"/>
                                        </p:tgtEl>
                                        <p:attrNameLst>
                                          <p:attrName>style.visibility</p:attrName>
                                        </p:attrNameLst>
                                      </p:cBhvr>
                                      <p:to>
                                        <p:strVal val="visible"/>
                                      </p:to>
                                    </p:set>
                                    <p:animEffect transition="in" filter="fade">
                                      <p:cBhvr>
                                        <p:cTn id="37" dur="1000"/>
                                        <p:tgtEl>
                                          <p:spTgt spid="87"/>
                                        </p:tgtEl>
                                      </p:cBhvr>
                                    </p:animEffect>
                                  </p:childTnLst>
                                </p:cTn>
                              </p:par>
                            </p:childTnLst>
                          </p:cTn>
                        </p:par>
                        <p:par>
                          <p:cTn id="38" fill="hold">
                            <p:stCondLst>
                              <p:cond delay="6000"/>
                            </p:stCondLst>
                            <p:childTnLst>
                              <p:par>
                                <p:cTn id="39" presetID="22" presetClass="entr" presetSubtype="8" fill="hold" grpId="0" nodeType="afterEffect">
                                  <p:stCondLst>
                                    <p:cond delay="0"/>
                                  </p:stCondLst>
                                  <p:childTnLst>
                                    <p:set>
                                      <p:cBhvr>
                                        <p:cTn id="40" dur="1" fill="hold">
                                          <p:stCondLst>
                                            <p:cond delay="0"/>
                                          </p:stCondLst>
                                        </p:cTn>
                                        <p:tgtEl>
                                          <p:spTgt spid="80"/>
                                        </p:tgtEl>
                                        <p:attrNameLst>
                                          <p:attrName>style.visibility</p:attrName>
                                        </p:attrNameLst>
                                      </p:cBhvr>
                                      <p:to>
                                        <p:strVal val="visible"/>
                                      </p:to>
                                    </p:set>
                                    <p:animEffect transition="in" filter="wipe(left)">
                                      <p:cBhvr>
                                        <p:cTn id="41" dur="10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8" grpId="0"/>
      <p:bldP spid="79" grpId="0"/>
      <p:bldP spid="8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4EED9-56C8-48B0-4BC7-EBFB9FE3B6A8}"/>
            </a:ext>
          </a:extLst>
        </p:cNvPr>
        <p:cNvGrpSpPr/>
        <p:nvPr/>
      </p:nvGrpSpPr>
      <p:grpSpPr>
        <a:xfrm>
          <a:off x="0" y="0"/>
          <a:ext cx="0" cy="0"/>
          <a:chOff x="0" y="0"/>
          <a:chExt cx="0" cy="0"/>
        </a:xfrm>
      </p:grpSpPr>
      <p:sp>
        <p:nvSpPr>
          <p:cNvPr id="5" name="object 8">
            <a:extLst>
              <a:ext uri="{FF2B5EF4-FFF2-40B4-BE49-F238E27FC236}">
                <a16:creationId xmlns:a16="http://schemas.microsoft.com/office/drawing/2014/main" id="{04C0498F-8F66-7959-7579-708E5B70C47B}"/>
              </a:ext>
            </a:extLst>
          </p:cNvPr>
          <p:cNvSpPr/>
          <p:nvPr/>
        </p:nvSpPr>
        <p:spPr>
          <a:xfrm flipV="1">
            <a:off x="2755492" y="1426525"/>
            <a:ext cx="1489710" cy="159257"/>
          </a:xfrm>
          <a:custGeom>
            <a:avLst/>
            <a:gdLst/>
            <a:ahLst/>
            <a:cxnLst/>
            <a:rect l="l" t="t" r="r" b="b"/>
            <a:pathLst>
              <a:path w="1489710" h="76200">
                <a:moveTo>
                  <a:pt x="1413256" y="0"/>
                </a:moveTo>
                <a:lnTo>
                  <a:pt x="1413256" y="76200"/>
                </a:lnTo>
                <a:lnTo>
                  <a:pt x="1469643" y="48006"/>
                </a:lnTo>
                <a:lnTo>
                  <a:pt x="1425956" y="48006"/>
                </a:lnTo>
                <a:lnTo>
                  <a:pt x="1425956" y="28194"/>
                </a:lnTo>
                <a:lnTo>
                  <a:pt x="1469644" y="28194"/>
                </a:lnTo>
                <a:lnTo>
                  <a:pt x="1413256" y="0"/>
                </a:lnTo>
                <a:close/>
              </a:path>
              <a:path w="1489710" h="76200">
                <a:moveTo>
                  <a:pt x="1413256" y="28194"/>
                </a:moveTo>
                <a:lnTo>
                  <a:pt x="0" y="28194"/>
                </a:lnTo>
                <a:lnTo>
                  <a:pt x="0" y="48006"/>
                </a:lnTo>
                <a:lnTo>
                  <a:pt x="1413256" y="48006"/>
                </a:lnTo>
                <a:lnTo>
                  <a:pt x="1413256" y="28194"/>
                </a:lnTo>
                <a:close/>
              </a:path>
              <a:path w="1489710" h="76200">
                <a:moveTo>
                  <a:pt x="1469644" y="28194"/>
                </a:moveTo>
                <a:lnTo>
                  <a:pt x="1425956" y="28194"/>
                </a:lnTo>
                <a:lnTo>
                  <a:pt x="1425956" y="48006"/>
                </a:lnTo>
                <a:lnTo>
                  <a:pt x="1469643" y="48006"/>
                </a:lnTo>
                <a:lnTo>
                  <a:pt x="1489456" y="38100"/>
                </a:lnTo>
                <a:lnTo>
                  <a:pt x="1469644" y="28194"/>
                </a:lnTo>
                <a:close/>
              </a:path>
            </a:pathLst>
          </a:custGeom>
          <a:solidFill>
            <a:srgbClr val="92D050"/>
          </a:solidFill>
          <a:ln>
            <a:solidFill>
              <a:srgbClr val="92D050"/>
            </a:solidFill>
          </a:ln>
        </p:spPr>
        <p:style>
          <a:lnRef idx="2">
            <a:schemeClr val="accent6"/>
          </a:lnRef>
          <a:fillRef idx="1">
            <a:schemeClr val="lt1"/>
          </a:fillRef>
          <a:effectRef idx="0">
            <a:schemeClr val="accent6"/>
          </a:effectRef>
          <a:fontRef idx="minor">
            <a:schemeClr val="dk1"/>
          </a:fontRef>
        </p:style>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schemeClr val="tx1"/>
              </a:solidFill>
              <a:effectLst/>
              <a:uLnTx/>
              <a:uFillTx/>
              <a:latin typeface="Tw Cen MT"/>
              <a:ea typeface="+mn-ea"/>
              <a:cs typeface="+mn-cs"/>
            </a:endParaRPr>
          </a:p>
        </p:txBody>
      </p:sp>
      <p:sp>
        <p:nvSpPr>
          <p:cNvPr id="6" name="object 8">
            <a:extLst>
              <a:ext uri="{FF2B5EF4-FFF2-40B4-BE49-F238E27FC236}">
                <a16:creationId xmlns:a16="http://schemas.microsoft.com/office/drawing/2014/main" id="{78824BF5-F0FA-44F9-902C-F06046495BF5}"/>
              </a:ext>
            </a:extLst>
          </p:cNvPr>
          <p:cNvSpPr/>
          <p:nvPr/>
        </p:nvSpPr>
        <p:spPr>
          <a:xfrm flipV="1">
            <a:off x="6506516" y="1426524"/>
            <a:ext cx="1560429" cy="159258"/>
          </a:xfrm>
          <a:custGeom>
            <a:avLst/>
            <a:gdLst/>
            <a:ahLst/>
            <a:cxnLst/>
            <a:rect l="l" t="t" r="r" b="b"/>
            <a:pathLst>
              <a:path w="1489710" h="76200">
                <a:moveTo>
                  <a:pt x="1413256" y="0"/>
                </a:moveTo>
                <a:lnTo>
                  <a:pt x="1413256" y="76200"/>
                </a:lnTo>
                <a:lnTo>
                  <a:pt x="1469643" y="48006"/>
                </a:lnTo>
                <a:lnTo>
                  <a:pt x="1425956" y="48006"/>
                </a:lnTo>
                <a:lnTo>
                  <a:pt x="1425956" y="28194"/>
                </a:lnTo>
                <a:lnTo>
                  <a:pt x="1469644" y="28194"/>
                </a:lnTo>
                <a:lnTo>
                  <a:pt x="1413256" y="0"/>
                </a:lnTo>
                <a:close/>
              </a:path>
              <a:path w="1489710" h="76200">
                <a:moveTo>
                  <a:pt x="1413256" y="28194"/>
                </a:moveTo>
                <a:lnTo>
                  <a:pt x="0" y="28194"/>
                </a:lnTo>
                <a:lnTo>
                  <a:pt x="0" y="48006"/>
                </a:lnTo>
                <a:lnTo>
                  <a:pt x="1413256" y="48006"/>
                </a:lnTo>
                <a:lnTo>
                  <a:pt x="1413256" y="28194"/>
                </a:lnTo>
                <a:close/>
              </a:path>
              <a:path w="1489710" h="76200">
                <a:moveTo>
                  <a:pt x="1469644" y="28194"/>
                </a:moveTo>
                <a:lnTo>
                  <a:pt x="1425956" y="28194"/>
                </a:lnTo>
                <a:lnTo>
                  <a:pt x="1425956" y="48006"/>
                </a:lnTo>
                <a:lnTo>
                  <a:pt x="1469643" y="48006"/>
                </a:lnTo>
                <a:lnTo>
                  <a:pt x="1489456" y="38100"/>
                </a:lnTo>
                <a:lnTo>
                  <a:pt x="1469644" y="28194"/>
                </a:lnTo>
                <a:close/>
              </a:path>
            </a:pathLst>
          </a:custGeom>
          <a:solidFill>
            <a:schemeClr val="accent1"/>
          </a:solidFill>
          <a:ln>
            <a:solidFill>
              <a:srgbClr val="00B0F0"/>
            </a:solidFill>
          </a:ln>
        </p:spPr>
        <p:style>
          <a:lnRef idx="2">
            <a:schemeClr val="accent6"/>
          </a:lnRef>
          <a:fillRef idx="1">
            <a:schemeClr val="lt1"/>
          </a:fillRef>
          <a:effectRef idx="0">
            <a:schemeClr val="accent6"/>
          </a:effectRef>
          <a:fontRef idx="minor">
            <a:schemeClr val="dk1"/>
          </a:fontRef>
        </p:style>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schemeClr val="tx1"/>
              </a:solidFill>
              <a:effectLst/>
              <a:uLnTx/>
              <a:uFillTx/>
              <a:latin typeface="Tw Cen MT"/>
              <a:ea typeface="+mn-ea"/>
              <a:cs typeface="+mn-cs"/>
            </a:endParaRPr>
          </a:p>
        </p:txBody>
      </p:sp>
      <p:cxnSp>
        <p:nvCxnSpPr>
          <p:cNvPr id="7" name="Straight Connector 6">
            <a:extLst>
              <a:ext uri="{FF2B5EF4-FFF2-40B4-BE49-F238E27FC236}">
                <a16:creationId xmlns:a16="http://schemas.microsoft.com/office/drawing/2014/main" id="{5E5FB071-2434-D1BE-9143-A739D599B2E8}"/>
              </a:ext>
            </a:extLst>
          </p:cNvPr>
          <p:cNvCxnSpPr>
            <a:cxnSpLocks/>
          </p:cNvCxnSpPr>
          <p:nvPr/>
        </p:nvCxnSpPr>
        <p:spPr>
          <a:xfrm>
            <a:off x="3893396" y="2036425"/>
            <a:ext cx="0" cy="4608000"/>
          </a:xfrm>
          <a:prstGeom prst="line">
            <a:avLst/>
          </a:prstGeom>
        </p:spPr>
        <p:style>
          <a:lnRef idx="1">
            <a:schemeClr val="accent6"/>
          </a:lnRef>
          <a:fillRef idx="0">
            <a:schemeClr val="accent6"/>
          </a:fillRef>
          <a:effectRef idx="0">
            <a:schemeClr val="accent6"/>
          </a:effectRef>
          <a:fontRef idx="minor">
            <a:schemeClr val="tx1"/>
          </a:fontRef>
        </p:style>
      </p:cxnSp>
      <p:cxnSp>
        <p:nvCxnSpPr>
          <p:cNvPr id="8" name="Straight Connector 7">
            <a:extLst>
              <a:ext uri="{FF2B5EF4-FFF2-40B4-BE49-F238E27FC236}">
                <a16:creationId xmlns:a16="http://schemas.microsoft.com/office/drawing/2014/main" id="{CC0DB315-726B-A6F5-6CDF-3FC5EC625BE7}"/>
              </a:ext>
            </a:extLst>
          </p:cNvPr>
          <p:cNvCxnSpPr>
            <a:cxnSpLocks/>
          </p:cNvCxnSpPr>
          <p:nvPr/>
        </p:nvCxnSpPr>
        <p:spPr>
          <a:xfrm>
            <a:off x="7516548" y="2025367"/>
            <a:ext cx="0" cy="4608000"/>
          </a:xfrm>
          <a:prstGeom prst="line">
            <a:avLst/>
          </a:prstGeom>
        </p:spPr>
        <p:style>
          <a:lnRef idx="1">
            <a:schemeClr val="accent3"/>
          </a:lnRef>
          <a:fillRef idx="0">
            <a:schemeClr val="accent3"/>
          </a:fillRef>
          <a:effectRef idx="0">
            <a:schemeClr val="accent3"/>
          </a:effectRef>
          <a:fontRef idx="minor">
            <a:schemeClr val="tx1"/>
          </a:fontRef>
        </p:style>
      </p:cxnSp>
      <p:sp>
        <p:nvSpPr>
          <p:cNvPr id="9" name="TextBox 8">
            <a:extLst>
              <a:ext uri="{FF2B5EF4-FFF2-40B4-BE49-F238E27FC236}">
                <a16:creationId xmlns:a16="http://schemas.microsoft.com/office/drawing/2014/main" id="{B8AE17A2-F976-0388-D1E4-32CC6988309C}"/>
              </a:ext>
            </a:extLst>
          </p:cNvPr>
          <p:cNvSpPr txBox="1"/>
          <p:nvPr/>
        </p:nvSpPr>
        <p:spPr>
          <a:xfrm>
            <a:off x="23902" y="2283141"/>
            <a:ext cx="3926612" cy="4338111"/>
          </a:xfrm>
          <a:prstGeom prst="rect">
            <a:avLst/>
          </a:prstGeom>
          <a:noFill/>
        </p:spPr>
        <p:txBody>
          <a:bodyPr wrap="square" rtlCol="0">
            <a:spAutoFit/>
          </a:bodyPr>
          <a:lstStyle/>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Inventory tracking of Components at each stage of Issue</a:t>
            </a:r>
          </a:p>
          <a:p>
            <a:pPr marL="182563" lvl="0" indent="-182563" defTabSz="914400">
              <a:lnSpc>
                <a:spcPts val="1600"/>
              </a:lnSpc>
              <a:spcBef>
                <a:spcPts val="200"/>
              </a:spcBef>
              <a:spcAft>
                <a:spcPts val="300"/>
              </a:spcAft>
              <a:buFont typeface="Arial" panose="020B0604020202020204" pitchFamily="34" charset="0"/>
              <a:buChar char="•"/>
              <a:defRPr/>
            </a:pP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Kitting Control (follows the FIFO/ FEFO strategy) - </a:t>
            </a:r>
            <a:r>
              <a:rPr lang="en-US" sz="1200" b="1" dirty="0">
                <a:latin typeface="Tw Cen MT" panose="020B0602020104020603" pitchFamily="34" charset="0"/>
              </a:rPr>
              <a:t>WMS integration</a:t>
            </a:r>
            <a:r>
              <a:rPr lang="en-US" sz="1200" dirty="0">
                <a:latin typeface="Tw Cen MT" panose="020B0602020104020603" pitchFamily="34" charset="0"/>
              </a:rPr>
              <a:t> for </a:t>
            </a:r>
            <a:r>
              <a:rPr lang="en-US" sz="1200" b="1" dirty="0">
                <a:latin typeface="Tw Cen MT" panose="020B0602020104020603" pitchFamily="34" charset="0"/>
              </a:rPr>
              <a:t>material issue validation</a:t>
            </a:r>
          </a:p>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Setup Verification</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 Validation and Process control </a:t>
            </a:r>
          </a:p>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FAI</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 to all quality parameters with approvals.</a:t>
            </a:r>
          </a:p>
          <a:p>
            <a:pPr marL="182563" lvl="0" indent="-182563" defTabSz="914400">
              <a:lnSpc>
                <a:spcPts val="1600"/>
              </a:lnSpc>
              <a:spcBef>
                <a:spcPts val="200"/>
              </a:spcBef>
              <a:spcAft>
                <a:spcPts val="300"/>
              </a:spcAft>
              <a:buFont typeface="Arial" panose="020B0604020202020204" pitchFamily="34" charset="0"/>
              <a:buChar char="•"/>
              <a:defRPr/>
            </a:pPr>
            <a:r>
              <a:rPr lang="en-US" sz="1200" dirty="0">
                <a:latin typeface="Tw Cen MT" panose="020B0602020104020603" pitchFamily="34" charset="0"/>
              </a:rPr>
              <a:t>Material issue check before loading</a:t>
            </a:r>
          </a:p>
          <a:p>
            <a:pPr marL="182563" lvl="0" indent="-182563" defTabSz="914400">
              <a:lnSpc>
                <a:spcPts val="1600"/>
              </a:lnSpc>
              <a:spcBef>
                <a:spcPts val="200"/>
              </a:spcBef>
              <a:spcAft>
                <a:spcPts val="300"/>
              </a:spcAft>
              <a:buFont typeface="Arial" panose="020B0604020202020204" pitchFamily="34" charset="0"/>
              <a:buChar char="•"/>
              <a:defRPr/>
            </a:pPr>
            <a:r>
              <a:rPr lang="en-US" sz="1200" b="1" dirty="0">
                <a:latin typeface="Tw Cen MT" panose="020B0602020104020603" pitchFamily="34" charset="0"/>
              </a:rPr>
              <a:t>Solder paste Management </a:t>
            </a:r>
            <a:r>
              <a:rPr lang="en-US" sz="1200" dirty="0">
                <a:latin typeface="Tw Cen MT" panose="020B0602020104020603" pitchFamily="34" charset="0"/>
              </a:rPr>
              <a:t>with alerts &amp; multi-job transfer</a:t>
            </a:r>
          </a:p>
          <a:p>
            <a:pPr marL="182563" lvl="0" indent="-182563" defTabSz="914400">
              <a:lnSpc>
                <a:spcPts val="1600"/>
              </a:lnSpc>
              <a:spcBef>
                <a:spcPts val="200"/>
              </a:spcBef>
              <a:spcAft>
                <a:spcPts val="300"/>
              </a:spcAft>
              <a:buFont typeface="Arial" panose="020B0604020202020204" pitchFamily="34" charset="0"/>
              <a:buChar char="•"/>
              <a:defRPr/>
            </a:pPr>
            <a:r>
              <a:rPr lang="en-US" sz="1200" dirty="0">
                <a:latin typeface="Tw Cen MT" panose="020B0602020104020603" pitchFamily="34" charset="0"/>
              </a:rPr>
              <a:t>Feeder &amp; mounter program data accuracy</a:t>
            </a:r>
          </a:p>
          <a:p>
            <a:pPr marL="182563" lvl="0" indent="-182563" defTabSz="914400">
              <a:lnSpc>
                <a:spcPts val="1600"/>
              </a:lnSpc>
              <a:spcBef>
                <a:spcPts val="200"/>
              </a:spcBef>
              <a:spcAft>
                <a:spcPts val="300"/>
              </a:spcAft>
              <a:buFont typeface="Arial" panose="020B0604020202020204" pitchFamily="34" charset="0"/>
              <a:buChar char="•"/>
              <a:defRPr/>
            </a:pPr>
            <a:r>
              <a:rPr lang="en-US" sz="1200" b="1" dirty="0">
                <a:latin typeface="Tw Cen MT" panose="020B0602020104020603" pitchFamily="34" charset="0"/>
              </a:rPr>
              <a:t>Tool Management </a:t>
            </a:r>
            <a:r>
              <a:rPr lang="en-US" sz="1200" dirty="0">
                <a:latin typeface="Tw Cen MT" panose="020B0602020104020603" pitchFamily="34" charset="0"/>
              </a:rPr>
              <a:t>- Stencil, squeegee tracking</a:t>
            </a:r>
          </a:p>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MSD Control</a:t>
            </a:r>
          </a:p>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Integration Protocols with all </a:t>
            </a: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Machine Makes </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including </a:t>
            </a: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ICT, RF, Routers and other Machines.</a:t>
            </a:r>
          </a:p>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lang="en-US" sz="1200" b="1" dirty="0">
                <a:latin typeface="Tw Cen MT" panose="020B0602020104020603" pitchFamily="34" charset="0"/>
                <a:cs typeface="Calibri" panose="020F0502020204030204" pitchFamily="34" charset="0"/>
              </a:rPr>
              <a:t>Machine ↔ Application ↔ Machine </a:t>
            </a:r>
            <a:r>
              <a:rPr lang="en-US" sz="1200" dirty="0">
                <a:latin typeface="Tw Cen MT" panose="020B0602020104020603" pitchFamily="34" charset="0"/>
                <a:cs typeface="Calibri" panose="020F0502020204030204" pitchFamily="34" charset="0"/>
              </a:rPr>
              <a:t>- SMT validations: PCBA baking, IC programming, solder paste exposure, PCB cleaning &amp; laser etching (inline/offline)</a:t>
            </a:r>
            <a:endParaRPr lang="en-SG" sz="1200" dirty="0">
              <a:latin typeface="Tw Cen MT" panose="020B0602020104020603" pitchFamily="34" charset="0"/>
            </a:endParaRPr>
          </a:p>
          <a:p>
            <a:pPr marL="182563" indent="-182563" defTabSz="914400">
              <a:lnSpc>
                <a:spcPts val="1600"/>
              </a:lnSpc>
              <a:spcBef>
                <a:spcPts val="200"/>
              </a:spcBef>
              <a:spcAft>
                <a:spcPts val="300"/>
              </a:spcAft>
              <a:buFont typeface="Arial" panose="020B0604020202020204" pitchFamily="34" charset="0"/>
              <a:buChar char="•"/>
              <a:defRPr/>
            </a:pPr>
            <a:r>
              <a:rPr lang="en-US" sz="1200" dirty="0">
                <a:latin typeface="Tw Cen MT" panose="020B0602020104020603" pitchFamily="34" charset="0"/>
                <a:cs typeface="Calibri" panose="020F0502020204030204" pitchFamily="34" charset="0"/>
              </a:rPr>
              <a:t>Conveyor stop via PLC</a:t>
            </a:r>
          </a:p>
          <a:p>
            <a:pPr marL="182563" indent="-182563" defTabSz="914400">
              <a:lnSpc>
                <a:spcPts val="1600"/>
              </a:lnSpc>
              <a:spcBef>
                <a:spcPts val="200"/>
              </a:spcBef>
              <a:spcAft>
                <a:spcPts val="300"/>
              </a:spcAft>
              <a:buFont typeface="Arial" panose="020B0604020202020204" pitchFamily="34" charset="0"/>
              <a:buChar char="•"/>
              <a:defRPr/>
            </a:pPr>
            <a:r>
              <a:rPr lang="en-US" sz="1200" dirty="0">
                <a:latin typeface="Tw Cen MT" panose="020B0602020104020603" pitchFamily="34" charset="0"/>
              </a:rPr>
              <a:t>X-Ray counter</a:t>
            </a:r>
          </a:p>
        </p:txBody>
      </p:sp>
      <p:sp>
        <p:nvSpPr>
          <p:cNvPr id="10" name="TextBox 9">
            <a:extLst>
              <a:ext uri="{FF2B5EF4-FFF2-40B4-BE49-F238E27FC236}">
                <a16:creationId xmlns:a16="http://schemas.microsoft.com/office/drawing/2014/main" id="{27A28EAC-DA60-37CE-3741-B77A6F582BA9}"/>
              </a:ext>
            </a:extLst>
          </p:cNvPr>
          <p:cNvSpPr txBox="1"/>
          <p:nvPr/>
        </p:nvSpPr>
        <p:spPr>
          <a:xfrm>
            <a:off x="3936828" y="2287917"/>
            <a:ext cx="3560184" cy="3876446"/>
          </a:xfrm>
          <a:prstGeom prst="rect">
            <a:avLst/>
          </a:prstGeom>
          <a:noFill/>
        </p:spPr>
        <p:txBody>
          <a:bodyPr wrap="square" rtlCol="0">
            <a:spAutoFit/>
          </a:bodyPr>
          <a:lstStyle/>
          <a:p>
            <a:pPr marL="182563" lvl="0" indent="-182563" defTabSz="914400">
              <a:lnSpc>
                <a:spcPts val="1600"/>
              </a:lnSpc>
              <a:spcBef>
                <a:spcPts val="200"/>
              </a:spcBef>
              <a:spcAft>
                <a:spcPts val="300"/>
              </a:spcAft>
              <a:buFont typeface="Arial" panose="020B0604020202020204" pitchFamily="34" charset="0"/>
              <a:buChar char="•"/>
              <a:defRPr/>
            </a:pPr>
            <a:r>
              <a:rPr lang="en-US" sz="1200" b="1" dirty="0">
                <a:latin typeface="Tw Cen MT" panose="020B0602020104020603" pitchFamily="34" charset="0"/>
              </a:rPr>
              <a:t>Routing</a:t>
            </a:r>
            <a:r>
              <a:rPr lang="en-US" sz="1200" dirty="0">
                <a:latin typeface="Tw Cen MT" panose="020B0602020104020603" pitchFamily="34" charset="0"/>
              </a:rPr>
              <a:t> with approval workflows. </a:t>
            </a:r>
          </a:p>
          <a:p>
            <a:pPr marL="182563" lvl="0" indent="-182563" defTabSz="914400">
              <a:lnSpc>
                <a:spcPts val="1600"/>
              </a:lnSpc>
              <a:spcBef>
                <a:spcPts val="200"/>
              </a:spcBef>
              <a:spcAft>
                <a:spcPts val="300"/>
              </a:spcAft>
              <a:buFont typeface="Arial" panose="020B0604020202020204" pitchFamily="34" charset="0"/>
              <a:buChar char="•"/>
              <a:defRPr/>
            </a:pPr>
            <a:r>
              <a:rPr lang="en-US" sz="1200" dirty="0">
                <a:latin typeface="Tw Cen MT" panose="020B0602020104020603" pitchFamily="34" charset="0"/>
              </a:rPr>
              <a:t>Multiple routings per model</a:t>
            </a:r>
          </a:p>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WIP Inventory </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tracking at each stage giving real time inventory.</a:t>
            </a:r>
          </a:p>
          <a:p>
            <a:pPr marL="182563" lvl="0" indent="-182563" defTabSz="914400">
              <a:lnSpc>
                <a:spcPts val="1600"/>
              </a:lnSpc>
              <a:spcBef>
                <a:spcPts val="200"/>
              </a:spcBef>
              <a:spcAft>
                <a:spcPts val="300"/>
              </a:spcAft>
              <a:buFont typeface="Arial" panose="020B0604020202020204" pitchFamily="34" charset="0"/>
              <a:buChar char="•"/>
              <a:defRPr/>
            </a:pP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Integrated with </a:t>
            </a: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MI</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 </a:t>
            </a: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AI</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 line to support the process through </a:t>
            </a: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PTH</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 and </a:t>
            </a: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WSM</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 machines for tracking </a:t>
            </a:r>
            <a:r>
              <a:rPr lang="en-SG" sz="1200" dirty="0">
                <a:latin typeface="Tw Cen MT" panose="020B0602020104020603" pitchFamily="34" charset="0"/>
              </a:rPr>
              <a:t>including wave pallet count &amp; tracking</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a:t>
            </a:r>
          </a:p>
          <a:p>
            <a:pPr marL="182563" lvl="0" indent="-182563" defTabSz="914400">
              <a:lnSpc>
                <a:spcPts val="1600"/>
              </a:lnSpc>
              <a:spcBef>
                <a:spcPts val="200"/>
              </a:spcBef>
              <a:spcAft>
                <a:spcPts val="300"/>
              </a:spcAft>
              <a:buFont typeface="Arial" panose="020B0604020202020204" pitchFamily="34" charset="0"/>
              <a:buChar char="•"/>
              <a:defRPr/>
            </a:pPr>
            <a:r>
              <a:rPr lang="en-US" sz="1200" b="1" dirty="0">
                <a:latin typeface="Tw Cen MT" panose="020B0602020104020603" pitchFamily="34" charset="0"/>
                <a:cs typeface="Calibri" panose="020F0502020204030204" pitchFamily="34" charset="0"/>
              </a:rPr>
              <a:t>MI, PTH interlock with SMT completion</a:t>
            </a:r>
            <a:endParaRPr kumimoji="0" lang="en-SG" sz="1200" b="1" i="0" u="none" strike="noStrike" kern="1200" cap="none" spc="0" normalizeH="0" baseline="0" noProof="0" dirty="0">
              <a:ln>
                <a:noFill/>
              </a:ln>
              <a:effectLst/>
              <a:uLnTx/>
              <a:uFillTx/>
              <a:latin typeface="Tw Cen MT" panose="020B0602020104020603" pitchFamily="34" charset="0"/>
            </a:endParaRPr>
          </a:p>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Integration with ODM/ OEM machines/ systems </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to get the throughput for seamless interlock at every process</a:t>
            </a:r>
          </a:p>
          <a:p>
            <a:pPr marL="182563" lvl="0" indent="-182563" defTabSz="914400">
              <a:lnSpc>
                <a:spcPts val="1600"/>
              </a:lnSpc>
              <a:spcBef>
                <a:spcPts val="200"/>
              </a:spcBef>
              <a:spcAft>
                <a:spcPts val="300"/>
              </a:spcAft>
              <a:buFont typeface="Arial" panose="020B0604020202020204" pitchFamily="34" charset="0"/>
              <a:buChar char="•"/>
              <a:defRPr/>
            </a:pPr>
            <a:r>
              <a:rPr lang="en-US" sz="1200" dirty="0">
                <a:latin typeface="Tw Cen MT" panose="020B0602020104020603" pitchFamily="34" charset="0"/>
              </a:rPr>
              <a:t>Functional testing machine integrations (BT, RF, ATE/ATS) - </a:t>
            </a: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extract data from </a:t>
            </a:r>
            <a:r>
              <a:rPr kumimoji="0" lang="en-SG" sz="1200" b="1" i="0" u="none" strike="noStrike" kern="1200" cap="none" spc="0" normalizeH="0" baseline="0" noProof="0" dirty="0">
                <a:ln>
                  <a:noFill/>
                </a:ln>
                <a:effectLst/>
                <a:uLnTx/>
                <a:uFillTx/>
                <a:latin typeface="Tw Cen MT" panose="020B0602020104020603" pitchFamily="34" charset="0"/>
                <a:ea typeface="+mn-ea"/>
                <a:cs typeface="+mn-cs"/>
              </a:rPr>
              <a:t>Bluetooth testing machines,</a:t>
            </a:r>
            <a:r>
              <a:rPr kumimoji="0" lang="en-SG" sz="1200" b="1" i="0" u="none" strike="noStrike" kern="1200" cap="none" spc="0" normalizeH="0" noProof="0" dirty="0">
                <a:ln>
                  <a:noFill/>
                </a:ln>
                <a:effectLst/>
                <a:uLnTx/>
                <a:uFillTx/>
                <a:latin typeface="Tw Cen MT" panose="020B0602020104020603" pitchFamily="34" charset="0"/>
                <a:ea typeface="+mn-ea"/>
                <a:cs typeface="+mn-cs"/>
              </a:rPr>
              <a:t> </a:t>
            </a:r>
            <a:r>
              <a:rPr lang="en-SG" sz="1200" b="1" dirty="0">
                <a:latin typeface="Tw Cen MT" panose="020B0602020104020603" pitchFamily="34" charset="0"/>
              </a:rPr>
              <a:t>IMEI, MAC, SN verification</a:t>
            </a:r>
          </a:p>
          <a:p>
            <a:pPr marL="182563" lvl="0" indent="-182563" defTabSz="914400">
              <a:lnSpc>
                <a:spcPts val="1600"/>
              </a:lnSpc>
              <a:spcBef>
                <a:spcPts val="200"/>
              </a:spcBef>
              <a:spcAft>
                <a:spcPts val="300"/>
              </a:spcAft>
              <a:buFont typeface="Arial" panose="020B0604020202020204" pitchFamily="34" charset="0"/>
              <a:buChar char="•"/>
              <a:defRPr/>
            </a:pPr>
            <a:r>
              <a:rPr lang="en-SG" sz="1200" b="1" dirty="0">
                <a:latin typeface="Tw Cen MT" panose="020B0602020104020603" pitchFamily="34" charset="0"/>
              </a:rPr>
              <a:t>Functional testing interlocks</a:t>
            </a:r>
          </a:p>
          <a:p>
            <a:pPr marL="182563" lvl="0" indent="-182563" defTabSz="914400">
              <a:lnSpc>
                <a:spcPts val="1600"/>
              </a:lnSpc>
              <a:spcBef>
                <a:spcPts val="200"/>
              </a:spcBef>
              <a:spcAft>
                <a:spcPts val="300"/>
              </a:spcAft>
              <a:buFont typeface="Arial" panose="020B0604020202020204" pitchFamily="34" charset="0"/>
              <a:buChar char="•"/>
              <a:defRPr/>
            </a:pPr>
            <a:r>
              <a:rPr lang="en-SG" sz="1200" dirty="0">
                <a:latin typeface="Tw Cen MT" panose="020B0602020104020603" pitchFamily="34" charset="0"/>
              </a:rPr>
              <a:t>Housing &amp; label printing</a:t>
            </a:r>
          </a:p>
        </p:txBody>
      </p:sp>
      <p:sp>
        <p:nvSpPr>
          <p:cNvPr id="11" name="TextBox 10">
            <a:extLst>
              <a:ext uri="{FF2B5EF4-FFF2-40B4-BE49-F238E27FC236}">
                <a16:creationId xmlns:a16="http://schemas.microsoft.com/office/drawing/2014/main" id="{86B58044-E0E0-318F-4950-3AA03A51793B}"/>
              </a:ext>
            </a:extLst>
          </p:cNvPr>
          <p:cNvSpPr txBox="1"/>
          <p:nvPr/>
        </p:nvSpPr>
        <p:spPr>
          <a:xfrm>
            <a:off x="7559979" y="2324753"/>
            <a:ext cx="3556668" cy="3517373"/>
          </a:xfrm>
          <a:prstGeom prst="rect">
            <a:avLst/>
          </a:prstGeom>
          <a:noFill/>
        </p:spPr>
        <p:txBody>
          <a:bodyPr wrap="square" rtlCol="0">
            <a:spAutoFit/>
          </a:bodyPr>
          <a:lstStyle/>
          <a:p>
            <a:pPr marL="182563" lvl="0" indent="-182563" defTabSz="914400">
              <a:lnSpc>
                <a:spcPts val="1600"/>
              </a:lnSpc>
              <a:spcBef>
                <a:spcPts val="200"/>
              </a:spcBef>
              <a:spcAft>
                <a:spcPts val="300"/>
              </a:spcAft>
              <a:buFont typeface="Arial" panose="020B0604020202020204" pitchFamily="34" charset="0"/>
              <a:buChar char="•"/>
              <a:defRPr/>
            </a:pPr>
            <a:r>
              <a:rPr lang="en-SG" sz="1200" dirty="0">
                <a:latin typeface="Tw Cen MT" panose="020B0602020104020603" pitchFamily="34" charset="0"/>
              </a:rPr>
              <a:t>Label Setup</a:t>
            </a:r>
          </a:p>
          <a:p>
            <a:pPr marL="182563" lvl="0" indent="-182563" defTabSz="914400">
              <a:lnSpc>
                <a:spcPts val="1600"/>
              </a:lnSpc>
              <a:spcBef>
                <a:spcPts val="200"/>
              </a:spcBef>
              <a:spcAft>
                <a:spcPts val="300"/>
              </a:spcAft>
              <a:buFont typeface="Arial" panose="020B0604020202020204" pitchFamily="34" charset="0"/>
              <a:buChar char="•"/>
              <a:defRPr/>
            </a:pPr>
            <a:r>
              <a:rPr lang="en-SG" sz="1200" b="1" dirty="0">
                <a:latin typeface="Tw Cen MT" panose="020B0602020104020603" pitchFamily="34" charset="0"/>
              </a:rPr>
              <a:t>Dynamic label generation </a:t>
            </a:r>
            <a:r>
              <a:rPr lang="en-SG" sz="1200" dirty="0">
                <a:latin typeface="Tw Cen MT" panose="020B0602020104020603" pitchFamily="34" charset="0"/>
              </a:rPr>
              <a:t>using PRN/Bartender</a:t>
            </a:r>
          </a:p>
          <a:p>
            <a:pPr marL="182563" lvl="0" indent="-182563" defTabSz="914400">
              <a:lnSpc>
                <a:spcPts val="1600"/>
              </a:lnSpc>
              <a:spcBef>
                <a:spcPts val="200"/>
              </a:spcBef>
              <a:spcAft>
                <a:spcPts val="300"/>
              </a:spcAft>
              <a:buFont typeface="Arial" panose="020B0604020202020204" pitchFamily="34" charset="0"/>
              <a:buChar char="•"/>
              <a:defRPr/>
            </a:pPr>
            <a:r>
              <a:rPr lang="en-SG" sz="1200" dirty="0">
                <a:latin typeface="Tw Cen MT" panose="020B0602020104020603" pitchFamily="34" charset="0"/>
              </a:rPr>
              <a:t>Labels for SFG, FG, housing, cartons, bins</a:t>
            </a:r>
          </a:p>
          <a:p>
            <a:pPr marL="182563" indent="-182563" defTabSz="914400">
              <a:lnSpc>
                <a:spcPts val="1600"/>
              </a:lnSpc>
              <a:spcBef>
                <a:spcPts val="200"/>
              </a:spcBef>
              <a:spcAft>
                <a:spcPts val="300"/>
              </a:spcAft>
              <a:buFont typeface="Arial" panose="020B0604020202020204" pitchFamily="34" charset="0"/>
              <a:buChar char="•"/>
              <a:defRPr/>
            </a:pPr>
            <a:r>
              <a:rPr lang="en-SG" sz="1200" dirty="0">
                <a:latin typeface="Tw Cen MT" panose="020B0602020104020603" pitchFamily="34" charset="0"/>
              </a:rPr>
              <a:t>FG packing label prints</a:t>
            </a:r>
          </a:p>
          <a:p>
            <a:pPr marL="182563" lvl="0" indent="-182563" defTabSz="914400">
              <a:lnSpc>
                <a:spcPts val="1600"/>
              </a:lnSpc>
              <a:spcBef>
                <a:spcPts val="200"/>
              </a:spcBef>
              <a:spcAft>
                <a:spcPts val="300"/>
              </a:spcAft>
              <a:buFont typeface="Arial" panose="020B0604020202020204" pitchFamily="34" charset="0"/>
              <a:buChar char="•"/>
              <a:defRPr/>
            </a:pPr>
            <a:r>
              <a:rPr lang="en-SG" sz="1200" b="1" dirty="0">
                <a:latin typeface="Tw Cen MT" panose="020B0602020104020603" pitchFamily="34" charset="0"/>
              </a:rPr>
              <a:t>Adaptable</a:t>
            </a:r>
            <a:r>
              <a:rPr lang="en-SG" sz="1200" dirty="0">
                <a:latin typeface="Tw Cen MT" panose="020B0602020104020603" pitchFamily="34" charset="0"/>
              </a:rPr>
              <a:t> to customer-specific label type</a:t>
            </a:r>
          </a:p>
          <a:p>
            <a:pPr marL="182563" lvl="0" indent="-182563" defTabSz="914400">
              <a:lnSpc>
                <a:spcPts val="1600"/>
              </a:lnSpc>
              <a:spcBef>
                <a:spcPts val="200"/>
              </a:spcBef>
              <a:spcAft>
                <a:spcPts val="300"/>
              </a:spcAft>
              <a:buFont typeface="Arial" panose="020B0604020202020204" pitchFamily="34" charset="0"/>
              <a:buChar char="•"/>
              <a:defRPr/>
            </a:pPr>
            <a:r>
              <a:rPr lang="en-US" sz="1200" dirty="0">
                <a:latin typeface="Tw Cen MT" panose="020B0602020104020603" pitchFamily="34" charset="0"/>
              </a:rPr>
              <a:t>Weighing machine integration</a:t>
            </a:r>
          </a:p>
          <a:p>
            <a:pPr marL="182563" lvl="0" indent="-182563" defTabSz="914400">
              <a:lnSpc>
                <a:spcPts val="1600"/>
              </a:lnSpc>
              <a:spcBef>
                <a:spcPts val="200"/>
              </a:spcBef>
              <a:spcAft>
                <a:spcPts val="300"/>
              </a:spcAft>
              <a:buFont typeface="Arial" panose="020B0604020202020204" pitchFamily="34" charset="0"/>
              <a:buChar char="•"/>
              <a:defRPr/>
            </a:pPr>
            <a:r>
              <a:rPr lang="en-US" sz="1200" b="1" dirty="0">
                <a:latin typeface="Tw Cen MT" panose="020B0602020104020603" pitchFamily="34" charset="0"/>
              </a:rPr>
              <a:t>Weight checks </a:t>
            </a:r>
            <a:r>
              <a:rPr lang="en-US" sz="1200" dirty="0">
                <a:latin typeface="Tw Cen MT" panose="020B0602020104020603" pitchFamily="34" charset="0"/>
              </a:rPr>
              <a:t>at all applicable stations</a:t>
            </a:r>
          </a:p>
          <a:p>
            <a:pPr marL="182563" lvl="0" indent="-182563" defTabSz="914400">
              <a:lnSpc>
                <a:spcPts val="1600"/>
              </a:lnSpc>
              <a:spcBef>
                <a:spcPts val="200"/>
              </a:spcBef>
              <a:spcAft>
                <a:spcPts val="300"/>
              </a:spcAft>
              <a:buFont typeface="Arial" panose="020B0604020202020204" pitchFamily="34" charset="0"/>
              <a:buChar char="•"/>
              <a:defRPr/>
            </a:pPr>
            <a:r>
              <a:rPr lang="en-US" sz="1200" dirty="0">
                <a:latin typeface="Tw Cen MT" panose="020B0602020104020603" pitchFamily="34" charset="0"/>
              </a:rPr>
              <a:t>Customer serial number mapping &amp; traceability</a:t>
            </a:r>
          </a:p>
          <a:p>
            <a:pPr marL="182563" lvl="0" indent="-182563" defTabSz="914400">
              <a:lnSpc>
                <a:spcPts val="1600"/>
              </a:lnSpc>
              <a:spcBef>
                <a:spcPts val="200"/>
              </a:spcBef>
              <a:spcAft>
                <a:spcPts val="300"/>
              </a:spcAft>
              <a:buFont typeface="Arial" panose="020B0604020202020204" pitchFamily="34" charset="0"/>
              <a:buChar char="•"/>
              <a:defRPr/>
            </a:pPr>
            <a:r>
              <a:rPr lang="en-US" sz="1200" b="1" dirty="0">
                <a:latin typeface="Tw Cen MT" panose="020B0602020104020603" pitchFamily="34" charset="0"/>
              </a:rPr>
              <a:t>Mono, carton/bin, and pallet packing</a:t>
            </a:r>
          </a:p>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Integrate with Label printers and scanners.</a:t>
            </a:r>
          </a:p>
          <a:p>
            <a:pPr marL="182563" marR="0" lvl="0" indent="-182563" algn="l" defTabSz="914400" rtl="0" eaLnBrk="1" fontAlgn="auto" latinLnBrk="0" hangingPunct="1">
              <a:lnSpc>
                <a:spcPts val="1600"/>
              </a:lnSpc>
              <a:spcBef>
                <a:spcPts val="200"/>
              </a:spcBef>
              <a:spcAft>
                <a:spcPts val="300"/>
              </a:spcAft>
              <a:buClrTx/>
              <a:buSzTx/>
              <a:buFont typeface="Arial" panose="020B0604020202020204" pitchFamily="34" charset="0"/>
              <a:buChar char="•"/>
              <a:tabLst/>
              <a:defRPr/>
            </a:pPr>
            <a:r>
              <a:rPr kumimoji="0" lang="en-SG" sz="1200" b="0" i="0" u="none" strike="noStrike" kern="1200" cap="none" spc="0" normalizeH="0" baseline="0" noProof="0" dirty="0">
                <a:ln>
                  <a:noFill/>
                </a:ln>
                <a:effectLst/>
                <a:uLnTx/>
                <a:uFillTx/>
                <a:latin typeface="Tw Cen MT" panose="020B0602020104020603" pitchFamily="34" charset="0"/>
                <a:ea typeface="+mn-ea"/>
                <a:cs typeface="+mn-cs"/>
              </a:rPr>
              <a:t>Generation of labels against GB/ Carton/ Pallets and movement to Warehouse (Dispatch) against Delivery.</a:t>
            </a:r>
          </a:p>
        </p:txBody>
      </p:sp>
      <p:sp>
        <p:nvSpPr>
          <p:cNvPr id="26" name="object 50">
            <a:extLst>
              <a:ext uri="{FF2B5EF4-FFF2-40B4-BE49-F238E27FC236}">
                <a16:creationId xmlns:a16="http://schemas.microsoft.com/office/drawing/2014/main" id="{6BC2704C-A072-6E71-9EB2-08226125736F}"/>
              </a:ext>
            </a:extLst>
          </p:cNvPr>
          <p:cNvSpPr/>
          <p:nvPr/>
        </p:nvSpPr>
        <p:spPr>
          <a:xfrm>
            <a:off x="11141216" y="0"/>
            <a:ext cx="1051164" cy="6858000"/>
          </a:xfrm>
          <a:custGeom>
            <a:avLst/>
            <a:gdLst/>
            <a:ahLst/>
            <a:cxnLst/>
            <a:rect l="l" t="t" r="r" b="b"/>
            <a:pathLst>
              <a:path w="1784984" h="6858000">
                <a:moveTo>
                  <a:pt x="1784616" y="0"/>
                </a:moveTo>
                <a:lnTo>
                  <a:pt x="0" y="0"/>
                </a:lnTo>
                <a:lnTo>
                  <a:pt x="0" y="6858000"/>
                </a:lnTo>
                <a:lnTo>
                  <a:pt x="1784616" y="6858000"/>
                </a:lnTo>
                <a:lnTo>
                  <a:pt x="178461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panose="020B0602020104020603" pitchFamily="34" charset="0"/>
              <a:ea typeface="+mn-ea"/>
              <a:cs typeface="+mn-cs"/>
            </a:endParaRPr>
          </a:p>
        </p:txBody>
      </p:sp>
      <p:pic>
        <p:nvPicPr>
          <p:cNvPr id="1030" name="Picture 6" descr="Smt Line Images – Browse 1,065 Stock Photos, Vectors, and Video | Adobe  Stock">
            <a:extLst>
              <a:ext uri="{FF2B5EF4-FFF2-40B4-BE49-F238E27FC236}">
                <a16:creationId xmlns:a16="http://schemas.microsoft.com/office/drawing/2014/main" id="{817DA05B-DBF8-9FC9-2054-905F206D513D}"/>
              </a:ext>
            </a:extLst>
          </p:cNvPr>
          <p:cNvPicPr>
            <a:picLocks noChangeAspect="1" noChangeArrowheads="1"/>
          </p:cNvPicPr>
          <p:nvPr/>
        </p:nvPicPr>
        <p:blipFill>
          <a:blip r:embed="rId3">
            <a:clrChange>
              <a:clrFrom>
                <a:srgbClr val="F1F1F1"/>
              </a:clrFrom>
              <a:clrTo>
                <a:srgbClr val="F1F1F1">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15817" y="1026628"/>
            <a:ext cx="851390" cy="85139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FB89DFD0-7915-2322-676D-B2644114B198}"/>
              </a:ext>
            </a:extLst>
          </p:cNvPr>
          <p:cNvSpPr txBox="1"/>
          <p:nvPr/>
        </p:nvSpPr>
        <p:spPr>
          <a:xfrm>
            <a:off x="961612" y="1861289"/>
            <a:ext cx="192023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uLnTx/>
                <a:uFillTx/>
                <a:latin typeface="Tw Cen MT" panose="020B0602020104020603" pitchFamily="34" charset="0"/>
                <a:ea typeface="+mn-ea"/>
                <a:cs typeface="+mn-cs"/>
              </a:rPr>
              <a:t>Pre SMT &amp; SMT Line</a:t>
            </a:r>
          </a:p>
        </p:txBody>
      </p:sp>
      <p:pic>
        <p:nvPicPr>
          <p:cNvPr id="30" name="Picture 29">
            <a:extLst>
              <a:ext uri="{FF2B5EF4-FFF2-40B4-BE49-F238E27FC236}">
                <a16:creationId xmlns:a16="http://schemas.microsoft.com/office/drawing/2014/main" id="{11BCCA32-F339-D778-4E28-278EB343E020}"/>
              </a:ext>
            </a:extLst>
          </p:cNvPr>
          <p:cNvPicPr>
            <a:picLocks noChangeAspect="1"/>
          </p:cNvPicPr>
          <p:nvPr/>
        </p:nvPicPr>
        <p:blipFill>
          <a:blip r:embed="rId4">
            <a:clrChange>
              <a:clrFrom>
                <a:srgbClr val="FFFFFF"/>
              </a:clrFrom>
              <a:clrTo>
                <a:srgbClr val="FFFFFF">
                  <a:alpha val="0"/>
                </a:srgbClr>
              </a:clrTo>
            </a:clrChange>
            <a:duotone>
              <a:schemeClr val="accent6">
                <a:shade val="45000"/>
                <a:satMod val="135000"/>
              </a:schemeClr>
              <a:prstClr val="white"/>
            </a:duotone>
          </a:blip>
          <a:stretch>
            <a:fillRect/>
          </a:stretch>
        </p:blipFill>
        <p:spPr>
          <a:xfrm>
            <a:off x="4803339" y="1088018"/>
            <a:ext cx="1321900" cy="777380"/>
          </a:xfrm>
          <a:prstGeom prst="rect">
            <a:avLst/>
          </a:prstGeom>
        </p:spPr>
      </p:pic>
      <p:sp>
        <p:nvSpPr>
          <p:cNvPr id="31" name="TextBox 30">
            <a:extLst>
              <a:ext uri="{FF2B5EF4-FFF2-40B4-BE49-F238E27FC236}">
                <a16:creationId xmlns:a16="http://schemas.microsoft.com/office/drawing/2014/main" id="{48E2A5CA-4840-1E99-681F-085A8F0C81A7}"/>
              </a:ext>
            </a:extLst>
          </p:cNvPr>
          <p:cNvSpPr txBox="1"/>
          <p:nvPr/>
        </p:nvSpPr>
        <p:spPr>
          <a:xfrm>
            <a:off x="4631195" y="1889100"/>
            <a:ext cx="170793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uLnTx/>
                <a:uFillTx/>
                <a:latin typeface="Tw Cen MT" panose="020B0602020104020603" pitchFamily="34" charset="0"/>
                <a:ea typeface="+mn-ea"/>
                <a:cs typeface="+mn-cs"/>
              </a:rPr>
              <a:t>MI / Assembly Line</a:t>
            </a:r>
          </a:p>
        </p:txBody>
      </p:sp>
      <p:pic>
        <p:nvPicPr>
          <p:cNvPr id="1034" name="Picture 10" descr="line icon for packaging 15386733 Vector Art at Vecteezy">
            <a:extLst>
              <a:ext uri="{FF2B5EF4-FFF2-40B4-BE49-F238E27FC236}">
                <a16:creationId xmlns:a16="http://schemas.microsoft.com/office/drawing/2014/main" id="{293EF993-9F1D-6823-F198-9B1C63BE8A32}"/>
              </a:ext>
            </a:extLst>
          </p:cNvPr>
          <p:cNvPicPr>
            <a:picLocks noChangeAspect="1" noChangeArrowheads="1"/>
          </p:cNvPicPr>
          <p:nvPr/>
        </p:nvPicPr>
        <p:blipFill>
          <a:blip r:embed="rId5">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39896" y="1138996"/>
            <a:ext cx="571326" cy="606751"/>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2C333972-137B-96B3-709E-C29B4F66AD71}"/>
              </a:ext>
            </a:extLst>
          </p:cNvPr>
          <p:cNvSpPr txBox="1"/>
          <p:nvPr/>
        </p:nvSpPr>
        <p:spPr>
          <a:xfrm>
            <a:off x="8066945" y="1918330"/>
            <a:ext cx="214113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uLnTx/>
                <a:uFillTx/>
                <a:latin typeface="Tw Cen MT" panose="020B0602020104020603" pitchFamily="34" charset="0"/>
                <a:ea typeface="+mn-ea"/>
                <a:cs typeface="+mn-cs"/>
              </a:rPr>
              <a:t>Packaging Line</a:t>
            </a:r>
          </a:p>
        </p:txBody>
      </p:sp>
      <p:pic>
        <p:nvPicPr>
          <p:cNvPr id="1038" name="Picture 14" descr="5,300+ Pcb Board Icon Stock Illustrations, Royalty-Free Vector Graphics &amp;  Clip Art - iStock">
            <a:extLst>
              <a:ext uri="{FF2B5EF4-FFF2-40B4-BE49-F238E27FC236}">
                <a16:creationId xmlns:a16="http://schemas.microsoft.com/office/drawing/2014/main" id="{7544C4F2-8726-7E30-782C-F84D3C12ABAA}"/>
              </a:ext>
            </a:extLst>
          </p:cNvPr>
          <p:cNvPicPr>
            <a:picLocks noChangeAspect="1" noChangeArrowheads="1"/>
          </p:cNvPicPr>
          <p:nvPr/>
        </p:nvPicPr>
        <p:blipFill>
          <a:blip r:embed="rId6">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035928" y="2712760"/>
            <a:ext cx="1287968" cy="128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65051C9-0187-CD94-55BC-99B1C2B169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749" y="101197"/>
            <a:ext cx="2456135" cy="940942"/>
          </a:xfrm>
          <a:prstGeom prst="rect">
            <a:avLst/>
          </a:prstGeom>
        </p:spPr>
      </p:pic>
      <p:pic>
        <p:nvPicPr>
          <p:cNvPr id="18" name="Picture 2" descr="Mes Icons: Over 759 Royalty-Free Licensable Stock Illustrations &amp; Drawings  | Shutterstock">
            <a:extLst>
              <a:ext uri="{FF2B5EF4-FFF2-40B4-BE49-F238E27FC236}">
                <a16:creationId xmlns:a16="http://schemas.microsoft.com/office/drawing/2014/main" id="{7AB92044-1BB8-85E7-FF11-DC38AF0CC24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5332" b="39359"/>
          <a:stretch>
            <a:fillRect/>
          </a:stretch>
        </p:blipFill>
        <p:spPr bwMode="auto">
          <a:xfrm>
            <a:off x="3879602" y="213575"/>
            <a:ext cx="6025895" cy="76446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9A8AA5D-9844-243E-5D7F-F39F5BBF084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90835" y="119963"/>
            <a:ext cx="700062" cy="751399"/>
          </a:xfrm>
          <a:prstGeom prst="rect">
            <a:avLst/>
          </a:prstGeom>
        </p:spPr>
      </p:pic>
    </p:spTree>
    <p:extLst>
      <p:ext uri="{BB962C8B-B14F-4D97-AF65-F5344CB8AC3E}">
        <p14:creationId xmlns:p14="http://schemas.microsoft.com/office/powerpoint/2010/main" val="233850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16" presetClass="entr" presetSubtype="42"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outHorizontal)">
                                      <p:cBhvr>
                                        <p:cTn id="14" dur="500"/>
                                        <p:tgtEl>
                                          <p:spTgt spid="7"/>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1000"/>
                                        <p:tgtEl>
                                          <p:spTgt spid="10"/>
                                        </p:tgtEl>
                                      </p:cBhvr>
                                    </p:animEffect>
                                  </p:childTnLst>
                                </p:cTn>
                              </p:par>
                            </p:childTnLst>
                          </p:cTn>
                        </p:par>
                        <p:par>
                          <p:cTn id="19" fill="hold">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par>
                                <p:cTn id="23" presetID="16" presetClass="entr" presetSubtype="42"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outHorizontal)">
                                      <p:cBhvr>
                                        <p:cTn id="25" dur="500"/>
                                        <p:tgtEl>
                                          <p:spTgt spid="8"/>
                                        </p:tgtEl>
                                      </p:cBhvr>
                                    </p:animEffect>
                                  </p:childTnLst>
                                </p:cTn>
                              </p:par>
                            </p:childTnLst>
                          </p:cTn>
                        </p:par>
                        <p:par>
                          <p:cTn id="26" fill="hold">
                            <p:stCondLst>
                              <p:cond delay="3000"/>
                            </p:stCondLst>
                            <p:childTnLst>
                              <p:par>
                                <p:cTn id="27" presetID="22" presetClass="entr" presetSubtype="8"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6CCD7-BECD-DD38-466A-F150AFAB245E}"/>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08C1E7B-2380-7F55-1595-D8968CEEFFD6}"/>
              </a:ext>
            </a:extLst>
          </p:cNvPr>
          <p:cNvCxnSpPr>
            <a:cxnSpLocks/>
          </p:cNvCxnSpPr>
          <p:nvPr/>
        </p:nvCxnSpPr>
        <p:spPr>
          <a:xfrm>
            <a:off x="3507543" y="1787280"/>
            <a:ext cx="0" cy="4968000"/>
          </a:xfrm>
          <a:prstGeom prst="line">
            <a:avLst/>
          </a:prstGeom>
        </p:spPr>
        <p:style>
          <a:lnRef idx="1">
            <a:schemeClr val="accent6"/>
          </a:lnRef>
          <a:fillRef idx="0">
            <a:schemeClr val="accent6"/>
          </a:fillRef>
          <a:effectRef idx="0">
            <a:schemeClr val="accent6"/>
          </a:effectRef>
          <a:fontRef idx="minor">
            <a:schemeClr val="tx1"/>
          </a:fontRef>
        </p:style>
      </p:cxnSp>
      <p:cxnSp>
        <p:nvCxnSpPr>
          <p:cNvPr id="8" name="Straight Connector 7">
            <a:extLst>
              <a:ext uri="{FF2B5EF4-FFF2-40B4-BE49-F238E27FC236}">
                <a16:creationId xmlns:a16="http://schemas.microsoft.com/office/drawing/2014/main" id="{EC1959D6-C318-8930-ABEA-612D8E7E9579}"/>
              </a:ext>
            </a:extLst>
          </p:cNvPr>
          <p:cNvCxnSpPr>
            <a:cxnSpLocks/>
          </p:cNvCxnSpPr>
          <p:nvPr/>
        </p:nvCxnSpPr>
        <p:spPr>
          <a:xfrm>
            <a:off x="7386799" y="1787280"/>
            <a:ext cx="0" cy="4968000"/>
          </a:xfrm>
          <a:prstGeom prst="line">
            <a:avLst/>
          </a:prstGeom>
        </p:spPr>
        <p:style>
          <a:lnRef idx="1">
            <a:schemeClr val="accent3"/>
          </a:lnRef>
          <a:fillRef idx="0">
            <a:schemeClr val="accent3"/>
          </a:fillRef>
          <a:effectRef idx="0">
            <a:schemeClr val="accent3"/>
          </a:effectRef>
          <a:fontRef idx="minor">
            <a:schemeClr val="tx1"/>
          </a:fontRef>
        </p:style>
      </p:cxnSp>
      <p:sp>
        <p:nvSpPr>
          <p:cNvPr id="9" name="TextBox 8">
            <a:extLst>
              <a:ext uri="{FF2B5EF4-FFF2-40B4-BE49-F238E27FC236}">
                <a16:creationId xmlns:a16="http://schemas.microsoft.com/office/drawing/2014/main" id="{E52E78E0-8A58-7B81-4819-BA008938191D}"/>
              </a:ext>
            </a:extLst>
          </p:cNvPr>
          <p:cNvSpPr txBox="1"/>
          <p:nvPr/>
        </p:nvSpPr>
        <p:spPr>
          <a:xfrm>
            <a:off x="3594408" y="4278201"/>
            <a:ext cx="3690362" cy="1568122"/>
          </a:xfrm>
          <a:prstGeom prst="rect">
            <a:avLst/>
          </a:prstGeom>
          <a:noFill/>
        </p:spPr>
        <p:txBody>
          <a:bodyPr wrap="square" rtlCol="0">
            <a:spAutoFit/>
          </a:bodyPr>
          <a:lstStyle/>
          <a:p>
            <a:pPr marL="182563" lvl="0"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Retest count </a:t>
            </a:r>
            <a:r>
              <a:rPr lang="en-US" sz="1200" dirty="0">
                <a:latin typeface="Tw Cen MT" panose="020B0602020104020603" pitchFamily="34" charset="0"/>
              </a:rPr>
              <a:t>for ICT, FCT</a:t>
            </a:r>
          </a:p>
          <a:p>
            <a:pPr marL="182563" lvl="0"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Rework count </a:t>
            </a:r>
            <a:r>
              <a:rPr lang="en-US" sz="1200" dirty="0">
                <a:latin typeface="Tw Cen MT" panose="020B0602020104020603" pitchFamily="34" charset="0"/>
              </a:rPr>
              <a:t>for all testing stages</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TRC visual inspection &amp; </a:t>
            </a:r>
            <a:r>
              <a:rPr lang="en-US" sz="1200" b="1" dirty="0">
                <a:latin typeface="Tw Cen MT" panose="020B0602020104020603" pitchFamily="34" charset="0"/>
              </a:rPr>
              <a:t>operator assignment</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Material </a:t>
            </a:r>
            <a:r>
              <a:rPr lang="en-US" sz="1200" b="1" dirty="0">
                <a:latin typeface="Tw Cen MT" panose="020B0602020104020603" pitchFamily="34" charset="0"/>
              </a:rPr>
              <a:t>replacement requests</a:t>
            </a:r>
          </a:p>
          <a:p>
            <a:pPr marL="182563" lvl="0"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Rework &amp; rejection traceability</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Serial number </a:t>
            </a:r>
            <a:r>
              <a:rPr lang="en-US" sz="1200" b="1" dirty="0">
                <a:latin typeface="Tw Cen MT" panose="020B0602020104020603" pitchFamily="34" charset="0"/>
              </a:rPr>
              <a:t>reset &amp; unbind option</a:t>
            </a:r>
          </a:p>
        </p:txBody>
      </p:sp>
      <p:sp>
        <p:nvSpPr>
          <p:cNvPr id="10" name="TextBox 9">
            <a:extLst>
              <a:ext uri="{FF2B5EF4-FFF2-40B4-BE49-F238E27FC236}">
                <a16:creationId xmlns:a16="http://schemas.microsoft.com/office/drawing/2014/main" id="{52F824E8-B283-5806-5783-14A98E8F8FFA}"/>
              </a:ext>
            </a:extLst>
          </p:cNvPr>
          <p:cNvSpPr txBox="1"/>
          <p:nvPr/>
        </p:nvSpPr>
        <p:spPr>
          <a:xfrm>
            <a:off x="3571885" y="1866576"/>
            <a:ext cx="3767015" cy="1773306"/>
          </a:xfrm>
          <a:prstGeom prst="rect">
            <a:avLst/>
          </a:prstGeom>
          <a:noFill/>
        </p:spPr>
        <p:txBody>
          <a:bodyPr wrap="square" rtlCol="0">
            <a:spAutoFit/>
          </a:bodyPr>
          <a:lstStyle/>
          <a:p>
            <a:pPr marL="182563"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Standard BoM with alternate items, sub-assembly station mapping, and workflow approvals</a:t>
            </a:r>
          </a:p>
          <a:p>
            <a:pPr marL="182563"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Routing</a:t>
            </a:r>
            <a:r>
              <a:rPr lang="en-US" sz="1200" dirty="0">
                <a:latin typeface="Tw Cen MT" panose="020B0602020104020603" pitchFamily="34" charset="0"/>
              </a:rPr>
              <a:t> by Standard / Platform / Model with approval workflows. </a:t>
            </a:r>
          </a:p>
          <a:p>
            <a:pPr marL="182563"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Multiple routings </a:t>
            </a:r>
            <a:r>
              <a:rPr lang="en-US" sz="1200" dirty="0">
                <a:latin typeface="Tw Cen MT" panose="020B0602020104020603" pitchFamily="34" charset="0"/>
              </a:rPr>
              <a:t>per model</a:t>
            </a:r>
          </a:p>
          <a:p>
            <a:pPr marL="182563" lvl="0"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Quality order </a:t>
            </a:r>
            <a:r>
              <a:rPr lang="en-US" sz="1200" dirty="0">
                <a:latin typeface="Tw Cen MT" panose="020B0602020104020603" pitchFamily="34" charset="0"/>
              </a:rPr>
              <a:t>with specific routing</a:t>
            </a:r>
          </a:p>
          <a:p>
            <a:pPr marL="182563" lvl="0"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RMA</a:t>
            </a:r>
            <a:r>
              <a:rPr lang="en-US" sz="1200" dirty="0">
                <a:latin typeface="Tw Cen MT" panose="020B0602020104020603" pitchFamily="34" charset="0"/>
              </a:rPr>
              <a:t> process with dynamic routings</a:t>
            </a:r>
          </a:p>
        </p:txBody>
      </p:sp>
      <p:sp>
        <p:nvSpPr>
          <p:cNvPr id="11" name="TextBox 10">
            <a:extLst>
              <a:ext uri="{FF2B5EF4-FFF2-40B4-BE49-F238E27FC236}">
                <a16:creationId xmlns:a16="http://schemas.microsoft.com/office/drawing/2014/main" id="{988D2A24-DDA3-C464-754D-AFD7498C2C24}"/>
              </a:ext>
            </a:extLst>
          </p:cNvPr>
          <p:cNvSpPr txBox="1"/>
          <p:nvPr/>
        </p:nvSpPr>
        <p:spPr>
          <a:xfrm>
            <a:off x="7448752" y="1874783"/>
            <a:ext cx="3587176" cy="3158300"/>
          </a:xfrm>
          <a:prstGeom prst="rect">
            <a:avLst/>
          </a:prstGeom>
          <a:noFill/>
        </p:spPr>
        <p:txBody>
          <a:bodyPr wrap="square" rtlCol="0">
            <a:spAutoFit/>
          </a:bodyPr>
          <a:lstStyle/>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Detailed Quality module to capture the testing (100% sampling or Random sampling with respect to time or quantity) is supported. </a:t>
            </a:r>
          </a:p>
          <a:p>
            <a:pPr marL="182563" lvl="0"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Quality check sheets </a:t>
            </a:r>
            <a:r>
              <a:rPr lang="en-US" sz="1200" dirty="0">
                <a:latin typeface="Tw Cen MT" panose="020B0602020104020603" pitchFamily="34" charset="0"/>
              </a:rPr>
              <a:t>with approval flows</a:t>
            </a:r>
          </a:p>
          <a:p>
            <a:pPr marL="182563"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Inline/process rejections </a:t>
            </a:r>
            <a:r>
              <a:rPr lang="en-US" sz="1200" dirty="0">
                <a:latin typeface="Tw Cen MT" panose="020B0602020104020603" pitchFamily="34" charset="0"/>
              </a:rPr>
              <a:t>with ERP postings</a:t>
            </a:r>
          </a:p>
          <a:p>
            <a:pPr marL="182563"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Dismantle process </a:t>
            </a:r>
            <a:r>
              <a:rPr lang="en-US" sz="1200" dirty="0">
                <a:latin typeface="Tw Cen MT" panose="020B0602020104020603" pitchFamily="34" charset="0"/>
              </a:rPr>
              <a:t>with reset part, RM, scrap approvals</a:t>
            </a:r>
          </a:p>
          <a:p>
            <a:pPr marL="182563"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Sampling rules </a:t>
            </a:r>
            <a:r>
              <a:rPr lang="en-US" sz="1200" dirty="0">
                <a:latin typeface="Tw Cen MT" panose="020B0602020104020603" pitchFamily="34" charset="0"/>
              </a:rPr>
              <a:t>by operation, model, WO, time </a:t>
            </a:r>
          </a:p>
          <a:p>
            <a:pPr marL="182563"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Random sampling</a:t>
            </a:r>
            <a:r>
              <a:rPr lang="en-US" sz="1200" dirty="0">
                <a:latin typeface="Tw Cen MT" panose="020B0602020104020603" pitchFamily="34" charset="0"/>
              </a:rPr>
              <a:t>, X-ray, LQC, FQC, OQC, EOLA &amp; PDI </a:t>
            </a:r>
          </a:p>
          <a:p>
            <a:pPr marL="182563"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Hold/release setup </a:t>
            </a:r>
          </a:p>
          <a:p>
            <a:pPr marL="182563"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Dust, temperature &amp; humidity updates </a:t>
            </a:r>
          </a:p>
          <a:p>
            <a:pPr marL="182563"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Status control panel for quality holds/releases </a:t>
            </a:r>
          </a:p>
        </p:txBody>
      </p:sp>
      <p:sp>
        <p:nvSpPr>
          <p:cNvPr id="26" name="object 50">
            <a:extLst>
              <a:ext uri="{FF2B5EF4-FFF2-40B4-BE49-F238E27FC236}">
                <a16:creationId xmlns:a16="http://schemas.microsoft.com/office/drawing/2014/main" id="{0FFC6D97-5227-4B32-0A94-64400F4BD56F}"/>
              </a:ext>
            </a:extLst>
          </p:cNvPr>
          <p:cNvSpPr/>
          <p:nvPr/>
        </p:nvSpPr>
        <p:spPr>
          <a:xfrm>
            <a:off x="11141216" y="0"/>
            <a:ext cx="1051164" cy="6858000"/>
          </a:xfrm>
          <a:custGeom>
            <a:avLst/>
            <a:gdLst/>
            <a:ahLst/>
            <a:cxnLst/>
            <a:rect l="l" t="t" r="r" b="b"/>
            <a:pathLst>
              <a:path w="1784984" h="6858000">
                <a:moveTo>
                  <a:pt x="1784616" y="0"/>
                </a:moveTo>
                <a:lnTo>
                  <a:pt x="0" y="0"/>
                </a:lnTo>
                <a:lnTo>
                  <a:pt x="0" y="6858000"/>
                </a:lnTo>
                <a:lnTo>
                  <a:pt x="1784616" y="6858000"/>
                </a:lnTo>
                <a:lnTo>
                  <a:pt x="178461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Tw Cen MT" panose="020B0602020104020603" pitchFamily="34" charset="0"/>
              <a:ea typeface="+mn-ea"/>
              <a:cs typeface="+mn-cs"/>
            </a:endParaRPr>
          </a:p>
        </p:txBody>
      </p:sp>
      <p:sp>
        <p:nvSpPr>
          <p:cNvPr id="28" name="TextBox 27">
            <a:extLst>
              <a:ext uri="{FF2B5EF4-FFF2-40B4-BE49-F238E27FC236}">
                <a16:creationId xmlns:a16="http://schemas.microsoft.com/office/drawing/2014/main" id="{2C99F00D-5131-E340-967A-042889CA0857}"/>
              </a:ext>
            </a:extLst>
          </p:cNvPr>
          <p:cNvSpPr txBox="1"/>
          <p:nvPr/>
        </p:nvSpPr>
        <p:spPr>
          <a:xfrm>
            <a:off x="4175763" y="3921334"/>
            <a:ext cx="192023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uLnTx/>
                <a:uFillTx/>
                <a:latin typeface="Tw Cen MT" panose="020B0602020104020603" pitchFamily="34" charset="0"/>
                <a:ea typeface="+mn-ea"/>
                <a:cs typeface="+mn-cs"/>
              </a:rPr>
              <a:t>Rework Module</a:t>
            </a:r>
          </a:p>
        </p:txBody>
      </p:sp>
      <p:sp>
        <p:nvSpPr>
          <p:cNvPr id="31" name="TextBox 30">
            <a:extLst>
              <a:ext uri="{FF2B5EF4-FFF2-40B4-BE49-F238E27FC236}">
                <a16:creationId xmlns:a16="http://schemas.microsoft.com/office/drawing/2014/main" id="{07F48D0D-9E55-F614-67DB-6FEA84098FF2}"/>
              </a:ext>
            </a:extLst>
          </p:cNvPr>
          <p:cNvSpPr txBox="1"/>
          <p:nvPr/>
        </p:nvSpPr>
        <p:spPr>
          <a:xfrm>
            <a:off x="3628324" y="1558673"/>
            <a:ext cx="3612642" cy="284693"/>
          </a:xfrm>
          <a:prstGeom prst="rect">
            <a:avLst/>
          </a:prstGeom>
          <a:noFill/>
        </p:spPr>
        <p:txBody>
          <a:bodyPr wrap="square" rtlCol="0">
            <a:spAutoFit/>
          </a:bodyPr>
          <a:lstStyle/>
          <a:p>
            <a:pPr>
              <a:lnSpc>
                <a:spcPts val="1500"/>
              </a:lnSpc>
              <a:spcBef>
                <a:spcPts val="300"/>
              </a:spcBef>
              <a:tabLst>
                <a:tab pos="2068513" algn="l"/>
              </a:tabLst>
            </a:pPr>
            <a:r>
              <a:rPr lang="en-US" sz="1400" b="1" dirty="0">
                <a:latin typeface="Calibri" panose="020F0502020204030204" pitchFamily="34" charset="0"/>
                <a:cs typeface="Calibri" panose="020F0502020204030204" pitchFamily="34" charset="0"/>
              </a:rPr>
              <a:t>BoM, PCBA, Firmware &amp; Routing Management</a:t>
            </a:r>
          </a:p>
        </p:txBody>
      </p:sp>
      <p:pic>
        <p:nvPicPr>
          <p:cNvPr id="1038" name="Picture 14" descr="5,300+ Pcb Board Icon Stock Illustrations, Royalty-Free Vector Graphics &amp;  Clip Art - iStock">
            <a:extLst>
              <a:ext uri="{FF2B5EF4-FFF2-40B4-BE49-F238E27FC236}">
                <a16:creationId xmlns:a16="http://schemas.microsoft.com/office/drawing/2014/main" id="{911DABD4-6C22-C252-C500-6CA480FD430E}"/>
              </a:ext>
            </a:extLst>
          </p:cNvPr>
          <p:cNvPicPr>
            <a:picLocks noChangeAspect="1" noChangeArrowheads="1"/>
          </p:cNvPicPr>
          <p:nvPr/>
        </p:nvPicPr>
        <p:blipFill>
          <a:blip r:embed="rId3">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035928" y="2712760"/>
            <a:ext cx="1287968" cy="12879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604289C-6DE5-2AA9-C868-B1038AC44C6D}"/>
              </a:ext>
            </a:extLst>
          </p:cNvPr>
          <p:cNvSpPr txBox="1"/>
          <p:nvPr/>
        </p:nvSpPr>
        <p:spPr>
          <a:xfrm>
            <a:off x="117758" y="1828259"/>
            <a:ext cx="3269004" cy="2953116"/>
          </a:xfrm>
          <a:prstGeom prst="rect">
            <a:avLst/>
          </a:prstGeom>
          <a:noFill/>
        </p:spPr>
        <p:txBody>
          <a:bodyPr wrap="square" rtlCol="0">
            <a:spAutoFit/>
          </a:bodyPr>
          <a:lstStyle/>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Configurable </a:t>
            </a:r>
            <a:r>
              <a:rPr lang="en-US" sz="1200" b="1" dirty="0">
                <a:latin typeface="Tw Cen MT" panose="020B0602020104020603" pitchFamily="34" charset="0"/>
              </a:rPr>
              <a:t>work order types</a:t>
            </a:r>
            <a:r>
              <a:rPr lang="en-US" sz="1200" dirty="0">
                <a:latin typeface="Tw Cen MT" panose="020B0602020104020603" pitchFamily="34" charset="0"/>
              </a:rPr>
              <a:t>: Standard, Dismantle, RMA, Others</a:t>
            </a:r>
          </a:p>
          <a:p>
            <a:pPr marL="182563" lvl="0"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Serial Number ID generation </a:t>
            </a:r>
            <a:r>
              <a:rPr lang="en-US" sz="1200" dirty="0">
                <a:latin typeface="Tw Cen MT" panose="020B0602020104020603" pitchFamily="34" charset="0"/>
              </a:rPr>
              <a:t>&amp; upload against Work Order</a:t>
            </a:r>
          </a:p>
          <a:p>
            <a:pPr marL="182563" lvl="0"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Work Order-specific BoM </a:t>
            </a:r>
            <a:r>
              <a:rPr lang="en-US" sz="1200" dirty="0">
                <a:latin typeface="Tw Cen MT" panose="020B0602020104020603" pitchFamily="34" charset="0"/>
              </a:rPr>
              <a:t>pulled from ERP</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Aging forecasting, line-wise tracking</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Manual close, Cancel, Hold features</a:t>
            </a:r>
          </a:p>
          <a:p>
            <a:pPr marL="182563" lvl="0" indent="-182563" defTabSz="914400">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Order swapping</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Operation/job order-based scanning</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Serial number comparison across stations</a:t>
            </a:r>
          </a:p>
          <a:p>
            <a:pPr marL="182563" lvl="0" indent="-182563">
              <a:lnSpc>
                <a:spcPts val="1600"/>
              </a:lnSpc>
              <a:spcBef>
                <a:spcPts val="200"/>
              </a:spcBef>
              <a:spcAft>
                <a:spcPts val="200"/>
              </a:spcAft>
              <a:buFont typeface="Arial" panose="020B0604020202020204" pitchFamily="34" charset="0"/>
              <a:buChar char="•"/>
              <a:defRPr/>
            </a:pPr>
            <a:r>
              <a:rPr lang="en-US" sz="1200" b="1" dirty="0">
                <a:latin typeface="Tw Cen MT" panose="020B0602020104020603" pitchFamily="34" charset="0"/>
              </a:rPr>
              <a:t>Line change </a:t>
            </a:r>
            <a:r>
              <a:rPr lang="en-US" sz="1200" dirty="0">
                <a:latin typeface="Tw Cen MT" panose="020B0602020104020603" pitchFamily="34" charset="0"/>
              </a:rPr>
              <a:t>during production for running job orders</a:t>
            </a:r>
          </a:p>
        </p:txBody>
      </p:sp>
      <p:sp>
        <p:nvSpPr>
          <p:cNvPr id="12" name="TextBox 11">
            <a:extLst>
              <a:ext uri="{FF2B5EF4-FFF2-40B4-BE49-F238E27FC236}">
                <a16:creationId xmlns:a16="http://schemas.microsoft.com/office/drawing/2014/main" id="{05874850-30ED-5E02-6693-DE1037ABDA7C}"/>
              </a:ext>
            </a:extLst>
          </p:cNvPr>
          <p:cNvSpPr txBox="1"/>
          <p:nvPr/>
        </p:nvSpPr>
        <p:spPr>
          <a:xfrm>
            <a:off x="733938" y="1508624"/>
            <a:ext cx="20847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uLnTx/>
                <a:uFillTx/>
                <a:latin typeface="Tw Cen MT" panose="020B0602020104020603" pitchFamily="34" charset="0"/>
                <a:ea typeface="+mn-ea"/>
                <a:cs typeface="+mn-cs"/>
              </a:rPr>
              <a:t>Work Order Management</a:t>
            </a:r>
          </a:p>
        </p:txBody>
      </p:sp>
      <p:sp>
        <p:nvSpPr>
          <p:cNvPr id="14" name="TextBox 13">
            <a:extLst>
              <a:ext uri="{FF2B5EF4-FFF2-40B4-BE49-F238E27FC236}">
                <a16:creationId xmlns:a16="http://schemas.microsoft.com/office/drawing/2014/main" id="{710ABCD5-98F3-C55D-D3DB-E516371675CF}"/>
              </a:ext>
            </a:extLst>
          </p:cNvPr>
          <p:cNvSpPr txBox="1"/>
          <p:nvPr/>
        </p:nvSpPr>
        <p:spPr>
          <a:xfrm>
            <a:off x="131232" y="5147732"/>
            <a:ext cx="3302923" cy="1311641"/>
          </a:xfrm>
          <a:prstGeom prst="rect">
            <a:avLst/>
          </a:prstGeom>
          <a:noFill/>
        </p:spPr>
        <p:txBody>
          <a:bodyPr wrap="square" rtlCol="0">
            <a:spAutoFit/>
          </a:bodyPr>
          <a:lstStyle/>
          <a:p>
            <a:pPr marL="182563"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Serial Number Generation (internal/external)</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Serial Number rule (ID/Track ID) for PCBA &amp; FG </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Carton, pallet, shipment &amp; packing rules</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MAC ID &amp; IMEI generation</a:t>
            </a:r>
          </a:p>
          <a:p>
            <a:pPr marL="182563" lvl="0" indent="-182563" defTabSz="914400">
              <a:lnSpc>
                <a:spcPts val="1600"/>
              </a:lnSpc>
              <a:spcBef>
                <a:spcPts val="200"/>
              </a:spcBef>
              <a:spcAft>
                <a:spcPts val="200"/>
              </a:spcAft>
              <a:buFont typeface="Arial" panose="020B0604020202020204" pitchFamily="34" charset="0"/>
              <a:buChar char="•"/>
              <a:defRPr/>
            </a:pPr>
            <a:r>
              <a:rPr lang="en-US" sz="1200" dirty="0">
                <a:latin typeface="Tw Cen MT" panose="020B0602020104020603" pitchFamily="34" charset="0"/>
              </a:rPr>
              <a:t>Customer serial number mapping &amp; traceability</a:t>
            </a:r>
          </a:p>
        </p:txBody>
      </p:sp>
      <p:sp>
        <p:nvSpPr>
          <p:cNvPr id="15" name="TextBox 14">
            <a:extLst>
              <a:ext uri="{FF2B5EF4-FFF2-40B4-BE49-F238E27FC236}">
                <a16:creationId xmlns:a16="http://schemas.microsoft.com/office/drawing/2014/main" id="{20FE08AF-E820-D0C1-6D02-B7F38B262222}"/>
              </a:ext>
            </a:extLst>
          </p:cNvPr>
          <p:cNvSpPr txBox="1"/>
          <p:nvPr/>
        </p:nvSpPr>
        <p:spPr>
          <a:xfrm>
            <a:off x="162711" y="4839955"/>
            <a:ext cx="332966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uLnTx/>
                <a:uFillTx/>
                <a:latin typeface="Tw Cen MT" panose="020B0602020104020603" pitchFamily="34" charset="0"/>
                <a:ea typeface="+mn-ea"/>
                <a:cs typeface="+mn-cs"/>
              </a:rPr>
              <a:t>Serial Number Management</a:t>
            </a:r>
          </a:p>
        </p:txBody>
      </p:sp>
      <p:sp>
        <p:nvSpPr>
          <p:cNvPr id="16" name="TextBox 15">
            <a:extLst>
              <a:ext uri="{FF2B5EF4-FFF2-40B4-BE49-F238E27FC236}">
                <a16:creationId xmlns:a16="http://schemas.microsoft.com/office/drawing/2014/main" id="{0E7319C5-0653-7A5C-A082-CD488271B5C3}"/>
              </a:ext>
            </a:extLst>
          </p:cNvPr>
          <p:cNvSpPr txBox="1"/>
          <p:nvPr/>
        </p:nvSpPr>
        <p:spPr>
          <a:xfrm>
            <a:off x="8158055" y="1508623"/>
            <a:ext cx="192023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uLnTx/>
                <a:uFillTx/>
                <a:latin typeface="Tw Cen MT" panose="020B0602020104020603" pitchFamily="34" charset="0"/>
                <a:ea typeface="+mn-ea"/>
                <a:cs typeface="+mn-cs"/>
              </a:rPr>
              <a:t>Quality Module</a:t>
            </a:r>
          </a:p>
        </p:txBody>
      </p:sp>
      <p:pic>
        <p:nvPicPr>
          <p:cNvPr id="2" name="Picture 1">
            <a:extLst>
              <a:ext uri="{FF2B5EF4-FFF2-40B4-BE49-F238E27FC236}">
                <a16:creationId xmlns:a16="http://schemas.microsoft.com/office/drawing/2014/main" id="{E7AD89C3-A631-3EB2-6476-7352367ADC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849" y="84230"/>
            <a:ext cx="2456135" cy="940942"/>
          </a:xfrm>
          <a:prstGeom prst="rect">
            <a:avLst/>
          </a:prstGeom>
        </p:spPr>
      </p:pic>
      <p:pic>
        <p:nvPicPr>
          <p:cNvPr id="5" name="Picture 2" descr="Mes Icons: Over 759 Royalty-Free Licensable Stock Illustrations &amp; Drawings  | Shutterstock">
            <a:extLst>
              <a:ext uri="{FF2B5EF4-FFF2-40B4-BE49-F238E27FC236}">
                <a16:creationId xmlns:a16="http://schemas.microsoft.com/office/drawing/2014/main" id="{749B5DC9-3D3B-FD5F-C586-0A8B3E4C16A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5332" b="39359"/>
          <a:stretch>
            <a:fillRect/>
          </a:stretch>
        </p:blipFill>
        <p:spPr bwMode="auto">
          <a:xfrm>
            <a:off x="3880652" y="532682"/>
            <a:ext cx="6025895" cy="7644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BAD5078-2977-BC2D-6356-A108A2D528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29881" y="156982"/>
            <a:ext cx="700062" cy="751399"/>
          </a:xfrm>
          <a:prstGeom prst="rect">
            <a:avLst/>
          </a:prstGeom>
        </p:spPr>
      </p:pic>
    </p:spTree>
    <p:extLst>
      <p:ext uri="{BB962C8B-B14F-4D97-AF65-F5344CB8AC3E}">
        <p14:creationId xmlns:p14="http://schemas.microsoft.com/office/powerpoint/2010/main" val="54213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par>
                                <p:cTn id="8" presetID="16" presetClass="entr" presetSubtype="4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Horizontal)">
                                      <p:cBhvr>
                                        <p:cTn id="10" dur="500"/>
                                        <p:tgtEl>
                                          <p:spTgt spid="7"/>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1000"/>
                                        <p:tgtEl>
                                          <p:spTgt spid="10"/>
                                        </p:tgtEl>
                                      </p:cBhvr>
                                    </p:animEffect>
                                  </p:childTnLst>
                                </p:cTn>
                              </p:par>
                              <p:par>
                                <p:cTn id="15" presetID="16" presetClass="entr" presetSubtype="42"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outHorizontal)">
                                      <p:cBhvr>
                                        <p:cTn id="17" dur="500"/>
                                        <p:tgtEl>
                                          <p:spTgt spid="8"/>
                                        </p:tgtEl>
                                      </p:cBhvr>
                                    </p:animEffec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1000"/>
                                        <p:tgtEl>
                                          <p:spTgt spid="11"/>
                                        </p:tgtEl>
                                      </p:cBhvr>
                                    </p:animEffect>
                                  </p:childTnLst>
                                </p:cTn>
                              </p:par>
                            </p:childTnLst>
                          </p:cTn>
                        </p:par>
                        <p:par>
                          <p:cTn id="22" fill="hold">
                            <p:stCondLst>
                              <p:cond delay="3000"/>
                            </p:stCondLst>
                            <p:childTnLst>
                              <p:par>
                                <p:cTn id="23" presetID="22" presetClass="entr" presetSubtype="8"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1000"/>
                                        <p:tgtEl>
                                          <p:spTgt spid="4"/>
                                        </p:tgtEl>
                                      </p:cBhvr>
                                    </p:animEffect>
                                  </p:childTnLst>
                                </p:cTn>
                              </p:par>
                            </p:childTnLst>
                          </p:cTn>
                        </p:par>
                        <p:par>
                          <p:cTn id="26" fill="hold">
                            <p:stCondLst>
                              <p:cond delay="4000"/>
                            </p:stCondLst>
                            <p:childTnLst>
                              <p:par>
                                <p:cTn id="27" presetID="22" presetClass="entr" presetSubtype="8"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4"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Iz">
      <a:majorFont>
        <a:latin typeface="HP Simplified"/>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Iz">
      <a:majorFont>
        <a:latin typeface="HP Simplified"/>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11204</TotalTime>
  <Words>2563</Words>
  <Application>Microsoft Office PowerPoint</Application>
  <PresentationFormat>Widescreen</PresentationFormat>
  <Paragraphs>294</Paragraphs>
  <Slides>15</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Bahnschrift Light Condensed</vt:lpstr>
      <vt:lpstr>Brush Script MT</vt:lpstr>
      <vt:lpstr>Calibri</vt:lpstr>
      <vt:lpstr>HP Simplified</vt:lpstr>
      <vt:lpstr>Open Sans Light</vt:lpstr>
      <vt:lpstr>Roboto Bold</vt:lpstr>
      <vt:lpstr>Tw Cen MT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Warehouse Management</vt:lpstr>
      <vt:lpstr>PowerPoint Presentation</vt:lpstr>
      <vt:lpstr>PowerPoint Presentation</vt:lpstr>
      <vt:lpstr>Traceability</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Ashokraj Vadivelu</dc:creator>
  <cp:lastModifiedBy>Suresh KN</cp:lastModifiedBy>
  <cp:revision>31</cp:revision>
  <dcterms:created xsi:type="dcterms:W3CDTF">2024-01-09T13:12:52Z</dcterms:created>
  <dcterms:modified xsi:type="dcterms:W3CDTF">2026-05-11T05:06:22Z</dcterms:modified>
</cp:coreProperties>
</file>