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5" r:id="rId9"/>
    <p:sldId id="271" r:id="rId10"/>
    <p:sldId id="272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nva Sans Bold" panose="020B0803030501040103" pitchFamily="34" charset="0"/>
      <p:regular r:id="rId16"/>
      <p:bold r:id="rId17"/>
    </p:embeddedFont>
    <p:embeddedFont>
      <p:font typeface="Trebuchet MS" panose="020B0703020202090204" pitchFamily="34" charset="0"/>
      <p:regular r:id="rId18"/>
      <p:bold r:id="rId19"/>
      <p:italic r:id="rId20"/>
    </p:embeddedFont>
    <p:embeddedFont>
      <p:font typeface="Trebuchet MS Bold" panose="020B0703020202090204" pitchFamily="34" charset="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F7F6B-222D-4FCE-87DD-B9794748EA69}" v="57" dt="2025-02-01T12:08:22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9" autoAdjust="0"/>
    <p:restoredTop sz="94565" autoAdjust="0"/>
  </p:normalViewPr>
  <p:slideViewPr>
    <p:cSldViewPr>
      <p:cViewPr varScale="1">
        <p:scale>
          <a:sx n="94" d="100"/>
          <a:sy n="94" d="100"/>
        </p:scale>
        <p:origin x="256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2.jpe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01F594-2585-1653-A9C6-BFD64AF99F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786"/>
            <a:ext cx="18279502" cy="10291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CF6CC86-8810-4543-B25F-AEFE0E76D2A9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CD6F039-AB7E-4FA1-90C9-6FB9E1D8C304}"/>
              </a:ext>
            </a:extLst>
          </p:cNvPr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52E994AA-50A8-4937-994A-F4C628B440B9}"/>
              </a:ext>
            </a:extLst>
          </p:cNvPr>
          <p:cNvGrpSpPr/>
          <p:nvPr/>
        </p:nvGrpSpPr>
        <p:grpSpPr>
          <a:xfrm>
            <a:off x="0" y="2057400"/>
            <a:ext cx="18288000" cy="777552"/>
            <a:chOff x="0" y="0"/>
            <a:chExt cx="4816593" cy="204787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C4B816BA-4559-4355-8562-54A084D6EA89}"/>
                </a:ext>
              </a:extLst>
            </p:cNvPr>
            <p:cNvSpPr/>
            <p:nvPr/>
          </p:nvSpPr>
          <p:spPr>
            <a:xfrm>
              <a:off x="0" y="0"/>
              <a:ext cx="4816592" cy="204787"/>
            </a:xfrm>
            <a:custGeom>
              <a:avLst/>
              <a:gdLst/>
              <a:ahLst/>
              <a:cxnLst/>
              <a:rect l="l" t="t" r="r" b="b"/>
              <a:pathLst>
                <a:path w="4816592" h="204787">
                  <a:moveTo>
                    <a:pt x="0" y="0"/>
                  </a:moveTo>
                  <a:lnTo>
                    <a:pt x="4816592" y="0"/>
                  </a:lnTo>
                  <a:lnTo>
                    <a:pt x="4816592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CB9A2C5C-6A28-4346-BC4A-946548DC3FC2}"/>
                </a:ext>
              </a:extLst>
            </p:cNvPr>
            <p:cNvSpPr txBox="1"/>
            <p:nvPr/>
          </p:nvSpPr>
          <p:spPr>
            <a:xfrm>
              <a:off x="0" y="-57150"/>
              <a:ext cx="4816593" cy="261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7" name="TextBox 17">
            <a:extLst>
              <a:ext uri="{FF2B5EF4-FFF2-40B4-BE49-F238E27FC236}">
                <a16:creationId xmlns:a16="http://schemas.microsoft.com/office/drawing/2014/main" id="{BB5784AC-7EA9-4452-A726-D6EDEEF97B26}"/>
              </a:ext>
            </a:extLst>
          </p:cNvPr>
          <p:cNvSpPr txBox="1"/>
          <p:nvPr/>
        </p:nvSpPr>
        <p:spPr>
          <a:xfrm>
            <a:off x="15011400" y="2256790"/>
            <a:ext cx="2819400" cy="432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 dirty="0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POWER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B39AD62-BBBF-4845-95E6-56356B76B6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950" y="3009900"/>
            <a:ext cx="2640693" cy="26406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C7398B-5891-4F9E-847C-BDC75C624A6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9150" y="3147347"/>
            <a:ext cx="2760881" cy="24607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7B47D3-D153-4F81-AEBB-9A8CB0879D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64" y="6133843"/>
            <a:ext cx="3891456" cy="27969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FDC8C2-2037-408C-AE0D-CF264E65BB8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3364" y="6273827"/>
            <a:ext cx="3558036" cy="29742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F3AF4-9A3E-4934-9119-62DA190EB59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49400" y="6599941"/>
            <a:ext cx="3861598" cy="25147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E5529E-8609-46D7-B3AA-AAA4F9A0EBB5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1587" y="2843746"/>
            <a:ext cx="2207304" cy="38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3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69087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144000" y="1917280"/>
            <a:ext cx="8605414" cy="4056931"/>
          </a:xfrm>
          <a:custGeom>
            <a:avLst/>
            <a:gdLst/>
            <a:ahLst/>
            <a:cxnLst/>
            <a:rect l="l" t="t" r="r" b="b"/>
            <a:pathLst>
              <a:path w="8605414" h="4056931">
                <a:moveTo>
                  <a:pt x="0" y="0"/>
                </a:moveTo>
                <a:lnTo>
                  <a:pt x="8605414" y="0"/>
                </a:lnTo>
                <a:lnTo>
                  <a:pt x="8605414" y="4056931"/>
                </a:lnTo>
                <a:lnTo>
                  <a:pt x="0" y="405693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7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690204" y="810743"/>
            <a:ext cx="735380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Where we can help!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5673" y="2161394"/>
            <a:ext cx="15520241" cy="432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We offer a comprehensive approach to product 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 from the initial idea to full-scale 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production. </a:t>
            </a:r>
            <a:r>
              <a:rPr lang="en-US" sz="2799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Our process includes:</a:t>
            </a:r>
          </a:p>
          <a:p>
            <a:pPr algn="just">
              <a:lnSpc>
                <a:spcPts val="3919"/>
              </a:lnSpc>
            </a:pPr>
            <a:endParaRPr lang="en-US" sz="2799" b="1">
              <a:solidFill>
                <a:srgbClr val="000000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marL="561341" lvl="1" indent="-280670" algn="just">
              <a:lnSpc>
                <a:spcPts val="3640"/>
              </a:lnSpc>
              <a:buFont typeface="Arial"/>
              <a:buChar char="•"/>
            </a:pPr>
            <a:r>
              <a:rPr lang="en-US" sz="26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Ideation: </a:t>
            </a: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Creative brainstorming and 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  market research to identify customer needs 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  and product potential.</a:t>
            </a:r>
          </a:p>
          <a:p>
            <a:pPr algn="just">
              <a:lnSpc>
                <a:spcPts val="3919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just">
              <a:lnSpc>
                <a:spcPts val="3919"/>
              </a:lnSpc>
              <a:spcBef>
                <a:spcPct val="0"/>
              </a:spcBef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28700" y="6814118"/>
            <a:ext cx="3196628" cy="319662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704" y="0"/>
                  </a:moveTo>
                  <a:lnTo>
                    <a:pt x="757096" y="0"/>
                  </a:lnTo>
                  <a:cubicBezTo>
                    <a:pt x="771870" y="0"/>
                    <a:pt x="786038" y="5869"/>
                    <a:pt x="796485" y="16315"/>
                  </a:cubicBezTo>
                  <a:cubicBezTo>
                    <a:pt x="806931" y="26762"/>
                    <a:pt x="812800" y="40930"/>
                    <a:pt x="812800" y="55704"/>
                  </a:cubicBezTo>
                  <a:lnTo>
                    <a:pt x="812800" y="757096"/>
                  </a:lnTo>
                  <a:cubicBezTo>
                    <a:pt x="812800" y="771870"/>
                    <a:pt x="806931" y="786038"/>
                    <a:pt x="796485" y="796485"/>
                  </a:cubicBezTo>
                  <a:cubicBezTo>
                    <a:pt x="786038" y="806931"/>
                    <a:pt x="771870" y="812800"/>
                    <a:pt x="757096" y="812800"/>
                  </a:cubicBezTo>
                  <a:lnTo>
                    <a:pt x="55704" y="812800"/>
                  </a:lnTo>
                  <a:cubicBezTo>
                    <a:pt x="40930" y="812800"/>
                    <a:pt x="26762" y="806931"/>
                    <a:pt x="16315" y="796485"/>
                  </a:cubicBezTo>
                  <a:cubicBezTo>
                    <a:pt x="5869" y="786038"/>
                    <a:pt x="0" y="771870"/>
                    <a:pt x="0" y="757096"/>
                  </a:cubicBezTo>
                  <a:lnTo>
                    <a:pt x="0" y="55704"/>
                  </a:lnTo>
                  <a:cubicBezTo>
                    <a:pt x="0" y="40930"/>
                    <a:pt x="5869" y="26762"/>
                    <a:pt x="16315" y="16315"/>
                  </a:cubicBezTo>
                  <a:cubicBezTo>
                    <a:pt x="26762" y="5869"/>
                    <a:pt x="40930" y="0"/>
                    <a:pt x="55704" y="0"/>
                  </a:cubicBez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79208" y="6511877"/>
            <a:ext cx="12612400" cy="364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4" lvl="1" indent="-280672" algn="l">
              <a:lnSpc>
                <a:spcPts val="3640"/>
              </a:lnSpc>
              <a:buFont typeface="Arial"/>
              <a:buChar char="•"/>
            </a:pPr>
            <a:r>
              <a:rPr lang="en-US" sz="26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Design &amp; Prototyping: </a:t>
            </a: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Converting concepts</a:t>
            </a:r>
            <a:r>
              <a:rPr lang="en-US" sz="26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 </a:t>
            </a: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into functional designs and building prototypes for testing and refinement.</a:t>
            </a:r>
          </a:p>
          <a:p>
            <a:pPr algn="l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61344" lvl="1" indent="-280672" algn="l">
              <a:lnSpc>
                <a:spcPts val="3640"/>
              </a:lnSpc>
              <a:buFont typeface="Arial"/>
              <a:buChar char="•"/>
            </a:pPr>
            <a:r>
              <a:rPr lang="en-US" sz="26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Engineering &amp; Testing: </a:t>
            </a: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Detailed engineering, quality testing, and product optimization to ensure peak performance.</a:t>
            </a:r>
          </a:p>
          <a:p>
            <a:pPr algn="l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61344" lvl="1" indent="-280672" algn="l">
              <a:lnSpc>
                <a:spcPts val="3640"/>
              </a:lnSpc>
              <a:buFont typeface="Arial"/>
              <a:buChar char="•"/>
            </a:pPr>
            <a:r>
              <a:rPr lang="en-US" sz="26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Mass Production: </a:t>
            </a: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Scaling up for large-volume manufacturing while maintaining quality, efficiency, and cost-effectiveness.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198253" y="2088726"/>
            <a:ext cx="4105968" cy="3458774"/>
          </a:xfrm>
          <a:custGeom>
            <a:avLst/>
            <a:gdLst/>
            <a:ahLst/>
            <a:cxnLst/>
            <a:rect l="l" t="t" r="r" b="b"/>
            <a:pathLst>
              <a:path w="4105968" h="3458774">
                <a:moveTo>
                  <a:pt x="0" y="0"/>
                </a:moveTo>
                <a:lnTo>
                  <a:pt x="4105969" y="0"/>
                </a:lnTo>
                <a:lnTo>
                  <a:pt x="4105969" y="3458774"/>
                </a:lnTo>
                <a:lnTo>
                  <a:pt x="0" y="345877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645254" y="2298008"/>
            <a:ext cx="2486633" cy="2917121"/>
          </a:xfrm>
          <a:custGeom>
            <a:avLst/>
            <a:gdLst/>
            <a:ahLst/>
            <a:cxnLst/>
            <a:rect l="l" t="t" r="r" b="b"/>
            <a:pathLst>
              <a:path w="2486633" h="2917121">
                <a:moveTo>
                  <a:pt x="0" y="0"/>
                </a:moveTo>
                <a:lnTo>
                  <a:pt x="2486633" y="0"/>
                </a:lnTo>
                <a:lnTo>
                  <a:pt x="2486633" y="2917120"/>
                </a:lnTo>
                <a:lnTo>
                  <a:pt x="0" y="291712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705995" y="2272140"/>
            <a:ext cx="2520534" cy="2815781"/>
          </a:xfrm>
          <a:custGeom>
            <a:avLst/>
            <a:gdLst/>
            <a:ahLst/>
            <a:cxnLst/>
            <a:rect l="l" t="t" r="r" b="b"/>
            <a:pathLst>
              <a:path w="2520534" h="2815781">
                <a:moveTo>
                  <a:pt x="0" y="0"/>
                </a:moveTo>
                <a:lnTo>
                  <a:pt x="2520535" y="0"/>
                </a:lnTo>
                <a:lnTo>
                  <a:pt x="2520535" y="2815781"/>
                </a:lnTo>
                <a:lnTo>
                  <a:pt x="0" y="281578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61066" y="6498318"/>
            <a:ext cx="2285332" cy="2436013"/>
          </a:xfrm>
          <a:custGeom>
            <a:avLst/>
            <a:gdLst/>
            <a:ahLst/>
            <a:cxnLst/>
            <a:rect l="l" t="t" r="r" b="b"/>
            <a:pathLst>
              <a:path w="2285332" h="2436013">
                <a:moveTo>
                  <a:pt x="0" y="0"/>
                </a:moveTo>
                <a:lnTo>
                  <a:pt x="2285332" y="0"/>
                </a:lnTo>
                <a:lnTo>
                  <a:pt x="2285332" y="2436014"/>
                </a:lnTo>
                <a:lnTo>
                  <a:pt x="0" y="243601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867278" y="6498318"/>
            <a:ext cx="1811839" cy="2436013"/>
          </a:xfrm>
          <a:custGeom>
            <a:avLst/>
            <a:gdLst/>
            <a:ahLst/>
            <a:cxnLst/>
            <a:rect l="l" t="t" r="r" b="b"/>
            <a:pathLst>
              <a:path w="1811839" h="2436013">
                <a:moveTo>
                  <a:pt x="0" y="0"/>
                </a:moveTo>
                <a:lnTo>
                  <a:pt x="1811839" y="0"/>
                </a:lnTo>
                <a:lnTo>
                  <a:pt x="1811839" y="2436014"/>
                </a:lnTo>
                <a:lnTo>
                  <a:pt x="0" y="243601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45817" y="6498318"/>
            <a:ext cx="1892665" cy="2436013"/>
          </a:xfrm>
          <a:custGeom>
            <a:avLst/>
            <a:gdLst/>
            <a:ahLst/>
            <a:cxnLst/>
            <a:rect l="l" t="t" r="r" b="b"/>
            <a:pathLst>
              <a:path w="1892665" h="2436013">
                <a:moveTo>
                  <a:pt x="0" y="0"/>
                </a:moveTo>
                <a:lnTo>
                  <a:pt x="1892665" y="0"/>
                </a:lnTo>
                <a:lnTo>
                  <a:pt x="1892665" y="2436014"/>
                </a:lnTo>
                <a:lnTo>
                  <a:pt x="0" y="243601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790990" y="810743"/>
            <a:ext cx="1016545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Quality Control Infrastructure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9381" y="5445571"/>
            <a:ext cx="2123207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Burn in testing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28074" y="2224515"/>
            <a:ext cx="1873511" cy="746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Ageing Workshop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903423" y="5289036"/>
            <a:ext cx="1970294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Hi-POT Testing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631425" y="5132434"/>
            <a:ext cx="2595105" cy="746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Product Performance testing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6428" y="9058157"/>
            <a:ext cx="1754608" cy="746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Company ISO Certificate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631425" y="9243894"/>
            <a:ext cx="2517221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BIS Certificate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64748" y="2553712"/>
            <a:ext cx="2792473" cy="279247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63766" y="0"/>
                  </a:moveTo>
                  <a:lnTo>
                    <a:pt x="749034" y="0"/>
                  </a:lnTo>
                  <a:cubicBezTo>
                    <a:pt x="765946" y="0"/>
                    <a:pt x="782165" y="6718"/>
                    <a:pt x="794123" y="18677"/>
                  </a:cubicBezTo>
                  <a:cubicBezTo>
                    <a:pt x="806082" y="30635"/>
                    <a:pt x="812800" y="46854"/>
                    <a:pt x="812800" y="63766"/>
                  </a:cubicBezTo>
                  <a:lnTo>
                    <a:pt x="812800" y="749034"/>
                  </a:lnTo>
                  <a:cubicBezTo>
                    <a:pt x="812800" y="765946"/>
                    <a:pt x="806082" y="782165"/>
                    <a:pt x="794123" y="794123"/>
                  </a:cubicBezTo>
                  <a:cubicBezTo>
                    <a:pt x="782165" y="806082"/>
                    <a:pt x="765946" y="812800"/>
                    <a:pt x="749034" y="812800"/>
                  </a:cubicBezTo>
                  <a:lnTo>
                    <a:pt x="63766" y="812800"/>
                  </a:lnTo>
                  <a:cubicBezTo>
                    <a:pt x="46854" y="812800"/>
                    <a:pt x="30635" y="806082"/>
                    <a:pt x="18677" y="794123"/>
                  </a:cubicBezTo>
                  <a:cubicBezTo>
                    <a:pt x="6718" y="782165"/>
                    <a:pt x="0" y="765946"/>
                    <a:pt x="0" y="749034"/>
                  </a:cubicBezTo>
                  <a:lnTo>
                    <a:pt x="0" y="63766"/>
                  </a:lnTo>
                  <a:cubicBezTo>
                    <a:pt x="0" y="46854"/>
                    <a:pt x="6718" y="30635"/>
                    <a:pt x="18677" y="18677"/>
                  </a:cubicBezTo>
                  <a:cubicBezTo>
                    <a:pt x="30635" y="6718"/>
                    <a:pt x="46854" y="0"/>
                    <a:pt x="63766" y="0"/>
                  </a:cubicBez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/>
          <p:cNvSpPr/>
          <p:nvPr/>
        </p:nvSpPr>
        <p:spPr>
          <a:xfrm>
            <a:off x="3522588" y="6678801"/>
            <a:ext cx="10000228" cy="2075047"/>
          </a:xfrm>
          <a:custGeom>
            <a:avLst/>
            <a:gdLst/>
            <a:ahLst/>
            <a:cxnLst/>
            <a:rect l="l" t="t" r="r" b="b"/>
            <a:pathLst>
              <a:path w="10000228" h="2075047">
                <a:moveTo>
                  <a:pt x="0" y="0"/>
                </a:moveTo>
                <a:lnTo>
                  <a:pt x="10000228" y="0"/>
                </a:lnTo>
                <a:lnTo>
                  <a:pt x="10000228" y="2075048"/>
                </a:lnTo>
                <a:lnTo>
                  <a:pt x="0" y="2075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9811828" y="810743"/>
            <a:ext cx="735380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Here We Are</a:t>
            </a:r>
          </a:p>
        </p:txBody>
      </p:sp>
      <p:sp>
        <p:nvSpPr>
          <p:cNvPr id="5" name="Freeform 5"/>
          <p:cNvSpPr/>
          <p:nvPr/>
        </p:nvSpPr>
        <p:spPr>
          <a:xfrm>
            <a:off x="17230473" y="679645"/>
            <a:ext cx="860762" cy="1244541"/>
          </a:xfrm>
          <a:custGeom>
            <a:avLst/>
            <a:gdLst/>
            <a:ahLst/>
            <a:cxnLst/>
            <a:rect l="l" t="t" r="r" b="b"/>
            <a:pathLst>
              <a:path w="860762" h="1244541">
                <a:moveTo>
                  <a:pt x="0" y="0"/>
                </a:moveTo>
                <a:lnTo>
                  <a:pt x="860762" y="0"/>
                </a:lnTo>
                <a:lnTo>
                  <a:pt x="860762" y="1244541"/>
                </a:lnTo>
                <a:lnTo>
                  <a:pt x="0" y="124454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595706" y="2299764"/>
            <a:ext cx="10537278" cy="7178219"/>
            <a:chOff x="0" y="0"/>
            <a:chExt cx="14049705" cy="957095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612808" cy="9570958"/>
            </a:xfrm>
            <a:custGeom>
              <a:avLst/>
              <a:gdLst/>
              <a:ahLst/>
              <a:cxnLst/>
              <a:rect l="l" t="t" r="r" b="b"/>
              <a:pathLst>
                <a:path w="13612808" h="9570958">
                  <a:moveTo>
                    <a:pt x="0" y="0"/>
                  </a:moveTo>
                  <a:lnTo>
                    <a:pt x="13612808" y="0"/>
                  </a:lnTo>
                  <a:lnTo>
                    <a:pt x="13612808" y="9570958"/>
                  </a:lnTo>
                  <a:lnTo>
                    <a:pt x="0" y="9570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5366958" y="626668"/>
              <a:ext cx="418804" cy="605531"/>
            </a:xfrm>
            <a:custGeom>
              <a:avLst/>
              <a:gdLst/>
              <a:ahLst/>
              <a:cxnLst/>
              <a:rect l="l" t="t" r="r" b="b"/>
              <a:pathLst>
                <a:path w="418804" h="605531">
                  <a:moveTo>
                    <a:pt x="0" y="0"/>
                  </a:moveTo>
                  <a:lnTo>
                    <a:pt x="418804" y="0"/>
                  </a:lnTo>
                  <a:lnTo>
                    <a:pt x="418804" y="605531"/>
                  </a:lnTo>
                  <a:lnTo>
                    <a:pt x="0" y="605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1242335" y="157957"/>
              <a:ext cx="3121522" cy="1431855"/>
              <a:chOff x="0" y="0"/>
              <a:chExt cx="693349" cy="31804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93349" cy="318042"/>
              </a:xfrm>
              <a:custGeom>
                <a:avLst/>
                <a:gdLst/>
                <a:ahLst/>
                <a:cxnLst/>
                <a:rect l="l" t="t" r="r" b="b"/>
                <a:pathLst>
                  <a:path w="693349" h="318042">
                    <a:moveTo>
                      <a:pt x="29408" y="0"/>
                    </a:moveTo>
                    <a:lnTo>
                      <a:pt x="663940" y="0"/>
                    </a:lnTo>
                    <a:cubicBezTo>
                      <a:pt x="671740" y="0"/>
                      <a:pt x="679220" y="3098"/>
                      <a:pt x="684735" y="8614"/>
                    </a:cubicBezTo>
                    <a:cubicBezTo>
                      <a:pt x="690250" y="14129"/>
                      <a:pt x="693349" y="21609"/>
                      <a:pt x="693349" y="29408"/>
                    </a:cubicBezTo>
                    <a:lnTo>
                      <a:pt x="693349" y="288634"/>
                    </a:lnTo>
                    <a:cubicBezTo>
                      <a:pt x="693349" y="296433"/>
                      <a:pt x="690250" y="303913"/>
                      <a:pt x="684735" y="309428"/>
                    </a:cubicBezTo>
                    <a:cubicBezTo>
                      <a:pt x="679220" y="314944"/>
                      <a:pt x="671740" y="318042"/>
                      <a:pt x="663940" y="318042"/>
                    </a:cubicBezTo>
                    <a:lnTo>
                      <a:pt x="29408" y="318042"/>
                    </a:lnTo>
                    <a:cubicBezTo>
                      <a:pt x="21609" y="318042"/>
                      <a:pt x="14129" y="314944"/>
                      <a:pt x="8614" y="309428"/>
                    </a:cubicBezTo>
                    <a:cubicBezTo>
                      <a:pt x="3098" y="303913"/>
                      <a:pt x="0" y="296433"/>
                      <a:pt x="0" y="288634"/>
                    </a:cubicBezTo>
                    <a:lnTo>
                      <a:pt x="0" y="29408"/>
                    </a:lnTo>
                    <a:cubicBezTo>
                      <a:pt x="0" y="21609"/>
                      <a:pt x="3098" y="14129"/>
                      <a:pt x="8614" y="8614"/>
                    </a:cubicBezTo>
                    <a:cubicBezTo>
                      <a:pt x="14129" y="3098"/>
                      <a:pt x="21609" y="0"/>
                      <a:pt x="29408" y="0"/>
                    </a:cubicBezTo>
                    <a:close/>
                  </a:path>
                </a:pathLst>
              </a:custGeom>
              <a:solidFill>
                <a:srgbClr val="38383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693349" cy="3561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AutoShape 12"/>
            <p:cNvSpPr/>
            <p:nvPr/>
          </p:nvSpPr>
          <p:spPr>
            <a:xfrm>
              <a:off x="4363856" y="851297"/>
              <a:ext cx="1003102" cy="64642"/>
            </a:xfrm>
            <a:prstGeom prst="line">
              <a:avLst/>
            </a:prstGeom>
            <a:ln w="45177" cap="flat">
              <a:solidFill>
                <a:srgbClr val="000000"/>
              </a:solidFill>
              <a:prstDash val="solid"/>
              <a:headEnd type="arrow" w="med" len="sm"/>
              <a:tailEnd type="arrow" w="med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5785762" y="2881948"/>
              <a:ext cx="418804" cy="605531"/>
            </a:xfrm>
            <a:custGeom>
              <a:avLst/>
              <a:gdLst/>
              <a:ahLst/>
              <a:cxnLst/>
              <a:rect l="l" t="t" r="r" b="b"/>
              <a:pathLst>
                <a:path w="418804" h="605531">
                  <a:moveTo>
                    <a:pt x="0" y="0"/>
                  </a:moveTo>
                  <a:lnTo>
                    <a:pt x="418804" y="0"/>
                  </a:lnTo>
                  <a:lnTo>
                    <a:pt x="418804" y="605531"/>
                  </a:lnTo>
                  <a:lnTo>
                    <a:pt x="0" y="605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285289" y="2498110"/>
              <a:ext cx="3121522" cy="1431855"/>
              <a:chOff x="0" y="0"/>
              <a:chExt cx="693349" cy="318042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93349" cy="318042"/>
              </a:xfrm>
              <a:custGeom>
                <a:avLst/>
                <a:gdLst/>
                <a:ahLst/>
                <a:cxnLst/>
                <a:rect l="l" t="t" r="r" b="b"/>
                <a:pathLst>
                  <a:path w="693349" h="318042">
                    <a:moveTo>
                      <a:pt x="29408" y="0"/>
                    </a:moveTo>
                    <a:lnTo>
                      <a:pt x="663940" y="0"/>
                    </a:lnTo>
                    <a:cubicBezTo>
                      <a:pt x="671740" y="0"/>
                      <a:pt x="679220" y="3098"/>
                      <a:pt x="684735" y="8614"/>
                    </a:cubicBezTo>
                    <a:cubicBezTo>
                      <a:pt x="690250" y="14129"/>
                      <a:pt x="693349" y="21609"/>
                      <a:pt x="693349" y="29408"/>
                    </a:cubicBezTo>
                    <a:lnTo>
                      <a:pt x="693349" y="288634"/>
                    </a:lnTo>
                    <a:cubicBezTo>
                      <a:pt x="693349" y="296433"/>
                      <a:pt x="690250" y="303913"/>
                      <a:pt x="684735" y="309428"/>
                    </a:cubicBezTo>
                    <a:cubicBezTo>
                      <a:pt x="679220" y="314944"/>
                      <a:pt x="671740" y="318042"/>
                      <a:pt x="663940" y="318042"/>
                    </a:cubicBezTo>
                    <a:lnTo>
                      <a:pt x="29408" y="318042"/>
                    </a:lnTo>
                    <a:cubicBezTo>
                      <a:pt x="21609" y="318042"/>
                      <a:pt x="14129" y="314944"/>
                      <a:pt x="8614" y="309428"/>
                    </a:cubicBezTo>
                    <a:cubicBezTo>
                      <a:pt x="3098" y="303913"/>
                      <a:pt x="0" y="296433"/>
                      <a:pt x="0" y="288634"/>
                    </a:cubicBezTo>
                    <a:lnTo>
                      <a:pt x="0" y="29408"/>
                    </a:lnTo>
                    <a:cubicBezTo>
                      <a:pt x="0" y="21609"/>
                      <a:pt x="3098" y="14129"/>
                      <a:pt x="8614" y="8614"/>
                    </a:cubicBezTo>
                    <a:cubicBezTo>
                      <a:pt x="14129" y="3098"/>
                      <a:pt x="21609" y="0"/>
                      <a:pt x="29408" y="0"/>
                    </a:cubicBezTo>
                    <a:close/>
                  </a:path>
                </a:pathLst>
              </a:custGeom>
              <a:solidFill>
                <a:srgbClr val="38383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693349" cy="3561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AutoShape 17"/>
            <p:cNvSpPr/>
            <p:nvPr/>
          </p:nvSpPr>
          <p:spPr>
            <a:xfrm flipV="1">
              <a:off x="3406811" y="3187086"/>
              <a:ext cx="2378951" cy="26951"/>
            </a:xfrm>
            <a:prstGeom prst="line">
              <a:avLst/>
            </a:prstGeom>
            <a:ln w="45177" cap="flat">
              <a:solidFill>
                <a:srgbClr val="000000"/>
              </a:solidFill>
              <a:prstDash val="solid"/>
              <a:headEnd type="arrow" w="med" len="sm"/>
              <a:tailEnd type="arrow" w="med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0586333" y="3929965"/>
              <a:ext cx="418804" cy="605531"/>
            </a:xfrm>
            <a:custGeom>
              <a:avLst/>
              <a:gdLst/>
              <a:ahLst/>
              <a:cxnLst/>
              <a:rect l="l" t="t" r="r" b="b"/>
              <a:pathLst>
                <a:path w="418804" h="605531">
                  <a:moveTo>
                    <a:pt x="0" y="0"/>
                  </a:moveTo>
                  <a:lnTo>
                    <a:pt x="418804" y="0"/>
                  </a:lnTo>
                  <a:lnTo>
                    <a:pt x="418804" y="605531"/>
                  </a:lnTo>
                  <a:lnTo>
                    <a:pt x="0" y="605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9816890" y="460723"/>
              <a:ext cx="4232815" cy="1431855"/>
              <a:chOff x="0" y="0"/>
              <a:chExt cx="940188" cy="31804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940188" cy="318042"/>
              </a:xfrm>
              <a:custGeom>
                <a:avLst/>
                <a:gdLst/>
                <a:ahLst/>
                <a:cxnLst/>
                <a:rect l="l" t="t" r="r" b="b"/>
                <a:pathLst>
                  <a:path w="940188" h="318042">
                    <a:moveTo>
                      <a:pt x="21687" y="0"/>
                    </a:moveTo>
                    <a:lnTo>
                      <a:pt x="918500" y="0"/>
                    </a:lnTo>
                    <a:cubicBezTo>
                      <a:pt x="924252" y="0"/>
                      <a:pt x="929768" y="2285"/>
                      <a:pt x="933835" y="6352"/>
                    </a:cubicBezTo>
                    <a:cubicBezTo>
                      <a:pt x="937903" y="10419"/>
                      <a:pt x="940188" y="15936"/>
                      <a:pt x="940188" y="21687"/>
                    </a:cubicBezTo>
                    <a:lnTo>
                      <a:pt x="940188" y="296354"/>
                    </a:lnTo>
                    <a:cubicBezTo>
                      <a:pt x="940188" y="302106"/>
                      <a:pt x="937903" y="307623"/>
                      <a:pt x="933835" y="311690"/>
                    </a:cubicBezTo>
                    <a:cubicBezTo>
                      <a:pt x="929768" y="315757"/>
                      <a:pt x="924252" y="318042"/>
                      <a:pt x="918500" y="318042"/>
                    </a:cubicBezTo>
                    <a:lnTo>
                      <a:pt x="21687" y="318042"/>
                    </a:lnTo>
                    <a:cubicBezTo>
                      <a:pt x="15936" y="318042"/>
                      <a:pt x="10419" y="315757"/>
                      <a:pt x="6352" y="311690"/>
                    </a:cubicBezTo>
                    <a:cubicBezTo>
                      <a:pt x="2285" y="307623"/>
                      <a:pt x="0" y="302106"/>
                      <a:pt x="0" y="296354"/>
                    </a:cubicBezTo>
                    <a:lnTo>
                      <a:pt x="0" y="21687"/>
                    </a:lnTo>
                    <a:cubicBezTo>
                      <a:pt x="0" y="15936"/>
                      <a:pt x="2285" y="10419"/>
                      <a:pt x="6352" y="6352"/>
                    </a:cubicBezTo>
                    <a:cubicBezTo>
                      <a:pt x="10419" y="2285"/>
                      <a:pt x="15936" y="0"/>
                      <a:pt x="21687" y="0"/>
                    </a:cubicBezTo>
                    <a:close/>
                  </a:path>
                </a:pathLst>
              </a:custGeom>
              <a:solidFill>
                <a:srgbClr val="383838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940188" cy="3561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H="1" flipV="1">
              <a:off x="10084657" y="1892578"/>
              <a:ext cx="501676" cy="2611328"/>
            </a:xfrm>
            <a:prstGeom prst="line">
              <a:avLst/>
            </a:prstGeom>
            <a:ln w="45177" cap="flat">
              <a:solidFill>
                <a:srgbClr val="000000"/>
              </a:solidFill>
              <a:prstDash val="solid"/>
              <a:headEnd type="arrow" w="med" len="sm"/>
              <a:tailEnd type="arrow" w="med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490151" y="264983"/>
              <a:ext cx="2730642" cy="11762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New Delhi: Alipur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Manpower: 100+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Area: 20,000 Sq. Ft.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87274" y="2605135"/>
              <a:ext cx="2758313" cy="11762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New Delhi: Mayapuri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Manpower: 350+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Area: 25,000 Sq. Ft.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084657" y="579043"/>
              <a:ext cx="3723398" cy="11762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Noida: Noida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Proposed Manpower: 1200+</a:t>
              </a:r>
            </a:p>
            <a:p>
              <a:pPr algn="l">
                <a:lnSpc>
                  <a:spcPts val="2365"/>
                </a:lnSpc>
              </a:pPr>
              <a:r>
                <a:rPr lang="en-US" sz="1689" b="1">
                  <a:solidFill>
                    <a:srgbClr val="FFFFFF"/>
                  </a:solidFill>
                  <a:latin typeface="Trebuchet MS Bold"/>
                  <a:ea typeface="Trebuchet MS Bold"/>
                  <a:cs typeface="Trebuchet MS Bold"/>
                  <a:sym typeface="Trebuchet MS Bold"/>
                </a:rPr>
                <a:t>Area: 1,25,000 Sq. Ft.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1692738" y="3014384"/>
            <a:ext cx="6595262" cy="6424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Strategically located 1,70,000sq.ft of State-of-the-art manufacturing</a:t>
            </a: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in the heart of the nation's capital with access to key human and infrastructure resources. We stay at the center of innovation and opportunity. 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Find Us at our Head office</a:t>
            </a: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: 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A-40 Mayapuri Industrial Area Phase-1 Delhi 110064</a:t>
            </a:r>
          </a:p>
          <a:p>
            <a:pPr algn="ctr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481345" y="599751"/>
            <a:ext cx="5379193" cy="2547599"/>
          </a:xfrm>
          <a:custGeom>
            <a:avLst/>
            <a:gdLst/>
            <a:ahLst/>
            <a:cxnLst/>
            <a:rect l="l" t="t" r="r" b="b"/>
            <a:pathLst>
              <a:path w="5379193" h="2547599">
                <a:moveTo>
                  <a:pt x="0" y="0"/>
                </a:moveTo>
                <a:lnTo>
                  <a:pt x="5379193" y="0"/>
                </a:lnTo>
                <a:lnTo>
                  <a:pt x="5379193" y="2547600"/>
                </a:lnTo>
                <a:lnTo>
                  <a:pt x="0" y="25476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2830370" y="3494310"/>
            <a:ext cx="14385146" cy="3869021"/>
          </a:xfrm>
          <a:custGeom>
            <a:avLst/>
            <a:gdLst/>
            <a:ahLst/>
            <a:cxnLst/>
            <a:rect l="l" t="t" r="r" b="b"/>
            <a:pathLst>
              <a:path w="14385146" h="3869021">
                <a:moveTo>
                  <a:pt x="0" y="0"/>
                </a:moveTo>
                <a:lnTo>
                  <a:pt x="14385146" y="0"/>
                </a:lnTo>
                <a:lnTo>
                  <a:pt x="14385146" y="3869021"/>
                </a:lnTo>
                <a:lnTo>
                  <a:pt x="0" y="386902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820400" y="7277100"/>
            <a:ext cx="6763249" cy="27311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endParaRPr lang="en-US" sz="2600" b="1" dirty="0">
              <a:solidFill>
                <a:srgbClr val="000000"/>
              </a:solidFill>
              <a:latin typeface="Trebuchet MS Bold"/>
              <a:ea typeface="Trebuchet MS Bold"/>
              <a:cs typeface="Trebuchet MS Bold"/>
              <a:sym typeface="Trebuchet MS Bold"/>
            </a:endParaRPr>
          </a:p>
          <a:p>
            <a:pPr algn="r">
              <a:lnSpc>
                <a:spcPts val="3640"/>
              </a:lnSpc>
            </a:pPr>
            <a:r>
              <a:rPr lang="en-US" sz="26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XOR Technologies LLP</a:t>
            </a:r>
          </a:p>
          <a:p>
            <a:pPr algn="r">
              <a:lnSpc>
                <a:spcPts val="3640"/>
              </a:lnSpc>
            </a:pPr>
            <a:r>
              <a:rPr lang="en-US" sz="26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A-40, Mayapuri Industrial Area, Phase – 1</a:t>
            </a:r>
          </a:p>
          <a:p>
            <a:pPr algn="r">
              <a:lnSpc>
                <a:spcPts val="3640"/>
              </a:lnSpc>
            </a:pPr>
            <a:r>
              <a:rPr lang="en-US" sz="2600" b="1" dirty="0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New Delhi - 110064</a:t>
            </a:r>
          </a:p>
          <a:p>
            <a:pPr algn="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sales@xortechnologies.in</a:t>
            </a:r>
          </a:p>
          <a:p>
            <a:pPr algn="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Phone: +91-8527374111, 8802307252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9229" y="9630727"/>
            <a:ext cx="10628392" cy="39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www.xortechnologies.in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57200" y="1943100"/>
            <a:ext cx="17451491" cy="1692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dirty="0"/>
              <a:t>XOR Technologies is a premier electronics manufacturing company, specializing in audio products and Bespoke solutions. Committed to innovation, we provide comprehensive hardware and software solutions designed to meet the unique needs of our clients</a:t>
            </a:r>
            <a:endParaRPr lang="en-US" sz="3200" dirty="0">
              <a:solidFill>
                <a:srgbClr val="383838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911266" y="537527"/>
            <a:ext cx="297001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About 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07216" y="7794372"/>
            <a:ext cx="135522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VISION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41964" y="7794372"/>
            <a:ext cx="162300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MISSION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6311" y="8546442"/>
            <a:ext cx="7957038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“Transform India into an industrial powerhouse while positioning it as a leader in the global consumer electronics market”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437210" y="8546442"/>
            <a:ext cx="7144492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"To deliver top-tier products and services that provide an exceptional experience for owners."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4314734"/>
            <a:ext cx="18288000" cy="3158737"/>
            <a:chOff x="0" y="0"/>
            <a:chExt cx="2833290" cy="48937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33290" cy="489371"/>
            </a:xfrm>
            <a:custGeom>
              <a:avLst/>
              <a:gdLst/>
              <a:ahLst/>
              <a:cxnLst/>
              <a:rect l="l" t="t" r="r" b="b"/>
              <a:pathLst>
                <a:path w="2833290" h="489371">
                  <a:moveTo>
                    <a:pt x="0" y="0"/>
                  </a:moveTo>
                  <a:lnTo>
                    <a:pt x="2833290" y="0"/>
                  </a:lnTo>
                  <a:lnTo>
                    <a:pt x="2833290" y="489371"/>
                  </a:lnTo>
                  <a:lnTo>
                    <a:pt x="0" y="489371"/>
                  </a:ln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30267" y="7005257"/>
            <a:ext cx="17841630" cy="3205543"/>
          </a:xfrm>
          <a:custGeom>
            <a:avLst/>
            <a:gdLst/>
            <a:ahLst/>
            <a:cxnLst/>
            <a:rect l="l" t="t" r="r" b="b"/>
            <a:pathLst>
              <a:path w="17841630" h="3205543">
                <a:moveTo>
                  <a:pt x="0" y="0"/>
                </a:moveTo>
                <a:lnTo>
                  <a:pt x="17841630" y="0"/>
                </a:lnTo>
                <a:lnTo>
                  <a:pt x="17841630" y="3205543"/>
                </a:lnTo>
                <a:lnTo>
                  <a:pt x="0" y="320554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2644769" y="3694980"/>
            <a:ext cx="5427129" cy="4785675"/>
            <a:chOff x="0" y="0"/>
            <a:chExt cx="1429367" cy="12604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29367" cy="1260425"/>
            </a:xfrm>
            <a:custGeom>
              <a:avLst/>
              <a:gdLst/>
              <a:ahLst/>
              <a:cxnLst/>
              <a:rect l="l" t="t" r="r" b="b"/>
              <a:pathLst>
                <a:path w="1429367" h="1260425">
                  <a:moveTo>
                    <a:pt x="0" y="0"/>
                  </a:moveTo>
                  <a:lnTo>
                    <a:pt x="1429367" y="0"/>
                  </a:lnTo>
                  <a:lnTo>
                    <a:pt x="1429367" y="1260425"/>
                  </a:lnTo>
                  <a:lnTo>
                    <a:pt x="0" y="1260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429367" cy="131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6942" y="3694980"/>
            <a:ext cx="5427129" cy="4785675"/>
            <a:chOff x="0" y="0"/>
            <a:chExt cx="1429367" cy="12604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29367" cy="1260425"/>
            </a:xfrm>
            <a:custGeom>
              <a:avLst/>
              <a:gdLst/>
              <a:ahLst/>
              <a:cxnLst/>
              <a:rect l="l" t="t" r="r" b="b"/>
              <a:pathLst>
                <a:path w="1429367" h="1260425">
                  <a:moveTo>
                    <a:pt x="0" y="0"/>
                  </a:moveTo>
                  <a:lnTo>
                    <a:pt x="1429367" y="0"/>
                  </a:lnTo>
                  <a:lnTo>
                    <a:pt x="1429367" y="1260425"/>
                  </a:lnTo>
                  <a:lnTo>
                    <a:pt x="0" y="1260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429367" cy="131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557455" y="3068693"/>
            <a:ext cx="7196401" cy="6038250"/>
            <a:chOff x="0" y="0"/>
            <a:chExt cx="1895348" cy="15903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95348" cy="1590321"/>
            </a:xfrm>
            <a:custGeom>
              <a:avLst/>
              <a:gdLst/>
              <a:ahLst/>
              <a:cxnLst/>
              <a:rect l="l" t="t" r="r" b="b"/>
              <a:pathLst>
                <a:path w="1895348" h="1590321">
                  <a:moveTo>
                    <a:pt x="0" y="0"/>
                  </a:moveTo>
                  <a:lnTo>
                    <a:pt x="1895348" y="0"/>
                  </a:lnTo>
                  <a:lnTo>
                    <a:pt x="1895348" y="1590321"/>
                  </a:lnTo>
                  <a:lnTo>
                    <a:pt x="0" y="1590321"/>
                  </a:lnTo>
                  <a:close/>
                </a:path>
              </a:pathLst>
            </a:custGeom>
            <a:solidFill>
              <a:srgbClr val="38383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895348" cy="1647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718093" y="810743"/>
            <a:ext cx="735380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Our Values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605004" y="1809155"/>
            <a:ext cx="1077992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3Cs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76133" y="5596645"/>
            <a:ext cx="426874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Commitment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88219" y="5596645"/>
            <a:ext cx="3982057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Conscience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592993" y="5596645"/>
            <a:ext cx="353068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Conviction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3705" y="6705090"/>
            <a:ext cx="4073605" cy="1332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"We approach our work with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full ownership of commitments and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outcomes to drive and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support business decisions."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17722" y="6705090"/>
            <a:ext cx="4252555" cy="1332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"We strengthen our position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by building on ideas, innovation, and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practices that drive our leadership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in the segment."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904893" y="6695565"/>
            <a:ext cx="3385542" cy="1583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"we are strongly confident and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understand the importance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of R&amp;D to drive progress,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improve products, and achieve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long-term success.”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AutoShape 4"/>
          <p:cNvSpPr/>
          <p:nvPr/>
        </p:nvSpPr>
        <p:spPr>
          <a:xfrm>
            <a:off x="1235334" y="3018267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1235334" y="4166347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1245558" y="4847702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1245558" y="5468221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245558" y="6081713"/>
            <a:ext cx="1190465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1245558" y="6724968"/>
            <a:ext cx="11276932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1245558" y="7368223"/>
            <a:ext cx="10908476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AutoShape 11"/>
          <p:cNvSpPr/>
          <p:nvPr/>
        </p:nvSpPr>
        <p:spPr>
          <a:xfrm>
            <a:off x="1245558" y="8011478"/>
            <a:ext cx="1059711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>
            <a:off x="1245558" y="8654733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1245558" y="9402763"/>
            <a:ext cx="1288783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1268311" y="2601631"/>
            <a:ext cx="7019689" cy="7019689"/>
          </a:xfrm>
          <a:custGeom>
            <a:avLst/>
            <a:gdLst/>
            <a:ahLst/>
            <a:cxnLst/>
            <a:rect l="l" t="t" r="r" b="b"/>
            <a:pathLst>
              <a:path w="7019689" h="7019689">
                <a:moveTo>
                  <a:pt x="0" y="0"/>
                </a:moveTo>
                <a:lnTo>
                  <a:pt x="7019689" y="0"/>
                </a:lnTo>
                <a:lnTo>
                  <a:pt x="7019689" y="7019689"/>
                </a:lnTo>
                <a:lnTo>
                  <a:pt x="0" y="70196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5"/>
          <p:cNvSpPr txBox="1"/>
          <p:nvPr/>
        </p:nvSpPr>
        <p:spPr>
          <a:xfrm>
            <a:off x="6219112" y="453239"/>
            <a:ext cx="118698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Significant Milestones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14462" y="2360724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2016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986213" y="2427399"/>
            <a:ext cx="391168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Established in New Delhi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14462" y="3254996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2017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986213" y="3070654"/>
            <a:ext cx="7856458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Partnered with renowned  Chinese Manufacturer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for Chargers and Power Banks manufacturing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4462" y="4142534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2018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986213" y="4209209"/>
            <a:ext cx="6913602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Set up a State-of-the-Art In-House R&amp;D Lab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14462" y="4807888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2019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86213" y="4852464"/>
            <a:ext cx="615017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Expanded into LED Bulb Manufacturing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14462" y="5473765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 dirty="0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2020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986213" y="5511083"/>
            <a:ext cx="9164003" cy="45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Entered Personal Audio Segment and UPS Router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14462" y="6057900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986213" y="6124575"/>
            <a:ext cx="725412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Started Manufacturing of TWS and Neckbands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14462" y="6701155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986213" y="6767830"/>
            <a:ext cx="674893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Ventured into Home Audio with Soundbars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4462" y="7344411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54186" y="7411086"/>
            <a:ext cx="754677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Started manufacturing of Smart Audio products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14462" y="7987666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93833" y="8054341"/>
            <a:ext cx="445055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Scaling up Existing Verticals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14462" y="8630921"/>
            <a:ext cx="833318" cy="54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8"/>
              </a:lnSpc>
            </a:pPr>
            <a:r>
              <a:rPr lang="en-US" sz="2800" b="1">
                <a:solidFill>
                  <a:srgbClr val="383838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993833" y="8697596"/>
            <a:ext cx="628209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383838"/>
                </a:solidFill>
                <a:latin typeface="Trebuchet MS"/>
                <a:ea typeface="Trebuchet MS"/>
                <a:cs typeface="Trebuchet MS"/>
                <a:sym typeface="Trebuchet MS"/>
              </a:rPr>
              <a:t>Proposed inauguration of Noida Facility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849864" y="2616797"/>
            <a:ext cx="6409436" cy="640943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7782" y="0"/>
                  </a:moveTo>
                  <a:lnTo>
                    <a:pt x="785018" y="0"/>
                  </a:lnTo>
                  <a:cubicBezTo>
                    <a:pt x="800362" y="0"/>
                    <a:pt x="812800" y="12438"/>
                    <a:pt x="812800" y="27782"/>
                  </a:cubicBezTo>
                  <a:lnTo>
                    <a:pt x="812800" y="785018"/>
                  </a:lnTo>
                  <a:cubicBezTo>
                    <a:pt x="812800" y="800362"/>
                    <a:pt x="800362" y="812800"/>
                    <a:pt x="785018" y="812800"/>
                  </a:cubicBezTo>
                  <a:lnTo>
                    <a:pt x="27782" y="812800"/>
                  </a:lnTo>
                  <a:cubicBezTo>
                    <a:pt x="12438" y="812800"/>
                    <a:pt x="0" y="800362"/>
                    <a:pt x="0" y="785018"/>
                  </a:cubicBezTo>
                  <a:lnTo>
                    <a:pt x="0" y="27782"/>
                  </a:lnTo>
                  <a:cubicBezTo>
                    <a:pt x="0" y="12438"/>
                    <a:pt x="12438" y="0"/>
                    <a:pt x="27782" y="0"/>
                  </a:cubicBez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520653" y="810743"/>
            <a:ext cx="1055124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XOR Center for Research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98327" y="2628900"/>
            <a:ext cx="7714655" cy="319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Full hardware and software integration.  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Prototype design and testing.  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Customization based on client requirements.  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Dedicated team with advanced tools for innovation.</a:t>
            </a:r>
          </a:p>
        </p:txBody>
      </p:sp>
      <p:sp>
        <p:nvSpPr>
          <p:cNvPr id="8" name="AutoShape 8"/>
          <p:cNvSpPr/>
          <p:nvPr/>
        </p:nvSpPr>
        <p:spPr>
          <a:xfrm>
            <a:off x="881844" y="3339843"/>
            <a:ext cx="8262156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898327" y="4296093"/>
            <a:ext cx="8262156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>
            <a:off x="898327" y="5248593"/>
            <a:ext cx="8262156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914809" y="6438900"/>
            <a:ext cx="9621129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Ground up engineering of Audio Solutions</a:t>
            </a:r>
          </a:p>
          <a:p>
            <a:pPr algn="l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Tailored solutions for different Geographies</a:t>
            </a:r>
          </a:p>
          <a:p>
            <a:pPr algn="l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Extensive Long term Reliability testing </a:t>
            </a:r>
          </a:p>
        </p:txBody>
      </p:sp>
      <p:sp>
        <p:nvSpPr>
          <p:cNvPr id="12" name="AutoShape 12"/>
          <p:cNvSpPr/>
          <p:nvPr/>
        </p:nvSpPr>
        <p:spPr>
          <a:xfrm>
            <a:off x="914809" y="7037235"/>
            <a:ext cx="822919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898327" y="6316480"/>
            <a:ext cx="8262156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>
            <a:off x="914809" y="7989735"/>
            <a:ext cx="822919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907852" y="8947632"/>
            <a:ext cx="8229191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28700" y="2838904"/>
            <a:ext cx="4609192" cy="46091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8632" y="0"/>
                  </a:moveTo>
                  <a:lnTo>
                    <a:pt x="774168" y="0"/>
                  </a:lnTo>
                  <a:cubicBezTo>
                    <a:pt x="795504" y="0"/>
                    <a:pt x="812800" y="17296"/>
                    <a:pt x="812800" y="38632"/>
                  </a:cubicBezTo>
                  <a:lnTo>
                    <a:pt x="812800" y="774168"/>
                  </a:lnTo>
                  <a:cubicBezTo>
                    <a:pt x="812800" y="795504"/>
                    <a:pt x="795504" y="812800"/>
                    <a:pt x="774168" y="812800"/>
                  </a:cubicBezTo>
                  <a:lnTo>
                    <a:pt x="38632" y="812800"/>
                  </a:lnTo>
                  <a:cubicBezTo>
                    <a:pt x="17296" y="812800"/>
                    <a:pt x="0" y="795504"/>
                    <a:pt x="0" y="774168"/>
                  </a:cubicBezTo>
                  <a:lnTo>
                    <a:pt x="0" y="38632"/>
                  </a:lnTo>
                  <a:cubicBezTo>
                    <a:pt x="0" y="17296"/>
                    <a:pt x="17296" y="0"/>
                    <a:pt x="38632" y="0"/>
                  </a:cubicBez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011968" y="6996998"/>
            <a:ext cx="2632380" cy="263238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67644" y="0"/>
                  </a:moveTo>
                  <a:lnTo>
                    <a:pt x="745156" y="0"/>
                  </a:lnTo>
                  <a:cubicBezTo>
                    <a:pt x="763096" y="0"/>
                    <a:pt x="780302" y="7127"/>
                    <a:pt x="792988" y="19812"/>
                  </a:cubicBezTo>
                  <a:cubicBezTo>
                    <a:pt x="805673" y="32498"/>
                    <a:pt x="812800" y="49704"/>
                    <a:pt x="812800" y="67644"/>
                  </a:cubicBezTo>
                  <a:lnTo>
                    <a:pt x="812800" y="745156"/>
                  </a:lnTo>
                  <a:cubicBezTo>
                    <a:pt x="812800" y="763096"/>
                    <a:pt x="805673" y="780302"/>
                    <a:pt x="792988" y="792988"/>
                  </a:cubicBezTo>
                  <a:cubicBezTo>
                    <a:pt x="780302" y="805673"/>
                    <a:pt x="763096" y="812800"/>
                    <a:pt x="745156" y="812800"/>
                  </a:cubicBezTo>
                  <a:lnTo>
                    <a:pt x="67644" y="812800"/>
                  </a:lnTo>
                  <a:cubicBezTo>
                    <a:pt x="49704" y="812800"/>
                    <a:pt x="32498" y="805673"/>
                    <a:pt x="19812" y="792988"/>
                  </a:cubicBezTo>
                  <a:cubicBezTo>
                    <a:pt x="7127" y="780302"/>
                    <a:pt x="0" y="763096"/>
                    <a:pt x="0" y="745156"/>
                  </a:cubicBezTo>
                  <a:lnTo>
                    <a:pt x="0" y="67644"/>
                  </a:lnTo>
                  <a:cubicBezTo>
                    <a:pt x="0" y="49704"/>
                    <a:pt x="7127" y="32498"/>
                    <a:pt x="19812" y="19812"/>
                  </a:cubicBezTo>
                  <a:cubicBezTo>
                    <a:pt x="32498" y="7127"/>
                    <a:pt x="49704" y="0"/>
                    <a:pt x="67644" y="0"/>
                  </a:cubicBez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672198" y="3805488"/>
            <a:ext cx="11094720" cy="319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Seamless hardware-software integration from concept to mass production.</a:t>
            </a:r>
          </a:p>
          <a:p>
            <a:pPr algn="r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Advanced simulation tools and testing facilities to optimize product </a:t>
            </a:r>
          </a:p>
          <a:p>
            <a:pPr algn="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performance and durability.</a:t>
            </a:r>
          </a:p>
          <a:p>
            <a:pPr algn="r">
              <a:lnSpc>
                <a:spcPts val="3640"/>
              </a:lnSpc>
            </a:pPr>
            <a:endParaRPr lang="en-US" sz="26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Rapid prototyping and market-specific customization to meet </a:t>
            </a:r>
          </a:p>
          <a:p>
            <a:pPr algn="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unique client needs globally.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6575099" y="4978502"/>
            <a:ext cx="11191820" cy="2844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AutoShape 10"/>
          <p:cNvSpPr/>
          <p:nvPr/>
        </p:nvSpPr>
        <p:spPr>
          <a:xfrm flipV="1">
            <a:off x="6575087" y="6410457"/>
            <a:ext cx="11191820" cy="28443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644348" y="810743"/>
            <a:ext cx="1041802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Leadership In Audio Technology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74450" y="5993273"/>
            <a:ext cx="3117513" cy="720000"/>
          </a:xfrm>
          <a:custGeom>
            <a:avLst/>
            <a:gdLst/>
            <a:ahLst/>
            <a:cxnLst/>
            <a:rect l="l" t="t" r="r" b="b"/>
            <a:pathLst>
              <a:path w="2587068" h="580060">
                <a:moveTo>
                  <a:pt x="0" y="0"/>
                </a:moveTo>
                <a:lnTo>
                  <a:pt x="2587068" y="0"/>
                </a:lnTo>
                <a:lnTo>
                  <a:pt x="2587068" y="580060"/>
                </a:lnTo>
                <a:lnTo>
                  <a:pt x="0" y="5800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516766" y="7697405"/>
            <a:ext cx="3704238" cy="720000"/>
          </a:xfrm>
          <a:custGeom>
            <a:avLst/>
            <a:gdLst/>
            <a:ahLst/>
            <a:cxnLst/>
            <a:rect l="l" t="t" r="r" b="b"/>
            <a:pathLst>
              <a:path w="3704238" h="1182678">
                <a:moveTo>
                  <a:pt x="0" y="0"/>
                </a:moveTo>
                <a:lnTo>
                  <a:pt x="3704238" y="0"/>
                </a:lnTo>
                <a:lnTo>
                  <a:pt x="3704238" y="1182678"/>
                </a:lnTo>
                <a:lnTo>
                  <a:pt x="0" y="118267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014733" y="2408917"/>
            <a:ext cx="3972139" cy="720000"/>
          </a:xfrm>
          <a:custGeom>
            <a:avLst/>
            <a:gdLst/>
            <a:ahLst/>
            <a:cxnLst/>
            <a:rect l="l" t="t" r="r" b="b"/>
            <a:pathLst>
              <a:path w="3972139" h="906582">
                <a:moveTo>
                  <a:pt x="0" y="0"/>
                </a:moveTo>
                <a:lnTo>
                  <a:pt x="3972139" y="0"/>
                </a:lnTo>
                <a:lnTo>
                  <a:pt x="3972139" y="906582"/>
                </a:lnTo>
                <a:lnTo>
                  <a:pt x="0" y="90658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72874" r="-1094" b="-1700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20674" y="3768137"/>
            <a:ext cx="2625064" cy="1095436"/>
          </a:xfrm>
          <a:custGeom>
            <a:avLst/>
            <a:gdLst/>
            <a:ahLst/>
            <a:cxnLst/>
            <a:rect l="l" t="t" r="r" b="b"/>
            <a:pathLst>
              <a:path w="2625064" h="1741379">
                <a:moveTo>
                  <a:pt x="0" y="0"/>
                </a:moveTo>
                <a:lnTo>
                  <a:pt x="2625063" y="0"/>
                </a:lnTo>
                <a:lnTo>
                  <a:pt x="2625063" y="1741379"/>
                </a:lnTo>
                <a:lnTo>
                  <a:pt x="0" y="174137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1241" t="-30545" r="-18824" b="-319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5688173" y="4035330"/>
            <a:ext cx="2816030" cy="720000"/>
          </a:xfrm>
          <a:custGeom>
            <a:avLst/>
            <a:gdLst/>
            <a:ahLst/>
            <a:cxnLst/>
            <a:rect l="l" t="t" r="r" b="b"/>
            <a:pathLst>
              <a:path w="2816030" h="623047">
                <a:moveTo>
                  <a:pt x="0" y="0"/>
                </a:moveTo>
                <a:lnTo>
                  <a:pt x="2816030" y="0"/>
                </a:lnTo>
                <a:lnTo>
                  <a:pt x="2816030" y="623047"/>
                </a:lnTo>
                <a:lnTo>
                  <a:pt x="0" y="62304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7903470" y="810743"/>
            <a:ext cx="1016545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1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Our Trusted Customers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1438F7-5A7A-4B9D-874E-9D8EA4EB7B2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08" y="2471532"/>
            <a:ext cx="3046155" cy="72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2062137-4140-480A-B8C5-609BE18EEDD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5138" y="3953925"/>
            <a:ext cx="2509476" cy="96884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3C71DB7-7954-4680-9390-40B234B62C4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8976" y="4219704"/>
            <a:ext cx="2509476" cy="3512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F45EE8-B362-5355-CEBC-ABC0B1DC1DA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3765" y="1613645"/>
            <a:ext cx="2668245" cy="23430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6A241E-4F7E-1FAF-526C-77D613DB95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738" y="5381050"/>
            <a:ext cx="4660900" cy="1866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AA2E32-4086-97D6-5080-92DFDA90ACC2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9408" y="5826178"/>
            <a:ext cx="4240936" cy="887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9A3FB1-7698-9D71-7AC5-1AD0844350A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0551" y="5716045"/>
            <a:ext cx="2866326" cy="11339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0B59FD-5A79-314D-6D90-940B55987BA5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17743" y="7441455"/>
            <a:ext cx="3364267" cy="1231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41CFDD-84CC-8E70-5EC3-6991AA0FBBD3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699592" y="7408730"/>
            <a:ext cx="2668245" cy="12973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999543-1FD9-9975-5BF1-2FECA2F422D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88" y="7441455"/>
            <a:ext cx="3175000" cy="1231900"/>
          </a:xfrm>
          <a:prstGeom prst="rect">
            <a:avLst/>
          </a:prstGeom>
        </p:spPr>
      </p:pic>
      <p:pic>
        <p:nvPicPr>
          <p:cNvPr id="1038" name="Picture 14" descr="Croma Logo on Teal Green Background">
            <a:extLst>
              <a:ext uri="{FF2B5EF4-FFF2-40B4-BE49-F238E27FC236}">
                <a16:creationId xmlns:a16="http://schemas.microsoft.com/office/drawing/2014/main" id="{F94EDE34-A71C-D6A8-1D3D-CF9FDFFC8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9527" y="2089404"/>
            <a:ext cx="3293322" cy="144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5ED89246-70F3-4D10-A155-16178859404B}"/>
              </a:ext>
            </a:extLst>
          </p:cNvPr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5FBFC733-794E-41E8-B137-4EB19F7F8774}"/>
              </a:ext>
            </a:extLst>
          </p:cNvPr>
          <p:cNvSpPr/>
          <p:nvPr/>
        </p:nvSpPr>
        <p:spPr>
          <a:xfrm>
            <a:off x="230267" y="469936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A169104A-4EA6-4003-A4C0-98DB52597AC1}"/>
              </a:ext>
            </a:extLst>
          </p:cNvPr>
          <p:cNvGrpSpPr/>
          <p:nvPr/>
        </p:nvGrpSpPr>
        <p:grpSpPr>
          <a:xfrm>
            <a:off x="0" y="2057400"/>
            <a:ext cx="18288000" cy="777552"/>
            <a:chOff x="0" y="0"/>
            <a:chExt cx="4816593" cy="204787"/>
          </a:xfrm>
        </p:grpSpPr>
        <p:sp>
          <p:nvSpPr>
            <p:cNvPr id="3" name="Freeform 14">
              <a:extLst>
                <a:ext uri="{FF2B5EF4-FFF2-40B4-BE49-F238E27FC236}">
                  <a16:creationId xmlns:a16="http://schemas.microsoft.com/office/drawing/2014/main" id="{3233F88A-D880-4B28-A2E2-3EE2595C41AB}"/>
                </a:ext>
              </a:extLst>
            </p:cNvPr>
            <p:cNvSpPr/>
            <p:nvPr/>
          </p:nvSpPr>
          <p:spPr>
            <a:xfrm>
              <a:off x="0" y="0"/>
              <a:ext cx="4816592" cy="204787"/>
            </a:xfrm>
            <a:custGeom>
              <a:avLst/>
              <a:gdLst/>
              <a:ahLst/>
              <a:cxnLst/>
              <a:rect l="l" t="t" r="r" b="b"/>
              <a:pathLst>
                <a:path w="4816592" h="204787">
                  <a:moveTo>
                    <a:pt x="0" y="0"/>
                  </a:moveTo>
                  <a:lnTo>
                    <a:pt x="4816592" y="0"/>
                  </a:lnTo>
                  <a:lnTo>
                    <a:pt x="4816592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1FAEB4F4-FCAC-4586-8B02-CB6605B36502}"/>
                </a:ext>
              </a:extLst>
            </p:cNvPr>
            <p:cNvSpPr txBox="1"/>
            <p:nvPr/>
          </p:nvSpPr>
          <p:spPr>
            <a:xfrm>
              <a:off x="0" y="-57150"/>
              <a:ext cx="4816593" cy="261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TextBox 17">
            <a:extLst>
              <a:ext uri="{FF2B5EF4-FFF2-40B4-BE49-F238E27FC236}">
                <a16:creationId xmlns:a16="http://schemas.microsoft.com/office/drawing/2014/main" id="{FE5DACAD-C4EE-42CA-B49A-896D0873C654}"/>
              </a:ext>
            </a:extLst>
          </p:cNvPr>
          <p:cNvSpPr txBox="1"/>
          <p:nvPr/>
        </p:nvSpPr>
        <p:spPr>
          <a:xfrm>
            <a:off x="15491084" y="2256790"/>
            <a:ext cx="2339716" cy="432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 dirty="0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AUDIO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C04D071-7A14-4F67-8C9E-65E4D53D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0" y="3233594"/>
            <a:ext cx="9924996" cy="6616664"/>
          </a:xfrm>
          <a:prstGeom prst="rect">
            <a:avLst/>
          </a:prstGeom>
        </p:spPr>
      </p:pic>
      <p:sp>
        <p:nvSpPr>
          <p:cNvPr id="14" name="Freeform 4">
            <a:extLst>
              <a:ext uri="{FF2B5EF4-FFF2-40B4-BE49-F238E27FC236}">
                <a16:creationId xmlns:a16="http://schemas.microsoft.com/office/drawing/2014/main" id="{693ECED0-0692-47C6-A04A-FD24709CB5A6}"/>
              </a:ext>
            </a:extLst>
          </p:cNvPr>
          <p:cNvSpPr/>
          <p:nvPr/>
        </p:nvSpPr>
        <p:spPr>
          <a:xfrm>
            <a:off x="12824778" y="4801056"/>
            <a:ext cx="5801594" cy="3045837"/>
          </a:xfrm>
          <a:custGeom>
            <a:avLst/>
            <a:gdLst/>
            <a:ahLst/>
            <a:cxnLst/>
            <a:rect l="l" t="t" r="r" b="b"/>
            <a:pathLst>
              <a:path w="5801594" h="3045837">
                <a:moveTo>
                  <a:pt x="0" y="0"/>
                </a:moveTo>
                <a:lnTo>
                  <a:pt x="5801594" y="0"/>
                </a:lnTo>
                <a:lnTo>
                  <a:pt x="5801594" y="3045837"/>
                </a:lnTo>
                <a:lnTo>
                  <a:pt x="0" y="304583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E10E6D09-E3D7-409E-B93C-00204106415C}"/>
              </a:ext>
            </a:extLst>
          </p:cNvPr>
          <p:cNvSpPr/>
          <p:nvPr/>
        </p:nvSpPr>
        <p:spPr>
          <a:xfrm>
            <a:off x="14299895" y="6975675"/>
            <a:ext cx="1436313" cy="2507849"/>
          </a:xfrm>
          <a:custGeom>
            <a:avLst/>
            <a:gdLst/>
            <a:ahLst/>
            <a:cxnLst/>
            <a:rect l="l" t="t" r="r" b="b"/>
            <a:pathLst>
              <a:path w="1436313" h="2507849">
                <a:moveTo>
                  <a:pt x="0" y="0"/>
                </a:moveTo>
                <a:lnTo>
                  <a:pt x="1436313" y="0"/>
                </a:lnTo>
                <a:lnTo>
                  <a:pt x="1436313" y="2507849"/>
                </a:lnTo>
                <a:lnTo>
                  <a:pt x="0" y="250784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B6FCF8E-62FD-4371-958E-A68385660A5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2260995" y="3415544"/>
            <a:ext cx="5820727" cy="2029344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4006826A-65A1-45AE-B6AE-F8D6794D8CEC}"/>
              </a:ext>
            </a:extLst>
          </p:cNvPr>
          <p:cNvSpPr/>
          <p:nvPr/>
        </p:nvSpPr>
        <p:spPr>
          <a:xfrm rot="525974">
            <a:off x="7807403" y="2590592"/>
            <a:ext cx="5279265" cy="2931174"/>
          </a:xfrm>
          <a:custGeom>
            <a:avLst/>
            <a:gdLst/>
            <a:ahLst/>
            <a:cxnLst/>
            <a:rect l="l" t="t" r="r" b="b"/>
            <a:pathLst>
              <a:path w="5279265" h="2931174">
                <a:moveTo>
                  <a:pt x="0" y="0"/>
                </a:moveTo>
                <a:lnTo>
                  <a:pt x="5279264" y="0"/>
                </a:lnTo>
                <a:lnTo>
                  <a:pt x="5279264" y="2931174"/>
                </a:lnTo>
                <a:lnTo>
                  <a:pt x="0" y="293117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56E944-1A9E-4726-97AD-9BFC7A039055}"/>
              </a:ext>
            </a:extLst>
          </p:cNvPr>
          <p:cNvSpPr txBox="1"/>
          <p:nvPr/>
        </p:nvSpPr>
        <p:spPr>
          <a:xfrm>
            <a:off x="1600200" y="944118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SOUNDBOX</a:t>
            </a:r>
            <a:endParaRPr lang="en-IN" sz="3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D0CDAC-9132-4A88-A0C5-4DC1B38CBAE8}"/>
              </a:ext>
            </a:extLst>
          </p:cNvPr>
          <p:cNvSpPr txBox="1"/>
          <p:nvPr/>
        </p:nvSpPr>
        <p:spPr>
          <a:xfrm>
            <a:off x="5638800" y="29337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SOUNDBAR</a:t>
            </a:r>
            <a:endParaRPr lang="en-IN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0BD6D9-F8A3-4008-9E24-BA20D71E0339}"/>
              </a:ext>
            </a:extLst>
          </p:cNvPr>
          <p:cNvSpPr txBox="1"/>
          <p:nvPr/>
        </p:nvSpPr>
        <p:spPr>
          <a:xfrm>
            <a:off x="6248400" y="737812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PARTY SPEAKER</a:t>
            </a:r>
            <a:endParaRPr lang="en-IN" sz="3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7D401A-C57C-F1E3-33FB-8EC4E0BA916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37045" y="7177064"/>
            <a:ext cx="3676860" cy="253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5E3596-CF59-4392-8C49-7C3CEC838EA3}"/>
              </a:ext>
            </a:extLst>
          </p:cNvPr>
          <p:cNvSpPr/>
          <p:nvPr/>
        </p:nvSpPr>
        <p:spPr>
          <a:xfrm>
            <a:off x="0" y="-2311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204CE23-A5F5-4B8E-AB0C-EBC4B5E720EC}"/>
              </a:ext>
            </a:extLst>
          </p:cNvPr>
          <p:cNvSpPr/>
          <p:nvPr/>
        </p:nvSpPr>
        <p:spPr>
          <a:xfrm>
            <a:off x="230267" y="359562"/>
            <a:ext cx="2825735" cy="1338275"/>
          </a:xfrm>
          <a:custGeom>
            <a:avLst/>
            <a:gdLst/>
            <a:ahLst/>
            <a:cxnLst/>
            <a:rect l="l" t="t" r="r" b="b"/>
            <a:pathLst>
              <a:path w="2825735" h="1338275">
                <a:moveTo>
                  <a:pt x="0" y="0"/>
                </a:moveTo>
                <a:lnTo>
                  <a:pt x="2825735" y="0"/>
                </a:lnTo>
                <a:lnTo>
                  <a:pt x="2825735" y="1338276"/>
                </a:lnTo>
                <a:lnTo>
                  <a:pt x="0" y="133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B09168AB-3685-426D-8B8F-560AE2F171B0}"/>
              </a:ext>
            </a:extLst>
          </p:cNvPr>
          <p:cNvGrpSpPr/>
          <p:nvPr/>
        </p:nvGrpSpPr>
        <p:grpSpPr>
          <a:xfrm>
            <a:off x="0" y="2057400"/>
            <a:ext cx="18288000" cy="777552"/>
            <a:chOff x="0" y="0"/>
            <a:chExt cx="4816593" cy="204787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6BF9CC22-9A9B-4FA9-8501-39446ECFDBDD}"/>
                </a:ext>
              </a:extLst>
            </p:cNvPr>
            <p:cNvSpPr/>
            <p:nvPr/>
          </p:nvSpPr>
          <p:spPr>
            <a:xfrm>
              <a:off x="0" y="0"/>
              <a:ext cx="4816592" cy="204787"/>
            </a:xfrm>
            <a:custGeom>
              <a:avLst/>
              <a:gdLst/>
              <a:ahLst/>
              <a:cxnLst/>
              <a:rect l="l" t="t" r="r" b="b"/>
              <a:pathLst>
                <a:path w="4816592" h="204787">
                  <a:moveTo>
                    <a:pt x="0" y="0"/>
                  </a:moveTo>
                  <a:lnTo>
                    <a:pt x="4816592" y="0"/>
                  </a:lnTo>
                  <a:lnTo>
                    <a:pt x="4816592" y="204787"/>
                  </a:lnTo>
                  <a:lnTo>
                    <a:pt x="0" y="2047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ED994F68-9598-4E57-8CC2-05797713BD6D}"/>
                </a:ext>
              </a:extLst>
            </p:cNvPr>
            <p:cNvSpPr txBox="1"/>
            <p:nvPr/>
          </p:nvSpPr>
          <p:spPr>
            <a:xfrm>
              <a:off x="0" y="-57150"/>
              <a:ext cx="4816593" cy="261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7" name="TextBox 17">
            <a:extLst>
              <a:ext uri="{FF2B5EF4-FFF2-40B4-BE49-F238E27FC236}">
                <a16:creationId xmlns:a16="http://schemas.microsoft.com/office/drawing/2014/main" id="{5713C7EF-F723-41B3-869F-5EC8ECBB194C}"/>
              </a:ext>
            </a:extLst>
          </p:cNvPr>
          <p:cNvSpPr txBox="1"/>
          <p:nvPr/>
        </p:nvSpPr>
        <p:spPr>
          <a:xfrm>
            <a:off x="15491084" y="2256790"/>
            <a:ext cx="2339716" cy="432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 dirty="0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POWER</a:t>
            </a: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9319FACA-3322-4A2E-8BD7-F62F9577E919}"/>
              </a:ext>
            </a:extLst>
          </p:cNvPr>
          <p:cNvSpPr/>
          <p:nvPr/>
        </p:nvSpPr>
        <p:spPr>
          <a:xfrm>
            <a:off x="1219200" y="4127349"/>
            <a:ext cx="7781974" cy="4778740"/>
          </a:xfrm>
          <a:custGeom>
            <a:avLst/>
            <a:gdLst/>
            <a:ahLst/>
            <a:cxnLst/>
            <a:rect l="l" t="t" r="r" b="b"/>
            <a:pathLst>
              <a:path w="2750542" h="1719089">
                <a:moveTo>
                  <a:pt x="0" y="0"/>
                </a:moveTo>
                <a:lnTo>
                  <a:pt x="2750542" y="0"/>
                </a:lnTo>
                <a:lnTo>
                  <a:pt x="2750542" y="1719088"/>
                </a:lnTo>
                <a:lnTo>
                  <a:pt x="0" y="171908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061" t="-32900" r="-3418" b="-3746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C48161-0B65-4974-B087-B8CC3B8C3C51}"/>
              </a:ext>
            </a:extLst>
          </p:cNvPr>
          <p:cNvGrpSpPr/>
          <p:nvPr/>
        </p:nvGrpSpPr>
        <p:grpSpPr>
          <a:xfrm>
            <a:off x="9286828" y="2850781"/>
            <a:ext cx="2294002" cy="6064833"/>
            <a:chOff x="3143250" y="3467100"/>
            <a:chExt cx="2294002" cy="606483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193595-CB79-4026-8152-211930AE5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29000" y="3467100"/>
              <a:ext cx="2008252" cy="47625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AAD995B-DA65-4153-B8DF-9F28AD84E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43250" y="7855533"/>
              <a:ext cx="2294002" cy="16764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4FA563B-E395-4762-B85B-D69D8813D0DE}"/>
              </a:ext>
            </a:extLst>
          </p:cNvPr>
          <p:cNvSpPr txBox="1"/>
          <p:nvPr/>
        </p:nvSpPr>
        <p:spPr>
          <a:xfrm>
            <a:off x="12039600" y="4116169"/>
            <a:ext cx="4846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Input Connector Female 3.5 * 1.35 </a:t>
            </a:r>
          </a:p>
          <a:p>
            <a:r>
              <a:rPr lang="en-US" sz="2000" b="1" dirty="0"/>
              <a:t>to Male 5.5 * 2.1</a:t>
            </a:r>
            <a:endParaRPr lang="en-IN" sz="20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2784C4-3707-4484-8097-B615125774F1}"/>
              </a:ext>
            </a:extLst>
          </p:cNvPr>
          <p:cNvSpPr txBox="1"/>
          <p:nvPr/>
        </p:nvSpPr>
        <p:spPr>
          <a:xfrm>
            <a:off x="12039600" y="5829300"/>
            <a:ext cx="4846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Output Connector Female 5.5 * 2.1 </a:t>
            </a:r>
          </a:p>
          <a:p>
            <a:r>
              <a:rPr lang="en-US" sz="2000" b="1" dirty="0"/>
              <a:t>to Male 3.5 * 1.35</a:t>
            </a:r>
            <a:endParaRPr lang="en-IN" sz="2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9AD106-F7DE-41F4-9A6E-0BD6E48CA00A}"/>
              </a:ext>
            </a:extLst>
          </p:cNvPr>
          <p:cNvSpPr txBox="1"/>
          <p:nvPr/>
        </p:nvSpPr>
        <p:spPr>
          <a:xfrm>
            <a:off x="12039600" y="7658100"/>
            <a:ext cx="4846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 Bridge Cable</a:t>
            </a:r>
          </a:p>
          <a:p>
            <a:r>
              <a:rPr lang="en-US" sz="2000" b="1" dirty="0"/>
              <a:t>Male 5.5 * 2.1 to Male 5.5 * 2.1</a:t>
            </a:r>
            <a:endParaRPr lang="en-IN" sz="2000" b="1" dirty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08A84A9-E448-4C82-853A-31DFC136D5A7}"/>
              </a:ext>
            </a:extLst>
          </p:cNvPr>
          <p:cNvSpPr txBox="1"/>
          <p:nvPr/>
        </p:nvSpPr>
        <p:spPr>
          <a:xfrm>
            <a:off x="990600" y="3796802"/>
            <a:ext cx="2339716" cy="432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 dirty="0">
                <a:solidFill>
                  <a:srgbClr val="38383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ROUTER UPS</a:t>
            </a:r>
          </a:p>
        </p:txBody>
      </p:sp>
    </p:spTree>
    <p:extLst>
      <p:ext uri="{BB962C8B-B14F-4D97-AF65-F5344CB8AC3E}">
        <p14:creationId xmlns:p14="http://schemas.microsoft.com/office/powerpoint/2010/main" val="2200814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5494</TotalTime>
  <Words>595</Words>
  <Application>Microsoft Macintosh PowerPoint</Application>
  <PresentationFormat>Custom</PresentationFormat>
  <Paragraphs>124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Trebuchet MS Bold</vt:lpstr>
      <vt:lpstr>Trebuchet MS</vt:lpstr>
      <vt:lpstr>Calibri</vt:lpstr>
      <vt:lpstr>Canva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XOR Technologies Company Profile</dc:title>
  <dc:creator>Saurabh</dc:creator>
  <cp:lastModifiedBy>Saurabh Gupta</cp:lastModifiedBy>
  <cp:revision>24</cp:revision>
  <cp:lastPrinted>2026-02-02T09:59:50Z</cp:lastPrinted>
  <dcterms:created xsi:type="dcterms:W3CDTF">2006-08-16T00:00:00Z</dcterms:created>
  <dcterms:modified xsi:type="dcterms:W3CDTF">2026-07-27T10:44:23Z</dcterms:modified>
  <dc:identifier>DAGbOQZsVso</dc:identifier>
</cp:coreProperties>
</file>