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x-wmf" Extension="wmf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notesMaster+xml" PartName="/ppt/notesMasters/notesMaster1.xml"/>
  <Override ContentType="application/vnd.openxmlformats-officedocument.presentationml.handoutMaster+xml" PartName="/ppt/handoutMasters/handout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324" r:id="rId3"/>
    <p:sldId id="308" r:id="rId4"/>
    <p:sldId id="258" r:id="rId5"/>
    <p:sldId id="362" r:id="rId6"/>
    <p:sldId id="257" r:id="rId7"/>
    <p:sldId id="363" r:id="rId8"/>
    <p:sldId id="259" r:id="rId9"/>
    <p:sldId id="350" r:id="rId10"/>
    <p:sldId id="351" r:id="rId11"/>
    <p:sldId id="356" r:id="rId12"/>
    <p:sldId id="357" r:id="rId13"/>
    <p:sldId id="327" r:id="rId14"/>
    <p:sldId id="354" r:id="rId15"/>
    <p:sldId id="326" r:id="rId16"/>
    <p:sldId id="313" r:id="rId17"/>
    <p:sldId id="263" r:id="rId18"/>
    <p:sldId id="310" r:id="rId19"/>
    <p:sldId id="325" r:id="rId20"/>
    <p:sldId id="319" r:id="rId21"/>
    <p:sldId id="320" r:id="rId22"/>
    <p:sldId id="331" r:id="rId23"/>
    <p:sldId id="349" r:id="rId24"/>
    <p:sldId id="352" r:id="rId25"/>
    <p:sldId id="347" r:id="rId26"/>
    <p:sldId id="345" r:id="rId27"/>
    <p:sldId id="346" r:id="rId28"/>
    <p:sldId id="348" r:id="rId29"/>
    <p:sldId id="317" r:id="rId30"/>
    <p:sldId id="266" r:id="rId31"/>
    <p:sldId id="332" r:id="rId32"/>
    <p:sldId id="336" r:id="rId33"/>
    <p:sldId id="329" r:id="rId34"/>
    <p:sldId id="272" r:id="rId3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B8FF71"/>
    <a:srgbClr val="008200"/>
    <a:srgbClr val="2E822E"/>
    <a:srgbClr val="5481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52" autoAdjust="0"/>
    <p:restoredTop sz="94662" autoAdjust="0"/>
  </p:normalViewPr>
  <p:slideViewPr>
    <p:cSldViewPr>
      <p:cViewPr varScale="1">
        <p:scale>
          <a:sx n="59" d="100"/>
          <a:sy n="59" d="100"/>
        </p:scale>
        <p:origin x="1516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49453-FE28-4857-8E4F-49201F333D19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399E0-C7DF-456E-A82D-E8B71DEDB5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351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6300C443-C7EC-42FA-B54F-490DFD844088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1E1EB85-58FC-4606-9371-0F409A04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278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214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055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815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815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815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815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2815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888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88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74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091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F64667-3898-426A-A808-07CDC481140A}" type="slidenum">
              <a:rPr lang="en-GB" smtClean="0">
                <a:solidFill>
                  <a:prstClr val="black"/>
                </a:solidFill>
              </a:rPr>
              <a:pPr/>
              <a:t>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848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1CB05-94B2-2306-F252-E3F3F3AB3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CAA8DF-1334-8788-46A7-59C27D1709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80B43A-697F-0F85-C3E7-674F67819E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1086DF-BB53-0BC7-A9B7-1B0B60B4C6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507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7364C-A61E-86DB-6B51-31B2F8346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FD8FEB-311B-62FB-5D19-09DFD33FEF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58EA08-574C-1FDC-8AAD-0CB02C472A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AF002-387A-B68E-CF4C-C77C9E9F96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783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722FA-BFC0-1002-4524-C6DFC716A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351ECA-39DC-E659-BFA0-26C757780E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A01550-6278-0456-0DA4-C8ACDA60B6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30069F-F998-70ED-455A-BE09C22BB9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60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2091C-1D57-71EB-E785-E47DEA141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D067CF-F2A0-89B3-303A-73AE7AAB6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C91A19-857B-6C33-3D62-21DFDC750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E8F73A-DA0E-C30A-A5F0-620C1510CE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30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E1EB85-58FC-4606-9371-0F409A04FF3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8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B30BC-3864-4A34-A156-4653FC307DC1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28A4-A957-4078-B646-2957E4F13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18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DD618-8779-4BBD-8F85-088C3C105A7C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28A4-A957-4078-B646-2957E4F13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09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D8163-81E6-4C6D-A7E6-C05EFDEDE1AB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28A4-A957-4078-B646-2957E4F13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25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584EF-92A8-4148-92D5-ECB3B9E51827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28A4-A957-4078-B646-2957E4F13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6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1EEB-2A53-45D9-9801-475D70B23EB9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28A4-A957-4078-B646-2957E4F13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63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64013-6F2D-47B3-8A81-5CA288034E92}" type="datetime1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28A4-A957-4078-B646-2957E4F13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30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6B6FE-3DFC-4408-9188-F2C8770149DB}" type="datetime1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28A4-A957-4078-B646-2957E4F13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100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C380B-5DDE-40AA-8C45-524F22EE244B}" type="datetime1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28A4-A957-4078-B646-2957E4F13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566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B5761-99D7-48BE-BF96-81B5F2086956}" type="datetime1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28A4-A957-4078-B646-2957E4F13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1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5DE02-891F-40F5-9916-34263C0922E0}" type="datetime1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28A4-A957-4078-B646-2957E4F13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81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F61A-3BB5-4207-9ADB-E3BF8B072D15}" type="datetime1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28A4-A957-4078-B646-2957E4F13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78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29EC2-2219-4126-AAC2-DE5BAD0733AC}" type="datetime1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528A4-A957-4078-B646-2957E4F13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944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1.png" Type="http://schemas.openxmlformats.org/officeDocument/2006/relationships/image"/><Relationship Id="rId2" Target="../notesSlides/notesSlide1.xml" Type="http://schemas.openxmlformats.org/officeDocument/2006/relationships/notesSlide"/><Relationship Id="rId1" Target="../slideLayouts/slideLayout1.xml" Type="http://schemas.openxmlformats.org/officeDocument/2006/relationships/slideLayout"/><Relationship Id="rId5" Target="../media/image3.jpeg" Type="http://schemas.openxmlformats.org/officeDocument/2006/relationships/image"/><Relationship Id="rId4" Target="../media/image2.jpeg" Type="http://schemas.openxmlformats.org/officeDocument/2006/relationships/image"/></Relationships>
</file>

<file path=ppt/slides/_rels/slide10.xml.rels><?xml version="1.0" encoding="UTF-8" standalone="yes" ?><Relationships xmlns="http://schemas.openxmlformats.org/package/2006/relationships"><Relationship Id="rId8" Target="../media/image18.png" Type="http://schemas.openxmlformats.org/officeDocument/2006/relationships/image"/><Relationship Id="rId3" Target="../media/image5.jpeg" Type="http://schemas.openxmlformats.org/officeDocument/2006/relationships/image"/><Relationship Id="rId7" Target="../media/image7.jpeg" Type="http://schemas.openxmlformats.org/officeDocument/2006/relationships/image"/><Relationship Id="rId2" Target="../notesSlides/notesSlide6.xml" Type="http://schemas.openxmlformats.org/officeDocument/2006/relationships/notesSlide"/><Relationship Id="rId1" Target="../slideLayouts/slideLayout1.xml" Type="http://schemas.openxmlformats.org/officeDocument/2006/relationships/slideLayout"/><Relationship Id="rId6" Target="../media/image27.jpeg" Type="http://schemas.openxmlformats.org/officeDocument/2006/relationships/image"/><Relationship Id="rId5" Target="../media/image26.wmf" Type="http://schemas.openxmlformats.org/officeDocument/2006/relationships/image"/><Relationship Id="rId10" Target="../media/image30.jpeg" Type="http://schemas.openxmlformats.org/officeDocument/2006/relationships/image"/><Relationship Id="rId4" Target="file:///D:\Machinery%20Details%20&amp;%20Photos\Panasonic\PanaCIM_gen2_en_23_0101.pdf" TargetMode="External" Type="http://schemas.openxmlformats.org/officeDocument/2006/relationships/oleObject"/><Relationship Id="rId9" Target="../media/image29.png" Type="http://schemas.openxmlformats.org/officeDocument/2006/relationships/image"/></Relationships>
</file>

<file path=ppt/slides/_rels/slide11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notesSlides/notesSlide7.xml" Type="http://schemas.openxmlformats.org/officeDocument/2006/relationships/notesSlide"/><Relationship Id="rId1" Target="../slideLayouts/slideLayout2.xml" Type="http://schemas.openxmlformats.org/officeDocument/2006/relationships/slideLayout"/><Relationship Id="rId5" Target="../media/image32.jpeg" Type="http://schemas.openxmlformats.org/officeDocument/2006/relationships/image"/><Relationship Id="rId4" Target="../media/image31.jpeg" Type="http://schemas.openxmlformats.org/officeDocument/2006/relationships/image"/></Relationships>
</file>

<file path=ppt/slides/_rels/slide12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notesSlides/notesSlide8.xml" Type="http://schemas.openxmlformats.org/officeDocument/2006/relationships/notesSlide"/><Relationship Id="rId1" Target="../slideLayouts/slideLayout2.xml" Type="http://schemas.openxmlformats.org/officeDocument/2006/relationships/slideLayout"/><Relationship Id="rId4" Target="../media/image33.jpeg" Type="http://schemas.openxmlformats.org/officeDocument/2006/relationships/image"/></Relationships>
</file>

<file path=ppt/slides/_rels/slide13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notesSlides/notesSlide9.xml" Type="http://schemas.openxmlformats.org/officeDocument/2006/relationships/notesSlide"/><Relationship Id="rId1" Target="../slideLayouts/slideLayout6.xml" Type="http://schemas.openxmlformats.org/officeDocument/2006/relationships/slideLayout"/><Relationship Id="rId6" Target="../media/image36.jpeg" Type="http://schemas.openxmlformats.org/officeDocument/2006/relationships/image"/><Relationship Id="rId5" Target="../media/image35.jpeg" Type="http://schemas.openxmlformats.org/officeDocument/2006/relationships/image"/><Relationship Id="rId4" Target="../media/image34.jpe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media/image3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15.xml.rels><?xml version="1.0" encoding="UTF-8" standalone="yes" ?><Relationships xmlns="http://schemas.openxmlformats.org/package/2006/relationships"><Relationship Id="rId3" Target="../media/image38.jpeg" Type="http://schemas.openxmlformats.org/officeDocument/2006/relationships/image"/><Relationship Id="rId7" Target="../media/image5.jpeg" Type="http://schemas.openxmlformats.org/officeDocument/2006/relationships/image"/><Relationship Id="rId2" Target="../notesSlides/notesSlide10.xml" Type="http://schemas.openxmlformats.org/officeDocument/2006/relationships/notesSlide"/><Relationship Id="rId1" Target="../slideLayouts/slideLayout2.xml" Type="http://schemas.openxmlformats.org/officeDocument/2006/relationships/slideLayout"/><Relationship Id="rId6" Target="../media/image37.jpeg" Type="http://schemas.openxmlformats.org/officeDocument/2006/relationships/image"/><Relationship Id="rId5" Target="../media/image40.png" Type="http://schemas.openxmlformats.org/officeDocument/2006/relationships/image"/><Relationship Id="rId4" Target="../media/image39.jpeg" Type="http://schemas.openxmlformats.org/officeDocument/2006/relationships/image"/></Relationships>
</file>

<file path=ppt/slides/_rels/slide16.xml.rels><?xml version="1.0" encoding="UTF-8" standalone="yes" ?><Relationships xmlns="http://schemas.openxmlformats.org/package/2006/relationships"><Relationship Id="rId3" Target="../media/image42.jpeg" Type="http://schemas.openxmlformats.org/officeDocument/2006/relationships/image"/><Relationship Id="rId2" Target="../media/image41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5.jpeg" Type="http://schemas.openxmlformats.org/officeDocument/2006/relationships/image"/></Relationships>
</file>

<file path=ppt/slides/_rels/slide17.xml.rels><?xml version="1.0" encoding="UTF-8" standalone="yes" ?><Relationships xmlns="http://schemas.openxmlformats.org/package/2006/relationships"><Relationship Id="rId8" Target="../media/image48.jpeg" Type="http://schemas.openxmlformats.org/officeDocument/2006/relationships/image"/><Relationship Id="rId3" Target="../media/image43.jpeg" Type="http://schemas.openxmlformats.org/officeDocument/2006/relationships/image"/><Relationship Id="rId7" Target="../media/image47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1.xml" Type="http://schemas.openxmlformats.org/officeDocument/2006/relationships/slideLayout"/><Relationship Id="rId6" Target="../media/image46.jpeg" Type="http://schemas.openxmlformats.org/officeDocument/2006/relationships/image"/><Relationship Id="rId5" Target="../media/image45.jpeg" Type="http://schemas.openxmlformats.org/officeDocument/2006/relationships/image"/><Relationship Id="rId4" Target="../media/image44.jpeg" Type="http://schemas.openxmlformats.org/officeDocument/2006/relationships/image"/></Relationships>
</file>

<file path=ppt/slides/_rels/slide18.xml.rels><?xml version="1.0" encoding="UTF-8" standalone="yes" ?><Relationships xmlns="http://schemas.openxmlformats.org/package/2006/relationships"><Relationship Id="rId8" Target="../media/image53.jpeg" Type="http://schemas.openxmlformats.org/officeDocument/2006/relationships/image"/><Relationship Id="rId3" Target="../media/image5.jpeg" Type="http://schemas.openxmlformats.org/officeDocument/2006/relationships/image"/><Relationship Id="rId7" Target="../media/image52.jpeg" Type="http://schemas.openxmlformats.org/officeDocument/2006/relationships/image"/><Relationship Id="rId2" Target="../notesSlides/notesSlide11.xml" Type="http://schemas.openxmlformats.org/officeDocument/2006/relationships/notesSlide"/><Relationship Id="rId1" Target="../slideLayouts/slideLayout1.xml" Type="http://schemas.openxmlformats.org/officeDocument/2006/relationships/slideLayout"/><Relationship Id="rId6" Target="../media/image51.jpeg" Type="http://schemas.openxmlformats.org/officeDocument/2006/relationships/image"/><Relationship Id="rId5" Target="../media/image50.jpeg" Type="http://schemas.openxmlformats.org/officeDocument/2006/relationships/image"/><Relationship Id="rId10" Target="../media/image55.jpeg" Type="http://schemas.openxmlformats.org/officeDocument/2006/relationships/image"/><Relationship Id="rId4" Target="../media/image49.jpeg" Type="http://schemas.openxmlformats.org/officeDocument/2006/relationships/image"/><Relationship Id="rId9" Target="../media/image54.jpeg" Type="http://schemas.openxmlformats.org/officeDocument/2006/relationships/image"/></Relationships>
</file>

<file path=ppt/slides/_rels/slide19.xml.rels><?xml version="1.0" encoding="UTF-8" standalone="yes" ?><Relationships xmlns="http://schemas.openxmlformats.org/package/2006/relationships"><Relationship Id="rId8" Target="../media/image60.jpeg" Type="http://schemas.openxmlformats.org/officeDocument/2006/relationships/image"/><Relationship Id="rId3" Target="../media/image5.jpeg" Type="http://schemas.openxmlformats.org/officeDocument/2006/relationships/image"/><Relationship Id="rId7" Target="../media/image59.jpeg" Type="http://schemas.openxmlformats.org/officeDocument/2006/relationships/image"/><Relationship Id="rId2" Target="../notesSlides/notesSlide12.xml" Type="http://schemas.openxmlformats.org/officeDocument/2006/relationships/notesSlide"/><Relationship Id="rId1" Target="../slideLayouts/slideLayout1.xml" Type="http://schemas.openxmlformats.org/officeDocument/2006/relationships/slideLayout"/><Relationship Id="rId6" Target="../media/image58.jpeg" Type="http://schemas.openxmlformats.org/officeDocument/2006/relationships/image"/><Relationship Id="rId5" Target="../media/image57.jpeg" Type="http://schemas.openxmlformats.org/officeDocument/2006/relationships/image"/><Relationship Id="rId4" Target="../media/image56.jpeg" Type="http://schemas.openxmlformats.org/officeDocument/2006/relationships/image"/><Relationship Id="rId9" Target="../media/image61.jpeg" Type="http://schemas.openxmlformats.org/officeDocument/2006/relationships/image"/></Relationships>
</file>

<file path=ppt/slides/_rels/slide2.xml.rels><?xml version="1.0" encoding="UTF-8" standalone="yes" ?><Relationships xmlns="http://schemas.openxmlformats.org/package/2006/relationships"><Relationship Id="rId3" Target="../media/image4.jpeg" Type="http://schemas.openxmlformats.org/officeDocument/2006/relationships/image"/><Relationship Id="rId2" Target="../notesSlides/notesSlide2.xml" Type="http://schemas.openxmlformats.org/officeDocument/2006/relationships/notesSlide"/><Relationship Id="rId1" Target="../slideLayouts/slideLayout1.xml" Type="http://schemas.openxmlformats.org/officeDocument/2006/relationships/slideLayout"/><Relationship Id="rId5" Target="../media/image6.jpe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20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7" Target="../media/image65.jpeg" Type="http://schemas.openxmlformats.org/officeDocument/2006/relationships/image"/><Relationship Id="rId2" Target="../notesSlides/notesSlide13.xml" Type="http://schemas.openxmlformats.org/officeDocument/2006/relationships/notesSlide"/><Relationship Id="rId1" Target="../slideLayouts/slideLayout1.xml" Type="http://schemas.openxmlformats.org/officeDocument/2006/relationships/slideLayout"/><Relationship Id="rId6" Target="../media/image64.jpeg" Type="http://schemas.openxmlformats.org/officeDocument/2006/relationships/image"/><Relationship Id="rId5" Target="../media/image63.jpeg" Type="http://schemas.openxmlformats.org/officeDocument/2006/relationships/image"/><Relationship Id="rId4" Target="../media/image62.jpeg" Type="http://schemas.openxmlformats.org/officeDocument/2006/relationships/image"/></Relationships>
</file>

<file path=ppt/slides/_rels/slide21.xml.rels><?xml version="1.0" encoding="UTF-8" standalone="yes" ?><Relationships xmlns="http://schemas.openxmlformats.org/package/2006/relationships"><Relationship Id="rId8" Target="../media/image70.jpeg" Type="http://schemas.openxmlformats.org/officeDocument/2006/relationships/image"/><Relationship Id="rId3" Target="../media/image5.jpeg" Type="http://schemas.openxmlformats.org/officeDocument/2006/relationships/image"/><Relationship Id="rId7" Target="../media/image69.jpeg" Type="http://schemas.openxmlformats.org/officeDocument/2006/relationships/image"/><Relationship Id="rId2" Target="../notesSlides/notesSlide14.xml" Type="http://schemas.openxmlformats.org/officeDocument/2006/relationships/notesSlide"/><Relationship Id="rId1" Target="../slideLayouts/slideLayout1.xml" Type="http://schemas.openxmlformats.org/officeDocument/2006/relationships/slideLayout"/><Relationship Id="rId6" Target="../media/image68.jpeg" Type="http://schemas.openxmlformats.org/officeDocument/2006/relationships/image"/><Relationship Id="rId5" Target="../media/image67.jpeg" Type="http://schemas.openxmlformats.org/officeDocument/2006/relationships/image"/><Relationship Id="rId10" Target="../media/image72.jpeg" Type="http://schemas.openxmlformats.org/officeDocument/2006/relationships/image"/><Relationship Id="rId4" Target="../media/image66.jpeg" Type="http://schemas.openxmlformats.org/officeDocument/2006/relationships/image"/><Relationship Id="rId9" Target="../media/image71.jpeg" Type="http://schemas.openxmlformats.org/officeDocument/2006/relationships/image"/></Relationships>
</file>

<file path=ppt/slides/_rels/slide22.xml.rels><?xml version="1.0" encoding="UTF-8" standalone="yes" ?><Relationships xmlns="http://schemas.openxmlformats.org/package/2006/relationships"><Relationship Id="rId8" Target="../media/image77.jpeg" Type="http://schemas.openxmlformats.org/officeDocument/2006/relationships/image"/><Relationship Id="rId3" Target="../media/image5.jpeg" Type="http://schemas.openxmlformats.org/officeDocument/2006/relationships/image"/><Relationship Id="rId7" Target="../media/image76.jpeg" Type="http://schemas.openxmlformats.org/officeDocument/2006/relationships/image"/><Relationship Id="rId2" Target="../notesSlides/notesSlide15.xml" Type="http://schemas.openxmlformats.org/officeDocument/2006/relationships/notesSlide"/><Relationship Id="rId1" Target="../slideLayouts/slideLayout1.xml" Type="http://schemas.openxmlformats.org/officeDocument/2006/relationships/slideLayout"/><Relationship Id="rId6" Target="../media/image75.jpeg" Type="http://schemas.openxmlformats.org/officeDocument/2006/relationships/image"/><Relationship Id="rId5" Target="../media/image74.jpeg" Type="http://schemas.openxmlformats.org/officeDocument/2006/relationships/image"/><Relationship Id="rId4" Target="../media/image73.png" Type="http://schemas.openxmlformats.org/officeDocument/2006/relationships/image"/><Relationship Id="rId9" Target="../media/image78.jpeg" Type="http://schemas.openxmlformats.org/officeDocument/2006/relationships/image"/></Relationships>
</file>

<file path=ppt/slides/_rels/slide23.xml.rels><?xml version="1.0" encoding="UTF-8" standalone="yes" ?><Relationships xmlns="http://schemas.openxmlformats.org/package/2006/relationships"><Relationship Id="rId3" Target="../media/image79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80.jpeg" Type="http://schemas.openxmlformats.org/officeDocument/2006/relationships/image"/></Relationships>
</file>

<file path=ppt/slides/_rels/slide24.xml.rels><?xml version="1.0" encoding="UTF-8" standalone="yes" ?><Relationships xmlns="http://schemas.openxmlformats.org/package/2006/relationships"><Relationship Id="rId3" Target="../media/image81.jpeg" Type="http://schemas.openxmlformats.org/officeDocument/2006/relationships/image"/><Relationship Id="rId7" Target="../media/image85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84.jpeg" Type="http://schemas.openxmlformats.org/officeDocument/2006/relationships/image"/><Relationship Id="rId5" Target="../media/image83.jpeg" Type="http://schemas.openxmlformats.org/officeDocument/2006/relationships/image"/><Relationship Id="rId4" Target="../media/image82.jpeg" Type="http://schemas.openxmlformats.org/officeDocument/2006/relationships/image"/></Relationships>
</file>

<file path=ppt/slides/_rels/slide25.xml.rels><?xml version="1.0" encoding="UTF-8" standalone="yes" ?><Relationships xmlns="http://schemas.openxmlformats.org/package/2006/relationships"><Relationship Id="rId3" Target="../media/image86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88.jpeg" Type="http://schemas.openxmlformats.org/officeDocument/2006/relationships/image"/><Relationship Id="rId4" Target="../media/image87.jpeg" Type="http://schemas.openxmlformats.org/officeDocument/2006/relationships/image"/></Relationships>
</file>

<file path=ppt/slides/_rels/slide26.xml.rels><?xml version="1.0" encoding="UTF-8" standalone="yes" ?><Relationships xmlns="http://schemas.openxmlformats.org/package/2006/relationships"><Relationship Id="rId3" Target="../media/image90.png" Type="http://schemas.openxmlformats.org/officeDocument/2006/relationships/image"/><Relationship Id="rId2" Target="../media/image89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5.jpeg" Type="http://schemas.openxmlformats.org/officeDocument/2006/relationships/image"/><Relationship Id="rId4" Target="../media/image91.jpeg" Type="http://schemas.openxmlformats.org/officeDocument/2006/relationships/image"/></Relationships>
</file>

<file path=ppt/slides/_rels/slide27.xml.rels><?xml version="1.0" encoding="UTF-8" standalone="yes" ?><Relationships xmlns="http://schemas.openxmlformats.org/package/2006/relationships"><Relationship Id="rId3" Target="../media/image92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Relationship Id="rId5" Target="../media/image94.jpeg" Type="http://schemas.openxmlformats.org/officeDocument/2006/relationships/image"/><Relationship Id="rId4" Target="../media/image93.jpeg" Type="http://schemas.openxmlformats.org/officeDocument/2006/relationships/image"/></Relationships>
</file>

<file path=ppt/slides/_rels/slide28.xml.rels><?xml version="1.0" encoding="UTF-8" standalone="yes" ?><Relationships xmlns="http://schemas.openxmlformats.org/package/2006/relationships"><Relationship Id="rId3" Target="../media/image95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98.jpeg" Type="http://schemas.openxmlformats.org/officeDocument/2006/relationships/image"/><Relationship Id="rId5" Target="../media/image97.jpeg" Type="http://schemas.openxmlformats.org/officeDocument/2006/relationships/image"/><Relationship Id="rId4" Target="../media/image96.jpeg" Type="http://schemas.openxmlformats.org/officeDocument/2006/relationships/image"/></Relationships>
</file>

<file path=ppt/slides/_rels/slide29.xml.rels><?xml version="1.0" encoding="UTF-8" standalone="yes" ?><Relationships xmlns="http://schemas.openxmlformats.org/package/2006/relationships"><Relationship Id="rId3" Target="../media/image99.jpeg" Type="http://schemas.openxmlformats.org/officeDocument/2006/relationships/image"/><Relationship Id="rId2" Target="../notesSlides/notesSlide16.xml" Type="http://schemas.openxmlformats.org/officeDocument/2006/relationships/notesSlide"/><Relationship Id="rId1" Target="../slideLayouts/slideLayout6.xml" Type="http://schemas.openxmlformats.org/officeDocument/2006/relationships/slideLayout"/><Relationship Id="rId5" Target="../media/image100.pn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3.xml.rels><?xml version="1.0" encoding="UTF-8" standalone="yes" ?><Relationships xmlns="http://schemas.openxmlformats.org/package/2006/relationships"><Relationship Id="rId8" Target="../media/image11.jpeg" Type="http://schemas.openxmlformats.org/officeDocument/2006/relationships/image"/><Relationship Id="rId13" Target="../media/image16.jpeg" Type="http://schemas.openxmlformats.org/officeDocument/2006/relationships/image"/><Relationship Id="rId3" Target="../media/image5.jpeg" Type="http://schemas.openxmlformats.org/officeDocument/2006/relationships/image"/><Relationship Id="rId7" Target="../media/image10.png" Type="http://schemas.openxmlformats.org/officeDocument/2006/relationships/image"/><Relationship Id="rId12" Target="../media/image15.jpeg" Type="http://schemas.openxmlformats.org/officeDocument/2006/relationships/image"/><Relationship Id="rId17" Target="../media/image20.jpeg" Type="http://schemas.openxmlformats.org/officeDocument/2006/relationships/image"/><Relationship Id="rId2" Target="../notesSlides/notesSlide3.xml" Type="http://schemas.openxmlformats.org/officeDocument/2006/relationships/notesSlide"/><Relationship Id="rId16" Target="../media/image19.png" Type="http://schemas.openxmlformats.org/officeDocument/2006/relationships/image"/><Relationship Id="rId1" Target="../slideLayouts/slideLayout1.xml" Type="http://schemas.openxmlformats.org/officeDocument/2006/relationships/slideLayout"/><Relationship Id="rId6" Target="../media/image9.jpeg" Type="http://schemas.openxmlformats.org/officeDocument/2006/relationships/image"/><Relationship Id="rId11" Target="../media/image14.png" Type="http://schemas.openxmlformats.org/officeDocument/2006/relationships/image"/><Relationship Id="rId5" Target="../media/image8.png" Type="http://schemas.openxmlformats.org/officeDocument/2006/relationships/image"/><Relationship Id="rId15" Target="../media/image18.png" Type="http://schemas.openxmlformats.org/officeDocument/2006/relationships/image"/><Relationship Id="rId10" Target="../media/image13.jpeg" Type="http://schemas.openxmlformats.org/officeDocument/2006/relationships/image"/><Relationship Id="rId4" Target="../media/image7.jpeg" Type="http://schemas.openxmlformats.org/officeDocument/2006/relationships/image"/><Relationship Id="rId9" Target="../media/image12.jpeg" Type="http://schemas.openxmlformats.org/officeDocument/2006/relationships/image"/><Relationship Id="rId14" Target="../media/image17.png" Type="http://schemas.openxmlformats.org/officeDocument/2006/relationships/image"/></Relationships>
</file>

<file path=ppt/slides/_rels/slide30.xml.rels><?xml version="1.0" encoding="UTF-8" standalone="yes" ?><Relationships xmlns="http://schemas.openxmlformats.org/package/2006/relationships"><Relationship Id="rId3" Target="../media/image3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6.xml" Type="http://schemas.openxmlformats.org/officeDocument/2006/relationships/slideLayout"/><Relationship Id="rId4" Target="../media/image101.png" Type="http://schemas.openxmlformats.org/officeDocument/2006/relationships/image"/></Relationships>
</file>

<file path=ppt/slides/_rels/slide31.xml.rels><?xml version="1.0" encoding="UTF-8" standalone="yes" ?><Relationships xmlns="http://schemas.openxmlformats.org/package/2006/relationships"><Relationship Id="rId3" Target="../media/image102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32.xml.rels><?xml version="1.0" encoding="UTF-8" standalone="yes" ?><Relationships xmlns="http://schemas.openxmlformats.org/package/2006/relationships"><Relationship Id="rId3" Target="../media/image103.jpe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6.xml" Type="http://schemas.openxmlformats.org/officeDocument/2006/relationships/slideLayout"/></Relationships>
</file>

<file path=ppt/slides/_rels/slide33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notesSlides/notesSlide17.xml" Type="http://schemas.openxmlformats.org/officeDocument/2006/relationships/notesSlide"/><Relationship Id="rId1" Target="../slideLayouts/slideLayout6.xml" Type="http://schemas.openxmlformats.org/officeDocument/2006/relationships/slideLayout"/><Relationship Id="rId6" Target="../media/image106.jpeg" Type="http://schemas.openxmlformats.org/officeDocument/2006/relationships/image"/><Relationship Id="rId5" Target="../media/image105.jpeg" Type="http://schemas.openxmlformats.org/officeDocument/2006/relationships/image"/><Relationship Id="rId4" Target="../media/image104.jpeg" Type="http://schemas.openxmlformats.org/officeDocument/2006/relationships/image"/></Relationships>
</file>

<file path=ppt/slides/_rels/slide34.xml.rels><?xml version="1.0" encoding="UTF-8" standalone="yes" ?><Relationships xmlns="http://schemas.openxmlformats.org/package/2006/relationships"><Relationship Id="rId3" Target="../media/image107.png" Type="http://schemas.openxmlformats.org/officeDocument/2006/relationships/image"/><Relationship Id="rId2" Target="../media/image5.jpeg" Type="http://schemas.openxmlformats.org/officeDocument/2006/relationships/image"/><Relationship Id="rId1" Target="../slideLayouts/slideLayout6.xml" Type="http://schemas.openxmlformats.org/officeDocument/2006/relationships/slideLayout"/><Relationship Id="rId5" Target="mailto:ayaz.ahmed@saalfo.com" TargetMode="External" Type="http://schemas.openxmlformats.org/officeDocument/2006/relationships/hyperlink"/><Relationship Id="rId4" Target="../media/image108.png" Type="http://schemas.openxmlformats.org/officeDocument/2006/relationships/image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media/image22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6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media/image23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7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media/image24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8.xml.rels><?xml version="1.0" encoding="UTF-8" standalone="yes" ?><Relationships xmlns="http://schemas.openxmlformats.org/package/2006/relationships"><Relationship Id="rId3" Target="../media/image5.jpeg" Type="http://schemas.openxmlformats.org/officeDocument/2006/relationships/image"/><Relationship Id="rId2" Target="../media/image25.jpeg" Type="http://schemas.openxmlformats.org/officeDocument/2006/relationships/image"/><Relationship Id="rId1" Target="../slideLayouts/slideLayout7.xml" Type="http://schemas.openxmlformats.org/officeDocument/2006/relationships/slideLayout"/></Relationships>
</file>

<file path=ppt/slides/_rels/slide9.xml.rels><?xml version="1.0" encoding="UTF-8" standalone="yes" ?><Relationships xmlns="http://schemas.openxmlformats.org/package/2006/relationships"><Relationship Id="rId8" Target="../media/image18.png" Type="http://schemas.openxmlformats.org/officeDocument/2006/relationships/image"/><Relationship Id="rId3" Target="../media/image5.jpeg" Type="http://schemas.openxmlformats.org/officeDocument/2006/relationships/image"/><Relationship Id="rId7" Target="../media/image7.jpeg" Type="http://schemas.openxmlformats.org/officeDocument/2006/relationships/image"/><Relationship Id="rId2" Target="../notesSlides/notesSlide5.xml" Type="http://schemas.openxmlformats.org/officeDocument/2006/relationships/notesSlide"/><Relationship Id="rId1" Target="../slideLayouts/slideLayout1.xml" Type="http://schemas.openxmlformats.org/officeDocument/2006/relationships/slideLayout"/><Relationship Id="rId6" Target="../media/image27.jpeg" Type="http://schemas.openxmlformats.org/officeDocument/2006/relationships/image"/><Relationship Id="rId5" Target="../media/image26.wmf" Type="http://schemas.openxmlformats.org/officeDocument/2006/relationships/image"/><Relationship Id="rId4" Target="file:///D:\Machinery%20Details%20&amp;%20Photos\Panasonic\PanaCIM_gen2_en_23_0101.pdf" TargetMode="External" Type="http://schemas.openxmlformats.org/officeDocument/2006/relationships/oleObject"/><Relationship Id="rId9" Target="../media/image28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0" y="0"/>
            <a:ext cx="2971800" cy="936625"/>
          </a:xfrm>
        </p:spPr>
        <p:txBody>
          <a:bodyPr>
            <a:normAutofit/>
          </a:bodyPr>
          <a:lstStyle/>
          <a:p>
            <a:pPr algn="r"/>
            <a:r>
              <a:rPr lang="en-US" sz="3500" b="1" dirty="0"/>
              <a:t>AN OVERVIEW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287929" y="1524000"/>
            <a:ext cx="6484471" cy="2286000"/>
            <a:chOff x="1287929" y="1524000"/>
            <a:chExt cx="6484471" cy="2286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7929" y="1524000"/>
              <a:ext cx="5976471" cy="2022987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>
              <a:noFill/>
            </a:ln>
            <a:effectLst/>
          </p:spPr>
        </p:pic>
        <p:sp>
          <p:nvSpPr>
            <p:cNvPr id="4" name="Title 1"/>
            <p:cNvSpPr txBox="1">
              <a:spLocks/>
            </p:cNvSpPr>
            <p:nvPr/>
          </p:nvSpPr>
          <p:spPr>
            <a:xfrm>
              <a:off x="2133600" y="2975831"/>
              <a:ext cx="5638800" cy="83416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sz="3150" dirty="0"/>
                <a:t>                    </a:t>
              </a:r>
              <a:r>
                <a:rPr lang="en-US" sz="2600" dirty="0"/>
                <a:t>Safer, Smarter &amp; Sustainable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8DA0668-28B6-217B-4D4D-F1DE0DAC1C7E}"/>
              </a:ext>
            </a:extLst>
          </p:cNvPr>
          <p:cNvGrpSpPr/>
          <p:nvPr/>
        </p:nvGrpSpPr>
        <p:grpSpPr>
          <a:xfrm>
            <a:off x="1447800" y="3886200"/>
            <a:ext cx="5943600" cy="2787128"/>
            <a:chOff x="-708269" y="5248279"/>
            <a:chExt cx="4038600" cy="176212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4D28356-81F2-7ECE-6C90-F29A528BEE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016" y="5248279"/>
              <a:ext cx="1524000" cy="1190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7FAECCC1-0B31-FC7F-EB40-1D4A6079D451}"/>
                </a:ext>
              </a:extLst>
            </p:cNvPr>
            <p:cNvSpPr txBox="1">
              <a:spLocks/>
            </p:cNvSpPr>
            <p:nvPr/>
          </p:nvSpPr>
          <p:spPr>
            <a:xfrm>
              <a:off x="-708269" y="6016941"/>
              <a:ext cx="4038600" cy="99346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 dirty="0"/>
                <a:t>                    </a:t>
              </a:r>
              <a:r>
                <a:rPr lang="en-US" b="1" dirty="0"/>
                <a:t>ISO 9001:2015 Certified Company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0285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65797-0E5B-50ED-43F5-60940357B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>
            <a:extLst>
              <a:ext uri="{FF2B5EF4-FFF2-40B4-BE49-F238E27FC236}">
                <a16:creationId xmlns:a16="http://schemas.microsoft.com/office/drawing/2014/main" id="{F3E369F2-2062-4639-390D-B9AED4C52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" name="Title 1">
            <a:extLst>
              <a:ext uri="{FF2B5EF4-FFF2-40B4-BE49-F238E27FC236}">
                <a16:creationId xmlns:a16="http://schemas.microsoft.com/office/drawing/2014/main" id="{5192ED97-D70A-E921-38E2-A0E54A5F7512}"/>
              </a:ext>
            </a:extLst>
          </p:cNvPr>
          <p:cNvSpPr txBox="1">
            <a:spLocks/>
          </p:cNvSpPr>
          <p:nvPr/>
        </p:nvSpPr>
        <p:spPr>
          <a:xfrm>
            <a:off x="5444670" y="6248400"/>
            <a:ext cx="3546930" cy="527156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b="1" u="sng" dirty="0"/>
              <a:t>SMT Line with </a:t>
            </a:r>
            <a:r>
              <a:rPr lang="en-US" sz="1400" b="1" u="sng" dirty="0" err="1"/>
              <a:t>PanaCIM</a:t>
            </a:r>
            <a:r>
              <a:rPr lang="en-US" sz="1400" b="1" u="sng" dirty="0"/>
              <a:t> Traceability Software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7822704-7AD3-21C3-7A60-EAA0968315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60142"/>
              </p:ext>
            </p:extLst>
          </p:nvPr>
        </p:nvGraphicFramePr>
        <p:xfrm>
          <a:off x="7615247" y="1357659"/>
          <a:ext cx="1676400" cy="9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4" imgW="914400" imgH="806400" progId="Acrobat.Document.DC">
                  <p:link updateAutomatic="1"/>
                </p:oleObj>
              </mc:Choice>
              <mc:Fallback>
                <p:oleObj name="Acrobat Document" showAsIcon="1" r:id="rId4" imgW="914400" imgH="806400" progId="Acrobat.Document.DC">
                  <p:link updateAutomatic="1"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1D8846C8-9E06-9524-0063-2019A9514A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15247" y="1357659"/>
                        <a:ext cx="1676400" cy="930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85B609A-8656-EFD7-A761-356D68B027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38200"/>
            <a:ext cx="7381894" cy="2690617"/>
          </a:xfrm>
          <a:prstGeom prst="rect">
            <a:avLst/>
          </a:prstGeom>
        </p:spPr>
      </p:pic>
      <p:pic>
        <p:nvPicPr>
          <p:cNvPr id="7" name="Picture 2" descr="Surface mount technology assembly (SMT) image of working area incorrect machine open cover not safety at manufacturing of electronic equipment, blur background ,Indoor photo of PCB assembly plant">
            <a:extLst>
              <a:ext uri="{FF2B5EF4-FFF2-40B4-BE49-F238E27FC236}">
                <a16:creationId xmlns:a16="http://schemas.microsoft.com/office/drawing/2014/main" id="{047D6CCD-D7CC-66FE-731C-262DAD506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670" y="2819400"/>
            <a:ext cx="3710215" cy="344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2">
            <a:extLst>
              <a:ext uri="{FF2B5EF4-FFF2-40B4-BE49-F238E27FC236}">
                <a16:creationId xmlns:a16="http://schemas.microsoft.com/office/drawing/2014/main" id="{76ABB3BB-CE56-C6FD-5EA8-FC2978E6E7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01" y="826840"/>
            <a:ext cx="2731843" cy="43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E723FD-079F-26E9-F4E9-EAF8D3DA37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51508" y="3235377"/>
            <a:ext cx="624114" cy="60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05D093-5EEF-2153-FBB1-5DAB74489E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71437" y="2084614"/>
            <a:ext cx="624114" cy="60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2F32715-A355-5ED8-4BC6-F1CE20A6E704}"/>
              </a:ext>
            </a:extLst>
          </p:cNvPr>
          <p:cNvSpPr txBox="1"/>
          <p:nvPr/>
        </p:nvSpPr>
        <p:spPr>
          <a:xfrm>
            <a:off x="3844598" y="3159177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solidFill>
                  <a:schemeClr val="accent2">
                    <a:lumMod val="75000"/>
                  </a:schemeClr>
                </a:solidFill>
              </a:rPr>
              <a:t>Inline SPI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A2DFDA-B4A1-0C62-C81B-8BC9399C8239}"/>
              </a:ext>
            </a:extLst>
          </p:cNvPr>
          <p:cNvSpPr txBox="1"/>
          <p:nvPr/>
        </p:nvSpPr>
        <p:spPr>
          <a:xfrm>
            <a:off x="7115194" y="2051230"/>
            <a:ext cx="129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solidFill>
                  <a:schemeClr val="accent2">
                    <a:lumMod val="75000"/>
                  </a:schemeClr>
                </a:solidFill>
              </a:rPr>
              <a:t>Inline AOI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66CC61F-BC61-E93D-A028-5399F2F4BF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199" y="3429000"/>
            <a:ext cx="5399292" cy="32766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E369A2F6-BA91-00FF-A72F-1B59DCFEB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506" y="-168263"/>
            <a:ext cx="7553306" cy="1006463"/>
          </a:xfrm>
        </p:spPr>
        <p:txBody>
          <a:bodyPr>
            <a:normAutofit/>
          </a:bodyPr>
          <a:lstStyle/>
          <a:p>
            <a:pPr algn="l"/>
            <a:r>
              <a:rPr lang="en-US" sz="2000" b="1" u="sng" dirty="0"/>
              <a:t>NEW SMT LINE 2 FOR HIGH-MIX HIGH-TECH/ HIGH VOLUME</a:t>
            </a:r>
          </a:p>
        </p:txBody>
      </p:sp>
    </p:spTree>
    <p:extLst>
      <p:ext uri="{BB962C8B-B14F-4D97-AF65-F5344CB8AC3E}">
        <p14:creationId xmlns:p14="http://schemas.microsoft.com/office/powerpoint/2010/main" val="629378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3F424-8C39-634B-951C-D267BB727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>
            <a:extLst>
              <a:ext uri="{FF2B5EF4-FFF2-40B4-BE49-F238E27FC236}">
                <a16:creationId xmlns:a16="http://schemas.microsoft.com/office/drawing/2014/main" id="{E285C908-183F-24AF-79E8-CC86A51F9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-23149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C94DA73B-536A-D335-89BC-8649CFA4A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53" y="152400"/>
            <a:ext cx="639714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3400" b="1" u="sng" dirty="0" err="1">
                <a:solidFill>
                  <a:srgbClr val="000000"/>
                </a:solidFill>
                <a:latin typeface="+mj-lt"/>
                <a:cs typeface="Lucida Sans Unicode" pitchFamily="34" charset="0"/>
              </a:rPr>
              <a:t>Cyberoptics</a:t>
            </a:r>
            <a:r>
              <a:rPr lang="en-US" sz="3400" b="1" u="sng" dirty="0">
                <a:solidFill>
                  <a:srgbClr val="000000"/>
                </a:solidFill>
                <a:latin typeface="+mj-lt"/>
                <a:cs typeface="Lucida Sans Unicode" pitchFamily="34" charset="0"/>
              </a:rPr>
              <a:t> – SPI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8E1AE6-1D15-42E1-8405-334A9AC2B5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1" y="937548"/>
            <a:ext cx="5029200" cy="52538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2845CB-75EF-6F7A-8EBE-4F5E9D1E9C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7400" y="1130736"/>
            <a:ext cx="2864510" cy="458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580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81F95-B370-C229-E695-8896EBA7E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>
            <a:extLst>
              <a:ext uri="{FF2B5EF4-FFF2-40B4-BE49-F238E27FC236}">
                <a16:creationId xmlns:a16="http://schemas.microsoft.com/office/drawing/2014/main" id="{8DB48FA6-056E-56C1-CB29-8C71DEBAE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-23149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6BB8C91C-EE10-08BE-6E9F-9EF7B078C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53" y="152400"/>
            <a:ext cx="639714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3400" b="1" u="sng" dirty="0" err="1">
                <a:solidFill>
                  <a:srgbClr val="000000"/>
                </a:solidFill>
                <a:latin typeface="+mj-lt"/>
                <a:cs typeface="Lucida Sans Unicode" pitchFamily="34" charset="0"/>
              </a:rPr>
              <a:t>Cyberoptics</a:t>
            </a:r>
            <a:r>
              <a:rPr lang="en-US" sz="3400" b="1" u="sng" dirty="0">
                <a:solidFill>
                  <a:srgbClr val="000000"/>
                </a:solidFill>
                <a:latin typeface="+mj-lt"/>
                <a:cs typeface="Lucida Sans Unicode" pitchFamily="34" charset="0"/>
              </a:rPr>
              <a:t> – AOI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EEEA7A-A9A7-46BA-3D9C-870B9832C021}"/>
              </a:ext>
            </a:extLst>
          </p:cNvPr>
          <p:cNvSpPr txBox="1"/>
          <p:nvPr/>
        </p:nvSpPr>
        <p:spPr>
          <a:xfrm>
            <a:off x="152400" y="937549"/>
            <a:ext cx="4620984" cy="5463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dirty="0"/>
              <a:t>QX600 is equipped with SAM (Statistical Appearance Modeling) vision technology. SAM works in perfect harmony with AI² (Autonomous Image Interpretation) technology to enable fast programming and reliable discrimination against defects.</a:t>
            </a:r>
          </a:p>
          <a:p>
            <a:endParaRPr lang="en-IN" sz="1300" b="1" dirty="0">
              <a:solidFill>
                <a:srgbClr val="000000"/>
              </a:solidFill>
            </a:endParaRPr>
          </a:p>
          <a:p>
            <a:pPr algn="l"/>
            <a:r>
              <a:rPr lang="en-IN" sz="1300" b="1" i="0" dirty="0">
                <a:solidFill>
                  <a:srgbClr val="000000"/>
                </a:solidFill>
                <a:effectLst/>
              </a:rPr>
              <a:t>Features:</a:t>
            </a:r>
          </a:p>
          <a:p>
            <a:pPr algn="l"/>
            <a:endParaRPr lang="en-IN" sz="500" b="0" i="0" dirty="0">
              <a:solidFill>
                <a:srgbClr val="000000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Typical Scanning Speed 200 cm2 /sec (31in.2 /sec)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 Minimum Component Size 0402 mm (01005 in.)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Board Length (without re-inspection) QX600: Min. 50 mm (2 in.)/ Max. 457 mm† (18 in.) QX600-L: Min. 50 mm (2 in.)/ Max. 510mm†† (20.0 in.)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Board Width QX600: Min. 50 mm (2 in.)/ Max. 308 mm (12 in.) QX600-L: Min. 50 mm (2 in.)/ Max. 590mm (23.2 in.) Board Length + Width (QX600-D Model) Single Lane: Boarder up to 510 (L) x 300 (W) mm (20.0 x 11.8 in) Dual Lane: Min. 50 mm (2 in.)/ Max. 590mm (23.2 in.)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Component Height Clearance (max) 35mm (1.378 in.)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Board Edge Clearance (min) 3.0 mm (0.125 in.) – bottom side only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Component Types Inspected Standard SMT (chips, J-lead, gull-wing, BGA, etc.), through-hole, odd-form, clips, connectors, header pins, and others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/>
              <a:t>Component Defect Categories Missing, polarity, tombstone, billboard, flipped, wrong part, gross body and lead damage, and others</a:t>
            </a:r>
            <a:endParaRPr lang="en-IN" sz="13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067F5E-BC6E-2B59-E5F0-C75510251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0" y="1066800"/>
            <a:ext cx="370224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12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89" y="1073578"/>
            <a:ext cx="2647311" cy="199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88" y="3121544"/>
            <a:ext cx="2647309" cy="192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88" y="5105400"/>
            <a:ext cx="2647309" cy="165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228600" y="-76200"/>
            <a:ext cx="510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400" b="1" u="sng" dirty="0"/>
              <a:t>PCBA Facility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617534-F92A-BA80-29AA-4EBA2BFF9B3F}"/>
              </a:ext>
            </a:extLst>
          </p:cNvPr>
          <p:cNvSpPr txBox="1"/>
          <p:nvPr/>
        </p:nvSpPr>
        <p:spPr>
          <a:xfrm>
            <a:off x="228600" y="990600"/>
            <a:ext cx="51816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700" dirty="0"/>
              <a:t>Hand soldering  we do with control environment with password protected for monitoring temperature.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700" dirty="0"/>
              <a:t>ESD safe workstations, calibrated soldering station and tools with temperature and humidity controlled zones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700" dirty="0"/>
              <a:t>Each soldering joint is produced under rigid control of strict wetting, fillet and intermetallic layer requirements with correct thermal profile application.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700" dirty="0"/>
              <a:t>Carries inspection with  microscopic inspection with full traceability of materials, operators, tools and process parameters.</a:t>
            </a:r>
          </a:p>
          <a:p>
            <a:endParaRPr lang="en-IN" sz="500" dirty="0"/>
          </a:p>
          <a:p>
            <a:r>
              <a:rPr lang="en-IN" sz="1700" b="1" dirty="0"/>
              <a:t>Application:</a:t>
            </a:r>
          </a:p>
          <a:p>
            <a:pPr marL="342900" indent="-342900">
              <a:buAutoNum type="arabicPeriod"/>
            </a:pPr>
            <a:r>
              <a:rPr lang="en-IN" sz="1700" dirty="0"/>
              <a:t>Defence and Aerospace.</a:t>
            </a:r>
          </a:p>
          <a:p>
            <a:pPr marL="342900" indent="-342900">
              <a:buAutoNum type="arabicPeriod"/>
            </a:pPr>
            <a:r>
              <a:rPr lang="en-IN" sz="1700" dirty="0"/>
              <a:t>Medical.</a:t>
            </a:r>
          </a:p>
          <a:p>
            <a:pPr marL="342900" indent="-342900">
              <a:buAutoNum type="arabicPeriod"/>
            </a:pPr>
            <a:r>
              <a:rPr lang="en-IN" sz="1700" dirty="0"/>
              <a:t>Railway.</a:t>
            </a:r>
          </a:p>
          <a:p>
            <a:pPr marL="342900" indent="-342900">
              <a:buAutoNum type="arabicPeriod"/>
            </a:pPr>
            <a:r>
              <a:rPr lang="en-IN" sz="1700" dirty="0"/>
              <a:t>Industrial.</a:t>
            </a:r>
          </a:p>
          <a:p>
            <a:pPr marL="342900" indent="-342900">
              <a:buAutoNum type="arabicPeriod"/>
            </a:pPr>
            <a:r>
              <a:rPr lang="en-IN" sz="1700" dirty="0"/>
              <a:t>Automotive.</a:t>
            </a:r>
          </a:p>
          <a:p>
            <a:pPr marL="342900" indent="-342900">
              <a:buAutoNum type="arabicPeriod"/>
            </a:pPr>
            <a:r>
              <a:rPr lang="en-IN" sz="1700" dirty="0"/>
              <a:t>EV</a:t>
            </a:r>
          </a:p>
        </p:txBody>
      </p:sp>
    </p:spTree>
    <p:extLst>
      <p:ext uri="{BB962C8B-B14F-4D97-AF65-F5344CB8AC3E}">
        <p14:creationId xmlns:p14="http://schemas.microsoft.com/office/powerpoint/2010/main" val="1838165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80010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609600" y="381000"/>
            <a:ext cx="6019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3400" b="1" u="sng" dirty="0">
                <a:solidFill>
                  <a:srgbClr val="000000"/>
                </a:solidFill>
                <a:latin typeface="+mj-lt"/>
                <a:cs typeface="Lucida Sans Unicode" pitchFamily="34" charset="0"/>
              </a:rPr>
              <a:t>Cable Harness Facility</a:t>
            </a:r>
          </a:p>
        </p:txBody>
      </p:sp>
    </p:spTree>
    <p:extLst>
      <p:ext uri="{BB962C8B-B14F-4D97-AF65-F5344CB8AC3E}">
        <p14:creationId xmlns:p14="http://schemas.microsoft.com/office/powerpoint/2010/main" val="3391670295"/>
      </p:ext>
    </p:extLst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 noChangeAspect="1" noGrp="1"/>
          </p:cNvPicPr>
          <p:nvPr>
            <p:ph idx="1"/>
          </p:nvPr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" l="215" r="101" t="25"/>
          <a:stretch/>
        </p:blipFill>
        <p:spPr bwMode="auto">
          <a:xfrm>
            <a:off x="1150307" y="762000"/>
            <a:ext cx="1973893" cy="173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rrowheads="1"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0" l="148" r="113" t="126"/>
          <a:stretch/>
        </p:blipFill>
        <p:spPr bwMode="auto">
          <a:xfrm>
            <a:off x="3278426" y="762000"/>
            <a:ext cx="2987205" cy="173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5"/>
          <a:srcRect b="166" l="238" r="4" t="46"/>
          <a:stretch/>
        </p:blipFill>
        <p:spPr>
          <a:xfrm>
            <a:off x="6265631" y="1030674"/>
            <a:ext cx="2878367" cy="13134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512509" y="2496537"/>
            <a:ext cx="2964491" cy="106182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indent="-342900" marL="342900">
              <a:buFont charset="2" pitchFamily="2" typeface="Wingdings"/>
              <a:buChar char="v"/>
            </a:pPr>
            <a:r>
              <a:rPr dirty="0" lang="en-US" sz="1200"/>
              <a:t>The machine details</a:t>
            </a:r>
          </a:p>
          <a:p>
            <a:r>
              <a:rPr dirty="0" lang="en-US" sz="1200"/>
              <a:t>           </a:t>
            </a:r>
            <a:r>
              <a:rPr b="1" dirty="0" lang="en-US" sz="1200"/>
              <a:t>Model HF2000 -  </a:t>
            </a:r>
            <a:r>
              <a:rPr b="1" dirty="0" err="1" lang="en-US" sz="1200"/>
              <a:t>Sai</a:t>
            </a:r>
            <a:r>
              <a:rPr b="1" dirty="0" lang="en-US" sz="1200"/>
              <a:t> Paradise - Make</a:t>
            </a:r>
          </a:p>
          <a:p>
            <a:endParaRPr b="1" dirty="0" lang="en-US" sz="300"/>
          </a:p>
          <a:p>
            <a:r>
              <a:rPr dirty="0" lang="en-US" sz="1200"/>
              <a:t>           High Quality Precision  Bench Top </a:t>
            </a:r>
          </a:p>
          <a:p>
            <a:r>
              <a:rPr dirty="0" lang="en-US" sz="1200"/>
              <a:t>           Crimping  with  Optional Crimp Force </a:t>
            </a:r>
          </a:p>
          <a:p>
            <a:r>
              <a:rPr dirty="0" lang="en-US" sz="1200"/>
              <a:t>           Monitor Available</a:t>
            </a:r>
          </a:p>
        </p:txBody>
      </p:sp>
      <p:pic>
        <p:nvPicPr>
          <p:cNvPr id="4099" name="Picture 3"/>
          <p:cNvPicPr>
            <a:picLocks noChangeArrowheads="1"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605277"/>
            <a:ext cx="7391400" cy="3252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rrowheads="1"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-23149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9854" y="2530797"/>
            <a:ext cx="3958746" cy="118494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indent="-342900" marL="342900">
              <a:buFont charset="2" pitchFamily="2" typeface="Wingdings"/>
              <a:buChar char="v"/>
            </a:pPr>
            <a:r>
              <a:rPr dirty="0" lang="en-US" sz="1200"/>
              <a:t>The machine details</a:t>
            </a:r>
          </a:p>
          <a:p>
            <a:r>
              <a:rPr b="1" dirty="0" lang="en-US" sz="1100"/>
              <a:t>            Model SQ-BJYJ8114-3</a:t>
            </a:r>
          </a:p>
          <a:p>
            <a:pPr indent="-342900" lvl="1" marL="800100">
              <a:buFont typeface="+mj-lt"/>
              <a:buAutoNum type="arabicPeriod"/>
            </a:pPr>
            <a:r>
              <a:rPr dirty="0" lang="en-US" sz="1200"/>
              <a:t>Production efficiency </a:t>
            </a:r>
            <a:r>
              <a:rPr b="1" dirty="0" lang="en-US" sz="1200">
                <a:solidFill>
                  <a:srgbClr val="00B0F0"/>
                </a:solidFill>
              </a:rPr>
              <a:t>2000 pieces/hour.</a:t>
            </a:r>
          </a:p>
          <a:p>
            <a:pPr indent="-342900" lvl="1" marL="800100">
              <a:buFont typeface="+mj-lt"/>
              <a:buAutoNum type="arabicPeriod"/>
            </a:pPr>
            <a:r>
              <a:rPr dirty="0" lang="en-US" sz="1200"/>
              <a:t>Wire cutting range from </a:t>
            </a:r>
            <a:r>
              <a:rPr b="1" dirty="0" lang="en-US" sz="1200">
                <a:solidFill>
                  <a:srgbClr val="00B0F0"/>
                </a:solidFill>
              </a:rPr>
              <a:t>1mm to 99999.9mm.</a:t>
            </a:r>
          </a:p>
          <a:p>
            <a:pPr indent="-342900" lvl="1" marL="800100">
              <a:buFont typeface="+mj-lt"/>
              <a:buAutoNum type="arabicPeriod"/>
            </a:pPr>
            <a:r>
              <a:rPr dirty="0" lang="en-US" sz="1200"/>
              <a:t>Wire Diameter ranging from </a:t>
            </a:r>
            <a:r>
              <a:rPr b="1" dirty="0" lang="en-US" sz="1200">
                <a:solidFill>
                  <a:srgbClr val="00B0F0"/>
                </a:solidFill>
              </a:rPr>
              <a:t>0.14sqmm to 16sqmm.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0" y="2420337"/>
            <a:ext cx="3224223" cy="118494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indent="-342900" marL="342900">
              <a:buFont charset="2" pitchFamily="2" typeface="Wingdings"/>
              <a:buChar char="v"/>
            </a:pPr>
            <a:r>
              <a:rPr dirty="0" lang="en-US" sz="1200"/>
              <a:t>The machine details</a:t>
            </a:r>
          </a:p>
          <a:p>
            <a:r>
              <a:rPr b="1" dirty="0" lang="en-US" sz="1100"/>
              <a:t>            Model SQ-BJYJ8112-1</a:t>
            </a:r>
          </a:p>
          <a:p>
            <a:pPr indent="-342900" lvl="1" marL="800100">
              <a:buFont typeface="+mj-lt"/>
              <a:buAutoNum type="arabicPeriod"/>
            </a:pPr>
            <a:r>
              <a:rPr dirty="0" lang="en-US" sz="1200"/>
              <a:t>The tester can pull test the crimped terminals with wire ranging  from </a:t>
            </a:r>
            <a:r>
              <a:rPr b="1" dirty="0" lang="en-US" sz="1200">
                <a:solidFill>
                  <a:srgbClr val="00B0F0"/>
                </a:solidFill>
              </a:rPr>
              <a:t>1AWG to 22AWG </a:t>
            </a:r>
            <a:r>
              <a:rPr dirty="0" lang="en-US" sz="1200"/>
              <a:t>as per the </a:t>
            </a:r>
            <a:r>
              <a:rPr b="1" dirty="0" lang="en-US" sz="1200">
                <a:solidFill>
                  <a:srgbClr val="00B0F0"/>
                </a:solidFill>
              </a:rPr>
              <a:t>UL 486A with </a:t>
            </a:r>
            <a:r>
              <a:rPr dirty="0" lang="en-US" sz="1200"/>
              <a:t>Test Accuracy  0.04kg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79853" y="152400"/>
            <a:ext cx="639714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b="1" dirty="0" lang="en-US" sz="3400" u="sng">
                <a:solidFill>
                  <a:srgbClr val="000000"/>
                </a:solidFill>
                <a:latin typeface="+mj-lt"/>
                <a:cs charset="0" pitchFamily="34" typeface="Lucida Sans Unicode"/>
              </a:rPr>
              <a:t>Automated Cable Harness Facility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6200" y="1080655"/>
            <a:ext cx="1371600" cy="900545"/>
          </a:xfrm>
          <a:prstGeom prst="rect">
            <a:avLst/>
          </a:prstGeom>
        </p:spPr>
        <p:txBody>
          <a:bodyPr anchor="ctr" bIns="45720" lIns="91440" rIns="91440" rtlCol="0" tIns="45720" vert="horz">
            <a:normAutofit fontScale="85000" lnSpcReduction="20000"/>
          </a:bodyPr>
          <a:lstStyle>
            <a:lvl1pPr algn="ctr" defTabSz="914400" eaLnBrk="1" hangingPunct="1" latinLnBrk="0" rtl="0">
              <a:spcBef>
                <a:spcPct val="0"/>
              </a:spcBef>
              <a:buNone/>
              <a:defRPr kern="1200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b="1" dirty="0" lang="en-US" sz="2400" u="sng">
                <a:solidFill>
                  <a:srgbClr val="000000"/>
                </a:solidFill>
              </a:rPr>
              <a:t>Cable </a:t>
            </a:r>
          </a:p>
          <a:p>
            <a:pPr algn="l"/>
            <a:r>
              <a:rPr b="1" dirty="0" lang="en-US" sz="2400" u="sng">
                <a:solidFill>
                  <a:srgbClr val="000000"/>
                </a:solidFill>
              </a:rPr>
              <a:t>Assembly Line </a:t>
            </a:r>
          </a:p>
        </p:txBody>
      </p:sp>
      <p:sp>
        <p:nvSpPr>
          <p:cNvPr id="3" name="Right Arrow 2"/>
          <p:cNvSpPr/>
          <p:nvPr/>
        </p:nvSpPr>
        <p:spPr>
          <a:xfrm>
            <a:off x="304800" y="1981200"/>
            <a:ext cx="5334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en-US"/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10D609A-B8DA-2924-7FB2-B8B244A5C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0"/>
            <a:ext cx="1752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b="1" dirty="0" lang="en-US" sz="2600" u="sng">
                <a:solidFill>
                  <a:srgbClr val="000000"/>
                </a:solidFill>
                <a:latin typeface="+mj-lt"/>
                <a:cs charset="0" pitchFamily="34" typeface="Lucida Sans Unicode"/>
              </a:rPr>
              <a:t>HIGH-MIX HIGH-TECH</a:t>
            </a:r>
          </a:p>
        </p:txBody>
      </p:sp>
    </p:spTree>
    <p:extLst>
      <p:ext uri="{BB962C8B-B14F-4D97-AF65-F5344CB8AC3E}">
        <p14:creationId xmlns:p14="http://schemas.microsoft.com/office/powerpoint/2010/main" val="1837348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581400"/>
            <a:ext cx="21336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295400"/>
            <a:ext cx="2133600" cy="232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28600" y="304800"/>
            <a:ext cx="6096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u="sng" dirty="0"/>
              <a:t>Saalfo Capability &amp; Performance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228600" y="990600"/>
            <a:ext cx="67056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1400" b="1" u="sng" dirty="0">
                <a:solidFill>
                  <a:srgbClr val="000000"/>
                </a:solidFill>
                <a:latin typeface="+mj-lt"/>
              </a:rPr>
              <a:t>Hi-Tech SMT: </a:t>
            </a:r>
          </a:p>
          <a:p>
            <a:pPr algn="l"/>
            <a:r>
              <a:rPr lang="en-US" sz="1400" dirty="0">
                <a:solidFill>
                  <a:srgbClr val="000000"/>
                </a:solidFill>
                <a:latin typeface="+mj-lt"/>
              </a:rPr>
              <a:t>Handling complex and dense populated boards having &gt;300 SMD parts with BGA &amp; QFP packages. CPH 86K per hour with 4 sigma accuracy.</a:t>
            </a:r>
          </a:p>
          <a:p>
            <a:pPr algn="l"/>
            <a:endParaRPr lang="en-US" sz="500" b="1" dirty="0">
              <a:solidFill>
                <a:srgbClr val="000000"/>
              </a:solidFill>
              <a:latin typeface="+mj-lt"/>
            </a:endParaRPr>
          </a:p>
          <a:p>
            <a:r>
              <a:rPr lang="en-US" sz="1400" b="1" u="sng" dirty="0">
                <a:solidFill>
                  <a:srgbClr val="000000"/>
                </a:solidFill>
                <a:latin typeface="+mj-lt"/>
              </a:rPr>
              <a:t>Cable Harness:</a:t>
            </a:r>
            <a:r>
              <a:rPr lang="en-US" sz="1400" b="1" dirty="0">
                <a:solidFill>
                  <a:srgbClr val="000000"/>
                </a:solidFill>
                <a:latin typeface="+mj-lt"/>
              </a:rPr>
              <a:t>  </a:t>
            </a:r>
            <a:r>
              <a:rPr lang="en-US" sz="1400" dirty="0"/>
              <a:t>Hi-Tech cable assembly for Railways segment with 11 types bunch cables in a single unit. Doing harness for chemical dosing pumps for Industrial segment</a:t>
            </a:r>
            <a:r>
              <a:rPr lang="en-US" sz="1400" dirty="0">
                <a:solidFill>
                  <a:srgbClr val="000000"/>
                </a:solidFill>
              </a:rPr>
              <a:t>.</a:t>
            </a:r>
            <a:endParaRPr lang="en-US" sz="1400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500" b="1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1400" b="1" u="sng" dirty="0">
                <a:solidFill>
                  <a:srgbClr val="000000"/>
                </a:solidFill>
                <a:latin typeface="+mj-lt"/>
              </a:rPr>
              <a:t>Box Build Integrating with EOL Testing:</a:t>
            </a:r>
          </a:p>
          <a:p>
            <a:pPr algn="l"/>
            <a:r>
              <a:rPr lang="en-US" sz="1400" dirty="0">
                <a:solidFill>
                  <a:srgbClr val="000000"/>
                </a:solidFill>
                <a:latin typeface="+mj-lt"/>
              </a:rPr>
              <a:t>Doing PCBA, wiring harness, complete box build integration and final product level testing and in that some of the products are having displays.</a:t>
            </a:r>
          </a:p>
          <a:p>
            <a:pPr algn="l"/>
            <a:endParaRPr lang="en-US" sz="500" b="1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1400" b="1" u="sng" dirty="0">
                <a:solidFill>
                  <a:srgbClr val="000000"/>
                </a:solidFill>
                <a:latin typeface="+mj-lt"/>
              </a:rPr>
              <a:t>Multi-Products Assembly Experience : </a:t>
            </a:r>
          </a:p>
          <a:p>
            <a:pPr algn="l"/>
            <a:r>
              <a:rPr lang="en-US" sz="1400" dirty="0">
                <a:solidFill>
                  <a:srgbClr val="000000"/>
                </a:solidFill>
                <a:latin typeface="+mj-lt"/>
              </a:rPr>
              <a:t>Doing high </a:t>
            </a:r>
            <a:r>
              <a:rPr lang="en-US" sz="1400" dirty="0">
                <a:latin typeface="+mj-lt"/>
              </a:rPr>
              <a:t>complex  Smart Meters (IOT), Industrial  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Automation, Relay and Railway Signaling products with more than 12 different varieties. Each variety has 4-5 boards.</a:t>
            </a:r>
          </a:p>
          <a:p>
            <a:pPr algn="l"/>
            <a:endParaRPr lang="en-US" sz="500" b="1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1400" b="1" u="sng" dirty="0">
                <a:solidFill>
                  <a:srgbClr val="000000"/>
                </a:solidFill>
                <a:latin typeface="+mj-lt"/>
              </a:rPr>
              <a:t>Special Process: </a:t>
            </a:r>
          </a:p>
          <a:p>
            <a:r>
              <a:rPr lang="en-US" sz="1400" dirty="0">
                <a:solidFill>
                  <a:srgbClr val="000000"/>
                </a:solidFill>
              </a:rPr>
              <a:t>We can meet and follow the UL required assembly process for customer specs and UL file. We will provide the COC &amp; traceability. </a:t>
            </a:r>
            <a:r>
              <a:rPr lang="en-US" sz="1400" dirty="0">
                <a:solidFill>
                  <a:srgbClr val="000000"/>
                </a:solidFill>
                <a:latin typeface="+mj-lt"/>
              </a:rPr>
              <a:t>Doing different types of Gluing &amp; Conformal Coating  with both spray and manual as per the customer requirement.</a:t>
            </a:r>
          </a:p>
          <a:p>
            <a:pPr algn="l"/>
            <a:endParaRPr lang="en-US" sz="500" b="1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1400" b="1" u="sng" dirty="0">
                <a:solidFill>
                  <a:srgbClr val="000000"/>
                </a:solidFill>
                <a:latin typeface="+mj-lt"/>
              </a:rPr>
              <a:t>Jigs &amp; Fixture Development:</a:t>
            </a:r>
          </a:p>
          <a:p>
            <a:pPr algn="l"/>
            <a:r>
              <a:rPr lang="en-US" sz="1400" dirty="0">
                <a:solidFill>
                  <a:srgbClr val="000000"/>
                </a:solidFill>
                <a:latin typeface="+mj-lt"/>
              </a:rPr>
              <a:t>We have developed in-house test jigs and fixtures based on the specifications and drawings provided by customer.</a:t>
            </a:r>
          </a:p>
          <a:p>
            <a:pPr algn="l"/>
            <a:endParaRPr lang="en-US" sz="500" b="1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1400" b="1" u="sng" dirty="0">
                <a:solidFill>
                  <a:srgbClr val="000000"/>
                </a:solidFill>
                <a:latin typeface="+mj-lt"/>
              </a:rPr>
              <a:t>Vendor Development &amp; Management:</a:t>
            </a:r>
          </a:p>
          <a:p>
            <a:pPr algn="l"/>
            <a:r>
              <a:rPr lang="en-US" sz="1400" dirty="0">
                <a:solidFill>
                  <a:srgbClr val="000000"/>
                </a:solidFill>
                <a:latin typeface="+mj-lt"/>
              </a:rPr>
              <a:t>Good Vendor Base for both local and global requirements… specially for plastics and mechanicals we have qualified suppliers locally who can give competitive prices along with highest quality.</a:t>
            </a:r>
          </a:p>
          <a:p>
            <a:pPr algn="l"/>
            <a:endParaRPr lang="en-US" sz="500" b="1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1400" b="1" u="sng" dirty="0">
                <a:solidFill>
                  <a:srgbClr val="000000"/>
                </a:solidFill>
                <a:latin typeface="+mj-lt"/>
              </a:rPr>
              <a:t>Design &amp; Development:</a:t>
            </a:r>
          </a:p>
          <a:p>
            <a:pPr algn="l"/>
            <a:r>
              <a:rPr lang="en-US" sz="1400" dirty="0">
                <a:solidFill>
                  <a:srgbClr val="000000"/>
                </a:solidFill>
                <a:latin typeface="+mj-lt"/>
              </a:rPr>
              <a:t>We have a local design partner APT who is supporting us for complete design and re-engineering activities including software development.</a:t>
            </a:r>
          </a:p>
          <a:p>
            <a:pPr algn="l"/>
            <a:endParaRPr lang="en-US" sz="1400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1400" b="1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0695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oup 77"/>
          <p:cNvGraphicFramePr>
            <a:graphicFrameLocks noGrp="1"/>
          </p:cNvGraphicFramePr>
          <p:nvPr/>
        </p:nvGraphicFramePr>
        <p:xfrm>
          <a:off x="457200" y="1219200"/>
          <a:ext cx="8305799" cy="2915694"/>
        </p:xfrm>
        <a:graphic>
          <a:graphicData uri="http://schemas.openxmlformats.org/drawingml/2006/table">
            <a:tbl>
              <a:tblPr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tblPr>
              <a:tblGrid>
                <a:gridCol w="2049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8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89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9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59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59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169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10265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Design Validation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NPI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68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Board Production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NPI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Production Engineering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PCB Assembly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058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Cable Harness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NPI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Production Engineering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PCB Assembly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Cable Harness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58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Product Integration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NPI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Production Engineering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PCB Assembly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Cable Harness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Box Build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58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Life Cycle Management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 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NPI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Production Engineering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PCB Assembly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Cable Harness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Box Build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icrosoft Sans Serif" pitchFamily="34" charset="0"/>
                          <a:cs typeface="Microsoft Sans Serif" pitchFamily="34" charset="0"/>
                        </a:rPr>
                        <a:t>Product Management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2" marB="4571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04800" y="381000"/>
            <a:ext cx="6019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/>
            <a:r>
              <a:rPr lang="en-US" sz="3600" b="1" u="sng" dirty="0">
                <a:solidFill>
                  <a:srgbClr val="000000"/>
                </a:solidFill>
                <a:latin typeface="+mj-lt"/>
                <a:cs typeface="Lucida Sans Unicode" pitchFamily="34" charset="0"/>
              </a:rPr>
              <a:t>Our Offerings</a:t>
            </a:r>
          </a:p>
        </p:txBody>
      </p:sp>
      <p:sp>
        <p:nvSpPr>
          <p:cNvPr id="2" name="Rectangle 1"/>
          <p:cNvSpPr/>
          <p:nvPr/>
        </p:nvSpPr>
        <p:spPr>
          <a:xfrm>
            <a:off x="381000" y="4239161"/>
            <a:ext cx="8458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Design (DFX)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Engineering and Development (Proto / NPI Build)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Series Manufacturing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Box Build / Turnkey Manufacturing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/>
              <a:t>Support Services (Integrated logistics with repair services and robust supply chain management)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57200" y="5791200"/>
            <a:ext cx="8229600" cy="838200"/>
            <a:chOff x="457200" y="5791200"/>
            <a:chExt cx="8229600" cy="838200"/>
          </a:xfrm>
        </p:grpSpPr>
        <p:grpSp>
          <p:nvGrpSpPr>
            <p:cNvPr id="13" name="Group 12"/>
            <p:cNvGrpSpPr/>
            <p:nvPr/>
          </p:nvGrpSpPr>
          <p:grpSpPr>
            <a:xfrm>
              <a:off x="457200" y="5791200"/>
              <a:ext cx="8229600" cy="774357"/>
              <a:chOff x="76200" y="5855043"/>
              <a:chExt cx="8991600" cy="774357"/>
            </a:xfrm>
          </p:grpSpPr>
          <p:pic>
            <p:nvPicPr>
              <p:cNvPr id="15" name="Picture 2" descr="http://www.saalfo.com/images/menus/DesignAndDevelopmentSaalfo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200" y="5855043"/>
                <a:ext cx="1828800" cy="7743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6" descr="http://www.saalfo.com/images/menus/SaalfoBanner1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29000" y="5855043"/>
                <a:ext cx="1752600" cy="77435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8" descr="http://www.saalfo.com/images/menus/SupportServiceNew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62800" y="5855044"/>
                <a:ext cx="1905000" cy="7743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10" descr="Clinics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1200" y="5860789"/>
                <a:ext cx="1381677" cy="7686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800" y="5836860"/>
              <a:ext cx="1828800" cy="7925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447800"/>
            <a:ext cx="20574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372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609600" y="1715869"/>
            <a:ext cx="8077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1800" dirty="0">
                <a:latin typeface="Lucida Sans Unicode" pitchFamily="34" charset="0"/>
              </a:rPr>
              <a:t>Industrial | Railways | Defence &amp; Aerospace |Healthcare | Automotive | EV I Advance Consumer Electronics</a:t>
            </a: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utoShape 4" descr="Image result for BEL"/>
          <p:cNvSpPr>
            <a:spLocks noChangeAspect="1" noChangeArrowheads="1"/>
          </p:cNvSpPr>
          <p:nvPr/>
        </p:nvSpPr>
        <p:spPr bwMode="auto">
          <a:xfrm>
            <a:off x="1555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6" descr="Image result for BEL"/>
          <p:cNvSpPr>
            <a:spLocks noChangeAspect="1" noChangeArrowheads="1"/>
          </p:cNvSpPr>
          <p:nvPr/>
        </p:nvSpPr>
        <p:spPr bwMode="auto">
          <a:xfrm>
            <a:off x="3079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609600" y="457200"/>
            <a:ext cx="6019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/>
            <a:r>
              <a:rPr lang="en-US" sz="3600" b="1" u="sng" dirty="0">
                <a:solidFill>
                  <a:srgbClr val="000000"/>
                </a:solidFill>
                <a:latin typeface="+mj-lt"/>
              </a:rPr>
              <a:t>Focus Segments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867909" y="846139"/>
            <a:ext cx="7526799" cy="5478461"/>
            <a:chOff x="838201" y="312739"/>
            <a:chExt cx="7526799" cy="5478461"/>
          </a:xfrm>
        </p:grpSpPr>
        <p:grpSp>
          <p:nvGrpSpPr>
            <p:cNvPr id="15" name="Group 14"/>
            <p:cNvGrpSpPr/>
            <p:nvPr/>
          </p:nvGrpSpPr>
          <p:grpSpPr>
            <a:xfrm>
              <a:off x="838201" y="312739"/>
              <a:ext cx="7479587" cy="5478461"/>
              <a:chOff x="838201" y="-430068"/>
              <a:chExt cx="7347758" cy="6849944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838201" y="-430068"/>
                <a:ext cx="7328947" cy="6849944"/>
                <a:chOff x="969819" y="-430068"/>
                <a:chExt cx="7328947" cy="6849944"/>
              </a:xfrm>
            </p:grpSpPr>
            <p:grpSp>
              <p:nvGrpSpPr>
                <p:cNvPr id="4" name="Group 3"/>
                <p:cNvGrpSpPr/>
                <p:nvPr/>
              </p:nvGrpSpPr>
              <p:grpSpPr>
                <a:xfrm>
                  <a:off x="969819" y="1507709"/>
                  <a:ext cx="4833159" cy="4816891"/>
                  <a:chOff x="1122219" y="1355309"/>
                  <a:chExt cx="4682551" cy="4816891"/>
                </a:xfrm>
              </p:grpSpPr>
              <p:pic>
                <p:nvPicPr>
                  <p:cNvPr id="2" name="Picture 2" descr="http://www.saalfo.com/images/saalfo/Pcb_circuits1.jpg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782405" y="1355309"/>
                    <a:ext cx="2004140" cy="204573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28" name="Picture 4" descr="http://www.saalfo.com/images/saalfo/gps_navigation1.jpg"/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140445" y="1364312"/>
                    <a:ext cx="2667000" cy="202772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30" name="Picture 6" descr="http://www.saalfo.com/images/saalfo/space1.JPG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122219" y="3733800"/>
                    <a:ext cx="2666999" cy="24384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1034" name="Picture 10" descr="http://www.saalfo.com/images/saalfo/ct1.jpg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789219" y="3733799"/>
                    <a:ext cx="2015551" cy="2069068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sp>
              <p:nvSpPr>
                <p:cNvPr id="6" name="Rectangle 5"/>
                <p:cNvSpPr/>
                <p:nvPr/>
              </p:nvSpPr>
              <p:spPr>
                <a:xfrm>
                  <a:off x="969819" y="3516868"/>
                  <a:ext cx="2752779" cy="369332"/>
                </a:xfrm>
                <a:prstGeom prst="rect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accent3">
                          <a:lumMod val="50000"/>
                        </a:schemeClr>
                      </a:solidFill>
                      <a:latin typeface="Lucida Sans Unicode" pitchFamily="34" charset="0"/>
                    </a:rPr>
                    <a:t>Automotive</a:t>
                  </a:r>
                  <a:endParaRPr lang="en-US" dirty="0">
                    <a:solidFill>
                      <a:schemeClr val="accent3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" name="Rectangle 6"/>
                <p:cNvSpPr/>
                <p:nvPr/>
              </p:nvSpPr>
              <p:spPr>
                <a:xfrm>
                  <a:off x="3719453" y="3516867"/>
                  <a:ext cx="2068601" cy="369332"/>
                </a:xfrm>
                <a:prstGeom prst="rect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accent3">
                          <a:lumMod val="50000"/>
                        </a:schemeClr>
                      </a:solidFill>
                      <a:latin typeface="Lucida Sans Unicode" pitchFamily="34" charset="0"/>
                    </a:rPr>
                    <a:t>Industrial </a:t>
                  </a:r>
                  <a:endParaRPr lang="en-US" dirty="0">
                    <a:solidFill>
                      <a:schemeClr val="accent3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" name="Rectangle 7"/>
                <p:cNvSpPr/>
                <p:nvPr/>
              </p:nvSpPr>
              <p:spPr>
                <a:xfrm>
                  <a:off x="3710341" y="5958085"/>
                  <a:ext cx="2092639" cy="461791"/>
                </a:xfrm>
                <a:prstGeom prst="rect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accent3">
                          <a:lumMod val="50000"/>
                        </a:schemeClr>
                      </a:solidFill>
                      <a:latin typeface="Lucida Sans Unicode" pitchFamily="34" charset="0"/>
                    </a:rPr>
                    <a:t>Healthcare</a:t>
                  </a:r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5784166" y="3516868"/>
                  <a:ext cx="2514600" cy="369332"/>
                </a:xfrm>
                <a:prstGeom prst="rect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dirty="0">
                      <a:solidFill>
                        <a:schemeClr val="accent3">
                          <a:lumMod val="50000"/>
                        </a:schemeClr>
                      </a:solidFill>
                      <a:latin typeface="Lucida Sans Unicode" pitchFamily="34" charset="0"/>
                    </a:rPr>
                    <a:t> Railways </a:t>
                  </a:r>
                  <a:endParaRPr lang="en-US" dirty="0">
                    <a:solidFill>
                      <a:schemeClr val="accent3">
                        <a:lumMod val="50000"/>
                      </a:schemeClr>
                    </a:solidFill>
                  </a:endParaRPr>
                </a:p>
              </p:txBody>
            </p:sp>
            <p:pic>
              <p:nvPicPr>
                <p:cNvPr id="5122" name="Picture 2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16249" y="-430068"/>
                  <a:ext cx="1153393" cy="103811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71359" y="1516712"/>
                <a:ext cx="2514600" cy="20367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8075" y="3764812"/>
              <a:ext cx="2582594" cy="15830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" name="Rectangle 32"/>
            <p:cNvSpPr/>
            <p:nvPr/>
          </p:nvSpPr>
          <p:spPr>
            <a:xfrm>
              <a:off x="5758076" y="5421868"/>
              <a:ext cx="2606924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latin typeface="Lucida Sans Unicode" pitchFamily="34" charset="0"/>
                </a:rPr>
                <a:t> Electric Vehicle </a:t>
              </a:r>
              <a:endParaRPr lang="en-US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sp>
        <p:nvSpPr>
          <p:cNvPr id="35" name="Rectangle 34"/>
          <p:cNvSpPr/>
          <p:nvPr/>
        </p:nvSpPr>
        <p:spPr>
          <a:xfrm>
            <a:off x="852056" y="5955268"/>
            <a:ext cx="2805544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chemeClr val="accent3">
                    <a:lumMod val="50000"/>
                  </a:schemeClr>
                </a:solidFill>
                <a:latin typeface="Lucida Sans Unicode" pitchFamily="34" charset="0"/>
              </a:rPr>
              <a:t>Defence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Lucida Sans Unicode" pitchFamily="34" charset="0"/>
              </a:rPr>
              <a:t> &amp; Aerospace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71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228600" y="76199"/>
            <a:ext cx="6248400" cy="938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800" b="1" u="sng" dirty="0">
                <a:solidFill>
                  <a:srgbClr val="000000"/>
                </a:solidFill>
              </a:rPr>
              <a:t>Key Projects – Industrial Segment for USA Company </a:t>
            </a: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28600" y="990600"/>
            <a:ext cx="5029199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1900" dirty="0">
                <a:solidFill>
                  <a:srgbClr val="000000"/>
                </a:solidFill>
                <a:latin typeface="+mj-lt"/>
              </a:rPr>
              <a:t>Milton Roy manufactures controlled-volume metering pumps and equipment that deliver unsurpassed reliability and accuracy in critical chemical dosing and water treatment applications.</a:t>
            </a:r>
          </a:p>
          <a:p>
            <a:endParaRPr lang="en-US" sz="600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1900" dirty="0">
                <a:solidFill>
                  <a:srgbClr val="000000"/>
                </a:solidFill>
                <a:latin typeface="+mj-lt"/>
              </a:rPr>
              <a:t>Project Handled at Saalfo : Box Build Mechanical Assembly, PCBA and Wiring Harness</a:t>
            </a:r>
          </a:p>
          <a:p>
            <a:pPr algn="l"/>
            <a:endParaRPr lang="en-US" sz="1900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1900" dirty="0">
                <a:solidFill>
                  <a:srgbClr val="000000"/>
                </a:solidFill>
                <a:latin typeface="+mj-lt"/>
              </a:rPr>
              <a:t>Total PCBA Produced	        : 10000 No’s</a:t>
            </a:r>
          </a:p>
          <a:p>
            <a:r>
              <a:rPr lang="en-US" sz="1900" dirty="0">
                <a:solidFill>
                  <a:srgbClr val="000000"/>
                </a:solidFill>
              </a:rPr>
              <a:t>Total Wiring Harness Produced : 12000 No’s</a:t>
            </a:r>
          </a:p>
          <a:p>
            <a:pPr algn="l"/>
            <a:r>
              <a:rPr lang="en-US" sz="1900" dirty="0">
                <a:solidFill>
                  <a:srgbClr val="000000"/>
                </a:solidFill>
                <a:latin typeface="+mj-lt"/>
              </a:rPr>
              <a:t>Average Monthly Quantity         : 1500 No’s</a:t>
            </a:r>
          </a:p>
          <a:p>
            <a:r>
              <a:rPr lang="en-US" sz="1900" dirty="0">
                <a:solidFill>
                  <a:srgbClr val="000000"/>
                </a:solidFill>
              </a:rPr>
              <a:t>Average Monthly OTD	         : 96%</a:t>
            </a:r>
          </a:p>
          <a:p>
            <a:pPr algn="l"/>
            <a:r>
              <a:rPr lang="en-US" sz="1900" dirty="0">
                <a:solidFill>
                  <a:srgbClr val="000000"/>
                </a:solidFill>
                <a:latin typeface="+mj-lt"/>
              </a:rPr>
              <a:t>Average Monthly Quality	         : &lt; 250 PPM</a:t>
            </a:r>
          </a:p>
          <a:p>
            <a:pPr algn="l"/>
            <a:endParaRPr lang="en-US" sz="1900" dirty="0">
              <a:solidFill>
                <a:srgbClr val="000000"/>
              </a:solidFill>
              <a:latin typeface="+mj-lt"/>
            </a:endParaRPr>
          </a:p>
          <a:p>
            <a:r>
              <a:rPr lang="en-US" sz="1900" dirty="0">
                <a:solidFill>
                  <a:srgbClr val="000000"/>
                </a:solidFill>
              </a:rPr>
              <a:t>Types of PCBA &amp; Wiring Harness Produced: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nn-NO" sz="1900" dirty="0">
                <a:solidFill>
                  <a:srgbClr val="000000"/>
                </a:solidFill>
                <a:latin typeface="+mj-lt"/>
              </a:rPr>
              <a:t>P+0 (47123)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nn-NO" sz="1900" dirty="0">
                <a:solidFill>
                  <a:srgbClr val="000000"/>
                </a:solidFill>
                <a:latin typeface="+mj-lt"/>
              </a:rPr>
              <a:t>P+1 (</a:t>
            </a:r>
            <a:r>
              <a:rPr lang="nn-NO" sz="1900" dirty="0">
                <a:solidFill>
                  <a:srgbClr val="000000"/>
                </a:solidFill>
              </a:rPr>
              <a:t>47124</a:t>
            </a:r>
            <a:r>
              <a:rPr lang="nn-NO" sz="1900" dirty="0">
                <a:solidFill>
                  <a:srgbClr val="000000"/>
                </a:solidFill>
                <a:latin typeface="+mj-lt"/>
              </a:rPr>
              <a:t>)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nn-NO" sz="1900" dirty="0">
                <a:solidFill>
                  <a:srgbClr val="000000"/>
                </a:solidFill>
                <a:latin typeface="+mj-lt"/>
              </a:rPr>
              <a:t>P+7 (</a:t>
            </a:r>
            <a:r>
              <a:rPr lang="nn-NO" sz="1900" dirty="0">
                <a:solidFill>
                  <a:srgbClr val="000000"/>
                </a:solidFill>
              </a:rPr>
              <a:t>47125</a:t>
            </a:r>
            <a:r>
              <a:rPr lang="nn-NO" sz="1900" dirty="0">
                <a:solidFill>
                  <a:srgbClr val="000000"/>
                </a:solidFill>
                <a:latin typeface="+mj-lt"/>
              </a:rPr>
              <a:t>)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nn-NO" sz="1900" dirty="0">
                <a:solidFill>
                  <a:srgbClr val="000000"/>
                </a:solidFill>
                <a:latin typeface="+mj-lt"/>
              </a:rPr>
              <a:t>P+8 (</a:t>
            </a:r>
            <a:r>
              <a:rPr lang="nn-NO" sz="1900" dirty="0">
                <a:solidFill>
                  <a:srgbClr val="000000"/>
                </a:solidFill>
              </a:rPr>
              <a:t>47126</a:t>
            </a:r>
            <a:r>
              <a:rPr lang="nn-NO" sz="1900" dirty="0">
                <a:solidFill>
                  <a:srgbClr val="000000"/>
                </a:solidFill>
                <a:latin typeface="+mj-lt"/>
              </a:rPr>
              <a:t>)</a:t>
            </a:r>
            <a:endParaRPr lang="en-US" sz="1900" dirty="0">
              <a:solidFill>
                <a:srgbClr val="00000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1900" dirty="0">
                <a:solidFill>
                  <a:srgbClr val="000000"/>
                </a:solidFill>
              </a:rPr>
              <a:t>Grounding Cable Y Assembly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123682" y="1066800"/>
            <a:ext cx="4005475" cy="5358177"/>
            <a:chOff x="5019772" y="1066800"/>
            <a:chExt cx="4005475" cy="5358177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7657" y="3505200"/>
              <a:ext cx="1873315" cy="1752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4505" y="3505200"/>
              <a:ext cx="1939353" cy="1752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15" descr="Electro-magnetic Chemical Metering Pump Electro-magnetic Chemical Metering Pump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9772" y="1295399"/>
              <a:ext cx="1981200" cy="2209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Roytronic packed plunger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3454" y="1066800"/>
              <a:ext cx="2350404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5566451" y="4955565"/>
              <a:ext cx="995727" cy="19430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7547736" y="4921355"/>
              <a:ext cx="988666" cy="1966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76089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76200"/>
            <a:ext cx="7772400" cy="1470025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Saalfo Tech - Background</a:t>
            </a:r>
          </a:p>
        </p:txBody>
      </p:sp>
      <p:sp>
        <p:nvSpPr>
          <p:cNvPr id="4" name="Text Box 31"/>
          <p:cNvSpPr txBox="1">
            <a:spLocks noChangeArrowheads="1"/>
          </p:cNvSpPr>
          <p:nvPr/>
        </p:nvSpPr>
        <p:spPr bwMode="auto">
          <a:xfrm>
            <a:off x="1828800" y="990600"/>
            <a:ext cx="50752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2000" b="1" dirty="0"/>
              <a:t> | </a:t>
            </a:r>
            <a:r>
              <a:rPr lang="en-US" sz="2000" b="1" dirty="0">
                <a:latin typeface="+mj-lt"/>
              </a:rPr>
              <a:t>EMS</a:t>
            </a:r>
            <a:r>
              <a:rPr lang="en-US" sz="2000" b="1" dirty="0"/>
              <a:t> - Education - Textiles | </a:t>
            </a:r>
            <a:endParaRPr lang="en-US" sz="20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524000"/>
            <a:ext cx="861060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500" b="1" dirty="0"/>
              <a:t>SAALFO</a:t>
            </a:r>
            <a:r>
              <a:rPr lang="en-US" sz="1500" dirty="0"/>
              <a:t> is a part of a successful business conglomerate that has over 35 years of experience in founding, developing and maintaining highly flourishing business in various industries i.e. Electronics Manufacturing Services, Education and Textile.</a:t>
            </a:r>
          </a:p>
          <a:p>
            <a:pPr algn="just"/>
            <a:endParaRPr lang="en-US" sz="1500" dirty="0"/>
          </a:p>
          <a:p>
            <a:pPr algn="just"/>
            <a:r>
              <a:rPr lang="en-US" sz="1500" dirty="0"/>
              <a:t>Our fundamental objective is to build a clean profitable business for all its stakeholders by innovating and deploying the best quality and smart processes with greater value system, integrity and team work. </a:t>
            </a:r>
          </a:p>
          <a:p>
            <a:pPr algn="just"/>
            <a:endParaRPr lang="en-US" sz="1500" dirty="0"/>
          </a:p>
          <a:p>
            <a:pPr algn="just"/>
            <a:r>
              <a:rPr lang="en-US" sz="1500" dirty="0"/>
              <a:t>Along with EMS, our long-term strategy is to support the </a:t>
            </a:r>
            <a:r>
              <a:rPr lang="en-US" sz="1500" b="1" u="sng" dirty="0"/>
              <a:t>'Make in INDIA</a:t>
            </a:r>
            <a:r>
              <a:rPr lang="en-US" sz="1500" dirty="0"/>
              <a:t>' initiative by having robust in-house bare PCB and critical electronic components design and manufacturing facilities with true end-to-end solutions that will help in freezing design faster, rapid prototype development and provides competitive edge to our Customers in their business growth and profitability.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1600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04799" y="4381887"/>
            <a:ext cx="6599237" cy="1866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defRPr/>
            </a:pPr>
            <a:r>
              <a:rPr lang="en-US" sz="1600" b="1" u="sng" dirty="0"/>
              <a:t>Vision:</a:t>
            </a:r>
            <a:r>
              <a:rPr lang="en-US" sz="1600" b="1" dirty="0"/>
              <a:t> </a:t>
            </a:r>
            <a:r>
              <a:rPr lang="en-US" sz="1600" dirty="0">
                <a:ea typeface="ＭＳ Ｐゴシック" pitchFamily="34" charset="-128"/>
              </a:rPr>
              <a:t>“To set-up a world class manufacturing facility inspired by innovations, advanced engineering and smart technologies to design, </a:t>
            </a:r>
            <a:r>
              <a:rPr lang="en-US" sz="1600" dirty="0"/>
              <a:t>build and deliver successful products and services”.</a:t>
            </a:r>
            <a:endParaRPr lang="en-US" sz="1600" dirty="0">
              <a:ea typeface="ＭＳ Ｐゴシック" pitchFamily="34" charset="-128"/>
            </a:endParaRPr>
          </a:p>
          <a:p>
            <a:pPr algn="just">
              <a:defRPr/>
            </a:pPr>
            <a:endParaRPr lang="en-US" sz="1600" b="1" dirty="0">
              <a:ea typeface="ＭＳ Ｐゴシック" pitchFamily="34" charset="-128"/>
            </a:endParaRPr>
          </a:p>
          <a:p>
            <a:pPr algn="just">
              <a:defRPr/>
            </a:pPr>
            <a:r>
              <a:rPr lang="en-US" sz="1600" b="1" dirty="0">
                <a:ea typeface="ＭＳ Ｐゴシック" pitchFamily="34" charset="-128"/>
              </a:rPr>
              <a:t>(Bare PCB &gt; Components &gt; PCBA &gt; Cable Harness &gt; Box Build Assembly) 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191000"/>
            <a:ext cx="1904999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553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228600" y="304800"/>
            <a:ext cx="6096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800" b="1" u="sng" dirty="0">
                <a:solidFill>
                  <a:srgbClr val="000000"/>
                </a:solidFill>
              </a:rPr>
              <a:t>Key Projects – Industrial Segment – </a:t>
            </a:r>
            <a:r>
              <a:rPr lang="en-US" sz="2800" b="1" u="sng" dirty="0"/>
              <a:t>Smart </a:t>
            </a:r>
            <a:r>
              <a:rPr lang="en-US" sz="2800" b="1" u="sng" dirty="0">
                <a:latin typeface="+mj-lt"/>
              </a:rPr>
              <a:t>Energy Meters (IOT - Bluetooth) </a:t>
            </a: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257800" y="1223728"/>
            <a:ext cx="3886200" cy="5405672"/>
            <a:chOff x="5257800" y="1223728"/>
            <a:chExt cx="3886200" cy="5405672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9000" y="2819400"/>
              <a:ext cx="1905000" cy="2209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7800" y="4800600"/>
              <a:ext cx="3505200" cy="1828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5591" y="1223728"/>
              <a:ext cx="1676400" cy="18474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6320" y="2095500"/>
              <a:ext cx="1978386" cy="2171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04800" y="1066800"/>
            <a:ext cx="7406943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Complete Product Level Engagement : PCBA, Wiring Harness, Box Build Assembly &amp; Final Testing</a:t>
            </a:r>
          </a:p>
          <a:p>
            <a:pPr algn="l"/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Total Meters Produced	 : &gt; 20 Million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Average Monthly Quantity : 125K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Average Daily Quantity	 : 3-5K</a:t>
            </a:r>
          </a:p>
          <a:p>
            <a:r>
              <a:rPr lang="en-US" sz="2000" dirty="0">
                <a:solidFill>
                  <a:srgbClr val="000000"/>
                </a:solidFill>
              </a:rPr>
              <a:t>Average Monthly OTD	 : 96.7%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Average Monthly Quality	 : &lt; 750 PPM</a:t>
            </a:r>
          </a:p>
          <a:p>
            <a:pPr algn="l"/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Types of Meters Produced: </a:t>
            </a:r>
          </a:p>
          <a:p>
            <a:r>
              <a:rPr lang="en-US" sz="2000" dirty="0">
                <a:solidFill>
                  <a:srgbClr val="000000"/>
                </a:solidFill>
              </a:rPr>
              <a:t>1Ph Energy Meter</a:t>
            </a:r>
          </a:p>
          <a:p>
            <a:r>
              <a:rPr lang="en-US" sz="2000" dirty="0">
                <a:solidFill>
                  <a:srgbClr val="000000"/>
                </a:solidFill>
              </a:rPr>
              <a:t>1Ph Din Meter</a:t>
            </a:r>
          </a:p>
          <a:p>
            <a:r>
              <a:rPr lang="en-US" sz="2000" dirty="0">
                <a:solidFill>
                  <a:srgbClr val="000000"/>
                </a:solidFill>
              </a:rPr>
              <a:t>3Ph Din Meter</a:t>
            </a:r>
          </a:p>
          <a:p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71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228600" y="76200"/>
            <a:ext cx="6477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800" b="1" u="sng" dirty="0">
                <a:solidFill>
                  <a:srgbClr val="000000"/>
                </a:solidFill>
              </a:rPr>
              <a:t>Key Projects – Railway Segment for Japanese Company</a:t>
            </a: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28600" y="914400"/>
            <a:ext cx="5029199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Project Handled at Saalfo : PCBA and Wiring Harness</a:t>
            </a:r>
          </a:p>
          <a:p>
            <a:pPr algn="l"/>
            <a:endParaRPr lang="en-US" sz="1000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Total PCBA Produced	        : 3000 No’s</a:t>
            </a:r>
          </a:p>
          <a:p>
            <a:r>
              <a:rPr lang="en-US" sz="2000" dirty="0">
                <a:solidFill>
                  <a:srgbClr val="000000"/>
                </a:solidFill>
              </a:rPr>
              <a:t>Total Wiring Harness Produced : 4000 sets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Average Monthly Quantity         : 1800 No’s</a:t>
            </a:r>
          </a:p>
          <a:p>
            <a:r>
              <a:rPr lang="en-US" sz="2000" dirty="0">
                <a:solidFill>
                  <a:srgbClr val="000000"/>
                </a:solidFill>
              </a:rPr>
              <a:t>Average Monthly OTD	         : 98%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Average Monthly Quality	         : &lt; 500 PPM</a:t>
            </a:r>
          </a:p>
          <a:p>
            <a:pPr algn="l"/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Types of PCBA &amp; Wiring Harness Produced: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PD Card 21KHz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PD Card 25KHz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G36R Dual Display Reset PCBA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Relay Drive Card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SM CPU or Event Logger Card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Cable Bunching from Mother Board to MS Coupler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086600" y="1371600"/>
            <a:ext cx="2021205" cy="5278764"/>
            <a:chOff x="5867400" y="1143000"/>
            <a:chExt cx="3011805" cy="5507364"/>
          </a:xfrm>
        </p:grpSpPr>
        <p:pic>
          <p:nvPicPr>
            <p:cNvPr id="2050" name="Picture 2" descr="http://www.ggtronics.com/images/ssdac-g36r-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400" y="1143000"/>
              <a:ext cx="3011805" cy="175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http://www.ggtronics.com/images/ssdac-g36-4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600" y="2971800"/>
              <a:ext cx="2935605" cy="2133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www.ggtronics.com/images/ssdac-g36r-2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599" y="5181600"/>
              <a:ext cx="2935605" cy="14687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Group 1"/>
          <p:cNvGrpSpPr/>
          <p:nvPr/>
        </p:nvGrpSpPr>
        <p:grpSpPr>
          <a:xfrm>
            <a:off x="5029199" y="1371600"/>
            <a:ext cx="2057401" cy="5218542"/>
            <a:chOff x="1506952" y="923817"/>
            <a:chExt cx="2263868" cy="540078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6953" y="923817"/>
              <a:ext cx="2226847" cy="19934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113041" y="2441911"/>
              <a:ext cx="1014669" cy="22268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2132578" y="3543358"/>
              <a:ext cx="1012616" cy="22638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2127162" y="4680942"/>
              <a:ext cx="1023447" cy="22638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6402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228600" y="76200"/>
            <a:ext cx="6477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800" b="1" u="sng" dirty="0">
                <a:solidFill>
                  <a:srgbClr val="000000"/>
                </a:solidFill>
              </a:rPr>
              <a:t>Key Projects – Railway Segment </a:t>
            </a:r>
          </a:p>
          <a:p>
            <a:r>
              <a:rPr lang="en-US" sz="2800" b="1" u="sng" dirty="0">
                <a:solidFill>
                  <a:srgbClr val="000000"/>
                </a:solidFill>
              </a:rPr>
              <a:t>European Company</a:t>
            </a: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28600" y="914400"/>
            <a:ext cx="5029199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l"/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Project Handled at Saalfo : PCBA, Wiring Harness &amp; Box Build Integration</a:t>
            </a:r>
          </a:p>
          <a:p>
            <a:pPr algn="l"/>
            <a:endParaRPr lang="en-US" sz="1000" dirty="0">
              <a:solidFill>
                <a:srgbClr val="000000"/>
              </a:solidFill>
              <a:latin typeface="+mj-lt"/>
            </a:endParaRPr>
          </a:p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Total PCBA’s 		        : 13 No’s</a:t>
            </a:r>
          </a:p>
          <a:p>
            <a:r>
              <a:rPr lang="en-US" sz="2000" dirty="0">
                <a:solidFill>
                  <a:srgbClr val="000000"/>
                </a:solidFill>
              </a:rPr>
              <a:t>Total Wiring Harnesses	        : 2 sets</a:t>
            </a:r>
          </a:p>
          <a:p>
            <a:r>
              <a:rPr lang="en-US" sz="2000" dirty="0">
                <a:solidFill>
                  <a:srgbClr val="000000"/>
                </a:solidFill>
              </a:rPr>
              <a:t>Total Box Build Assembly	        : 2 No’s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Average Monthly Quantity         : 4900 No’s</a:t>
            </a:r>
          </a:p>
          <a:p>
            <a:r>
              <a:rPr lang="en-US" sz="2000" dirty="0">
                <a:solidFill>
                  <a:srgbClr val="000000"/>
                </a:solidFill>
              </a:rPr>
              <a:t>Average Monthly OTD	         : 99%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+mj-lt"/>
              </a:rPr>
              <a:t>Average Monthly Quality	         : &lt; 500 PPM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dirty="0">
                <a:solidFill>
                  <a:srgbClr val="000000"/>
                </a:solidFill>
              </a:rPr>
              <a:t>Types of Products Produced: 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rgbClr val="000000"/>
                </a:solidFill>
              </a:rPr>
              <a:t>Axle Counting BO23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rgbClr val="000000"/>
                </a:solidFill>
              </a:rPr>
              <a:t>VUR Unit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pPr algn="l"/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2000" dirty="0">
              <a:solidFill>
                <a:srgbClr val="000000"/>
              </a:solidFill>
              <a:latin typeface="+mj-lt"/>
            </a:endParaRPr>
          </a:p>
          <a:p>
            <a:pPr algn="l"/>
            <a:endParaRPr lang="en-US" sz="20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4098" name="Picture 2" descr="http://www.sigmarail.in/images/Sigma_axle%20countin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398" y="3787692"/>
            <a:ext cx="398766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sigmarail.in/images/brojac-osovina-bo23-infografika-e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398" y="990600"/>
            <a:ext cx="3673202" cy="259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A68F66-5B27-9401-D067-B24AFC4063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285" y="5510993"/>
            <a:ext cx="2038479" cy="12708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152BE8-C823-77D0-4AE2-96421E5AB6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9351" y="5510993"/>
            <a:ext cx="2054981" cy="12708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C6A7EA-410A-6079-2128-3246E528FB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26845" y="5516750"/>
            <a:ext cx="1770256" cy="1265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87E989-2EF2-0958-6692-A647398624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16486" y="5508533"/>
            <a:ext cx="1770256" cy="127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942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BF391-9E07-CEA0-E53B-0751639AB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8C65FF-9DF2-7E5D-8406-A09AA3599681}"/>
              </a:ext>
            </a:extLst>
          </p:cNvPr>
          <p:cNvSpPr txBox="1"/>
          <p:nvPr/>
        </p:nvSpPr>
        <p:spPr>
          <a:xfrm>
            <a:off x="201127" y="254830"/>
            <a:ext cx="5943600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rgbClr val="000000"/>
                </a:solidFill>
              </a:rPr>
              <a:t>Key Projects – Medical Segment </a:t>
            </a:r>
          </a:p>
          <a:p>
            <a:endParaRPr lang="en-US" sz="2800" b="1" u="sng" dirty="0">
              <a:latin typeface="+mj-lt"/>
            </a:endParaRPr>
          </a:p>
          <a:p>
            <a:r>
              <a:rPr lang="en-US" sz="1600" dirty="0">
                <a:solidFill>
                  <a:srgbClr val="000000"/>
                </a:solidFill>
                <a:latin typeface="+mj-lt"/>
              </a:rPr>
              <a:t>Project Handled at Saalfo : </a:t>
            </a:r>
            <a:r>
              <a:rPr lang="en-US" sz="1600" dirty="0"/>
              <a:t>Engineering and Development (Proto / NPI Build), </a:t>
            </a:r>
            <a:r>
              <a:rPr lang="en-US" sz="1600" dirty="0">
                <a:solidFill>
                  <a:srgbClr val="000000"/>
                </a:solidFill>
              </a:rPr>
              <a:t>PCBA</a:t>
            </a:r>
          </a:p>
          <a:p>
            <a:r>
              <a:rPr lang="en-US" sz="1800" b="1" u="sng" dirty="0">
                <a:latin typeface="+mj-lt"/>
              </a:rPr>
              <a:t>  </a:t>
            </a:r>
            <a:endParaRPr lang="en-IN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5A141F4-D852-0387-67B3-7D395A3D1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110312-B9F3-F621-4F80-B80E7472C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057400"/>
            <a:ext cx="3657600" cy="28826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112BD0-087D-3F23-D976-E1BDAFF39A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1114" y="2057400"/>
            <a:ext cx="4255129" cy="28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77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1F360-D598-E1D6-0B33-DCA1D0D39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3944AA7-6791-F5E6-93C8-20F262804DB8}"/>
              </a:ext>
            </a:extLst>
          </p:cNvPr>
          <p:cNvSpPr txBox="1"/>
          <p:nvPr/>
        </p:nvSpPr>
        <p:spPr>
          <a:xfrm>
            <a:off x="201127" y="254830"/>
            <a:ext cx="59436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rgbClr val="000000"/>
                </a:solidFill>
              </a:rPr>
              <a:t>Key Projects – Railway Segment </a:t>
            </a:r>
          </a:p>
          <a:p>
            <a:endParaRPr lang="en-US" sz="2800" b="1" u="sng" dirty="0">
              <a:latin typeface="+mj-lt"/>
            </a:endParaRPr>
          </a:p>
          <a:p>
            <a:r>
              <a:rPr lang="en-US" sz="1600" dirty="0">
                <a:solidFill>
                  <a:srgbClr val="000000"/>
                </a:solidFill>
                <a:latin typeface="+mj-lt"/>
              </a:rPr>
              <a:t>Project Handled at Saalfo : </a:t>
            </a:r>
            <a:r>
              <a:rPr lang="en-US" sz="1600" dirty="0">
                <a:solidFill>
                  <a:srgbClr val="000000"/>
                </a:solidFill>
              </a:rPr>
              <a:t>Wiring Harness</a:t>
            </a:r>
          </a:p>
          <a:p>
            <a:r>
              <a:rPr lang="en-US" sz="1800" b="1" u="sng" dirty="0">
                <a:latin typeface="+mj-lt"/>
              </a:rPr>
              <a:t>  </a:t>
            </a:r>
            <a:endParaRPr lang="en-IN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8BAB009C-4FBD-4EDE-57CE-6282FCEBD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1F324B-3398-DFA2-C7E8-377B60ED2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676400"/>
            <a:ext cx="2270502" cy="13843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576943-95B5-48E3-8509-0ACD245117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292892"/>
            <a:ext cx="2270502" cy="13843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3718BC-2104-A5E0-1A5E-6E9BFD1B0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9288" y="1676400"/>
            <a:ext cx="2841195" cy="2819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8AA40E-D9D6-2119-3288-1CD9BB3ADA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3842" y="1676400"/>
            <a:ext cx="2809032" cy="2819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DC4772-8057-E575-C285-4497B6903F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326" y="4876800"/>
            <a:ext cx="4762745" cy="183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68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5A3D3-2A25-1724-6086-6463D17A5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676940-8480-4FEA-AB22-0A849F9A57E3}"/>
              </a:ext>
            </a:extLst>
          </p:cNvPr>
          <p:cNvSpPr txBox="1"/>
          <p:nvPr/>
        </p:nvSpPr>
        <p:spPr>
          <a:xfrm>
            <a:off x="201127" y="254830"/>
            <a:ext cx="59436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rgbClr val="000000"/>
                </a:solidFill>
              </a:rPr>
              <a:t>Key Projects - Railway Segment </a:t>
            </a:r>
          </a:p>
          <a:p>
            <a:r>
              <a:rPr lang="en-US" sz="2800" b="1" u="sng" dirty="0">
                <a:solidFill>
                  <a:srgbClr val="000000"/>
                </a:solidFill>
                <a:latin typeface="+mj-lt"/>
              </a:rPr>
              <a:t>Axle Counting Cubical Wiring</a:t>
            </a:r>
            <a:r>
              <a:rPr lang="en-US" sz="2800" b="1" u="sng" dirty="0">
                <a:latin typeface="+mj-lt"/>
              </a:rPr>
              <a:t> for Austrian Company</a:t>
            </a:r>
          </a:p>
          <a:p>
            <a:endParaRPr lang="en-US" sz="1000" b="1" u="sng" dirty="0">
              <a:latin typeface="+mj-lt"/>
            </a:endParaRPr>
          </a:p>
          <a:p>
            <a:r>
              <a:rPr lang="en-US" sz="1600" dirty="0">
                <a:solidFill>
                  <a:srgbClr val="000000"/>
                </a:solidFill>
                <a:latin typeface="+mj-lt"/>
              </a:rPr>
              <a:t>Project Handled at Saalfo : </a:t>
            </a:r>
            <a:r>
              <a:rPr lang="en-US" sz="1600" dirty="0">
                <a:solidFill>
                  <a:srgbClr val="000000"/>
                </a:solidFill>
              </a:rPr>
              <a:t>Wiring Harness</a:t>
            </a:r>
          </a:p>
          <a:p>
            <a:r>
              <a:rPr lang="en-US" sz="1800" b="1" u="sng" dirty="0">
                <a:latin typeface="+mj-lt"/>
              </a:rPr>
              <a:t>  </a:t>
            </a:r>
            <a:endParaRPr lang="en-IN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1D584163-BB63-3E29-CD0F-19900804D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B64842D-45C4-D3E2-A69D-EF18FCCAC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49" y="2042086"/>
            <a:ext cx="2813773" cy="38128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F4D8A3-FE92-3939-5510-31E765C47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9318" y="2042086"/>
            <a:ext cx="2744833" cy="39015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7971E0-CEBB-F949-19F9-2450FCCFF5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2352" y="2042086"/>
            <a:ext cx="2512237" cy="381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19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1EA9E4B-3AB8-4474-8218-74A07D74A0AC}"/>
              </a:ext>
            </a:extLst>
          </p:cNvPr>
          <p:cNvSpPr txBox="1"/>
          <p:nvPr/>
        </p:nvSpPr>
        <p:spPr>
          <a:xfrm>
            <a:off x="201127" y="254830"/>
            <a:ext cx="5943600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rgbClr val="000000"/>
                </a:solidFill>
              </a:rPr>
              <a:t>Key Projects - </a:t>
            </a:r>
            <a:r>
              <a:rPr lang="en-US" sz="2800" b="1" u="sng" dirty="0" err="1">
                <a:solidFill>
                  <a:srgbClr val="000000"/>
                </a:solidFill>
              </a:rPr>
              <a:t>Defence</a:t>
            </a:r>
            <a:r>
              <a:rPr lang="en-US" sz="2800" b="1" u="sng" dirty="0">
                <a:solidFill>
                  <a:srgbClr val="000000"/>
                </a:solidFill>
              </a:rPr>
              <a:t> Segment </a:t>
            </a:r>
          </a:p>
          <a:p>
            <a:r>
              <a:rPr lang="en-US" sz="2800" b="1" u="sng" dirty="0">
                <a:solidFill>
                  <a:srgbClr val="000000"/>
                </a:solidFill>
              </a:rPr>
              <a:t>Drone Power Card</a:t>
            </a:r>
            <a:r>
              <a:rPr lang="en-US" sz="2800" b="1" u="sng" dirty="0">
                <a:latin typeface="+mj-lt"/>
              </a:rPr>
              <a:t> </a:t>
            </a:r>
          </a:p>
          <a:p>
            <a:r>
              <a:rPr lang="en-US" sz="1600" dirty="0">
                <a:solidFill>
                  <a:srgbClr val="000000"/>
                </a:solidFill>
                <a:latin typeface="+mj-lt"/>
              </a:rPr>
              <a:t>Project Handled at </a:t>
            </a:r>
            <a:r>
              <a:rPr lang="en-US" sz="1600" dirty="0" err="1">
                <a:solidFill>
                  <a:srgbClr val="000000"/>
                </a:solidFill>
                <a:latin typeface="+mj-lt"/>
              </a:rPr>
              <a:t>Saalfo</a:t>
            </a:r>
            <a:r>
              <a:rPr lang="en-US" sz="1600" dirty="0">
                <a:solidFill>
                  <a:srgbClr val="000000"/>
                </a:solidFill>
                <a:latin typeface="+mj-lt"/>
              </a:rPr>
              <a:t> : </a:t>
            </a:r>
            <a:r>
              <a:rPr lang="en-US" sz="1600" dirty="0"/>
              <a:t>Design (DFX) 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/>
              <a:t>Engineering and Development (Proto / NPI Build), </a:t>
            </a:r>
            <a:r>
              <a:rPr lang="en-US" sz="1600" dirty="0">
                <a:solidFill>
                  <a:srgbClr val="000000"/>
                </a:solidFill>
              </a:rPr>
              <a:t>PCBA and Wiring Harness</a:t>
            </a:r>
          </a:p>
          <a:p>
            <a:r>
              <a:rPr lang="en-US" sz="1800" b="1" u="sng" dirty="0">
                <a:latin typeface="+mj-lt"/>
              </a:rPr>
              <a:t>  </a:t>
            </a:r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FBEC2F-5342-D51B-2A40-FF759EB14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8346"/>
            <a:ext cx="4191000" cy="22221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A39F048-FEAA-F4EA-BAB0-21A92836E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120" y="2038203"/>
            <a:ext cx="4639693" cy="19241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724389B-DA53-D400-5EF4-02DB9C18C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038600"/>
            <a:ext cx="6248400" cy="2819400"/>
          </a:xfrm>
          <a:prstGeom prst="rect">
            <a:avLst/>
          </a:prstGeom>
        </p:spPr>
      </p:pic>
      <p:pic>
        <p:nvPicPr>
          <p:cNvPr id="2" name="Picture 3">
            <a:extLst>
              <a:ext uri="{FF2B5EF4-FFF2-40B4-BE49-F238E27FC236}">
                <a16:creationId xmlns:a16="http://schemas.microsoft.com/office/drawing/2014/main" id="{4DAC85A7-F662-43F8-4F4A-A94E699B2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8876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69005-4784-39EB-8E73-23AAB26A6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334B835-66E4-D5B5-D8D2-8FBD3A49348E}"/>
              </a:ext>
            </a:extLst>
          </p:cNvPr>
          <p:cNvSpPr txBox="1"/>
          <p:nvPr/>
        </p:nvSpPr>
        <p:spPr>
          <a:xfrm>
            <a:off x="201127" y="254830"/>
            <a:ext cx="5943600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rgbClr val="000000"/>
                </a:solidFill>
              </a:rPr>
              <a:t>Key Projects - </a:t>
            </a:r>
            <a:r>
              <a:rPr lang="en-US" sz="2800" b="1" u="sng" dirty="0" err="1">
                <a:solidFill>
                  <a:srgbClr val="000000"/>
                </a:solidFill>
              </a:rPr>
              <a:t>Defence</a:t>
            </a:r>
            <a:r>
              <a:rPr lang="en-US" sz="2800" b="1" u="sng" dirty="0">
                <a:solidFill>
                  <a:srgbClr val="000000"/>
                </a:solidFill>
              </a:rPr>
              <a:t> Segment </a:t>
            </a:r>
          </a:p>
          <a:p>
            <a:r>
              <a:rPr lang="en-US" sz="2800" b="1" u="sng" dirty="0">
                <a:solidFill>
                  <a:srgbClr val="000000"/>
                </a:solidFill>
              </a:rPr>
              <a:t>Drone Power Distribution Unit</a:t>
            </a:r>
            <a:r>
              <a:rPr lang="en-US" sz="2800" b="1" u="sng" dirty="0">
                <a:latin typeface="+mj-lt"/>
              </a:rPr>
              <a:t> </a:t>
            </a:r>
          </a:p>
          <a:p>
            <a:r>
              <a:rPr lang="en-US" sz="1600" dirty="0">
                <a:solidFill>
                  <a:srgbClr val="000000"/>
                </a:solidFill>
                <a:latin typeface="+mj-lt"/>
              </a:rPr>
              <a:t>Project Handled at </a:t>
            </a:r>
            <a:r>
              <a:rPr lang="en-US" sz="1600" dirty="0" err="1">
                <a:solidFill>
                  <a:srgbClr val="000000"/>
                </a:solidFill>
                <a:latin typeface="+mj-lt"/>
              </a:rPr>
              <a:t>Saalfo</a:t>
            </a:r>
            <a:r>
              <a:rPr lang="en-US" sz="1600" dirty="0">
                <a:solidFill>
                  <a:srgbClr val="000000"/>
                </a:solidFill>
                <a:latin typeface="+mj-lt"/>
              </a:rPr>
              <a:t> : </a:t>
            </a:r>
            <a:r>
              <a:rPr lang="en-US" sz="1600" dirty="0"/>
              <a:t>Design (DFX) 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/>
              <a:t>Engineering and Development (Proto / NPI Build), </a:t>
            </a:r>
            <a:r>
              <a:rPr lang="en-US" sz="1600" dirty="0">
                <a:solidFill>
                  <a:srgbClr val="000000"/>
                </a:solidFill>
              </a:rPr>
              <a:t>PCBA and Wiring Harness</a:t>
            </a:r>
          </a:p>
          <a:p>
            <a:r>
              <a:rPr lang="en-US" sz="1800" b="1" u="sng" dirty="0">
                <a:latin typeface="+mj-lt"/>
              </a:rPr>
              <a:t>  </a:t>
            </a:r>
            <a:endParaRPr lang="en-IN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AC05BD4A-5A05-8800-242D-F97A8A822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529CA5-415C-650F-90BE-96CE9B008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4453963"/>
            <a:ext cx="4267200" cy="23822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2FC371-4299-4B11-69D7-0053C161A5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623" y="1828800"/>
            <a:ext cx="3067177" cy="25282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BD796A-BA09-3580-3683-B2BDC8F886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0302" y="1828800"/>
            <a:ext cx="3540196" cy="2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307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14563-F950-FFED-69F2-1E414F3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166FA3-38A9-407C-F8C6-B4558B2253DD}"/>
              </a:ext>
            </a:extLst>
          </p:cNvPr>
          <p:cNvSpPr txBox="1"/>
          <p:nvPr/>
        </p:nvSpPr>
        <p:spPr>
          <a:xfrm>
            <a:off x="201127" y="254830"/>
            <a:ext cx="5943600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rgbClr val="000000"/>
                </a:solidFill>
              </a:rPr>
              <a:t>Key Projects - Automotive Segment </a:t>
            </a:r>
          </a:p>
          <a:p>
            <a:r>
              <a:rPr lang="en-US" sz="2800" b="1" u="sng" dirty="0">
                <a:solidFill>
                  <a:srgbClr val="000000"/>
                </a:solidFill>
                <a:latin typeface="+mj-lt"/>
              </a:rPr>
              <a:t>Regulator</a:t>
            </a:r>
            <a:r>
              <a:rPr lang="en-US" sz="2800" b="1" u="sng" dirty="0">
                <a:latin typeface="+mj-lt"/>
              </a:rPr>
              <a:t> </a:t>
            </a:r>
          </a:p>
          <a:p>
            <a:r>
              <a:rPr lang="en-US" sz="1600" dirty="0">
                <a:solidFill>
                  <a:srgbClr val="000000"/>
                </a:solidFill>
                <a:latin typeface="+mj-lt"/>
              </a:rPr>
              <a:t>Project Handled at Saalfo : </a:t>
            </a:r>
            <a:r>
              <a:rPr lang="en-US" sz="1600" dirty="0"/>
              <a:t>Design (DFX) 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dirty="0"/>
              <a:t>Engineering and Development (Proto / NPI Build), </a:t>
            </a:r>
            <a:r>
              <a:rPr lang="en-US" sz="1600" dirty="0">
                <a:solidFill>
                  <a:srgbClr val="000000"/>
                </a:solidFill>
              </a:rPr>
              <a:t>PCBA.</a:t>
            </a:r>
          </a:p>
          <a:p>
            <a:r>
              <a:rPr lang="en-US" sz="1800" b="1" u="sng" dirty="0">
                <a:latin typeface="+mj-lt"/>
              </a:rPr>
              <a:t>  </a:t>
            </a:r>
            <a:endParaRPr lang="en-IN"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E17DF3F1-2CA3-EFCB-206E-13C57ECB4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AF6D92-7995-2E9C-7EBB-AE69DC4C7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133600"/>
            <a:ext cx="2425825" cy="22353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544A4B-5229-B363-48AB-4E5F52BBB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2133599"/>
            <a:ext cx="2286000" cy="2235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34C096-F46C-2527-9038-D9C24CE89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4727" y="2133599"/>
            <a:ext cx="2542073" cy="22353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4A9366B-79DC-73C6-1A9C-81A562D28C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1800" y="4535020"/>
            <a:ext cx="3663302" cy="214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7168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76200"/>
            <a:ext cx="7162800" cy="1143000"/>
          </a:xfrm>
        </p:spPr>
        <p:txBody>
          <a:bodyPr>
            <a:normAutofit/>
          </a:bodyPr>
          <a:lstStyle/>
          <a:p>
            <a:r>
              <a:rPr lang="en-US" sz="3400" b="1" u="sng" dirty="0"/>
              <a:t>Statutory and Regulatory Details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1371600"/>
            <a:ext cx="2635912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59436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847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53975"/>
            <a:ext cx="7772400" cy="1089025"/>
          </a:xfrm>
        </p:spPr>
        <p:txBody>
          <a:bodyPr>
            <a:normAutofit/>
          </a:bodyPr>
          <a:lstStyle/>
          <a:p>
            <a:pPr algn="l"/>
            <a:r>
              <a:rPr lang="en-US" sz="3600" b="1" u="sng" dirty="0"/>
              <a:t>Saalfo Tech Pvt Ltd - Snapshot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52400" y="990600"/>
            <a:ext cx="4357757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 typeface="Wingdings" pitchFamily="2" charset="2"/>
              <a:buChar char="Ø"/>
              <a:defRPr/>
            </a:pPr>
            <a:r>
              <a:rPr lang="en-US" sz="1600" b="1" dirty="0" err="1"/>
              <a:t>Saalfo</a:t>
            </a:r>
            <a:r>
              <a:rPr lang="en-US" sz="1600" b="1" dirty="0"/>
              <a:t> Tech </a:t>
            </a:r>
            <a:r>
              <a:rPr lang="en-US" sz="1600" dirty="0"/>
              <a:t>is an established and fastest growing EMS Company in Mysore.</a:t>
            </a:r>
          </a:p>
          <a:p>
            <a:pPr marL="171450" indent="-171450">
              <a:buFont typeface="Wingdings" pitchFamily="2" charset="2"/>
              <a:buChar char="Ø"/>
              <a:defRPr/>
            </a:pPr>
            <a:endParaRPr lang="en-US" sz="500" dirty="0"/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US" sz="1600" dirty="0">
                <a:latin typeface="+mn-lt"/>
                <a:ea typeface="ＭＳ Ｐゴシック" pitchFamily="34" charset="-128"/>
              </a:rPr>
              <a:t>Founded in 2016.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endParaRPr lang="en-US" sz="500" dirty="0">
              <a:latin typeface="+mn-lt"/>
              <a:ea typeface="ＭＳ Ｐゴシック" pitchFamily="34" charset="-128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US" sz="1600" dirty="0">
                <a:latin typeface="+mn-lt"/>
                <a:ea typeface="ＭＳ Ｐゴシック" pitchFamily="34" charset="-128"/>
              </a:rPr>
              <a:t>Employees: </a:t>
            </a:r>
            <a:r>
              <a:rPr lang="en-US" sz="1600" dirty="0">
                <a:ea typeface="ＭＳ Ｐゴシック" pitchFamily="34" charset="-128"/>
              </a:rPr>
              <a:t>Present &gt;100</a:t>
            </a:r>
            <a:endParaRPr lang="en-US" sz="1600" dirty="0">
              <a:latin typeface="+mn-lt"/>
              <a:ea typeface="ＭＳ Ｐゴシック" pitchFamily="34" charset="-128"/>
            </a:endParaRPr>
          </a:p>
          <a:p>
            <a:pPr marL="342900" indent="-342900" algn="l">
              <a:buFont typeface="Wingdings" pitchFamily="2" charset="2"/>
              <a:buChar char="Ø"/>
              <a:defRPr/>
            </a:pPr>
            <a:endParaRPr lang="en-US" sz="500" dirty="0">
              <a:latin typeface="+mn-lt"/>
              <a:ea typeface="ＭＳ Ｐゴシック" pitchFamily="34" charset="-128"/>
            </a:endParaRPr>
          </a:p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en-US" sz="1600" dirty="0">
                <a:latin typeface="+mn-lt"/>
                <a:ea typeface="ＭＳ Ｐゴシック" pitchFamily="34" charset="-128"/>
              </a:rPr>
              <a:t>Total area 172,000 Sq. Ft.  Over </a:t>
            </a:r>
            <a:r>
              <a:rPr lang="en-US" sz="1600" dirty="0">
                <a:ea typeface="ＭＳ Ｐゴシック" pitchFamily="34" charset="-128"/>
              </a:rPr>
              <a:t>40</a:t>
            </a:r>
            <a:r>
              <a:rPr lang="en-US" sz="1600" dirty="0">
                <a:latin typeface="+mn-lt"/>
                <a:ea typeface="ＭＳ Ｐゴシック" pitchFamily="34" charset="-128"/>
              </a:rPr>
              <a:t>,000 Sq. Ft. is utilized for production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US" sz="1600" dirty="0"/>
              <a:t>Facility is approved for Class II &amp; Class III products</a:t>
            </a:r>
          </a:p>
          <a:p>
            <a:pPr marL="342900" indent="-342900" algn="l">
              <a:buFont typeface="Wingdings" pitchFamily="2" charset="2"/>
              <a:buChar char="Ø"/>
              <a:defRPr/>
            </a:pPr>
            <a:endParaRPr lang="en-US" sz="500" dirty="0">
              <a:latin typeface="+mn-lt"/>
              <a:ea typeface="ＭＳ Ｐゴシック" pitchFamily="34" charset="-128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US" sz="1600" dirty="0">
                <a:ea typeface="ＭＳ Ｐゴシック" pitchFamily="34" charset="-128"/>
              </a:rPr>
              <a:t>Expandable up to another 40,000 Sq. Ft.</a:t>
            </a:r>
          </a:p>
          <a:p>
            <a:pPr marL="342900" indent="-342900" algn="l">
              <a:buFont typeface="Wingdings" pitchFamily="2" charset="2"/>
              <a:buChar char="Ø"/>
              <a:defRPr/>
            </a:pPr>
            <a:endParaRPr lang="en-US" sz="500" dirty="0">
              <a:latin typeface="+mn-lt"/>
              <a:ea typeface="ＭＳ Ｐゴシック" pitchFamily="34" charset="-128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US" sz="1600" dirty="0"/>
              <a:t>Domain experience in EMS is over 20 years.</a:t>
            </a:r>
          </a:p>
          <a:p>
            <a:pPr>
              <a:defRPr/>
            </a:pPr>
            <a:endParaRPr lang="en-US" sz="500" dirty="0"/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US" sz="1600" dirty="0"/>
              <a:t>PCBA, Cable Harness and Box Build Assembly.</a:t>
            </a:r>
          </a:p>
          <a:p>
            <a:pPr>
              <a:defRPr/>
            </a:pPr>
            <a:endParaRPr lang="en-US" sz="500" dirty="0"/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US" sz="1600" dirty="0"/>
              <a:t>Quality Certifications ISO 9001:2015</a:t>
            </a:r>
          </a:p>
          <a:p>
            <a:pPr>
              <a:defRPr/>
            </a:pPr>
            <a:r>
              <a:rPr lang="en-US" sz="1600" dirty="0"/>
              <a:t>       </a:t>
            </a:r>
            <a:r>
              <a:rPr lang="en-US" sz="1400" dirty="0"/>
              <a:t>(ISO 14001, ISO 45001, ISO 13485, AS 9100 -2025)</a:t>
            </a:r>
          </a:p>
          <a:p>
            <a:pPr>
              <a:defRPr/>
            </a:pPr>
            <a:endParaRPr lang="en-US" sz="500" dirty="0"/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US" sz="1600" dirty="0"/>
              <a:t>Volume from 10 nos to &gt; 100K nos.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US" sz="1600" dirty="0">
                <a:highlight>
                  <a:srgbClr val="FFFF00"/>
                </a:highlight>
              </a:rPr>
              <a:t>New Facility is coming up in next 3 months </a:t>
            </a:r>
          </a:p>
          <a:p>
            <a:pPr>
              <a:defRPr/>
            </a:pPr>
            <a:r>
              <a:rPr lang="en-US" sz="1600" dirty="0"/>
              <a:t>        </a:t>
            </a:r>
            <a:r>
              <a:rPr lang="en-US" sz="1600" dirty="0">
                <a:highlight>
                  <a:srgbClr val="FFFF00"/>
                </a:highlight>
              </a:rPr>
              <a:t>with 2 New SMT lines.</a:t>
            </a:r>
          </a:p>
          <a:p>
            <a:pPr>
              <a:defRPr/>
            </a:pPr>
            <a:endParaRPr lang="en-US" sz="1600" dirty="0"/>
          </a:p>
          <a:p>
            <a:pPr marL="342900" indent="-342900">
              <a:buFont typeface="Wingdings" pitchFamily="2" charset="2"/>
              <a:buChar char="Ø"/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  <a:p>
            <a:pPr marL="342900" indent="-342900">
              <a:buFont typeface="Wingdings" pitchFamily="2" charset="2"/>
              <a:buChar char="Ø"/>
              <a:defRPr/>
            </a:pPr>
            <a:endParaRPr lang="en-US" sz="1600" dirty="0">
              <a:latin typeface="+mn-lt"/>
              <a:ea typeface="ＭＳ Ｐゴシック" pitchFamily="34" charset="-128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endParaRPr lang="en-US" sz="1600" dirty="0">
              <a:latin typeface="+mn-lt"/>
              <a:ea typeface="ＭＳ Ｐゴシック" pitchFamily="34" charset="-128"/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 descr="Surface mount technology assembly (SMT) image of working area incorrect machine open cover not safety at manufacturing of electronic equipment, blur background ,Indoor photo of PCB assembly pla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078" y="1215197"/>
            <a:ext cx="4468522" cy="1909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">
            <a:extLst>
              <a:ext uri="{FF2B5EF4-FFF2-40B4-BE49-F238E27FC236}">
                <a16:creationId xmlns:a16="http://schemas.microsoft.com/office/drawing/2014/main" id="{1AFCFF08-F367-E145-67EF-B8506599C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168851"/>
            <a:ext cx="3507476" cy="260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r"/>
            <a:endParaRPr lang="en-US" sz="900" b="1" u="sng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18732" y="4215588"/>
            <a:ext cx="8394639" cy="2642412"/>
            <a:chOff x="502478" y="4081123"/>
            <a:chExt cx="7803323" cy="2642412"/>
          </a:xfrm>
        </p:grpSpPr>
        <p:pic>
          <p:nvPicPr>
            <p:cNvPr id="32" name="Picture 4" descr="http://corob.com/corob/wp-content/themes/Corob/images/logo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200" y="6191238"/>
              <a:ext cx="838202" cy="4802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000" y="5638800"/>
              <a:ext cx="1676400" cy="4342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33" descr="http://techser.com/wp-content/themes/twentysixteen/images/logo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4200" y="5715000"/>
              <a:ext cx="1371600" cy="344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6" descr="Hom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4201" y="6239164"/>
              <a:ext cx="1371600" cy="3749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" descr="decor and drapes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6202" y="4700506"/>
              <a:ext cx="838200" cy="14907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4630" y="5485356"/>
              <a:ext cx="1953410" cy="4245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6" name="Picture 2" descr="Honeywell Home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0" y="6221481"/>
              <a:ext cx="1219200" cy="5020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9308" y="4081123"/>
              <a:ext cx="2024609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2" name="Picture 4" descr="Image result for sigma rail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478" y="5654381"/>
              <a:ext cx="1021522" cy="992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8" descr="Fuji Electric Logo and symbol, meaning, history, PNG, brand">
            <a:extLst>
              <a:ext uri="{FF2B5EF4-FFF2-40B4-BE49-F238E27FC236}">
                <a16:creationId xmlns:a16="http://schemas.microsoft.com/office/drawing/2014/main" id="{181B6D58-22C4-8CEF-109C-9A57DB81C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891" y="5903728"/>
            <a:ext cx="2293324" cy="70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>
            <a:extLst>
              <a:ext uri="{FF2B5EF4-FFF2-40B4-BE49-F238E27FC236}">
                <a16:creationId xmlns:a16="http://schemas.microsoft.com/office/drawing/2014/main" id="{BE6E58B5-8715-C33E-E73C-A93C27762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452" y="4952999"/>
            <a:ext cx="2914548" cy="45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ynamatic Technologies Limited | Bangalore">
            <a:extLst>
              <a:ext uri="{FF2B5EF4-FFF2-40B4-BE49-F238E27FC236}">
                <a16:creationId xmlns:a16="http://schemas.microsoft.com/office/drawing/2014/main" id="{D7BAC3E3-DFBE-7387-D8D6-3C6649EFD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652" y="3396521"/>
            <a:ext cx="1096633" cy="164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4498623" y="3177787"/>
            <a:ext cx="2286000" cy="627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u="sng" dirty="0">
                <a:solidFill>
                  <a:srgbClr val="000000"/>
                </a:solidFill>
              </a:rPr>
              <a:t>Key Customers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730885-5A8C-C71E-5FDD-325FA631A1D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65314" y="3647734"/>
            <a:ext cx="1478686" cy="1010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0129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-381000" y="-76200"/>
            <a:ext cx="716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u="sng" dirty="0"/>
              <a:t>ISO 9001:2015 – Certification from TUV SUD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5257800" y="2133599"/>
            <a:ext cx="3733800" cy="3200402"/>
            <a:chOff x="-609600" y="4973111"/>
            <a:chExt cx="3733800" cy="2037295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4973111"/>
              <a:ext cx="1524000" cy="10007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itle 1"/>
            <p:cNvSpPr txBox="1">
              <a:spLocks/>
            </p:cNvSpPr>
            <p:nvPr/>
          </p:nvSpPr>
          <p:spPr>
            <a:xfrm>
              <a:off x="-609600" y="6223270"/>
              <a:ext cx="3733800" cy="787136"/>
            </a:xfrm>
            <a:prstGeom prst="rect">
              <a:avLst/>
            </a:prstGeom>
            <a:solidFill>
              <a:schemeClr val="bg2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 dirty="0"/>
                <a:t>ISO 9001:2015 Certified Company</a:t>
              </a:r>
            </a:p>
            <a:p>
              <a:pPr algn="ctr">
                <a:lnSpc>
                  <a:spcPct val="120000"/>
                </a:lnSpc>
              </a:pPr>
              <a:r>
                <a:rPr lang="en-US" sz="1200" b="1" dirty="0"/>
                <a:t>For </a:t>
              </a:r>
            </a:p>
            <a:p>
              <a:pPr algn="ctr">
                <a:lnSpc>
                  <a:spcPct val="120000"/>
                </a:lnSpc>
              </a:pPr>
              <a:r>
                <a:rPr lang="en-US" sz="1200" b="1" dirty="0"/>
                <a:t>Electronic Contract Solutions &amp; Manufacturing of</a:t>
              </a:r>
            </a:p>
            <a:p>
              <a:pPr algn="ctr">
                <a:lnSpc>
                  <a:spcPct val="120000"/>
                </a:lnSpc>
              </a:pPr>
              <a:r>
                <a:rPr lang="en-US" sz="1200" b="1" dirty="0"/>
                <a:t> Printed Circuit Board Assembly, Wiring Harness &amp; Box Build Assemblies and Mechanical Integration 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A9851760-2356-7D3D-F718-B31542A873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396" y="792689"/>
            <a:ext cx="4694404" cy="598911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192560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-381000" y="-76200"/>
            <a:ext cx="716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u="sng" dirty="0"/>
              <a:t>ZED Bronze Certification from Ministry of MSME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60" y="685800"/>
            <a:ext cx="4796039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75716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-381000" y="-76200"/>
            <a:ext cx="716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350" b="1" u="sng" dirty="0"/>
              <a:t>MSME COMPETITIVE(LEAN) SCHEME CERTIFICATE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05DD0F-CB43-C47D-16B2-0F8266083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707155"/>
            <a:ext cx="4267200" cy="607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426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605088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u="sng" dirty="0"/>
              <a:t>Photos of Kaizen Awards from </a:t>
            </a:r>
            <a:br>
              <a:rPr lang="en-US" sz="2800" b="1" u="sng" dirty="0"/>
            </a:br>
            <a:r>
              <a:rPr lang="en-US" sz="2800" b="1" u="sng" dirty="0"/>
              <a:t>Schneider Electric for Year 2021, 2022, 2023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69" y="1143000"/>
            <a:ext cx="3736387" cy="2578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888" y="1064112"/>
            <a:ext cx="3736386" cy="277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B4C734-46AF-3436-5003-A40D7EE52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6069" y="3953185"/>
            <a:ext cx="4292821" cy="280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3742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525" y="1066800"/>
            <a:ext cx="2962275" cy="213360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032846" y="3048000"/>
            <a:ext cx="7162800" cy="1143000"/>
          </a:xfrm>
        </p:spPr>
        <p:txBody>
          <a:bodyPr>
            <a:normAutofit/>
          </a:bodyPr>
          <a:lstStyle/>
          <a:p>
            <a:r>
              <a:rPr lang="en-US" b="1" dirty="0"/>
              <a:t>Thank You</a:t>
            </a: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13" y="762001"/>
            <a:ext cx="3989087" cy="5105400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376182" y="3657601"/>
            <a:ext cx="28956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500" b="1" u="sng" dirty="0"/>
              <a:t>Business Enquiries Contact:</a:t>
            </a:r>
            <a:endParaRPr lang="en-US" sz="1400" b="1" dirty="0"/>
          </a:p>
          <a:p>
            <a:pPr algn="l"/>
            <a:r>
              <a:rPr lang="en-US" sz="1400" b="1" dirty="0"/>
              <a:t>Ayaz Ahmed</a:t>
            </a:r>
          </a:p>
          <a:p>
            <a:pPr algn="l"/>
            <a:r>
              <a:rPr lang="en-US" sz="1400" b="1" dirty="0"/>
              <a:t>Sr. Engineer - BD and PM</a:t>
            </a:r>
          </a:p>
          <a:p>
            <a:pPr algn="l"/>
            <a:r>
              <a:rPr lang="en-US" sz="1400" b="1" dirty="0"/>
              <a:t>Mob: +91 6363674212</a:t>
            </a:r>
          </a:p>
          <a:p>
            <a:pPr algn="l"/>
            <a:r>
              <a:rPr lang="en-US" sz="1400" b="1" dirty="0"/>
              <a:t>Email: </a:t>
            </a:r>
            <a:r>
              <a:rPr lang="en-US" sz="1400" b="1" dirty="0">
                <a:hlinkClick r:id="rId5"/>
              </a:rPr>
              <a:t>ayaz.ahmed@saalfo.com</a:t>
            </a:r>
            <a:r>
              <a:rPr lang="en-US" sz="1400" b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203210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DAE154B5-8FA8-45B2-AB5B-F08F5988510B}"/>
              </a:ext>
            </a:extLst>
          </p:cNvPr>
          <p:cNvSpPr/>
          <p:nvPr/>
        </p:nvSpPr>
        <p:spPr>
          <a:xfrm flipH="1">
            <a:off x="1024204" y="2618213"/>
            <a:ext cx="45720" cy="32566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50">
              <a:solidFill>
                <a:prstClr val="white"/>
              </a:solidFill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DAE154B5-8FA8-45B2-AB5B-F08F5988510B}"/>
              </a:ext>
            </a:extLst>
          </p:cNvPr>
          <p:cNvSpPr/>
          <p:nvPr/>
        </p:nvSpPr>
        <p:spPr>
          <a:xfrm>
            <a:off x="7696200" y="2590801"/>
            <a:ext cx="48108" cy="86444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50">
              <a:solidFill>
                <a:prstClr val="white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9615264-E112-400C-B5AC-A4B2E3987182}"/>
              </a:ext>
            </a:extLst>
          </p:cNvPr>
          <p:cNvSpPr/>
          <p:nvPr/>
        </p:nvSpPr>
        <p:spPr>
          <a:xfrm flipH="1">
            <a:off x="4538562" y="1565662"/>
            <a:ext cx="45719" cy="105364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100">
              <a:solidFill>
                <a:prstClr val="white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B423D20-BCD3-4BEA-A0EC-C696B15CA07E}"/>
              </a:ext>
            </a:extLst>
          </p:cNvPr>
          <p:cNvCxnSpPr/>
          <p:nvPr/>
        </p:nvCxnSpPr>
        <p:spPr>
          <a:xfrm>
            <a:off x="0" y="998697"/>
            <a:ext cx="9144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13031D-D583-4739-9637-06852103B597}"/>
              </a:ext>
            </a:extLst>
          </p:cNvPr>
          <p:cNvCxnSpPr/>
          <p:nvPr/>
        </p:nvCxnSpPr>
        <p:spPr>
          <a:xfrm>
            <a:off x="-13217" y="6322099"/>
            <a:ext cx="9144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1991631D-A271-4088-9A36-9017E5E5746A}"/>
              </a:ext>
            </a:extLst>
          </p:cNvPr>
          <p:cNvSpPr/>
          <p:nvPr/>
        </p:nvSpPr>
        <p:spPr>
          <a:xfrm>
            <a:off x="1873860" y="154847"/>
            <a:ext cx="4755540" cy="7735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Organisation Chart</a:t>
            </a:r>
            <a:endParaRPr lang="en-GB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1F587ED-C79A-459F-8FC4-89DB8E1ABF70}"/>
              </a:ext>
            </a:extLst>
          </p:cNvPr>
          <p:cNvSpPr/>
          <p:nvPr/>
        </p:nvSpPr>
        <p:spPr>
          <a:xfrm flipH="1">
            <a:off x="3741419" y="3582533"/>
            <a:ext cx="45719" cy="15950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50">
              <a:solidFill>
                <a:prstClr val="white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93B41FE-4224-4411-8DA1-9EB318839319}"/>
              </a:ext>
            </a:extLst>
          </p:cNvPr>
          <p:cNvSpPr/>
          <p:nvPr/>
        </p:nvSpPr>
        <p:spPr>
          <a:xfrm>
            <a:off x="4191001" y="1132679"/>
            <a:ext cx="685800" cy="425733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500" b="1" dirty="0">
                <a:solidFill>
                  <a:prstClr val="black"/>
                </a:solidFill>
                <a:latin typeface="Times New Roman" panose="02020603050405020304" pitchFamily="18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BOD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ABC4739-17BB-4EF6-9E47-747104CC3190}"/>
              </a:ext>
            </a:extLst>
          </p:cNvPr>
          <p:cNvSpPr/>
          <p:nvPr/>
        </p:nvSpPr>
        <p:spPr>
          <a:xfrm>
            <a:off x="3968805" y="1820255"/>
            <a:ext cx="1106114" cy="371673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100" b="1" dirty="0">
                <a:solidFill>
                  <a:prstClr val="black"/>
                </a:solidFill>
                <a:latin typeface="Times New Roman" panose="02020603050405020304" pitchFamily="18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MD &amp; CEO        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02903A5-8AE9-493A-B994-3A85C2AC1831}"/>
              </a:ext>
            </a:extLst>
          </p:cNvPr>
          <p:cNvSpPr/>
          <p:nvPr/>
        </p:nvSpPr>
        <p:spPr>
          <a:xfrm>
            <a:off x="3352800" y="2931584"/>
            <a:ext cx="2209800" cy="641991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1050" b="1" dirty="0">
                <a:solidFill>
                  <a:sysClr val="windowText" lastClr="000000"/>
                </a:solidFill>
              </a:rPr>
              <a:t>COO</a:t>
            </a:r>
            <a:endParaRPr lang="en-US" sz="1050" dirty="0">
              <a:solidFill>
                <a:sysClr val="windowText" lastClr="000000"/>
              </a:solidFill>
            </a:endParaRPr>
          </a:p>
          <a:p>
            <a:pPr algn="ctr" eaLnBrk="0" hangingPunct="0"/>
            <a:r>
              <a:rPr lang="en-US" sz="1050" b="1" dirty="0">
                <a:solidFill>
                  <a:prstClr val="black"/>
                </a:solidFill>
              </a:rPr>
              <a:t>Engineering, NPI, Quality, SCM, Production, Maintenance and MR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664F45A-EA79-4F7A-AEB9-486395E4D66F}"/>
              </a:ext>
            </a:extLst>
          </p:cNvPr>
          <p:cNvSpPr/>
          <p:nvPr/>
        </p:nvSpPr>
        <p:spPr>
          <a:xfrm>
            <a:off x="6872540" y="2950874"/>
            <a:ext cx="1433260" cy="595726"/>
          </a:xfrm>
          <a:prstGeom prst="roundRect">
            <a:avLst>
              <a:gd name="adj" fmla="val 4700"/>
            </a:avLst>
          </a:prstGeom>
          <a:solidFill>
            <a:schemeClr val="bg2">
              <a:lumMod val="9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050" b="1" dirty="0">
                <a:solidFill>
                  <a:prstClr val="black"/>
                </a:solidFill>
                <a:latin typeface="Times New Roman" panose="02020603050405020304" pitchFamily="18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Finance, Accounts &amp; Admin</a:t>
            </a:r>
            <a:endParaRPr lang="en-US" sz="1050" b="1" kern="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0FC3DE7-0CF8-46CB-BFB0-AA4BA636C2A3}"/>
              </a:ext>
            </a:extLst>
          </p:cNvPr>
          <p:cNvSpPr/>
          <p:nvPr/>
        </p:nvSpPr>
        <p:spPr>
          <a:xfrm>
            <a:off x="1828800" y="3684603"/>
            <a:ext cx="1410241" cy="658798"/>
          </a:xfrm>
          <a:prstGeom prst="roundRect">
            <a:avLst>
              <a:gd name="adj" fmla="val 6385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2300">
              <a:spcBef>
                <a:spcPct val="0"/>
              </a:spcBef>
              <a:spcAft>
                <a:spcPct val="35000"/>
              </a:spcAft>
            </a:pPr>
            <a:r>
              <a:rPr lang="en-IN" sz="1050" b="1" dirty="0">
                <a:solidFill>
                  <a:prstClr val="black"/>
                </a:solidFill>
                <a:latin typeface="Times New Roman" panose="02020603050405020304" pitchFamily="18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Junior Eng, NPI &amp; </a:t>
            </a:r>
            <a:r>
              <a:rPr lang="en-IN" sz="900" b="1" dirty="0">
                <a:solidFill>
                  <a:prstClr val="black"/>
                </a:solidFill>
                <a:latin typeface="Times New Roman" panose="02020603050405020304" pitchFamily="18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Customer Quality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753A6C5-ADBB-4D61-A852-649BEA79A61D}"/>
              </a:ext>
            </a:extLst>
          </p:cNvPr>
          <p:cNvSpPr/>
          <p:nvPr/>
        </p:nvSpPr>
        <p:spPr>
          <a:xfrm>
            <a:off x="4821028" y="3684603"/>
            <a:ext cx="970172" cy="640493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10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Electrical &amp; Maintenance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2399C3B-1A2F-459A-BCC9-28D0EBB1EDD5}"/>
              </a:ext>
            </a:extLst>
          </p:cNvPr>
          <p:cNvSpPr/>
          <p:nvPr/>
        </p:nvSpPr>
        <p:spPr>
          <a:xfrm flipV="1">
            <a:off x="1024205" y="2573587"/>
            <a:ext cx="6720104" cy="4572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100" dirty="0">
              <a:solidFill>
                <a:prstClr val="white"/>
              </a:solidFill>
            </a:endParaRPr>
          </a:p>
        </p:txBody>
      </p:sp>
      <p:sp>
        <p:nvSpPr>
          <p:cNvPr id="44" name="Rectangle: Rounded Corners 26">
            <a:extLst>
              <a:ext uri="{FF2B5EF4-FFF2-40B4-BE49-F238E27FC236}">
                <a16:creationId xmlns:a16="http://schemas.microsoft.com/office/drawing/2014/main" id="{1753A6C5-ADBB-4D61-A852-649BEA79A61D}"/>
              </a:ext>
            </a:extLst>
          </p:cNvPr>
          <p:cNvSpPr/>
          <p:nvPr/>
        </p:nvSpPr>
        <p:spPr>
          <a:xfrm>
            <a:off x="2348675" y="4544644"/>
            <a:ext cx="1268067" cy="554527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IN" sz="1050" b="1" dirty="0">
                <a:solidFill>
                  <a:prstClr val="black"/>
                </a:solidFill>
                <a:latin typeface="Times New Roman" panose="02020603050405020304" pitchFamily="18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Incoming, Process QC, QMS &amp; FQA</a:t>
            </a:r>
          </a:p>
        </p:txBody>
      </p:sp>
      <p:sp>
        <p:nvSpPr>
          <p:cNvPr id="47" name="Rectangle: Rounded Corners 26">
            <a:extLst>
              <a:ext uri="{FF2B5EF4-FFF2-40B4-BE49-F238E27FC236}">
                <a16:creationId xmlns:a16="http://schemas.microsoft.com/office/drawing/2014/main" id="{1753A6C5-ADBB-4D61-A852-649BEA79A61D}"/>
              </a:ext>
            </a:extLst>
          </p:cNvPr>
          <p:cNvSpPr/>
          <p:nvPr/>
        </p:nvSpPr>
        <p:spPr>
          <a:xfrm>
            <a:off x="6074181" y="4544644"/>
            <a:ext cx="1279119" cy="55953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105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Stores &amp; Dispatch</a:t>
            </a:r>
          </a:p>
        </p:txBody>
      </p:sp>
      <p:sp>
        <p:nvSpPr>
          <p:cNvPr id="48" name="Rectangle: Rounded Corners 26">
            <a:extLst>
              <a:ext uri="{FF2B5EF4-FFF2-40B4-BE49-F238E27FC236}">
                <a16:creationId xmlns:a16="http://schemas.microsoft.com/office/drawing/2014/main" id="{1753A6C5-ADBB-4D61-A852-649BEA79A61D}"/>
              </a:ext>
            </a:extLst>
          </p:cNvPr>
          <p:cNvSpPr/>
          <p:nvPr/>
        </p:nvSpPr>
        <p:spPr>
          <a:xfrm>
            <a:off x="3352800" y="3684603"/>
            <a:ext cx="1371600" cy="65879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105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Production </a:t>
            </a:r>
          </a:p>
        </p:txBody>
      </p:sp>
      <p:sp>
        <p:nvSpPr>
          <p:cNvPr id="49" name="Rectangle: Rounded Corners 26">
            <a:extLst>
              <a:ext uri="{FF2B5EF4-FFF2-40B4-BE49-F238E27FC236}">
                <a16:creationId xmlns:a16="http://schemas.microsoft.com/office/drawing/2014/main" id="{1753A6C5-ADBB-4D61-A852-649BEA79A61D}"/>
              </a:ext>
            </a:extLst>
          </p:cNvPr>
          <p:cNvSpPr/>
          <p:nvPr/>
        </p:nvSpPr>
        <p:spPr>
          <a:xfrm>
            <a:off x="6934200" y="3684603"/>
            <a:ext cx="1371599" cy="617021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>
              <a:defRPr/>
            </a:pPr>
            <a:r>
              <a:rPr lang="en-US" sz="105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HR, Admin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0B56C9A-23EE-4028-9960-61173C829615}"/>
              </a:ext>
            </a:extLst>
          </p:cNvPr>
          <p:cNvSpPr/>
          <p:nvPr/>
        </p:nvSpPr>
        <p:spPr>
          <a:xfrm>
            <a:off x="563535" y="3684604"/>
            <a:ext cx="1110987" cy="682487"/>
          </a:xfrm>
          <a:prstGeom prst="roundRect">
            <a:avLst>
              <a:gd name="adj" fmla="val 3836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050" b="1" dirty="0">
                <a:solidFill>
                  <a:prstClr val="black"/>
                </a:solidFill>
                <a:latin typeface="Times New Roman" panose="02020603050405020304" pitchFamily="18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BD &amp; PM</a:t>
            </a:r>
          </a:p>
        </p:txBody>
      </p:sp>
      <p:sp>
        <p:nvSpPr>
          <p:cNvPr id="59" name="Rectangle: Rounded Corners 26">
            <a:extLst>
              <a:ext uri="{FF2B5EF4-FFF2-40B4-BE49-F238E27FC236}">
                <a16:creationId xmlns:a16="http://schemas.microsoft.com/office/drawing/2014/main" id="{1753A6C5-ADBB-4D61-A852-649BEA79A61D}"/>
              </a:ext>
            </a:extLst>
          </p:cNvPr>
          <p:cNvSpPr/>
          <p:nvPr/>
        </p:nvSpPr>
        <p:spPr>
          <a:xfrm>
            <a:off x="4724400" y="4544644"/>
            <a:ext cx="1143000" cy="569061"/>
          </a:xfrm>
          <a:prstGeom prst="roundRect">
            <a:avLst>
              <a:gd name="adj" fmla="val 4503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105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SMT </a:t>
            </a:r>
            <a:r>
              <a:rPr lang="en-US" sz="105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Pgrmng</a:t>
            </a:r>
            <a:r>
              <a:rPr lang="en-US" sz="105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&amp; Maintenance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918" y="74083"/>
            <a:ext cx="1755563" cy="854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7162799" y="6315276"/>
            <a:ext cx="19182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STPL_OC_August2024 RV01.4_September 2024</a:t>
            </a: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5074919" y="2057400"/>
            <a:ext cx="3383281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 flipV="1">
            <a:off x="8472152" y="2057400"/>
            <a:ext cx="13952" cy="1945378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8547853C-7070-4556-B34B-E26173253928}"/>
              </a:ext>
            </a:extLst>
          </p:cNvPr>
          <p:cNvSpPr/>
          <p:nvPr/>
        </p:nvSpPr>
        <p:spPr>
          <a:xfrm>
            <a:off x="1019283" y="3444827"/>
            <a:ext cx="45719" cy="2226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50">
              <a:solidFill>
                <a:prstClr val="white"/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4562603" y="2619311"/>
            <a:ext cx="0" cy="28368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8547853C-7070-4556-B34B-E26173253928}"/>
              </a:ext>
            </a:extLst>
          </p:cNvPr>
          <p:cNvSpPr/>
          <p:nvPr/>
        </p:nvSpPr>
        <p:spPr>
          <a:xfrm>
            <a:off x="5029200" y="3591491"/>
            <a:ext cx="45719" cy="93113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50">
              <a:solidFill>
                <a:prstClr val="white"/>
              </a:solidFill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547853C-7070-4556-B34B-E26173253928}"/>
              </a:ext>
            </a:extLst>
          </p:cNvPr>
          <p:cNvSpPr/>
          <p:nvPr/>
        </p:nvSpPr>
        <p:spPr>
          <a:xfrm>
            <a:off x="2895600" y="4343400"/>
            <a:ext cx="45719" cy="20124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50">
              <a:solidFill>
                <a:prstClr val="white"/>
              </a:solidFill>
            </a:endParaRPr>
          </a:p>
        </p:txBody>
      </p:sp>
      <p:sp>
        <p:nvSpPr>
          <p:cNvPr id="54" name="Rectangle: Rounded Corners 26">
            <a:extLst>
              <a:ext uri="{FF2B5EF4-FFF2-40B4-BE49-F238E27FC236}">
                <a16:creationId xmlns:a16="http://schemas.microsoft.com/office/drawing/2014/main" id="{1753A6C5-ADBB-4D61-A852-649BEA79A61D}"/>
              </a:ext>
            </a:extLst>
          </p:cNvPr>
          <p:cNvSpPr/>
          <p:nvPr/>
        </p:nvSpPr>
        <p:spPr>
          <a:xfrm>
            <a:off x="952618" y="4523337"/>
            <a:ext cx="1279001" cy="580843"/>
          </a:xfrm>
          <a:prstGeom prst="roundRect">
            <a:avLst>
              <a:gd name="adj" fmla="val 11261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105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Test </a:t>
            </a:r>
            <a:r>
              <a:rPr lang="en-US" sz="1050" b="1" dirty="0" err="1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Engg</a:t>
            </a:r>
            <a:r>
              <a:rPr lang="en-US" sz="105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IN" sz="1050" b="1" dirty="0">
                <a:solidFill>
                  <a:prstClr val="black"/>
                </a:solidFill>
                <a:latin typeface="Times New Roman" panose="02020603050405020304" pitchFamily="18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 </a:t>
            </a:r>
            <a:r>
              <a:rPr lang="en-IN" sz="1050" b="1" dirty="0" err="1">
                <a:solidFill>
                  <a:prstClr val="black"/>
                </a:solidFill>
                <a:latin typeface="Times New Roman" panose="02020603050405020304" pitchFamily="18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Calibr</a:t>
            </a:r>
            <a:r>
              <a:rPr lang="en-IN" sz="1050" b="1" dirty="0">
                <a:solidFill>
                  <a:prstClr val="black"/>
                </a:solidFill>
                <a:latin typeface="Times New Roman" panose="02020603050405020304" pitchFamily="18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. &amp; ESD</a:t>
            </a:r>
          </a:p>
        </p:txBody>
      </p:sp>
      <p:sp>
        <p:nvSpPr>
          <p:cNvPr id="57" name="Rectangle: Rounded Corners 32">
            <a:extLst>
              <a:ext uri="{FF2B5EF4-FFF2-40B4-BE49-F238E27FC236}">
                <a16:creationId xmlns:a16="http://schemas.microsoft.com/office/drawing/2014/main" id="{C0B56C9A-23EE-4028-9960-61173C829615}"/>
              </a:ext>
            </a:extLst>
          </p:cNvPr>
          <p:cNvSpPr/>
          <p:nvPr/>
        </p:nvSpPr>
        <p:spPr>
          <a:xfrm>
            <a:off x="533400" y="2950874"/>
            <a:ext cx="1171259" cy="595726"/>
          </a:xfrm>
          <a:prstGeom prst="roundRect">
            <a:avLst>
              <a:gd name="adj" fmla="val 5744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050" b="1" dirty="0">
                <a:solidFill>
                  <a:prstClr val="black"/>
                </a:solidFill>
                <a:latin typeface="Times New Roman" panose="02020603050405020304" pitchFamily="18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BD, Mkt &amp; PM</a:t>
            </a:r>
          </a:p>
        </p:txBody>
      </p:sp>
      <p:sp>
        <p:nvSpPr>
          <p:cNvPr id="60" name="Rectangle: Rounded Corners 26">
            <a:extLst>
              <a:ext uri="{FF2B5EF4-FFF2-40B4-BE49-F238E27FC236}">
                <a16:creationId xmlns:a16="http://schemas.microsoft.com/office/drawing/2014/main" id="{1753A6C5-ADBB-4D61-A852-649BEA79A61D}"/>
              </a:ext>
            </a:extLst>
          </p:cNvPr>
          <p:cNvSpPr/>
          <p:nvPr/>
        </p:nvSpPr>
        <p:spPr>
          <a:xfrm>
            <a:off x="3878582" y="5229355"/>
            <a:ext cx="1790700" cy="561845"/>
          </a:xfrm>
          <a:prstGeom prst="roundRect">
            <a:avLst>
              <a:gd name="adj" fmla="val 4504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105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Consultant</a:t>
            </a:r>
          </a:p>
          <a:p>
            <a:pPr algn="ctr" eaLnBrk="0" hangingPunct="0"/>
            <a:r>
              <a:rPr lang="en-US" sz="105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Business Strategy</a:t>
            </a:r>
          </a:p>
        </p:txBody>
      </p:sp>
      <p:sp>
        <p:nvSpPr>
          <p:cNvPr id="61" name="Rectangle: Rounded Corners 26">
            <a:extLst>
              <a:ext uri="{FF2B5EF4-FFF2-40B4-BE49-F238E27FC236}">
                <a16:creationId xmlns:a16="http://schemas.microsoft.com/office/drawing/2014/main" id="{1753A6C5-ADBB-4D61-A852-649BEA79A61D}"/>
              </a:ext>
            </a:extLst>
          </p:cNvPr>
          <p:cNvSpPr/>
          <p:nvPr/>
        </p:nvSpPr>
        <p:spPr>
          <a:xfrm>
            <a:off x="1982788" y="5232187"/>
            <a:ext cx="1705294" cy="559013"/>
          </a:xfrm>
          <a:prstGeom prst="roundRect">
            <a:avLst>
              <a:gd name="adj" fmla="val 4504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US" sz="105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en-US" sz="105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Consultant</a:t>
            </a:r>
          </a:p>
          <a:p>
            <a:pPr algn="ctr" eaLnBrk="0" hangingPunct="0"/>
            <a:r>
              <a:rPr lang="en-US" sz="105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Certification</a:t>
            </a:r>
          </a:p>
          <a:p>
            <a:pPr algn="ctr" eaLnBrk="0" hangingPunct="0"/>
            <a:endParaRPr lang="en-US" sz="105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: Rounded Corners 26">
            <a:extLst>
              <a:ext uri="{FF2B5EF4-FFF2-40B4-BE49-F238E27FC236}">
                <a16:creationId xmlns:a16="http://schemas.microsoft.com/office/drawing/2014/main" id="{1753A6C5-ADBB-4D61-A852-649BEA79A61D}"/>
              </a:ext>
            </a:extLst>
          </p:cNvPr>
          <p:cNvSpPr/>
          <p:nvPr/>
        </p:nvSpPr>
        <p:spPr>
          <a:xfrm>
            <a:off x="5897881" y="5226628"/>
            <a:ext cx="1493519" cy="564572"/>
          </a:xfrm>
          <a:prstGeom prst="roundRect">
            <a:avLst>
              <a:gd name="adj" fmla="val 4504"/>
            </a:avLst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endParaRPr lang="en-US" sz="105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en-US" sz="105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Consultant</a:t>
            </a:r>
          </a:p>
          <a:p>
            <a:pPr algn="ctr" eaLnBrk="0" hangingPunct="0"/>
            <a:r>
              <a:rPr lang="en-US" sz="105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Legal, HR &amp; Admin</a:t>
            </a:r>
          </a:p>
          <a:p>
            <a:pPr algn="ctr" eaLnBrk="0" hangingPunct="0"/>
            <a:endParaRPr lang="en-US" sz="1050" b="1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D2C2DFF-6EA6-47A1-89D8-8F3A5D6108E6}"/>
              </a:ext>
            </a:extLst>
          </p:cNvPr>
          <p:cNvSpPr/>
          <p:nvPr/>
        </p:nvSpPr>
        <p:spPr>
          <a:xfrm>
            <a:off x="6356527" y="3169919"/>
            <a:ext cx="45719" cy="606818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50">
              <a:solidFill>
                <a:prstClr val="white"/>
              </a:solidFill>
            </a:endParaRPr>
          </a:p>
        </p:txBody>
      </p:sp>
      <p:sp>
        <p:nvSpPr>
          <p:cNvPr id="70" name="Rectangle: Rounded Corners 24">
            <a:extLst>
              <a:ext uri="{FF2B5EF4-FFF2-40B4-BE49-F238E27FC236}">
                <a16:creationId xmlns:a16="http://schemas.microsoft.com/office/drawing/2014/main" id="{A0FC3DE7-0CF8-46CB-BFB0-AA4BA636C2A3}"/>
              </a:ext>
            </a:extLst>
          </p:cNvPr>
          <p:cNvSpPr/>
          <p:nvPr/>
        </p:nvSpPr>
        <p:spPr>
          <a:xfrm>
            <a:off x="5867401" y="3684604"/>
            <a:ext cx="1002206" cy="617020"/>
          </a:xfrm>
          <a:prstGeom prst="roundRect">
            <a:avLst>
              <a:gd name="adj" fmla="val 6385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2300">
              <a:spcBef>
                <a:spcPct val="0"/>
              </a:spcBef>
              <a:spcAft>
                <a:spcPct val="35000"/>
              </a:spcAft>
            </a:pPr>
            <a:r>
              <a:rPr lang="en-IN" sz="1050" b="1" dirty="0">
                <a:solidFill>
                  <a:prstClr val="black"/>
                </a:solidFill>
                <a:latin typeface="Times New Roman" panose="02020603050405020304" pitchFamily="18" charset="0"/>
                <a:ea typeface="Adobe Gothic Std B" panose="020B0800000000000000" pitchFamily="34" charset="-128"/>
                <a:cs typeface="Times New Roman" panose="02020603050405020304" pitchFamily="18" charset="0"/>
              </a:rPr>
              <a:t>SCM </a:t>
            </a:r>
            <a:endParaRPr lang="en-IN" sz="900" b="1" dirty="0">
              <a:solidFill>
                <a:prstClr val="black"/>
              </a:solidFill>
              <a:latin typeface="Times New Roman" panose="02020603050405020304" pitchFamily="18" charset="0"/>
              <a:ea typeface="Adobe Gothic Std B" panose="020B0800000000000000" pitchFamily="34" charset="-128"/>
              <a:cs typeface="Times New Roman" panose="02020603050405020304" pitchFamily="18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547853C-7070-4556-B34B-E26173253928}"/>
              </a:ext>
            </a:extLst>
          </p:cNvPr>
          <p:cNvSpPr/>
          <p:nvPr/>
        </p:nvSpPr>
        <p:spPr>
          <a:xfrm flipH="1">
            <a:off x="1981200" y="4343401"/>
            <a:ext cx="49800" cy="152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50">
              <a:solidFill>
                <a:prstClr val="white"/>
              </a:solidFill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547853C-7070-4556-B34B-E26173253928}"/>
              </a:ext>
            </a:extLst>
          </p:cNvPr>
          <p:cNvSpPr/>
          <p:nvPr/>
        </p:nvSpPr>
        <p:spPr>
          <a:xfrm>
            <a:off x="5257800" y="4344022"/>
            <a:ext cx="45719" cy="200622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50" dirty="0">
              <a:solidFill>
                <a:prstClr val="white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547853C-7070-4556-B34B-E26173253928}"/>
              </a:ext>
            </a:extLst>
          </p:cNvPr>
          <p:cNvSpPr/>
          <p:nvPr/>
        </p:nvSpPr>
        <p:spPr>
          <a:xfrm>
            <a:off x="6400800" y="4309817"/>
            <a:ext cx="45719" cy="213519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50">
              <a:solidFill>
                <a:prstClr val="white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2399C3B-1A2F-459A-BCC9-28D0EBB1EDD5}"/>
              </a:ext>
            </a:extLst>
          </p:cNvPr>
          <p:cNvSpPr/>
          <p:nvPr/>
        </p:nvSpPr>
        <p:spPr>
          <a:xfrm>
            <a:off x="5562600" y="3124200"/>
            <a:ext cx="839648" cy="457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100" dirty="0">
              <a:solidFill>
                <a:prstClr val="white"/>
              </a:solidFill>
            </a:endParaRPr>
          </a:p>
        </p:txBody>
      </p:sp>
      <p:sp>
        <p:nvSpPr>
          <p:cNvPr id="56" name="Rectangle: Rounded Corners 26">
            <a:extLst>
              <a:ext uri="{FF2B5EF4-FFF2-40B4-BE49-F238E27FC236}">
                <a16:creationId xmlns:a16="http://schemas.microsoft.com/office/drawing/2014/main" id="{1753A6C5-ADBB-4D61-A852-649BEA79A61D}"/>
              </a:ext>
            </a:extLst>
          </p:cNvPr>
          <p:cNvSpPr/>
          <p:nvPr/>
        </p:nvSpPr>
        <p:spPr>
          <a:xfrm>
            <a:off x="3733800" y="4544645"/>
            <a:ext cx="873543" cy="569059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hangingPunct="0"/>
            <a:r>
              <a:rPr lang="en-US" sz="1050" b="1" kern="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Production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547853C-7070-4556-B34B-E26173253928}"/>
              </a:ext>
            </a:extLst>
          </p:cNvPr>
          <p:cNvSpPr/>
          <p:nvPr/>
        </p:nvSpPr>
        <p:spPr>
          <a:xfrm>
            <a:off x="4114800" y="4343400"/>
            <a:ext cx="45719" cy="179937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50">
              <a:solidFill>
                <a:prstClr val="white"/>
              </a:solidFill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 flipH="1" flipV="1">
            <a:off x="8305800" y="3993113"/>
            <a:ext cx="173328" cy="9665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360180E-D119-B423-20B2-ECD6249EE2B0}"/>
              </a:ext>
            </a:extLst>
          </p:cNvPr>
          <p:cNvSpPr/>
          <p:nvPr/>
        </p:nvSpPr>
        <p:spPr>
          <a:xfrm rot="10800000">
            <a:off x="2438400" y="3279382"/>
            <a:ext cx="59781" cy="405221"/>
          </a:xfrm>
          <a:prstGeom prst="rect">
            <a:avLst/>
          </a:prstGeom>
          <a:solidFill>
            <a:schemeClr val="accent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50">
              <a:solidFill>
                <a:prstClr val="white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60CE577-35CF-1C1C-3E59-21DDDAD5D44D}"/>
              </a:ext>
            </a:extLst>
          </p:cNvPr>
          <p:cNvSpPr/>
          <p:nvPr/>
        </p:nvSpPr>
        <p:spPr>
          <a:xfrm rot="10800000">
            <a:off x="2438400" y="3233662"/>
            <a:ext cx="914397" cy="4571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563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alfo_slide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1772"/>
            <a:ext cx="9067800" cy="609622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501D8C0-6201-66A6-80DA-D894513315A1}"/>
              </a:ext>
            </a:extLst>
          </p:cNvPr>
          <p:cNvSpPr txBox="1">
            <a:spLocks/>
          </p:cNvSpPr>
          <p:nvPr/>
        </p:nvSpPr>
        <p:spPr>
          <a:xfrm>
            <a:off x="76200" y="206375"/>
            <a:ext cx="7772400" cy="1089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u="sng" dirty="0"/>
              <a:t>New Marketing Strategy: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6C19F5-5B92-6A65-0BDF-5AEA4E73397E}"/>
              </a:ext>
            </a:extLst>
          </p:cNvPr>
          <p:cNvSpPr/>
          <p:nvPr/>
        </p:nvSpPr>
        <p:spPr>
          <a:xfrm>
            <a:off x="1447800" y="1295400"/>
            <a:ext cx="3657600" cy="1393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D8D5C39E-5FB3-DDB6-592C-39D5E0BCB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alfo_slide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B0BEA30-4BEF-C7B8-2E4A-FC98569BA1FC}"/>
              </a:ext>
            </a:extLst>
          </p:cNvPr>
          <p:cNvSpPr txBox="1">
            <a:spLocks/>
          </p:cNvSpPr>
          <p:nvPr/>
        </p:nvSpPr>
        <p:spPr>
          <a:xfrm>
            <a:off x="76200" y="76200"/>
            <a:ext cx="7772400" cy="1089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u="sng" dirty="0"/>
              <a:t>New Marketing Strategy: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45F984-AEEA-9BD6-9C28-F4DE2EFCFB90}"/>
              </a:ext>
            </a:extLst>
          </p:cNvPr>
          <p:cNvSpPr/>
          <p:nvPr/>
        </p:nvSpPr>
        <p:spPr>
          <a:xfrm>
            <a:off x="1981200" y="696912"/>
            <a:ext cx="3657600" cy="10017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4AB18EE7-F141-FB44-5DA8-B08B50F6B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alfo_slide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9143999" cy="61722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ADE2269-5C79-E539-0061-34441D226771}"/>
              </a:ext>
            </a:extLst>
          </p:cNvPr>
          <p:cNvSpPr txBox="1">
            <a:spLocks/>
          </p:cNvSpPr>
          <p:nvPr/>
        </p:nvSpPr>
        <p:spPr>
          <a:xfrm>
            <a:off x="76200" y="206375"/>
            <a:ext cx="7772400" cy="1089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u="sng" dirty="0"/>
              <a:t>New Marketing Strategy: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428E6D-1CFD-A58D-BFE0-1826CB2E1980}"/>
              </a:ext>
            </a:extLst>
          </p:cNvPr>
          <p:cNvSpPr/>
          <p:nvPr/>
        </p:nvSpPr>
        <p:spPr>
          <a:xfrm>
            <a:off x="1447800" y="1066800"/>
            <a:ext cx="2590800" cy="860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75795D26-6081-C2C7-9EB8-4DBB157E6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alfo_slide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F57984E-CD02-67C7-0427-A610E11C4801}"/>
              </a:ext>
            </a:extLst>
          </p:cNvPr>
          <p:cNvSpPr txBox="1">
            <a:spLocks/>
          </p:cNvSpPr>
          <p:nvPr/>
        </p:nvSpPr>
        <p:spPr>
          <a:xfrm>
            <a:off x="76200" y="206375"/>
            <a:ext cx="7772400" cy="10890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u="sng" dirty="0"/>
              <a:t>New Marketing Strategy: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A99DC4-9987-8CA9-250E-7945321EDAA3}"/>
              </a:ext>
            </a:extLst>
          </p:cNvPr>
          <p:cNvSpPr/>
          <p:nvPr/>
        </p:nvSpPr>
        <p:spPr>
          <a:xfrm>
            <a:off x="1371600" y="1034143"/>
            <a:ext cx="2667000" cy="9470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40D46FC6-B204-1E8A-1766-018A20840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22C82-6E69-DD2D-91B0-2AD4ACDE3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2E41C-9877-6DCB-4E65-48C1F52BFA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9506" y="-168263"/>
            <a:ext cx="7772400" cy="1089025"/>
          </a:xfrm>
        </p:spPr>
        <p:txBody>
          <a:bodyPr>
            <a:normAutofit/>
          </a:bodyPr>
          <a:lstStyle/>
          <a:p>
            <a:pPr algn="l"/>
            <a:r>
              <a:rPr lang="en-US" sz="2100" b="1" u="sng" dirty="0"/>
              <a:t>SMT LINE 1 FOR HIGH-MIX HIGH-TECH/ HIGH VOLUME</a:t>
            </a:r>
          </a:p>
        </p:txBody>
      </p:sp>
      <p:pic>
        <p:nvPicPr>
          <p:cNvPr id="23" name="Picture 3">
            <a:extLst>
              <a:ext uri="{FF2B5EF4-FFF2-40B4-BE49-F238E27FC236}">
                <a16:creationId xmlns:a16="http://schemas.microsoft.com/office/drawing/2014/main" id="{FDC0BC15-4582-363C-3F41-D9B04DD9F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488" y="0"/>
            <a:ext cx="286451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D8846C8-9E06-9524-0063-2019A9514A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3469251"/>
              </p:ext>
            </p:extLst>
          </p:nvPr>
        </p:nvGraphicFramePr>
        <p:xfrm>
          <a:off x="7615247" y="1357659"/>
          <a:ext cx="1676400" cy="93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4" imgW="914400" imgH="806400" progId="Acrobat.Document.DC">
                  <p:link updateAutomatic="1"/>
                </p:oleObj>
              </mc:Choice>
              <mc:Fallback>
                <p:oleObj name="Acrobat Document" showAsIcon="1" r:id="rId4" imgW="914400" imgH="806400" progId="Acrobat.Document.DC">
                  <p:link updateAutomatic="1"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AAFDDCCF-3EFE-B37C-6750-6B420A17EF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15247" y="1357659"/>
                        <a:ext cx="1676400" cy="930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7A76B1D-8506-8C5A-D800-8F0A11226B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838200"/>
            <a:ext cx="7381894" cy="2690617"/>
          </a:xfrm>
          <a:prstGeom prst="rect">
            <a:avLst/>
          </a:prstGeom>
        </p:spPr>
      </p:pic>
      <p:pic>
        <p:nvPicPr>
          <p:cNvPr id="7" name="Picture 2" descr="Surface mount technology assembly (SMT) image of working area incorrect machine open cover not safety at manufacturing of electronic equipment, blur background ,Indoor photo of PCB assembly plant">
            <a:extLst>
              <a:ext uri="{FF2B5EF4-FFF2-40B4-BE49-F238E27FC236}">
                <a16:creationId xmlns:a16="http://schemas.microsoft.com/office/drawing/2014/main" id="{6B13D490-EFA0-A4DD-3F8F-B70610D58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3744685" cy="3956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2">
            <a:extLst>
              <a:ext uri="{FF2B5EF4-FFF2-40B4-BE49-F238E27FC236}">
                <a16:creationId xmlns:a16="http://schemas.microsoft.com/office/drawing/2014/main" id="{BF8BA5A4-CAB9-8E0F-CFD8-92995534B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01" y="826840"/>
            <a:ext cx="2731843" cy="43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A8B87D-A217-A825-3751-2B0A09E5DB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286" y="3482913"/>
            <a:ext cx="5128985" cy="329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87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7955</TotalTime>
  <Words>1935</Words>
  <Application>Microsoft Office PowerPoint</Application>
  <PresentationFormat>On-screen Show (4:3)</PresentationFormat>
  <Paragraphs>330</Paragraphs>
  <Slides>34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Links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ＭＳ Ｐゴシック</vt:lpstr>
      <vt:lpstr>Arial</vt:lpstr>
      <vt:lpstr>Calibri</vt:lpstr>
      <vt:lpstr>Lucida Sans Unicode</vt:lpstr>
      <vt:lpstr>Microsoft Sans Serif</vt:lpstr>
      <vt:lpstr>Times New Roman</vt:lpstr>
      <vt:lpstr>Wingdings</vt:lpstr>
      <vt:lpstr>Office Theme</vt:lpstr>
      <vt:lpstr>D:\Machinery Details &amp; Photos\Panasonic\PanaCIM_gen2_en_23_0101.pdf</vt:lpstr>
      <vt:lpstr>D:\Machinery Details &amp; Photos\Panasonic\PanaCIM_gen2_en_23_0101.pdf</vt:lpstr>
      <vt:lpstr>AN OVERVIEW</vt:lpstr>
      <vt:lpstr>Saalfo Tech - Background</vt:lpstr>
      <vt:lpstr>Saalfo Tech Pvt Ltd - Snapshot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SMT LINE 1 FOR HIGH-MIX HIGH-TECH/ HIGH VOLUME</vt:lpstr>
      <vt:lpstr>NEW SMT LINE 2 FOR HIGH-MIX HIGH-TECH/ HIGH VOLUME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Statutory and Regulatory Details</vt:lpstr>
      <vt:lpstr>PowerPoint Presentation</vt:lpstr>
      <vt:lpstr>PowerPoint Presentation</vt:lpstr>
      <vt:lpstr>PowerPoint Presentation</vt:lpstr>
      <vt:lpstr>Photos of Kaizen Awards from  Schneider Electric for Year 2021, 2022, 2023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</dc:title>
  <dc:creator>Admin</dc:creator>
  <cp:lastModifiedBy>Ayaz Ahmed</cp:lastModifiedBy>
  <cp:revision>643</cp:revision>
  <cp:lastPrinted>2024-08-09T05:13:05Z</cp:lastPrinted>
  <dcterms:created xsi:type="dcterms:W3CDTF">2016-03-01T10:37:33Z</dcterms:created>
  <dcterms:modified xsi:type="dcterms:W3CDTF">2026-07-13T11:35:52Z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2024884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