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png" ContentType="image/png"/>
  <Default Extension="jpg" ContentType="image/jpg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Id1" /><Relationship Type="http://schemas.openxmlformats.org/officeDocument/2006/relationships/extended-properties" Target="/docProps/app.xml" Id="rId2" /><Relationship Type="http://schemas.openxmlformats.org/package/2006/relationships/metadata/core-properties" Target="/docProps/core.xml" Id="rId3" /><Relationship Type="http://schemas.openxmlformats.org/officeDocument/2006/relationships/custom-properties" Target="/docProps/custom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</p:sldIdLst>
  <p:sldSz cx="18288000" cy="10287000"/>
  <p:notesSz cx="18288000" cy="10287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theme" Target="/ppt/theme/theme1.xml" Id="rId2" /><Relationship Type="http://schemas.openxmlformats.org/officeDocument/2006/relationships/viewProps" Target="/ppt/viewProps.xml" Id="rId3" /><Relationship Type="http://schemas.openxmlformats.org/officeDocument/2006/relationships/presProps" Target="/ppt/presProps.xml" Id="rId4" /><Relationship Type="http://schemas.openxmlformats.org/officeDocument/2006/relationships/tableStyles" Target="/ppt/tableStyles.xml" Id="rId5" /><Relationship Type="http://schemas.openxmlformats.org/officeDocument/2006/relationships/slide" Target="/ppt/slides/slide1.xml" Id="rId6" /><Relationship Type="http://schemas.openxmlformats.org/officeDocument/2006/relationships/slide" Target="/ppt/slides/slide2.xml" Id="rId7" /><Relationship Type="http://schemas.openxmlformats.org/officeDocument/2006/relationships/slide" Target="/ppt/slides/slide3.xml" Id="rId8" /><Relationship Type="http://schemas.openxmlformats.org/officeDocument/2006/relationships/slide" Target="/ppt/slides/slide4.xml" Id="rId9" /><Relationship Type="http://schemas.openxmlformats.org/officeDocument/2006/relationships/slide" Target="/ppt/slides/slide5.xml" Id="rId10" /><Relationship Type="http://schemas.openxmlformats.org/officeDocument/2006/relationships/slide" Target="/ppt/slides/slide6.xml" Id="rId11" /><Relationship Type="http://schemas.openxmlformats.org/officeDocument/2006/relationships/slide" Target="/ppt/slides/slide7.xml" Id="rId12" /><Relationship Type="http://schemas.openxmlformats.org/officeDocument/2006/relationships/slide" Target="/ppt/slides/slide8.xml" Id="rId13" /><Relationship Type="http://schemas.openxmlformats.org/officeDocument/2006/relationships/slide" Target="/ppt/slides/slide9.xml" Id="rId14" /><Relationship Type="http://schemas.openxmlformats.org/officeDocument/2006/relationships/slide" Target="/ppt/slides/slide10.xml" Id="rId15" /><Relationship Type="http://schemas.openxmlformats.org/officeDocument/2006/relationships/slide" Target="/ppt/slides/slide11.xml" Id="rId16" /><Relationship Type="http://schemas.openxmlformats.org/officeDocument/2006/relationships/slide" Target="/ppt/slides/slide12.xml" Id="rId17" /><Relationship Type="http://schemas.openxmlformats.org/officeDocument/2006/relationships/slide" Target="/ppt/slides/slide13.xml" Id="rId18" /><Relationship Type="http://schemas.openxmlformats.org/officeDocument/2006/relationships/slide" Target="/ppt/slides/slide14.xml" Id="rId19" /><Relationship Type="http://schemas.openxmlformats.org/officeDocument/2006/relationships/slide" Target="/ppt/slides/slide15.xml" Id="rId20" /><Relationship Type="http://schemas.openxmlformats.org/officeDocument/2006/relationships/slide" Target="/ppt/slides/slide16.xml" Id="rId21" /><Relationship Type="http://schemas.openxmlformats.org/officeDocument/2006/relationships/slide" Target="/ppt/slides/slide17.xml" Id="rId22" /><Relationship Type="http://schemas.openxmlformats.org/officeDocument/2006/relationships/slide" Target="/ppt/slides/slide18.xml" Id="rId23" /><Relationship Type="http://schemas.openxmlformats.org/officeDocument/2006/relationships/slide" Target="/ppt/slides/slide19.xml" Id="rId24" /><Relationship Type="http://schemas.openxmlformats.org/officeDocument/2006/relationships/slide" Target="/ppt/slides/slide20.xml" Id="rId25" /><Relationship Type="http://schemas.openxmlformats.org/officeDocument/2006/relationships/slide" Target="/ppt/slides/slide21.xml" Id="rId26" /><Relationship Type="http://schemas.openxmlformats.org/officeDocument/2006/relationships/slide" Target="/ppt/slides/slide22.xml" Id="rId27" /><Relationship Type="http://schemas.openxmlformats.org/officeDocument/2006/relationships/slide" Target="/ppt/slides/slide23.xml" Id="rId28" /><Relationship Type="http://schemas.openxmlformats.org/officeDocument/2006/relationships/slide" Target="/ppt/slides/slide24.xml" Id="rId29" /><Relationship Type="http://schemas.openxmlformats.org/officeDocument/2006/relationships/slide" Target="/ppt/slides/slide25.xml" Id="rId30" /><Relationship Type="http://schemas.openxmlformats.org/officeDocument/2006/relationships/slide" Target="/ppt/slides/slide26.xml" Id="rId31" /><Relationship Type="http://schemas.openxmlformats.org/officeDocument/2006/relationships/slide" Target="/ppt/slides/slide27.xml" Id="rId32" /><Relationship Type="http://schemas.openxmlformats.org/officeDocument/2006/relationships/slide" Target="/ppt/slides/slide28.xml" Id="rId33" /><Relationship Type="http://schemas.openxmlformats.org/officeDocument/2006/relationships/slide" Target="/ppt/slides/slide29.xml" Id="rId34" /><Relationship Type="http://schemas.openxmlformats.org/officeDocument/2006/relationships/slide" Target="/ppt/slides/slide30.xml" Id="rId35" /><Relationship Type="http://schemas.openxmlformats.org/officeDocument/2006/relationships/slide" Target="/ppt/slides/slide31.xml" Id="rId36" /><Relationship Type="http://schemas.openxmlformats.org/officeDocument/2006/relationships/slide" Target="/ppt/slides/slide32.xml" Id="rId37" /><Relationship Type="http://schemas.openxmlformats.org/officeDocument/2006/relationships/slide" Target="/ppt/slides/slide33.xml" Id="rId38" /><Relationship Type="http://schemas.openxmlformats.org/officeDocument/2006/relationships/slide" Target="/ppt/slides/slide34.xml" Id="rId39" /><Relationship Type="http://schemas.openxmlformats.org/officeDocument/2006/relationships/slide" Target="/ppt/slides/slide35.xml" Id="rId40" /><Relationship Type="http://schemas.openxmlformats.org/officeDocument/2006/relationships/slide" Target="/ppt/slides/slide36.xml" Id="rId41" /><Relationship Type="http://schemas.openxmlformats.org/officeDocument/2006/relationships/slide" Target="/ppt/slides/slide37.xml" Id="rId42" /><Relationship Type="http://schemas.openxmlformats.org/officeDocument/2006/relationships/slide" Target="/ppt/slides/slide38.xml" Id="rId43" /><Relationship Type="http://schemas.openxmlformats.org/officeDocument/2006/relationships/slide" Target="/ppt/slides/slide39.xml" Id="rId44" /><Relationship Type="http://schemas.openxmlformats.org/officeDocument/2006/relationships/slide" Target="/ppt/slides/slide40.xml" Id="rId45" /><Relationship Type="http://schemas.openxmlformats.org/officeDocument/2006/relationships/slide" Target="/ppt/slides/slide41.xml" Id="rId46" /><Relationship Type="http://schemas.openxmlformats.org/officeDocument/2006/relationships/slide" Target="/ppt/slides/slide42.xml" Id="rId47" /><Relationship Type="http://schemas.openxmlformats.org/officeDocument/2006/relationships/slide" Target="/ppt/slides/slide43.xml" Id="rId48" /><Relationship Type="http://schemas.openxmlformats.org/officeDocument/2006/relationships/slide" Target="/ppt/slides/slide44.xml" Id="rId49" /><Relationship Type="http://schemas.openxmlformats.org/officeDocument/2006/relationships/slide" Target="/ppt/slides/slide45.xml" Id="rId50" /><Relationship Type="http://schemas.openxmlformats.org/officeDocument/2006/relationships/slide" Target="/ppt/slides/slide46.xml" Id="rId51" /><Relationship Type="http://schemas.openxmlformats.org/officeDocument/2006/relationships/slide" Target="/ppt/slides/slide47.xml" Id="rId52" /><Relationship Type="http://schemas.openxmlformats.org/officeDocument/2006/relationships/slide" Target="/ppt/slides/slide48.xml" Id="rId53" /><Relationship Type="http://schemas.openxmlformats.org/officeDocument/2006/relationships/slide" Target="/ppt/slides/slide49.xml" Id="rId54" /><Relationship Type="http://schemas.openxmlformats.org/officeDocument/2006/relationships/slide" Target="/ppt/slides/slide50.xml" Id="rId55" /><Relationship Type="http://schemas.openxmlformats.org/officeDocument/2006/relationships/slide" Target="/ppt/slides/slide51.xml" Id="rId56" /><Relationship Type="http://schemas.openxmlformats.org/officeDocument/2006/relationships/slide" Target="/ppt/slides/slide52.xml" Id="rId57" /><Relationship Type="http://schemas.openxmlformats.org/officeDocument/2006/relationships/slide" Target="/ppt/slides/slide53.xml" Id="rId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image" Target="/ppt/media/image1.png" Id="rId2" /><Relationship Type="http://schemas.openxmlformats.org/officeDocument/2006/relationships/image" Target="/ppt/media/image2.jpg" Id="rId3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image" Target="/ppt/media/image3.png" Id="rId2" /><Relationship Type="http://schemas.openxmlformats.org/officeDocument/2006/relationships/image" Target="/ppt/media/image4.png" Id="rId3" /><Relationship Type="http://schemas.openxmlformats.org/officeDocument/2006/relationships/image" Target="/ppt/media/image5.png" Id="rId4" /><Relationship Type="http://schemas.openxmlformats.org/officeDocument/2006/relationships/image" Target="/ppt/media/image6.png" Id="rId5" /><Relationship Type="http://schemas.openxmlformats.org/officeDocument/2006/relationships/image" Target="/ppt/media/image7.png" Id="rId6" /><Relationship Type="http://schemas.openxmlformats.org/officeDocument/2006/relationships/image" Target="/ppt/media/image8.png" Id="rId7" /><Relationship Type="http://schemas.openxmlformats.org/officeDocument/2006/relationships/image" Target="/ppt/media/image9.png" Id="rId8" /><Relationship Type="http://schemas.openxmlformats.org/officeDocument/2006/relationships/image" Target="/ppt/media/image10.png" Id="rId9" /><Relationship Type="http://schemas.openxmlformats.org/officeDocument/2006/relationships/image" Target="/ppt/media/image11.png" Id="rId10" /><Relationship Type="http://schemas.openxmlformats.org/officeDocument/2006/relationships/image" Target="/ppt/media/image12.png" Id="rId11" /><Relationship Type="http://schemas.openxmlformats.org/officeDocument/2006/relationships/image" Target="/ppt/media/image13.png" Id="rId12" /><Relationship Type="http://schemas.openxmlformats.org/officeDocument/2006/relationships/image" Target="/ppt/media/image14.png" Id="rId13" /><Relationship Type="http://schemas.openxmlformats.org/officeDocument/2006/relationships/image" Target="/ppt/media/image15.png" Id="rId14" /><Relationship Type="http://schemas.openxmlformats.org/officeDocument/2006/relationships/image" Target="/ppt/media/image16.png" Id="rId15" /><Relationship Type="http://schemas.openxmlformats.org/officeDocument/2006/relationships/image" Target="/ppt/media/image17.png" Id="rId16" /><Relationship Type="http://schemas.openxmlformats.org/officeDocument/2006/relationships/image" Target="/ppt/media/image18.png" Id="rId17" /><Relationship Type="http://schemas.openxmlformats.org/officeDocument/2006/relationships/image" Target="/ppt/media/image19.png" Id="rId18" /><Relationship Type="http://schemas.openxmlformats.org/officeDocument/2006/relationships/image" Target="/ppt/media/image1.png" Id="rId19" /><Relationship Type="http://schemas.openxmlformats.org/officeDocument/2006/relationships/image" Target="/ppt/media/image20.png" Id="rId20" /><Relationship Type="http://schemas.openxmlformats.org/officeDocument/2006/relationships/image" Target="/ppt/media/image21.png" Id="rId21" /><Relationship Type="http://schemas.openxmlformats.org/officeDocument/2006/relationships/image" Target="/ppt/media/image22.png" Id="rId22" /><Relationship Type="http://schemas.openxmlformats.org/officeDocument/2006/relationships/image" Target="/ppt/media/image23.png" Id="rId23" /><Relationship Type="http://schemas.openxmlformats.org/officeDocument/2006/relationships/image" Target="/ppt/media/image24.png" Id="rId24" /><Relationship Type="http://schemas.openxmlformats.org/officeDocument/2006/relationships/image" Target="/ppt/media/image25.png" Id="rId25" /><Relationship Type="http://schemas.openxmlformats.org/officeDocument/2006/relationships/image" Target="/ppt/media/image26.png" Id="rId26" /><Relationship Type="http://schemas.openxmlformats.org/officeDocument/2006/relationships/image" Target="/ppt/media/image27.png" Id="rId27" /><Relationship Type="http://schemas.openxmlformats.org/officeDocument/2006/relationships/image" Target="/ppt/media/image28.png" Id="rId28" /><Relationship Type="http://schemas.openxmlformats.org/officeDocument/2006/relationships/image" Target="/ppt/media/image29.png" Id="rId29" /><Relationship Type="http://schemas.openxmlformats.org/officeDocument/2006/relationships/image" Target="/ppt/media/image30.png" Id="rId30" /><Relationship Type="http://schemas.openxmlformats.org/officeDocument/2006/relationships/image" Target="/ppt/media/image31.png" Id="rId31" /><Relationship Type="http://schemas.openxmlformats.org/officeDocument/2006/relationships/image" Target="/ppt/media/image32.png" Id="rId32" /><Relationship Type="http://schemas.openxmlformats.org/officeDocument/2006/relationships/image" Target="/ppt/media/image33.png" Id="rId33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image" Target="/ppt/media/image34.png" Id="rId2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353300" y="602741"/>
            <a:ext cx="9907270" cy="0"/>
          </a:xfrm>
          <a:custGeom>
            <a:avLst/>
            <a:gdLst/>
            <a:ahLst/>
            <a:cxnLst/>
            <a:rect l="l" t="t" r="r" b="b"/>
            <a:pathLst>
              <a:path w="9907269" h="0">
                <a:moveTo>
                  <a:pt x="0" y="0"/>
                </a:moveTo>
                <a:lnTo>
                  <a:pt x="9906762" y="0"/>
                </a:lnTo>
              </a:path>
            </a:pathLst>
          </a:custGeom>
          <a:ln w="19050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0" y="0"/>
            <a:ext cx="7353300" cy="10287000"/>
          </a:xfrm>
          <a:custGeom>
            <a:avLst/>
            <a:gdLst/>
            <a:ahLst/>
            <a:cxnLst/>
            <a:rect l="l" t="t" r="r" b="b"/>
            <a:pathLst>
              <a:path w="7353300" h="10287000">
                <a:moveTo>
                  <a:pt x="7353300" y="0"/>
                </a:moveTo>
                <a:lnTo>
                  <a:pt x="0" y="0"/>
                </a:lnTo>
                <a:lnTo>
                  <a:pt x="0" y="10287000"/>
                </a:lnTo>
                <a:lnTo>
                  <a:pt x="7353300" y="10287000"/>
                </a:lnTo>
                <a:lnTo>
                  <a:pt x="7353300" y="0"/>
                </a:lnTo>
                <a:close/>
              </a:path>
            </a:pathLst>
          </a:custGeom>
          <a:solidFill>
            <a:srgbClr val="828F9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0" y="0"/>
            <a:ext cx="6213475" cy="288290"/>
          </a:xfrm>
          <a:custGeom>
            <a:avLst/>
            <a:gdLst/>
            <a:ahLst/>
            <a:cxnLst/>
            <a:rect l="l" t="t" r="r" b="b"/>
            <a:pathLst>
              <a:path w="6213475" h="288290">
                <a:moveTo>
                  <a:pt x="6213348" y="0"/>
                </a:moveTo>
                <a:lnTo>
                  <a:pt x="0" y="0"/>
                </a:lnTo>
                <a:lnTo>
                  <a:pt x="0" y="288035"/>
                </a:lnTo>
                <a:lnTo>
                  <a:pt x="6213348" y="288035"/>
                </a:lnTo>
                <a:lnTo>
                  <a:pt x="6213348" y="0"/>
                </a:lnTo>
                <a:close/>
              </a:path>
            </a:pathLst>
          </a:custGeom>
          <a:solidFill>
            <a:srgbClr val="80017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08023" y="163068"/>
            <a:ext cx="4075176" cy="127558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4631" y="1028700"/>
            <a:ext cx="5728716" cy="82296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850885" y="567893"/>
            <a:ext cx="4361180" cy="8801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00" b="0" i="0">
                <a:solidFill>
                  <a:srgbClr val="800177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0" i="0">
                <a:solidFill>
                  <a:srgbClr val="800177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3997452"/>
            <a:ext cx="18288000" cy="6289675"/>
          </a:xfrm>
          <a:custGeom>
            <a:avLst/>
            <a:gdLst/>
            <a:ahLst/>
            <a:cxnLst/>
            <a:rect l="l" t="t" r="r" b="b"/>
            <a:pathLst>
              <a:path w="18288000" h="6289675">
                <a:moveTo>
                  <a:pt x="0" y="6289547"/>
                </a:moveTo>
                <a:lnTo>
                  <a:pt x="18288000" y="6289547"/>
                </a:lnTo>
                <a:lnTo>
                  <a:pt x="18288000" y="0"/>
                </a:lnTo>
                <a:lnTo>
                  <a:pt x="0" y="0"/>
                </a:lnTo>
                <a:lnTo>
                  <a:pt x="0" y="62895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0" y="0"/>
            <a:ext cx="18288000" cy="3352800"/>
          </a:xfrm>
          <a:custGeom>
            <a:avLst/>
            <a:gdLst/>
            <a:ahLst/>
            <a:cxnLst/>
            <a:rect l="l" t="t" r="r" b="b"/>
            <a:pathLst>
              <a:path w="18288000" h="3352800">
                <a:moveTo>
                  <a:pt x="0" y="3352800"/>
                </a:moveTo>
                <a:lnTo>
                  <a:pt x="18288000" y="3352800"/>
                </a:lnTo>
                <a:lnTo>
                  <a:pt x="18288000" y="0"/>
                </a:lnTo>
                <a:lnTo>
                  <a:pt x="0" y="0"/>
                </a:lnTo>
                <a:lnTo>
                  <a:pt x="0" y="3352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0" y="3352800"/>
            <a:ext cx="18288000" cy="645160"/>
          </a:xfrm>
          <a:custGeom>
            <a:avLst/>
            <a:gdLst/>
            <a:ahLst/>
            <a:cxnLst/>
            <a:rect l="l" t="t" r="r" b="b"/>
            <a:pathLst>
              <a:path w="18288000" h="645160">
                <a:moveTo>
                  <a:pt x="18288000" y="0"/>
                </a:moveTo>
                <a:lnTo>
                  <a:pt x="0" y="0"/>
                </a:lnTo>
                <a:lnTo>
                  <a:pt x="0" y="644651"/>
                </a:lnTo>
                <a:lnTo>
                  <a:pt x="18288000" y="644651"/>
                </a:lnTo>
                <a:lnTo>
                  <a:pt x="18288000" y="0"/>
                </a:lnTo>
                <a:close/>
              </a:path>
            </a:pathLst>
          </a:custGeom>
          <a:solidFill>
            <a:srgbClr val="462E89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3314" y="3575455"/>
            <a:ext cx="17877575" cy="671154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819" y="3809034"/>
            <a:ext cx="17897070" cy="6477961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4827" y="4062078"/>
            <a:ext cx="17953172" cy="6224917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95836" y="4295657"/>
            <a:ext cx="17992164" cy="5991338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76340" y="4548701"/>
            <a:ext cx="18011659" cy="573829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37348" y="4801744"/>
            <a:ext cx="18050651" cy="5274994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98357" y="5054789"/>
            <a:ext cx="18089642" cy="478837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9366" y="5307832"/>
            <a:ext cx="18128634" cy="4321212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39870" y="5541347"/>
            <a:ext cx="18148129" cy="3873519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0878" y="5794391"/>
            <a:ext cx="18187121" cy="3406361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1887" y="6047435"/>
            <a:ext cx="18226112" cy="2939203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2391" y="6300479"/>
            <a:ext cx="18245608" cy="245258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400" y="6553523"/>
            <a:ext cx="18284599" cy="1985422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0" y="6787102"/>
            <a:ext cx="18288000" cy="1537728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7040146"/>
            <a:ext cx="18288000" cy="1070570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0" y="7293190"/>
            <a:ext cx="18288000" cy="583947"/>
          </a:xfrm>
          <a:prstGeom prst="rect">
            <a:avLst/>
          </a:prstGeom>
        </p:spPr>
      </p:pic>
      <p:sp>
        <p:nvSpPr>
          <p:cNvPr id="35" name="bg object 35"/>
          <p:cNvSpPr/>
          <p:nvPr/>
        </p:nvSpPr>
        <p:spPr>
          <a:xfrm>
            <a:off x="0" y="7562201"/>
            <a:ext cx="18288000" cy="84455"/>
          </a:xfrm>
          <a:custGeom>
            <a:avLst/>
            <a:gdLst/>
            <a:ahLst/>
            <a:cxnLst/>
            <a:rect l="l" t="t" r="r" b="b"/>
            <a:pathLst>
              <a:path w="18288000" h="84454">
                <a:moveTo>
                  <a:pt x="0" y="0"/>
                </a:moveTo>
                <a:lnTo>
                  <a:pt x="0" y="84114"/>
                </a:lnTo>
                <a:lnTo>
                  <a:pt x="18287999" y="84114"/>
                </a:lnTo>
                <a:lnTo>
                  <a:pt x="18287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6B569E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6" name="bg object 36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2646025" y="0"/>
            <a:ext cx="5641975" cy="10286997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38912" y="227075"/>
            <a:ext cx="8007096" cy="2756916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2448031" y="7973568"/>
            <a:ext cx="932687" cy="1449324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0901171" y="8406383"/>
            <a:ext cx="1432559" cy="1488947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0" y="8247888"/>
            <a:ext cx="2919933" cy="1502664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8446007" y="8985504"/>
            <a:ext cx="1616963" cy="617220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5055108" y="8308847"/>
            <a:ext cx="2013204" cy="1293876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8906256" y="7900416"/>
            <a:ext cx="772668" cy="935736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5240" y="7374635"/>
            <a:ext cx="1743456" cy="1086612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4827778" y="3501390"/>
            <a:ext cx="5366131" cy="4665217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3087623" y="5958840"/>
            <a:ext cx="1484376" cy="1031748"/>
          </a:xfrm>
          <a:prstGeom prst="rect">
            <a:avLst/>
          </a:prstGeom>
        </p:spPr>
      </p:pic>
      <p:pic>
        <p:nvPicPr>
          <p:cNvPr id="47" name="bg object 47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8641080" y="4451603"/>
            <a:ext cx="1770887" cy="778763"/>
          </a:xfrm>
          <a:prstGeom prst="rect">
            <a:avLst/>
          </a:prstGeom>
        </p:spPr>
      </p:pic>
      <p:pic>
        <p:nvPicPr>
          <p:cNvPr id="48" name="bg object 48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25907" y="5131308"/>
            <a:ext cx="1324356" cy="955548"/>
          </a:xfrm>
          <a:prstGeom prst="rect">
            <a:avLst/>
          </a:prstGeom>
        </p:spPr>
      </p:pic>
      <p:pic>
        <p:nvPicPr>
          <p:cNvPr id="49" name="bg object 49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0" y="3997452"/>
            <a:ext cx="2738583" cy="981456"/>
          </a:xfrm>
          <a:prstGeom prst="rect">
            <a:avLst/>
          </a:prstGeom>
        </p:spPr>
      </p:pic>
      <p:pic>
        <p:nvPicPr>
          <p:cNvPr id="50" name="bg object 50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2738627" y="4390644"/>
            <a:ext cx="1938527" cy="1178052"/>
          </a:xfrm>
          <a:prstGeom prst="rect">
            <a:avLst/>
          </a:prstGeom>
        </p:spPr>
      </p:pic>
      <p:pic>
        <p:nvPicPr>
          <p:cNvPr id="51" name="bg object 51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10194035" y="5611367"/>
            <a:ext cx="649224" cy="137921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0" i="0">
                <a:solidFill>
                  <a:srgbClr val="800177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7700" y="4969764"/>
            <a:ext cx="8438414" cy="265785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4.xml" Id="rId4" /><Relationship Type="http://schemas.openxmlformats.org/officeDocument/2006/relationships/slideLayout" Target="/ppt/slideLayouts/slideLayout5.xml" Id="rId5" /><Relationship Type="http://schemas.openxmlformats.org/officeDocument/2006/relationships/theme" Target="/ppt/theme/theme1.xml" Id="rId6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6016" y="437514"/>
            <a:ext cx="8916873" cy="18821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00" b="0" i="0">
                <a:solidFill>
                  <a:srgbClr val="800177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452229" y="4193073"/>
            <a:ext cx="7905750" cy="4397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Id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130.jpg" Id="rId2" /><Relationship Type="http://schemas.openxmlformats.org/officeDocument/2006/relationships/image" Target="/ppt/media/image131.jpg" Id="rId3" /><Relationship Type="http://schemas.openxmlformats.org/officeDocument/2006/relationships/image" Target="/ppt/media/image132.jpg" Id="rId4" /><Relationship Type="http://schemas.openxmlformats.org/officeDocument/2006/relationships/image" Target="/ppt/media/image34.png" Id="rId5" /><Relationship Type="http://schemas.openxmlformats.org/officeDocument/2006/relationships/image" Target="/ppt/media/image133.jpg" Id="rId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4.png" Id="rId2" /><Relationship Type="http://schemas.openxmlformats.org/officeDocument/2006/relationships/image" Target="/ppt/media/image134.jpg" Id="rId3" /><Relationship Type="http://schemas.openxmlformats.org/officeDocument/2006/relationships/image" Target="/ppt/media/image135.jpg" Id="rId4" /><Relationship Type="http://schemas.openxmlformats.org/officeDocument/2006/relationships/image" Target="/ppt/media/image136.jpg" Id="rId5" /><Relationship Type="http://schemas.openxmlformats.org/officeDocument/2006/relationships/image" Target="/ppt/media/image137.jpg" Id="rId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138.jpg" Id="rId2" /><Relationship Type="http://schemas.openxmlformats.org/officeDocument/2006/relationships/image" Target="/ppt/media/image34.png" Id="rId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139.jpg" Id="rId2" /><Relationship Type="http://schemas.openxmlformats.org/officeDocument/2006/relationships/image" Target="/ppt/media/image140.jpg" Id="rId3" /><Relationship Type="http://schemas.openxmlformats.org/officeDocument/2006/relationships/image" Target="/ppt/media/image141.jpg" Id="rId4" /><Relationship Type="http://schemas.openxmlformats.org/officeDocument/2006/relationships/image" Target="/ppt/media/image142.jpg" Id="rId5" /><Relationship Type="http://schemas.openxmlformats.org/officeDocument/2006/relationships/image" Target="/ppt/media/image143.jpg" Id="rId6" /><Relationship Type="http://schemas.openxmlformats.org/officeDocument/2006/relationships/image" Target="/ppt/media/image144.jpg" Id="rId7" /><Relationship Type="http://schemas.openxmlformats.org/officeDocument/2006/relationships/image" Target="/ppt/media/image145.jpg" Id="rId8" /><Relationship Type="http://schemas.openxmlformats.org/officeDocument/2006/relationships/image" Target="/ppt/media/image34.png" Id="rId9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146.jpg" Id="rId2" /><Relationship Type="http://schemas.openxmlformats.org/officeDocument/2006/relationships/image" Target="/ppt/media/image34.png" Id="rId3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147.jpg" Id="rId2" /><Relationship Type="http://schemas.openxmlformats.org/officeDocument/2006/relationships/image" Target="/ppt/media/image34.png" Id="rId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148.jpg" Id="rId2" /><Relationship Type="http://schemas.openxmlformats.org/officeDocument/2006/relationships/image" Target="/ppt/media/image34.png" Id="rId3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149.jpg" Id="rId2" /><Relationship Type="http://schemas.openxmlformats.org/officeDocument/2006/relationships/image" Target="/ppt/media/image34.png" Id="rId3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4.png" Id="rId2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4.png" Id="rId2" /><Relationship Type="http://schemas.openxmlformats.org/officeDocument/2006/relationships/image" Target="/ppt/media/image150.png" Id="rI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5.png" Id="rId2" /><Relationship Type="http://schemas.openxmlformats.org/officeDocument/2006/relationships/image" Target="/ppt/media/image36.png" Id="rId3" /><Relationship Type="http://schemas.openxmlformats.org/officeDocument/2006/relationships/image" Target="/ppt/media/image37.png" Id="rId4" /><Relationship Type="http://schemas.openxmlformats.org/officeDocument/2006/relationships/image" Target="/ppt/media/image34.png" Id="rId5" /><Relationship Type="http://schemas.openxmlformats.org/officeDocument/2006/relationships/image" Target="/ppt/media/image38.jpg" Id="rId6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4.png" Id="rId2" /><Relationship Type="http://schemas.openxmlformats.org/officeDocument/2006/relationships/image" Target="/ppt/media/image151.jpg" Id="rId3" /><Relationship Type="http://schemas.openxmlformats.org/officeDocument/2006/relationships/image" Target="/ppt/media/image152.jpg" Id="rId4" /><Relationship Type="http://schemas.openxmlformats.org/officeDocument/2006/relationships/image" Target="/ppt/media/image153.jpg" Id="rId5" /><Relationship Type="http://schemas.openxmlformats.org/officeDocument/2006/relationships/image" Target="/ppt/media/image154.jpg" Id="rId6" /><Relationship Type="http://schemas.openxmlformats.org/officeDocument/2006/relationships/image" Target="/ppt/media/image155.jpg" Id="rId7" /><Relationship Type="http://schemas.openxmlformats.org/officeDocument/2006/relationships/image" Target="/ppt/media/image156.jpg" Id="rId8" /><Relationship Type="http://schemas.openxmlformats.org/officeDocument/2006/relationships/image" Target="/ppt/media/image157.jpg" Id="rId9" /><Relationship Type="http://schemas.openxmlformats.org/officeDocument/2006/relationships/image" Target="/ppt/media/image158.jpg" Id="rId10" /><Relationship Type="http://schemas.openxmlformats.org/officeDocument/2006/relationships/image" Target="/ppt/media/image159.jpg" Id="rId11" /><Relationship Type="http://schemas.openxmlformats.org/officeDocument/2006/relationships/image" Target="/ppt/media/image160.jpg" Id="rId12" /><Relationship Type="http://schemas.openxmlformats.org/officeDocument/2006/relationships/image" Target="/ppt/media/image161.jpg" Id="rId13" /><Relationship Type="http://schemas.openxmlformats.org/officeDocument/2006/relationships/image" Target="/ppt/media/image162.jpg" Id="rId14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4.png" Id="rId2" /><Relationship Type="http://schemas.openxmlformats.org/officeDocument/2006/relationships/image" Target="/ppt/media/image151.jpg" Id="rId3" /><Relationship Type="http://schemas.openxmlformats.org/officeDocument/2006/relationships/image" Target="/ppt/media/image152.jpg" Id="rId4" /><Relationship Type="http://schemas.openxmlformats.org/officeDocument/2006/relationships/image" Target="/ppt/media/image153.jpg" Id="rId5" /><Relationship Type="http://schemas.openxmlformats.org/officeDocument/2006/relationships/image" Target="/ppt/media/image154.jpg" Id="rId6" /><Relationship Type="http://schemas.openxmlformats.org/officeDocument/2006/relationships/image" Target="/ppt/media/image155.jpg" Id="rId7" /><Relationship Type="http://schemas.openxmlformats.org/officeDocument/2006/relationships/image" Target="/ppt/media/image156.jpg" Id="rId8" /><Relationship Type="http://schemas.openxmlformats.org/officeDocument/2006/relationships/image" Target="/ppt/media/image157.jpg" Id="rId9" /><Relationship Type="http://schemas.openxmlformats.org/officeDocument/2006/relationships/image" Target="/ppt/media/image158.jpg" Id="rId10" /><Relationship Type="http://schemas.openxmlformats.org/officeDocument/2006/relationships/image" Target="/ppt/media/image159.jpg" Id="rId11" /><Relationship Type="http://schemas.openxmlformats.org/officeDocument/2006/relationships/image" Target="/ppt/media/image160.jpg" Id="rId12" /><Relationship Type="http://schemas.openxmlformats.org/officeDocument/2006/relationships/image" Target="/ppt/media/image161.jpg" Id="rId13" /><Relationship Type="http://schemas.openxmlformats.org/officeDocument/2006/relationships/image" Target="/ppt/media/image162.jpg" Id="rId14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4.png" Id="rId2" /><Relationship Type="http://schemas.openxmlformats.org/officeDocument/2006/relationships/image" Target="/ppt/media/image151.jpg" Id="rId3" /><Relationship Type="http://schemas.openxmlformats.org/officeDocument/2006/relationships/image" Target="/ppt/media/image163.jpg" Id="rId4" /><Relationship Type="http://schemas.openxmlformats.org/officeDocument/2006/relationships/image" Target="/ppt/media/image158.jpg" Id="rId5" /><Relationship Type="http://schemas.openxmlformats.org/officeDocument/2006/relationships/image" Target="/ppt/media/image164.png" Id="rId6" /><Relationship Type="http://schemas.openxmlformats.org/officeDocument/2006/relationships/image" Target="/ppt/media/image165.png" Id="rId7" /><Relationship Type="http://schemas.openxmlformats.org/officeDocument/2006/relationships/image" Target="/ppt/media/image153.jpg" Id="rId8" /><Relationship Type="http://schemas.openxmlformats.org/officeDocument/2006/relationships/image" Target="/ppt/media/image154.jpg" Id="rId9" /><Relationship Type="http://schemas.openxmlformats.org/officeDocument/2006/relationships/image" Target="/ppt/media/image155.jpg" Id="rId10" /><Relationship Type="http://schemas.openxmlformats.org/officeDocument/2006/relationships/image" Target="/ppt/media/image159.jpg" Id="rId11" /><Relationship Type="http://schemas.openxmlformats.org/officeDocument/2006/relationships/image" Target="/ppt/media/image162.jpg" Id="rId12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4.png" Id="rId2" /><Relationship Type="http://schemas.openxmlformats.org/officeDocument/2006/relationships/image" Target="/ppt/media/image166.jpg" Id="rId3" /><Relationship Type="http://schemas.openxmlformats.org/officeDocument/2006/relationships/image" Target="/ppt/media/image167.jpg" Id="rId4" /><Relationship Type="http://schemas.openxmlformats.org/officeDocument/2006/relationships/image" Target="/ppt/media/image168.jpg" Id="rId5" /><Relationship Type="http://schemas.openxmlformats.org/officeDocument/2006/relationships/image" Target="/ppt/media/image169.jpg" Id="rId6" /><Relationship Type="http://schemas.openxmlformats.org/officeDocument/2006/relationships/image" Target="/ppt/media/image170.jpg" Id="rId7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4.png" Id="rId2" /><Relationship Type="http://schemas.openxmlformats.org/officeDocument/2006/relationships/image" Target="/ppt/media/image171.jpg" Id="rId3" /><Relationship Type="http://schemas.openxmlformats.org/officeDocument/2006/relationships/image" Target="/ppt/media/image172.jpg" Id="rId4" /><Relationship Type="http://schemas.openxmlformats.org/officeDocument/2006/relationships/image" Target="/ppt/media/image173.jpg" Id="rId5" /><Relationship Type="http://schemas.openxmlformats.org/officeDocument/2006/relationships/image" Target="/ppt/media/image174.jpg" Id="rId6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4.png" Id="rId2" /><Relationship Type="http://schemas.openxmlformats.org/officeDocument/2006/relationships/image" Target="/ppt/media/image175.jpg" Id="rId3" /><Relationship Type="http://schemas.openxmlformats.org/officeDocument/2006/relationships/image" Target="/ppt/media/image176.jpg" Id="rId4" /><Relationship Type="http://schemas.openxmlformats.org/officeDocument/2006/relationships/image" Target="/ppt/media/image177.jpg" Id="rId5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4.png" Id="rId2" /><Relationship Type="http://schemas.openxmlformats.org/officeDocument/2006/relationships/image" Target="/ppt/media/image178.png" Id="rId3" /><Relationship Type="http://schemas.openxmlformats.org/officeDocument/2006/relationships/image" Target="/ppt/media/image179.jpg" Id="rId4" /><Relationship Type="http://schemas.openxmlformats.org/officeDocument/2006/relationships/image" Target="/ppt/media/image180.png" Id="rId5" /><Relationship Type="http://schemas.openxmlformats.org/officeDocument/2006/relationships/image" Target="/ppt/media/image181.jpg" Id="rId6" /><Relationship Type="http://schemas.openxmlformats.org/officeDocument/2006/relationships/image" Target="/ppt/media/image182.png" Id="rId7" /><Relationship Type="http://schemas.openxmlformats.org/officeDocument/2006/relationships/image" Target="/ppt/media/image183.jpg" Id="rId8" /><Relationship Type="http://schemas.openxmlformats.org/officeDocument/2006/relationships/image" Target="/ppt/media/image184.jpg" Id="rId9" /><Relationship Type="http://schemas.openxmlformats.org/officeDocument/2006/relationships/image" Target="/ppt/media/image185.jpg" Id="rId10" /><Relationship Type="http://schemas.openxmlformats.org/officeDocument/2006/relationships/image" Target="/ppt/media/image186.png" Id="rId11" /><Relationship Type="http://schemas.openxmlformats.org/officeDocument/2006/relationships/image" Target="/ppt/media/image187.jpg" Id="rId12" /><Relationship Type="http://schemas.openxmlformats.org/officeDocument/2006/relationships/image" Target="/ppt/media/image188.jpg" Id="rId13" /><Relationship Type="http://schemas.openxmlformats.org/officeDocument/2006/relationships/image" Target="/ppt/media/image189.jpg" Id="rId14" /><Relationship Type="http://schemas.openxmlformats.org/officeDocument/2006/relationships/image" Target="/ppt/media/image190.jpg" Id="rId15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4.png" Id="rId2" /><Relationship Type="http://schemas.openxmlformats.org/officeDocument/2006/relationships/image" Target="/ppt/media/image191.jpg" Id="rId3" /><Relationship Type="http://schemas.openxmlformats.org/officeDocument/2006/relationships/image" Target="/ppt/media/image192.png" Id="rId4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4.png" Id="rId2" /><Relationship Type="http://schemas.openxmlformats.org/officeDocument/2006/relationships/image" Target="/ppt/media/image193.jpg" Id="rId3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4.png" Id="rId2" /><Relationship Type="http://schemas.openxmlformats.org/officeDocument/2006/relationships/image" Target="/ppt/media/image194.jpg" Id="rI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4.png" Id="rId2" /><Relationship Type="http://schemas.openxmlformats.org/officeDocument/2006/relationships/image" Target="/ppt/media/image39.png" Id="rId3" /><Relationship Type="http://schemas.openxmlformats.org/officeDocument/2006/relationships/image" Target="/ppt/media/image40.png" Id="rId4" /><Relationship Type="http://schemas.openxmlformats.org/officeDocument/2006/relationships/image" Target="/ppt/media/image41.png" Id="rId5" /><Relationship Type="http://schemas.openxmlformats.org/officeDocument/2006/relationships/image" Target="/ppt/media/image42.png" Id="rId6" /><Relationship Type="http://schemas.openxmlformats.org/officeDocument/2006/relationships/image" Target="/ppt/media/image43.png" Id="rId7" /><Relationship Type="http://schemas.openxmlformats.org/officeDocument/2006/relationships/image" Target="/ppt/media/image44.png" Id="rId8" /><Relationship Type="http://schemas.openxmlformats.org/officeDocument/2006/relationships/image" Target="/ppt/media/image45.png" Id="rId9" /><Relationship Type="http://schemas.openxmlformats.org/officeDocument/2006/relationships/image" Target="/ppt/media/image46.png" Id="rId10" /><Relationship Type="http://schemas.openxmlformats.org/officeDocument/2006/relationships/image" Target="/ppt/media/image47.png" Id="rId11" /><Relationship Type="http://schemas.openxmlformats.org/officeDocument/2006/relationships/image" Target="/ppt/media/image48.png" Id="rId12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4.png" Id="rId2" /><Relationship Type="http://schemas.openxmlformats.org/officeDocument/2006/relationships/image" Target="/ppt/media/image195.jpg" Id="rId3" /><Relationship Type="http://schemas.openxmlformats.org/officeDocument/2006/relationships/image" Target="/ppt/media/image196.jpg" Id="rId4" /><Relationship Type="http://schemas.openxmlformats.org/officeDocument/2006/relationships/image" Target="/ppt/media/image197.jpg" Id="rId5" /><Relationship Type="http://schemas.openxmlformats.org/officeDocument/2006/relationships/image" Target="/ppt/media/image198.jpg" Id="rId6" /><Relationship Type="http://schemas.openxmlformats.org/officeDocument/2006/relationships/image" Target="/ppt/media/image199.jpg" Id="rId7" /><Relationship Type="http://schemas.openxmlformats.org/officeDocument/2006/relationships/image" Target="/ppt/media/image200.jpg" Id="rId8" /><Relationship Type="http://schemas.openxmlformats.org/officeDocument/2006/relationships/image" Target="/ppt/media/image201.jpg" Id="rId9" /><Relationship Type="http://schemas.openxmlformats.org/officeDocument/2006/relationships/image" Target="/ppt/media/image202.png" Id="rId10" /><Relationship Type="http://schemas.openxmlformats.org/officeDocument/2006/relationships/image" Target="/ppt/media/image203.jpg" Id="rId11" /><Relationship Type="http://schemas.openxmlformats.org/officeDocument/2006/relationships/image" Target="/ppt/media/image204.jpg" Id="rId12" /><Relationship Type="http://schemas.openxmlformats.org/officeDocument/2006/relationships/image" Target="/ppt/media/image205.jpg" Id="rId13" /><Relationship Type="http://schemas.openxmlformats.org/officeDocument/2006/relationships/image" Target="/ppt/media/image206.jpg" Id="rId14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4.png" Id="rId2" /><Relationship Type="http://schemas.openxmlformats.org/officeDocument/2006/relationships/image" Target="/ppt/media/image207.png" Id="rId3" /><Relationship Type="http://schemas.openxmlformats.org/officeDocument/2006/relationships/image" Target="/ppt/media/image208.png" Id="rId4" /><Relationship Type="http://schemas.openxmlformats.org/officeDocument/2006/relationships/image" Target="/ppt/media/image209.png" Id="rId5" /><Relationship Type="http://schemas.openxmlformats.org/officeDocument/2006/relationships/image" Target="/ppt/media/image210.png" Id="rId6" /><Relationship Type="http://schemas.openxmlformats.org/officeDocument/2006/relationships/image" Target="/ppt/media/image211.png" Id="rId7" /><Relationship Type="http://schemas.openxmlformats.org/officeDocument/2006/relationships/image" Target="/ppt/media/image212.png" Id="rId8" /><Relationship Type="http://schemas.openxmlformats.org/officeDocument/2006/relationships/image" Target="/ppt/media/image213.png" Id="rId9" /><Relationship Type="http://schemas.openxmlformats.org/officeDocument/2006/relationships/image" Target="/ppt/media/image214.png" Id="rId10" /><Relationship Type="http://schemas.openxmlformats.org/officeDocument/2006/relationships/image" Target="/ppt/media/image215.png" Id="rId11" /><Relationship Type="http://schemas.openxmlformats.org/officeDocument/2006/relationships/image" Target="/ppt/media/image216.png" Id="rId12" /><Relationship Type="http://schemas.openxmlformats.org/officeDocument/2006/relationships/image" Target="/ppt/media/image217.png" Id="rId13" /><Relationship Type="http://schemas.openxmlformats.org/officeDocument/2006/relationships/image" Target="/ppt/media/image218.png" Id="rId14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4.png" Id="rId2" /><Relationship Type="http://schemas.openxmlformats.org/officeDocument/2006/relationships/image" Target="/ppt/media/image219.jpg" Id="rId3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4.png" Id="rId2" /><Relationship Type="http://schemas.openxmlformats.org/officeDocument/2006/relationships/image" Target="/ppt/media/image220.jpg" Id="rId3" /><Relationship Type="http://schemas.openxmlformats.org/officeDocument/2006/relationships/image" Target="/ppt/media/image221.jpg" Id="rId4" /><Relationship Type="http://schemas.openxmlformats.org/officeDocument/2006/relationships/image" Target="/ppt/media/image222.jpg" Id="rId5" /><Relationship Type="http://schemas.openxmlformats.org/officeDocument/2006/relationships/image" Target="/ppt/media/image223.jpg" Id="rId6" /><Relationship Type="http://schemas.openxmlformats.org/officeDocument/2006/relationships/image" Target="/ppt/media/image224.jpg" Id="rId7" /><Relationship Type="http://schemas.openxmlformats.org/officeDocument/2006/relationships/image" Target="/ppt/media/image225.jpg" Id="rId8" /><Relationship Type="http://schemas.openxmlformats.org/officeDocument/2006/relationships/image" Target="/ppt/media/image226.jpg" Id="rId9" /><Relationship Type="http://schemas.openxmlformats.org/officeDocument/2006/relationships/image" Target="/ppt/media/image227.jpg" Id="rId10" /><Relationship Type="http://schemas.openxmlformats.org/officeDocument/2006/relationships/image" Target="/ppt/media/image228.jpg" Id="rId11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4.png" Id="rId2" /><Relationship Type="http://schemas.openxmlformats.org/officeDocument/2006/relationships/image" Target="/ppt/media/image229.jpg" Id="rId3" /><Relationship Type="http://schemas.openxmlformats.org/officeDocument/2006/relationships/image" Target="/ppt/media/image230.jpg" Id="rId4" /><Relationship Type="http://schemas.openxmlformats.org/officeDocument/2006/relationships/image" Target="/ppt/media/image231.jpg" Id="rId5" /><Relationship Type="http://schemas.openxmlformats.org/officeDocument/2006/relationships/image" Target="/ppt/media/image232.jpg" Id="rId6" /><Relationship Type="http://schemas.openxmlformats.org/officeDocument/2006/relationships/image" Target="/ppt/media/image233.jpg" Id="rId7" /><Relationship Type="http://schemas.openxmlformats.org/officeDocument/2006/relationships/image" Target="/ppt/media/image234.jpg" Id="rId8" /><Relationship Type="http://schemas.openxmlformats.org/officeDocument/2006/relationships/image" Target="/ppt/media/image235.jpg" Id="rId9" /><Relationship Type="http://schemas.openxmlformats.org/officeDocument/2006/relationships/image" Target="/ppt/media/image236.jpg" Id="rId10" /><Relationship Type="http://schemas.openxmlformats.org/officeDocument/2006/relationships/image" Target="/ppt/media/image237.jpg" Id="rId11" /><Relationship Type="http://schemas.openxmlformats.org/officeDocument/2006/relationships/image" Target="/ppt/media/image238.jpg" Id="rId12" /><Relationship Type="http://schemas.openxmlformats.org/officeDocument/2006/relationships/image" Target="/ppt/media/image239.jpg" Id="rId13" /><Relationship Type="http://schemas.openxmlformats.org/officeDocument/2006/relationships/image" Target="/ppt/media/image240.jpg" Id="rId14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4.png" Id="rId2" /><Relationship Type="http://schemas.openxmlformats.org/officeDocument/2006/relationships/image" Target="/ppt/media/image241.jpg" Id="rId3" /><Relationship Type="http://schemas.openxmlformats.org/officeDocument/2006/relationships/image" Target="/ppt/media/image242.jpg" Id="rId4" /><Relationship Type="http://schemas.openxmlformats.org/officeDocument/2006/relationships/image" Target="/ppt/media/image243.jpg" Id="rId5" /><Relationship Type="http://schemas.openxmlformats.org/officeDocument/2006/relationships/image" Target="/ppt/media/image244.jpg" Id="rId6" /><Relationship Type="http://schemas.openxmlformats.org/officeDocument/2006/relationships/image" Target="/ppt/media/image245.png" Id="rId7" /><Relationship Type="http://schemas.openxmlformats.org/officeDocument/2006/relationships/image" Target="/ppt/media/image246.jpg" Id="rId8" /><Relationship Type="http://schemas.openxmlformats.org/officeDocument/2006/relationships/image" Target="/ppt/media/image247.jpg" Id="rId9" /><Relationship Type="http://schemas.openxmlformats.org/officeDocument/2006/relationships/image" Target="/ppt/media/image248.jpg" Id="rId10" /><Relationship Type="http://schemas.openxmlformats.org/officeDocument/2006/relationships/image" Target="/ppt/media/image249.jpg" Id="rId11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4.png" Id="rId2" /><Relationship Type="http://schemas.openxmlformats.org/officeDocument/2006/relationships/image" Target="/ppt/media/image250.jpg" Id="rId3" /><Relationship Type="http://schemas.openxmlformats.org/officeDocument/2006/relationships/image" Target="/ppt/media/image251.jpg" Id="rId4" /><Relationship Type="http://schemas.openxmlformats.org/officeDocument/2006/relationships/image" Target="/ppt/media/image252.jpg" Id="rId5" /><Relationship Type="http://schemas.openxmlformats.org/officeDocument/2006/relationships/image" Target="/ppt/media/image253.jpg" Id="rId6" /><Relationship Type="http://schemas.openxmlformats.org/officeDocument/2006/relationships/image" Target="/ppt/media/image254.jpg" Id="rId7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4.png" Id="rId2" /><Relationship Type="http://schemas.openxmlformats.org/officeDocument/2006/relationships/image" Target="/ppt/media/image255.jpg" Id="rId3" /><Relationship Type="http://schemas.openxmlformats.org/officeDocument/2006/relationships/image" Target="/ppt/media/image256.jpg" Id="rId4" /><Relationship Type="http://schemas.openxmlformats.org/officeDocument/2006/relationships/image" Target="/ppt/media/image257.jpg" Id="rId5" /><Relationship Type="http://schemas.openxmlformats.org/officeDocument/2006/relationships/image" Target="/ppt/media/image258.jpg" Id="rId6" /><Relationship Type="http://schemas.openxmlformats.org/officeDocument/2006/relationships/image" Target="/ppt/media/image259.jpg" Id="rId7" /><Relationship Type="http://schemas.openxmlformats.org/officeDocument/2006/relationships/image" Target="/ppt/media/image260.jpg" Id="rId8" /><Relationship Type="http://schemas.openxmlformats.org/officeDocument/2006/relationships/image" Target="/ppt/media/image261.jpg" Id="rId9" /><Relationship Type="http://schemas.openxmlformats.org/officeDocument/2006/relationships/image" Target="/ppt/media/image262.jpg" Id="rId10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263.jpg" Id="rId2" /><Relationship Type="http://schemas.openxmlformats.org/officeDocument/2006/relationships/image" Target="/ppt/media/image264.jpg" Id="rId3" /><Relationship Type="http://schemas.openxmlformats.org/officeDocument/2006/relationships/image" Target="/ppt/media/image265.jpg" Id="rId4" /><Relationship Type="http://schemas.openxmlformats.org/officeDocument/2006/relationships/image" Target="/ppt/media/image266.jpg" Id="rId5" /><Relationship Type="http://schemas.openxmlformats.org/officeDocument/2006/relationships/image" Target="/ppt/media/image267.jpg" Id="rId6" /><Relationship Type="http://schemas.openxmlformats.org/officeDocument/2006/relationships/image" Target="/ppt/media/image268.jpg" Id="rId7" /><Relationship Type="http://schemas.openxmlformats.org/officeDocument/2006/relationships/image" Target="/ppt/media/image269.jpg" Id="rId8" /><Relationship Type="http://schemas.openxmlformats.org/officeDocument/2006/relationships/image" Target="/ppt/media/image270.jpg" Id="rId9" /><Relationship Type="http://schemas.openxmlformats.org/officeDocument/2006/relationships/image" Target="/ppt/media/image271.jpg" Id="rId10" /><Relationship Type="http://schemas.openxmlformats.org/officeDocument/2006/relationships/image" Target="/ppt/media/image272.jpg" Id="rId11" /><Relationship Type="http://schemas.openxmlformats.org/officeDocument/2006/relationships/image" Target="/ppt/media/image34.png" Id="rId12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273.jpg" Id="rId2" /><Relationship Type="http://schemas.openxmlformats.org/officeDocument/2006/relationships/image" Target="/ppt/media/image274.jpg" Id="rId3" /><Relationship Type="http://schemas.openxmlformats.org/officeDocument/2006/relationships/image" Target="/ppt/media/image275.jpg" Id="rId4" /><Relationship Type="http://schemas.openxmlformats.org/officeDocument/2006/relationships/image" Target="/ppt/media/image276.jpg" Id="rId5" /><Relationship Type="http://schemas.openxmlformats.org/officeDocument/2006/relationships/image" Target="/ppt/media/image277.jpg" Id="rId6" /><Relationship Type="http://schemas.openxmlformats.org/officeDocument/2006/relationships/image" Target="/ppt/media/image278.jpg" Id="rId7" /><Relationship Type="http://schemas.openxmlformats.org/officeDocument/2006/relationships/image" Target="/ppt/media/image279.jpg" Id="rId8" /><Relationship Type="http://schemas.openxmlformats.org/officeDocument/2006/relationships/image" Target="/ppt/media/image280.jpg" Id="rId9" /><Relationship Type="http://schemas.openxmlformats.org/officeDocument/2006/relationships/image" Target="/ppt/media/image34.png" Id="rId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49.png" Id="rId2" /><Relationship Type="http://schemas.openxmlformats.org/officeDocument/2006/relationships/image" Target="/ppt/media/image50.png" Id="rId3" /><Relationship Type="http://schemas.openxmlformats.org/officeDocument/2006/relationships/image" Target="/ppt/media/image51.png" Id="rId4" /><Relationship Type="http://schemas.openxmlformats.org/officeDocument/2006/relationships/image" Target="/ppt/media/image52.png" Id="rId5" /><Relationship Type="http://schemas.openxmlformats.org/officeDocument/2006/relationships/image" Target="/ppt/media/image53.png" Id="rId6" /><Relationship Type="http://schemas.openxmlformats.org/officeDocument/2006/relationships/image" Target="/ppt/media/image54.png" Id="rId7" /><Relationship Type="http://schemas.openxmlformats.org/officeDocument/2006/relationships/image" Target="/ppt/media/image55.png" Id="rId8" /><Relationship Type="http://schemas.openxmlformats.org/officeDocument/2006/relationships/image" Target="/ppt/media/image56.png" Id="rId9" /><Relationship Type="http://schemas.openxmlformats.org/officeDocument/2006/relationships/image" Target="/ppt/media/image57.png" Id="rId10" /><Relationship Type="http://schemas.openxmlformats.org/officeDocument/2006/relationships/image" Target="/ppt/media/image58.png" Id="rId11" /><Relationship Type="http://schemas.openxmlformats.org/officeDocument/2006/relationships/image" Target="/ppt/media/image59.png" Id="rId12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281.jpg" Id="rId2" /><Relationship Type="http://schemas.openxmlformats.org/officeDocument/2006/relationships/image" Target="/ppt/media/image282.jpg" Id="rId3" /><Relationship Type="http://schemas.openxmlformats.org/officeDocument/2006/relationships/image" Target="/ppt/media/image283.jpg" Id="rId4" /><Relationship Type="http://schemas.openxmlformats.org/officeDocument/2006/relationships/image" Target="/ppt/media/image284.jpg" Id="rId5" /><Relationship Type="http://schemas.openxmlformats.org/officeDocument/2006/relationships/image" Target="/ppt/media/image285.jpg" Id="rId6" /><Relationship Type="http://schemas.openxmlformats.org/officeDocument/2006/relationships/image" Target="/ppt/media/image286.jpg" Id="rId7" /><Relationship Type="http://schemas.openxmlformats.org/officeDocument/2006/relationships/image" Target="/ppt/media/image287.jpg" Id="rId8" /><Relationship Type="http://schemas.openxmlformats.org/officeDocument/2006/relationships/image" Target="/ppt/media/image34.png" Id="rId9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288.jpg" Id="rId2" /><Relationship Type="http://schemas.openxmlformats.org/officeDocument/2006/relationships/image" Target="/ppt/media/image289.jpg" Id="rId3" /><Relationship Type="http://schemas.openxmlformats.org/officeDocument/2006/relationships/image" Target="/ppt/media/image290.jpg" Id="rId4" /><Relationship Type="http://schemas.openxmlformats.org/officeDocument/2006/relationships/image" Target="/ppt/media/image291.jpg" Id="rId5" /><Relationship Type="http://schemas.openxmlformats.org/officeDocument/2006/relationships/image" Target="/ppt/media/image292.jpg" Id="rId6" /><Relationship Type="http://schemas.openxmlformats.org/officeDocument/2006/relationships/image" Target="/ppt/media/image34.png" Id="rId7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293.jpg" Id="rId2" /><Relationship Type="http://schemas.openxmlformats.org/officeDocument/2006/relationships/image" Target="/ppt/media/image294.jpg" Id="rId3" /><Relationship Type="http://schemas.openxmlformats.org/officeDocument/2006/relationships/image" Target="/ppt/media/image34.png" Id="rId4" /><Relationship Type="http://schemas.openxmlformats.org/officeDocument/2006/relationships/image" Target="/ppt/media/image295.png" Id="rId5" /><Relationship Type="http://schemas.openxmlformats.org/officeDocument/2006/relationships/image" Target="/ppt/media/image296.png" Id="rId6" /><Relationship Type="http://schemas.openxmlformats.org/officeDocument/2006/relationships/image" Target="/ppt/media/image297.jpg" Id="rId7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298.jpg" Id="rId2" /><Relationship Type="http://schemas.openxmlformats.org/officeDocument/2006/relationships/image" Target="/ppt/media/image299.jpg" Id="rId3" /><Relationship Type="http://schemas.openxmlformats.org/officeDocument/2006/relationships/image" Target="/ppt/media/image34.png" Id="rId4" /><Relationship Type="http://schemas.openxmlformats.org/officeDocument/2006/relationships/image" Target="/ppt/media/image300.jpg" Id="rId5" /><Relationship Type="http://schemas.openxmlformats.org/officeDocument/2006/relationships/image" Target="/ppt/media/image301.png" Id="rId6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02.jpg" Id="rId2" /><Relationship Type="http://schemas.openxmlformats.org/officeDocument/2006/relationships/image" Target="/ppt/media/image303.jpg" Id="rId3" /><Relationship Type="http://schemas.openxmlformats.org/officeDocument/2006/relationships/image" Target="/ppt/media/image34.png" Id="rId4" /><Relationship Type="http://schemas.openxmlformats.org/officeDocument/2006/relationships/image" Target="/ppt/media/image304.jpg" Id="rId5" /><Relationship Type="http://schemas.openxmlformats.org/officeDocument/2006/relationships/image" Target="/ppt/media/image305.png" Id="rId6" /><Relationship Type="http://schemas.openxmlformats.org/officeDocument/2006/relationships/image" Target="/ppt/media/image306.png" Id="rId7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07.jpg" Id="rId2" /><Relationship Type="http://schemas.openxmlformats.org/officeDocument/2006/relationships/image" Target="/ppt/media/image308.jpg" Id="rId3" /><Relationship Type="http://schemas.openxmlformats.org/officeDocument/2006/relationships/image" Target="/ppt/media/image34.png" Id="rId4" /><Relationship Type="http://schemas.openxmlformats.org/officeDocument/2006/relationships/image" Target="/ppt/media/image309.jpg" Id="rId5" /><Relationship Type="http://schemas.openxmlformats.org/officeDocument/2006/relationships/image" Target="/ppt/media/image310.jpg" Id="rId6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11.jpg" Id="rId2" /><Relationship Type="http://schemas.openxmlformats.org/officeDocument/2006/relationships/image" Target="/ppt/media/image312.jpg" Id="rId3" /><Relationship Type="http://schemas.openxmlformats.org/officeDocument/2006/relationships/image" Target="/ppt/media/image313.jpg" Id="rId4" /><Relationship Type="http://schemas.openxmlformats.org/officeDocument/2006/relationships/image" Target="/ppt/media/image34.png" Id="rId5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14.jpg" Id="rId2" /><Relationship Type="http://schemas.openxmlformats.org/officeDocument/2006/relationships/image" Target="/ppt/media/image315.jpg" Id="rId3" /><Relationship Type="http://schemas.openxmlformats.org/officeDocument/2006/relationships/image" Target="/ppt/media/image34.png" Id="rId4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16.jpg" Id="rId2" /><Relationship Type="http://schemas.openxmlformats.org/officeDocument/2006/relationships/image" Target="/ppt/media/image317.jpg" Id="rId3" /><Relationship Type="http://schemas.openxmlformats.org/officeDocument/2006/relationships/image" Target="/ppt/media/image318.jpg" Id="rId4" /><Relationship Type="http://schemas.openxmlformats.org/officeDocument/2006/relationships/image" Target="/ppt/media/image34.png" Id="rId5" /><Relationship Type="http://schemas.openxmlformats.org/officeDocument/2006/relationships/image" Target="/ppt/media/image319.jpg" Id="rId6" /><Relationship Type="http://schemas.openxmlformats.org/officeDocument/2006/relationships/image" Target="/ppt/media/image320.jpg" Id="rId7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21.jpg" Id="rId2" /><Relationship Type="http://schemas.openxmlformats.org/officeDocument/2006/relationships/image" Target="/ppt/media/image322.jpg" Id="rId3" /><Relationship Type="http://schemas.openxmlformats.org/officeDocument/2006/relationships/image" Target="/ppt/media/image34.png" Id="rId4" /><Relationship Type="http://schemas.openxmlformats.org/officeDocument/2006/relationships/image" Target="/ppt/media/image323.jpg" Id="rId5" /><Relationship Type="http://schemas.openxmlformats.org/officeDocument/2006/relationships/image" Target="/ppt/media/image324.jpg" Id="rI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60.png" Id="rId2" /><Relationship Type="http://schemas.openxmlformats.org/officeDocument/2006/relationships/image" Target="/ppt/media/image1.png" Id="rId3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25.jpg" Id="rId2" /><Relationship Type="http://schemas.openxmlformats.org/officeDocument/2006/relationships/image" Target="/ppt/media/image326.jpg" Id="rId3" /><Relationship Type="http://schemas.openxmlformats.org/officeDocument/2006/relationships/image" Target="/ppt/media/image34.png" Id="rId4" /><Relationship Type="http://schemas.openxmlformats.org/officeDocument/2006/relationships/image" Target="/ppt/media/image327.jpg" Id="rId5" /><Relationship Type="http://schemas.openxmlformats.org/officeDocument/2006/relationships/image" Target="/ppt/media/image328.jpg" Id="rId6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27.jpg" Id="rId2" /><Relationship Type="http://schemas.openxmlformats.org/officeDocument/2006/relationships/image" Target="/ppt/media/image329.jpg" Id="rId3" /><Relationship Type="http://schemas.openxmlformats.org/officeDocument/2006/relationships/image" Target="/ppt/media/image34.png" Id="rId4" /><Relationship Type="http://schemas.openxmlformats.org/officeDocument/2006/relationships/image" Target="/ppt/media/image330.jpg" Id="rId5" /><Relationship Type="http://schemas.openxmlformats.org/officeDocument/2006/relationships/image" Target="/ppt/media/image331.jpg" Id="rId6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32.jpg" Id="rId2" /><Relationship Type="http://schemas.openxmlformats.org/officeDocument/2006/relationships/image" Target="/ppt/media/image333.jpg" Id="rId3" /><Relationship Type="http://schemas.openxmlformats.org/officeDocument/2006/relationships/image" Target="/ppt/media/image34.png" Id="rId4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Id1" /><Relationship Type="http://schemas.openxmlformats.org/officeDocument/2006/relationships/image" Target="/ppt/media/image334.jpg" Id="rI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61.jpg" Id="rId2" /><Relationship Type="http://schemas.openxmlformats.org/officeDocument/2006/relationships/image" Target="/ppt/media/image62.jpg" Id="rId3" /><Relationship Type="http://schemas.openxmlformats.org/officeDocument/2006/relationships/image" Target="/ppt/media/image63.jpg" Id="rId4" /><Relationship Type="http://schemas.openxmlformats.org/officeDocument/2006/relationships/image" Target="/ppt/media/image64.jpg" Id="rId5" /><Relationship Type="http://schemas.openxmlformats.org/officeDocument/2006/relationships/image" Target="/ppt/media/image65.jpg" Id="rId6" /><Relationship Type="http://schemas.openxmlformats.org/officeDocument/2006/relationships/image" Target="/ppt/media/image66.jpg" Id="rId7" /><Relationship Type="http://schemas.openxmlformats.org/officeDocument/2006/relationships/image" Target="/ppt/media/image67.jpg" Id="rId8" /><Relationship Type="http://schemas.openxmlformats.org/officeDocument/2006/relationships/image" Target="/ppt/media/image68.jpg" Id="rId9" /><Relationship Type="http://schemas.openxmlformats.org/officeDocument/2006/relationships/image" Target="/ppt/media/image69.png" Id="rId10" /><Relationship Type="http://schemas.openxmlformats.org/officeDocument/2006/relationships/image" Target="/ppt/media/image70.jpg" Id="rId11" /><Relationship Type="http://schemas.openxmlformats.org/officeDocument/2006/relationships/image" Target="/ppt/media/image71.jpg" Id="rId12" /><Relationship Type="http://schemas.openxmlformats.org/officeDocument/2006/relationships/image" Target="/ppt/media/image72.png" Id="rId13" /><Relationship Type="http://schemas.openxmlformats.org/officeDocument/2006/relationships/image" Target="/ppt/media/image73.jpg" Id="rId14" /><Relationship Type="http://schemas.openxmlformats.org/officeDocument/2006/relationships/image" Target="/ppt/media/image74.jpg" Id="rId15" /><Relationship Type="http://schemas.openxmlformats.org/officeDocument/2006/relationships/image" Target="/ppt/media/image75.jpg" Id="rId16" /><Relationship Type="http://schemas.openxmlformats.org/officeDocument/2006/relationships/image" Target="/ppt/media/image76.jpg" Id="rId17" /><Relationship Type="http://schemas.openxmlformats.org/officeDocument/2006/relationships/image" Target="/ppt/media/image77.jpg" Id="rId18" /><Relationship Type="http://schemas.openxmlformats.org/officeDocument/2006/relationships/image" Target="/ppt/media/image78.jpg" Id="rId19" /><Relationship Type="http://schemas.openxmlformats.org/officeDocument/2006/relationships/image" Target="/ppt/media/image79.jpg" Id="rId20" /><Relationship Type="http://schemas.openxmlformats.org/officeDocument/2006/relationships/image" Target="/ppt/media/image80.jpg" Id="rId21" /><Relationship Type="http://schemas.openxmlformats.org/officeDocument/2006/relationships/image" Target="/ppt/media/image81.jpg" Id="rId22" /><Relationship Type="http://schemas.openxmlformats.org/officeDocument/2006/relationships/image" Target="/ppt/media/image82.jpg" Id="rId23" /><Relationship Type="http://schemas.openxmlformats.org/officeDocument/2006/relationships/image" Target="/ppt/media/image83.jpg" Id="rId24" /><Relationship Type="http://schemas.openxmlformats.org/officeDocument/2006/relationships/image" Target="/ppt/media/image84.jpg" Id="rId25" /><Relationship Type="http://schemas.openxmlformats.org/officeDocument/2006/relationships/image" Target="/ppt/media/image85.png" Id="rId26" /><Relationship Type="http://schemas.openxmlformats.org/officeDocument/2006/relationships/image" Target="/ppt/media/image86.jpg" Id="rId27" /><Relationship Type="http://schemas.openxmlformats.org/officeDocument/2006/relationships/image" Target="/ppt/media/image87.png" Id="rId28" /><Relationship Type="http://schemas.openxmlformats.org/officeDocument/2006/relationships/image" Target="/ppt/media/image88.png" Id="rId29" /><Relationship Type="http://schemas.openxmlformats.org/officeDocument/2006/relationships/image" Target="/ppt/media/image89.png" Id="rId30" /><Relationship Type="http://schemas.openxmlformats.org/officeDocument/2006/relationships/image" Target="/ppt/media/image90.png" Id="rId31" /><Relationship Type="http://schemas.openxmlformats.org/officeDocument/2006/relationships/image" Target="/ppt/media/image91.jpg" Id="rId32" /><Relationship Type="http://schemas.openxmlformats.org/officeDocument/2006/relationships/image" Target="/ppt/media/image92.png" Id="rId33" /><Relationship Type="http://schemas.openxmlformats.org/officeDocument/2006/relationships/image" Target="/ppt/media/image93.jpg" Id="rId34" /><Relationship Type="http://schemas.openxmlformats.org/officeDocument/2006/relationships/image" Target="/ppt/media/image94.jpg" Id="rId35" /><Relationship Type="http://schemas.openxmlformats.org/officeDocument/2006/relationships/image" Target="/ppt/media/image95.jpg" Id="rId36" /><Relationship Type="http://schemas.openxmlformats.org/officeDocument/2006/relationships/image" Target="/ppt/media/image96.png" Id="rId37" /><Relationship Type="http://schemas.openxmlformats.org/officeDocument/2006/relationships/image" Target="/ppt/media/image97.jpg" Id="rId38" /><Relationship Type="http://schemas.openxmlformats.org/officeDocument/2006/relationships/image" Target="/ppt/media/image98.jpg" Id="rId39" /><Relationship Type="http://schemas.openxmlformats.org/officeDocument/2006/relationships/image" Target="/ppt/media/image99.png" Id="rId40" /><Relationship Type="http://schemas.openxmlformats.org/officeDocument/2006/relationships/image" Target="/ppt/media/image100.jpg" Id="rId41" /><Relationship Type="http://schemas.openxmlformats.org/officeDocument/2006/relationships/image" Target="/ppt/media/image101.jpg" Id="rId42" /><Relationship Type="http://schemas.openxmlformats.org/officeDocument/2006/relationships/image" Target="/ppt/media/image51.png" Id="rId43" /><Relationship Type="http://schemas.openxmlformats.org/officeDocument/2006/relationships/image" Target="/ppt/media/image102.png" Id="rId44" /><Relationship Type="http://schemas.openxmlformats.org/officeDocument/2006/relationships/image" Target="/ppt/media/image103.png" Id="rId45" /><Relationship Type="http://schemas.openxmlformats.org/officeDocument/2006/relationships/image" Target="/ppt/media/image104.png" Id="rId46" /><Relationship Type="http://schemas.openxmlformats.org/officeDocument/2006/relationships/image" Target="/ppt/media/image105.png" Id="rId47" /><Relationship Type="http://schemas.openxmlformats.org/officeDocument/2006/relationships/image" Target="/ppt/media/image106.png" Id="rId48" /><Relationship Type="http://schemas.openxmlformats.org/officeDocument/2006/relationships/image" Target="/ppt/media/image107.png" Id="rId49" /><Relationship Type="http://schemas.openxmlformats.org/officeDocument/2006/relationships/image" Target="/ppt/media/image108.png" Id="rId50" /><Relationship Type="http://schemas.openxmlformats.org/officeDocument/2006/relationships/image" Target="/ppt/media/image109.png" Id="rId51" /><Relationship Type="http://schemas.openxmlformats.org/officeDocument/2006/relationships/image" Target="/ppt/media/image110.jpg" Id="rId52" /><Relationship Type="http://schemas.openxmlformats.org/officeDocument/2006/relationships/image" Target="/ppt/media/image111.jpg" Id="rId53" /><Relationship Type="http://schemas.openxmlformats.org/officeDocument/2006/relationships/image" Target="/ppt/media/image112.jpg" Id="rId54" /><Relationship Type="http://schemas.openxmlformats.org/officeDocument/2006/relationships/image" Target="/ppt/media/image113.jpg" Id="rId55" /><Relationship Type="http://schemas.openxmlformats.org/officeDocument/2006/relationships/image" Target="/ppt/media/image114.png" Id="rId56" /><Relationship Type="http://schemas.openxmlformats.org/officeDocument/2006/relationships/image" Target="/ppt/media/image115.jpg" Id="rId57" /><Relationship Type="http://schemas.openxmlformats.org/officeDocument/2006/relationships/image" Target="/ppt/media/image116.png" Id="rId58" /><Relationship Type="http://schemas.openxmlformats.org/officeDocument/2006/relationships/image" Target="/ppt/media/image117.jpg" Id="rId59" /><Relationship Type="http://schemas.openxmlformats.org/officeDocument/2006/relationships/image" Target="/ppt/media/image118.jpg" Id="rId60" /><Relationship Type="http://schemas.openxmlformats.org/officeDocument/2006/relationships/image" Target="/ppt/media/image119.jpg" Id="rId61" /><Relationship Type="http://schemas.openxmlformats.org/officeDocument/2006/relationships/image" Target="/ppt/media/image120.jpg" Id="rId62" /><Relationship Type="http://schemas.openxmlformats.org/officeDocument/2006/relationships/image" Target="/ppt/media/image121.jpg" Id="rId63" /><Relationship Type="http://schemas.openxmlformats.org/officeDocument/2006/relationships/image" Target="/ppt/media/image122.png" Id="rId64" /><Relationship Type="http://schemas.openxmlformats.org/officeDocument/2006/relationships/image" Target="/ppt/media/image123.jpg" Id="rId65" /><Relationship Type="http://schemas.openxmlformats.org/officeDocument/2006/relationships/image" Target="/ppt/media/image124.jpg" Id="rId66" /><Relationship Type="http://schemas.openxmlformats.org/officeDocument/2006/relationships/image" Target="/ppt/media/image125.jpg" Id="rId67" /><Relationship Type="http://schemas.openxmlformats.org/officeDocument/2006/relationships/image" Target="/ppt/media/image126.jpg" Id="rId68" /><Relationship Type="http://schemas.openxmlformats.org/officeDocument/2006/relationships/image" Target="/ppt/media/image127.jpg" Id="rId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4.png" Id="rId2" /><Relationship Type="http://schemas.openxmlformats.org/officeDocument/2006/relationships/image" Target="/ppt/media/image128.jpg" Id="rId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5.png" Id="rId2" /><Relationship Type="http://schemas.openxmlformats.org/officeDocument/2006/relationships/image" Target="/ppt/media/image36.png" Id="rId3" /><Relationship Type="http://schemas.openxmlformats.org/officeDocument/2006/relationships/image" Target="/ppt/media/image37.png" Id="rId4" /><Relationship Type="http://schemas.openxmlformats.org/officeDocument/2006/relationships/image" Target="/ppt/media/image34.png" Id="rId5" /><Relationship Type="http://schemas.openxmlformats.org/officeDocument/2006/relationships/image" Target="/ppt/media/image38.jpg" Id="rId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image" Target="/ppt/media/image129.jpg" Id="rId2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26821" y="3380943"/>
            <a:ext cx="11911965" cy="4464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750">
                <a:solidFill>
                  <a:srgbClr val="D9D9D9"/>
                </a:solidFill>
                <a:latin typeface="Lucida Sans Unicode"/>
                <a:cs typeface="Lucida Sans Unicode"/>
              </a:rPr>
              <a:t>A</a:t>
            </a:r>
            <a:r>
              <a:rPr dirty="0" sz="2750" spc="-25">
                <a:solidFill>
                  <a:srgbClr val="D9D9D9"/>
                </a:solidFill>
                <a:latin typeface="Lucida Sans Unicode"/>
                <a:cs typeface="Lucida Sans Unicode"/>
              </a:rPr>
              <a:t> </a:t>
            </a:r>
            <a:r>
              <a:rPr dirty="0" sz="2750" spc="70">
                <a:solidFill>
                  <a:srgbClr val="D9D9D9"/>
                </a:solidFill>
                <a:latin typeface="Lucida Sans Unicode"/>
                <a:cs typeface="Lucida Sans Unicode"/>
              </a:rPr>
              <a:t>Wire</a:t>
            </a:r>
            <a:r>
              <a:rPr dirty="0" sz="2750" spc="-35">
                <a:solidFill>
                  <a:srgbClr val="D9D9D9"/>
                </a:solidFill>
                <a:latin typeface="Lucida Sans Unicode"/>
                <a:cs typeface="Lucida Sans Unicode"/>
              </a:rPr>
              <a:t> </a:t>
            </a:r>
            <a:r>
              <a:rPr dirty="0" sz="2750" spc="110">
                <a:solidFill>
                  <a:srgbClr val="D9D9D9"/>
                </a:solidFill>
                <a:latin typeface="Lucida Sans Unicode"/>
                <a:cs typeface="Lucida Sans Unicode"/>
              </a:rPr>
              <a:t>&amp;</a:t>
            </a:r>
            <a:r>
              <a:rPr dirty="0" sz="2750" spc="-20">
                <a:solidFill>
                  <a:srgbClr val="D9D9D9"/>
                </a:solidFill>
                <a:latin typeface="Lucida Sans Unicode"/>
                <a:cs typeface="Lucida Sans Unicode"/>
              </a:rPr>
              <a:t> </a:t>
            </a:r>
            <a:r>
              <a:rPr dirty="0" sz="2750">
                <a:solidFill>
                  <a:srgbClr val="D9D9D9"/>
                </a:solidFill>
                <a:latin typeface="Lucida Sans Unicode"/>
                <a:cs typeface="Lucida Sans Unicode"/>
              </a:rPr>
              <a:t>Wireless</a:t>
            </a:r>
            <a:r>
              <a:rPr dirty="0" sz="2750" spc="-60">
                <a:solidFill>
                  <a:srgbClr val="D9D9D9"/>
                </a:solidFill>
                <a:latin typeface="Lucida Sans Unicode"/>
                <a:cs typeface="Lucida Sans Unicode"/>
              </a:rPr>
              <a:t> </a:t>
            </a:r>
            <a:r>
              <a:rPr dirty="0" sz="2750">
                <a:solidFill>
                  <a:srgbClr val="D9D9D9"/>
                </a:solidFill>
                <a:latin typeface="Lucida Sans Unicode"/>
                <a:cs typeface="Lucida Sans Unicode"/>
              </a:rPr>
              <a:t>Infrastructure</a:t>
            </a:r>
            <a:r>
              <a:rPr dirty="0" sz="2750" spc="-30">
                <a:solidFill>
                  <a:srgbClr val="D9D9D9"/>
                </a:solidFill>
                <a:latin typeface="Lucida Sans Unicode"/>
                <a:cs typeface="Lucida Sans Unicode"/>
              </a:rPr>
              <a:t> </a:t>
            </a:r>
            <a:r>
              <a:rPr dirty="0" sz="2750" spc="165">
                <a:solidFill>
                  <a:srgbClr val="D9D9D9"/>
                </a:solidFill>
                <a:latin typeface="Lucida Sans Unicode"/>
                <a:cs typeface="Lucida Sans Unicode"/>
              </a:rPr>
              <a:t>and</a:t>
            </a:r>
            <a:r>
              <a:rPr dirty="0" sz="2750" spc="-70">
                <a:solidFill>
                  <a:srgbClr val="D9D9D9"/>
                </a:solidFill>
                <a:latin typeface="Lucida Sans Unicode"/>
                <a:cs typeface="Lucida Sans Unicode"/>
              </a:rPr>
              <a:t> </a:t>
            </a:r>
            <a:r>
              <a:rPr dirty="0" sz="2750" spc="50">
                <a:solidFill>
                  <a:srgbClr val="D9D9D9"/>
                </a:solidFill>
                <a:latin typeface="Lucida Sans Unicode"/>
                <a:cs typeface="Lucida Sans Unicode"/>
              </a:rPr>
              <a:t>Automotive</a:t>
            </a:r>
            <a:r>
              <a:rPr dirty="0" sz="2750" spc="-40">
                <a:solidFill>
                  <a:srgbClr val="D9D9D9"/>
                </a:solidFill>
                <a:latin typeface="Lucida Sans Unicode"/>
                <a:cs typeface="Lucida Sans Unicode"/>
              </a:rPr>
              <a:t> </a:t>
            </a:r>
            <a:r>
              <a:rPr dirty="0" sz="2750">
                <a:solidFill>
                  <a:srgbClr val="D9D9D9"/>
                </a:solidFill>
                <a:latin typeface="Lucida Sans Unicode"/>
                <a:cs typeface="Lucida Sans Unicode"/>
              </a:rPr>
              <a:t>Solutions</a:t>
            </a:r>
            <a:r>
              <a:rPr dirty="0" sz="2750" spc="-70">
                <a:solidFill>
                  <a:srgbClr val="D9D9D9"/>
                </a:solidFill>
                <a:latin typeface="Lucida Sans Unicode"/>
                <a:cs typeface="Lucida Sans Unicode"/>
              </a:rPr>
              <a:t> </a:t>
            </a:r>
            <a:r>
              <a:rPr dirty="0" sz="2750" spc="155">
                <a:solidFill>
                  <a:srgbClr val="D9D9D9"/>
                </a:solidFill>
                <a:latin typeface="Lucida Sans Unicode"/>
                <a:cs typeface="Lucida Sans Unicode"/>
              </a:rPr>
              <a:t>Company</a:t>
            </a:r>
            <a:endParaRPr sz="27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37082" y="1562861"/>
            <a:ext cx="16230600" cy="0"/>
          </a:xfrm>
          <a:custGeom>
            <a:avLst/>
            <a:gdLst/>
            <a:ahLst/>
            <a:cxnLst/>
            <a:rect l="l" t="t" r="r" b="b"/>
            <a:pathLst>
              <a:path w="16230600" h="0">
                <a:moveTo>
                  <a:pt x="0" y="0"/>
                </a:moveTo>
                <a:lnTo>
                  <a:pt x="16230600" y="0"/>
                </a:lnTo>
              </a:path>
            </a:pathLst>
          </a:custGeom>
          <a:ln w="19050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505200"/>
            <a:ext cx="3691128" cy="323087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921739" y="3543300"/>
            <a:ext cx="3656075" cy="323087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611868" y="3543300"/>
            <a:ext cx="3691128" cy="323087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016000" y="6820281"/>
            <a:ext cx="2565400" cy="970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80">
                <a:solidFill>
                  <a:srgbClr val="0F0F0F"/>
                </a:solidFill>
                <a:latin typeface="Arial Black"/>
                <a:cs typeface="Arial Black"/>
              </a:rPr>
              <a:t>Production</a:t>
            </a:r>
            <a:r>
              <a:rPr dirty="0" sz="2400" spc="-190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45">
                <a:solidFill>
                  <a:srgbClr val="0F0F0F"/>
                </a:solidFill>
                <a:latin typeface="Arial Black"/>
                <a:cs typeface="Arial Black"/>
              </a:rPr>
              <a:t>Area</a:t>
            </a:r>
            <a:endParaRPr sz="2400">
              <a:latin typeface="Arial Black"/>
              <a:cs typeface="Arial Black"/>
            </a:endParaRPr>
          </a:p>
          <a:p>
            <a:pPr marL="20320">
              <a:lnSpc>
                <a:spcPct val="100000"/>
              </a:lnSpc>
              <a:spcBef>
                <a:spcPts val="1800"/>
              </a:spcBef>
            </a:pPr>
            <a:r>
              <a:rPr dirty="0" sz="2300" spc="-80">
                <a:solidFill>
                  <a:srgbClr val="535353"/>
                </a:solidFill>
                <a:latin typeface="Lucida Sans Unicode"/>
                <a:cs typeface="Lucida Sans Unicode"/>
              </a:rPr>
              <a:t>32,000</a:t>
            </a:r>
            <a:r>
              <a:rPr dirty="0" sz="2300" spc="-13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2300" spc="25">
                <a:solidFill>
                  <a:srgbClr val="535353"/>
                </a:solidFill>
                <a:latin typeface="Lucida Sans Unicode"/>
                <a:cs typeface="Lucida Sans Unicode"/>
              </a:rPr>
              <a:t>m2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016000" y="713689"/>
            <a:ext cx="4361180" cy="88011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105"/>
              <a:t>Automotive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16000" y="1617979"/>
            <a:ext cx="3190240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90">
                <a:solidFill>
                  <a:srgbClr val="462E89"/>
                </a:solidFill>
                <a:latin typeface="Arial Black"/>
                <a:cs typeface="Arial Black"/>
              </a:rPr>
              <a:t>Capabilities</a:t>
            </a:r>
            <a:endParaRPr sz="40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24983" y="6820281"/>
            <a:ext cx="3263265" cy="2494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>
                <a:solidFill>
                  <a:srgbClr val="0F0F0F"/>
                </a:solidFill>
                <a:latin typeface="Arial Black"/>
                <a:cs typeface="Arial Black"/>
              </a:rPr>
              <a:t>Headcount</a:t>
            </a:r>
            <a:endParaRPr sz="2400">
              <a:latin typeface="Arial Black"/>
              <a:cs typeface="Arial Black"/>
            </a:endParaRPr>
          </a:p>
          <a:p>
            <a:pPr marL="20320">
              <a:lnSpc>
                <a:spcPct val="100000"/>
              </a:lnSpc>
              <a:spcBef>
                <a:spcPts val="1800"/>
              </a:spcBef>
            </a:pPr>
            <a:r>
              <a:rPr dirty="0" sz="2300">
                <a:solidFill>
                  <a:srgbClr val="535353"/>
                </a:solidFill>
                <a:latin typeface="Lucida Sans Unicode"/>
                <a:cs typeface="Lucida Sans Unicode"/>
              </a:rPr>
              <a:t>Staff</a:t>
            </a:r>
            <a:r>
              <a:rPr dirty="0" sz="2300" spc="-5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2300" spc="-240">
                <a:solidFill>
                  <a:srgbClr val="535353"/>
                </a:solidFill>
                <a:latin typeface="Lucida Sans Unicode"/>
                <a:cs typeface="Lucida Sans Unicode"/>
              </a:rPr>
              <a:t>:</a:t>
            </a:r>
            <a:r>
              <a:rPr dirty="0" sz="2300" spc="-8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2300" spc="-254">
                <a:solidFill>
                  <a:srgbClr val="535353"/>
                </a:solidFill>
                <a:latin typeface="Lucida Sans Unicode"/>
                <a:cs typeface="Lucida Sans Unicode"/>
              </a:rPr>
              <a:t>100</a:t>
            </a:r>
            <a:r>
              <a:rPr dirty="0" sz="2300" spc="-8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2300" spc="-380">
                <a:solidFill>
                  <a:srgbClr val="535353"/>
                </a:solidFill>
                <a:latin typeface="Lucida Sans Unicode"/>
                <a:cs typeface="Lucida Sans Unicode"/>
              </a:rPr>
              <a:t>(11</a:t>
            </a:r>
            <a:r>
              <a:rPr dirty="0" sz="2300" spc="-8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2300" spc="225">
                <a:solidFill>
                  <a:srgbClr val="535353"/>
                </a:solidFill>
                <a:latin typeface="Lucida Sans Unicode"/>
                <a:cs typeface="Lucida Sans Unicode"/>
              </a:rPr>
              <a:t>%)</a:t>
            </a:r>
            <a:endParaRPr sz="2300">
              <a:latin typeface="Lucida Sans Unicode"/>
              <a:cs typeface="Lucida Sans Unicode"/>
            </a:endParaRPr>
          </a:p>
          <a:p>
            <a:pPr marL="20320">
              <a:lnSpc>
                <a:spcPct val="100000"/>
              </a:lnSpc>
              <a:spcBef>
                <a:spcPts val="1235"/>
              </a:spcBef>
            </a:pPr>
            <a:r>
              <a:rPr dirty="0" sz="2300">
                <a:solidFill>
                  <a:srgbClr val="535353"/>
                </a:solidFill>
                <a:latin typeface="Lucida Sans Unicode"/>
                <a:cs typeface="Lucida Sans Unicode"/>
              </a:rPr>
              <a:t>Engineering</a:t>
            </a:r>
            <a:r>
              <a:rPr dirty="0" sz="2300" spc="-4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2300" spc="-240">
                <a:solidFill>
                  <a:srgbClr val="535353"/>
                </a:solidFill>
                <a:latin typeface="Lucida Sans Unicode"/>
                <a:cs typeface="Lucida Sans Unicode"/>
              </a:rPr>
              <a:t>:</a:t>
            </a:r>
            <a:r>
              <a:rPr dirty="0" sz="2300" spc="-1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2300" spc="-280">
                <a:solidFill>
                  <a:srgbClr val="535353"/>
                </a:solidFill>
                <a:latin typeface="Lucida Sans Unicode"/>
                <a:cs typeface="Lucida Sans Unicode"/>
              </a:rPr>
              <a:t>120</a:t>
            </a:r>
            <a:r>
              <a:rPr dirty="0" sz="2300" spc="-2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2300" spc="-10">
                <a:solidFill>
                  <a:srgbClr val="535353"/>
                </a:solidFill>
                <a:latin typeface="Lucida Sans Unicode"/>
                <a:cs typeface="Lucida Sans Unicode"/>
              </a:rPr>
              <a:t>(13%)</a:t>
            </a:r>
            <a:endParaRPr sz="2300">
              <a:latin typeface="Lucida Sans Unicode"/>
              <a:cs typeface="Lucida Sans Unicode"/>
            </a:endParaRPr>
          </a:p>
          <a:p>
            <a:pPr marL="20320">
              <a:lnSpc>
                <a:spcPct val="100000"/>
              </a:lnSpc>
              <a:spcBef>
                <a:spcPts val="1250"/>
              </a:spcBef>
            </a:pPr>
            <a:r>
              <a:rPr dirty="0" sz="2300">
                <a:solidFill>
                  <a:srgbClr val="535353"/>
                </a:solidFill>
                <a:latin typeface="Lucida Sans Unicode"/>
                <a:cs typeface="Lucida Sans Unicode"/>
              </a:rPr>
              <a:t>Quality</a:t>
            </a:r>
            <a:r>
              <a:rPr dirty="0" sz="2300" spc="-5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2300" spc="-20">
                <a:solidFill>
                  <a:srgbClr val="535353"/>
                </a:solidFill>
                <a:latin typeface="Lucida Sans Unicode"/>
                <a:cs typeface="Lucida Sans Unicode"/>
              </a:rPr>
              <a:t>staff:</a:t>
            </a:r>
            <a:r>
              <a:rPr dirty="0" sz="2300" spc="-4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2300" spc="-245">
                <a:solidFill>
                  <a:srgbClr val="535353"/>
                </a:solidFill>
                <a:latin typeface="Lucida Sans Unicode"/>
                <a:cs typeface="Lucida Sans Unicode"/>
              </a:rPr>
              <a:t>100</a:t>
            </a:r>
            <a:r>
              <a:rPr dirty="0" sz="2300" spc="-7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2300" spc="-380">
                <a:solidFill>
                  <a:srgbClr val="535353"/>
                </a:solidFill>
                <a:latin typeface="Lucida Sans Unicode"/>
                <a:cs typeface="Lucida Sans Unicode"/>
              </a:rPr>
              <a:t>(11</a:t>
            </a:r>
            <a:r>
              <a:rPr dirty="0" sz="2300" spc="-7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2300" spc="215">
                <a:solidFill>
                  <a:srgbClr val="535353"/>
                </a:solidFill>
                <a:latin typeface="Lucida Sans Unicode"/>
                <a:cs typeface="Lucida Sans Unicode"/>
              </a:rPr>
              <a:t>%)</a:t>
            </a:r>
            <a:endParaRPr sz="2300">
              <a:latin typeface="Lucida Sans Unicode"/>
              <a:cs typeface="Lucida Sans Unicode"/>
            </a:endParaRPr>
          </a:p>
          <a:p>
            <a:pPr marL="20320">
              <a:lnSpc>
                <a:spcPct val="100000"/>
              </a:lnSpc>
              <a:spcBef>
                <a:spcPts val="1235"/>
              </a:spcBef>
            </a:pPr>
            <a:r>
              <a:rPr dirty="0" sz="2300">
                <a:solidFill>
                  <a:srgbClr val="535353"/>
                </a:solidFill>
                <a:latin typeface="Lucida Sans Unicode"/>
                <a:cs typeface="Lucida Sans Unicode"/>
              </a:rPr>
              <a:t>Operators:</a:t>
            </a:r>
            <a:r>
              <a:rPr dirty="0" sz="2300" spc="-4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2300">
                <a:solidFill>
                  <a:srgbClr val="535353"/>
                </a:solidFill>
                <a:latin typeface="Lucida Sans Unicode"/>
                <a:cs typeface="Lucida Sans Unicode"/>
              </a:rPr>
              <a:t>580 </a:t>
            </a:r>
            <a:r>
              <a:rPr dirty="0" sz="2300" spc="140">
                <a:solidFill>
                  <a:srgbClr val="535353"/>
                </a:solidFill>
                <a:latin typeface="Lucida Sans Unicode"/>
                <a:cs typeface="Lucida Sans Unicode"/>
              </a:rPr>
              <a:t>(65%)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599421" y="6820281"/>
            <a:ext cx="3691890" cy="2494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>
                <a:solidFill>
                  <a:srgbClr val="0F0F0F"/>
                </a:solidFill>
                <a:latin typeface="Arial Black"/>
                <a:cs typeface="Arial Black"/>
              </a:rPr>
              <a:t>Operations</a:t>
            </a:r>
            <a:endParaRPr sz="2400">
              <a:latin typeface="Arial Black"/>
              <a:cs typeface="Arial Black"/>
            </a:endParaRPr>
          </a:p>
          <a:p>
            <a:pPr marL="20320">
              <a:lnSpc>
                <a:spcPct val="100000"/>
              </a:lnSpc>
              <a:spcBef>
                <a:spcPts val="1800"/>
              </a:spcBef>
            </a:pPr>
            <a:r>
              <a:rPr dirty="0" sz="2300" spc="-330">
                <a:solidFill>
                  <a:srgbClr val="535353"/>
                </a:solidFill>
                <a:latin typeface="Lucida Sans Unicode"/>
                <a:cs typeface="Lucida Sans Unicode"/>
              </a:rPr>
              <a:t>P1</a:t>
            </a:r>
            <a:r>
              <a:rPr dirty="0" sz="2300" spc="3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2300">
                <a:solidFill>
                  <a:srgbClr val="535353"/>
                </a:solidFill>
                <a:latin typeface="Lucida Sans Unicode"/>
                <a:cs typeface="Lucida Sans Unicode"/>
              </a:rPr>
              <a:t>Precision</a:t>
            </a:r>
            <a:r>
              <a:rPr dirty="0" sz="2300" spc="3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2300" spc="75">
                <a:solidFill>
                  <a:srgbClr val="535353"/>
                </a:solidFill>
                <a:latin typeface="Lucida Sans Unicode"/>
                <a:cs typeface="Lucida Sans Unicode"/>
              </a:rPr>
              <a:t>Components</a:t>
            </a:r>
            <a:endParaRPr sz="2300">
              <a:latin typeface="Lucida Sans Unicode"/>
              <a:cs typeface="Lucida Sans Unicode"/>
            </a:endParaRPr>
          </a:p>
          <a:p>
            <a:pPr marL="20320">
              <a:lnSpc>
                <a:spcPct val="100000"/>
              </a:lnSpc>
              <a:spcBef>
                <a:spcPts val="1235"/>
              </a:spcBef>
            </a:pPr>
            <a:r>
              <a:rPr dirty="0" sz="2300" spc="-10">
                <a:solidFill>
                  <a:srgbClr val="535353"/>
                </a:solidFill>
                <a:latin typeface="Lucida Sans Unicode"/>
                <a:cs typeface="Lucida Sans Unicode"/>
              </a:rPr>
              <a:t>P2</a:t>
            </a:r>
            <a:r>
              <a:rPr dirty="0" sz="2300" spc="4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2300">
                <a:solidFill>
                  <a:srgbClr val="535353"/>
                </a:solidFill>
                <a:latin typeface="Lucida Sans Unicode"/>
                <a:cs typeface="Lucida Sans Unicode"/>
              </a:rPr>
              <a:t>Electronic</a:t>
            </a:r>
            <a:r>
              <a:rPr dirty="0" sz="2300" spc="1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2300" spc="50">
                <a:solidFill>
                  <a:srgbClr val="535353"/>
                </a:solidFill>
                <a:latin typeface="Lucida Sans Unicode"/>
                <a:cs typeface="Lucida Sans Unicode"/>
              </a:rPr>
              <a:t>Products</a:t>
            </a:r>
            <a:endParaRPr sz="2300">
              <a:latin typeface="Lucida Sans Unicode"/>
              <a:cs typeface="Lucida Sans Unicode"/>
            </a:endParaRPr>
          </a:p>
          <a:p>
            <a:pPr marL="20320" marR="872490">
              <a:lnSpc>
                <a:spcPct val="144800"/>
              </a:lnSpc>
              <a:spcBef>
                <a:spcPts val="15"/>
              </a:spcBef>
            </a:pPr>
            <a:r>
              <a:rPr dirty="0" sz="2300">
                <a:solidFill>
                  <a:srgbClr val="535353"/>
                </a:solidFill>
                <a:latin typeface="Lucida Sans Unicode"/>
                <a:cs typeface="Lucida Sans Unicode"/>
              </a:rPr>
              <a:t>P3</a:t>
            </a:r>
            <a:r>
              <a:rPr dirty="0" sz="2300" spc="-13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2300" spc="70">
                <a:solidFill>
                  <a:srgbClr val="535353"/>
                </a:solidFill>
                <a:latin typeface="Lucida Sans Unicode"/>
                <a:cs typeface="Lucida Sans Unicode"/>
              </a:rPr>
              <a:t>Connectors</a:t>
            </a:r>
            <a:r>
              <a:rPr dirty="0" sz="2300" spc="-16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2300" spc="125">
                <a:solidFill>
                  <a:srgbClr val="535353"/>
                </a:solidFill>
                <a:latin typeface="Lucida Sans Unicode"/>
                <a:cs typeface="Lucida Sans Unicode"/>
              </a:rPr>
              <a:t>and Cable</a:t>
            </a:r>
            <a:r>
              <a:rPr dirty="0" sz="2300" spc="-11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2300" spc="40">
                <a:solidFill>
                  <a:srgbClr val="535353"/>
                </a:solidFill>
                <a:latin typeface="Lucida Sans Unicode"/>
                <a:cs typeface="Lucida Sans Unicode"/>
              </a:rPr>
              <a:t>Assemblies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917548" y="6820281"/>
            <a:ext cx="3599179" cy="3002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65">
                <a:solidFill>
                  <a:srgbClr val="0F0F0F"/>
                </a:solidFill>
                <a:latin typeface="Arial Black"/>
                <a:cs typeface="Arial Black"/>
              </a:rPr>
              <a:t>1-</a:t>
            </a:r>
            <a:r>
              <a:rPr dirty="0" sz="2400" spc="-114">
                <a:solidFill>
                  <a:srgbClr val="0F0F0F"/>
                </a:solidFill>
                <a:latin typeface="Arial Black"/>
                <a:cs typeface="Arial Black"/>
              </a:rPr>
              <a:t>Stop</a:t>
            </a:r>
            <a:r>
              <a:rPr dirty="0" sz="2400" spc="-260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20">
                <a:solidFill>
                  <a:srgbClr val="0F0F0F"/>
                </a:solidFill>
                <a:latin typeface="Arial Black"/>
                <a:cs typeface="Arial Black"/>
              </a:rPr>
              <a:t>Shop</a:t>
            </a:r>
            <a:endParaRPr sz="2400">
              <a:latin typeface="Arial Black"/>
              <a:cs typeface="Arial Black"/>
            </a:endParaRPr>
          </a:p>
          <a:p>
            <a:pPr marL="20320">
              <a:lnSpc>
                <a:spcPct val="100000"/>
              </a:lnSpc>
              <a:spcBef>
                <a:spcPts val="1800"/>
              </a:spcBef>
            </a:pPr>
            <a:r>
              <a:rPr dirty="0" sz="2300" spc="-25">
                <a:solidFill>
                  <a:srgbClr val="535353"/>
                </a:solidFill>
                <a:latin typeface="Lucida Sans Unicode"/>
                <a:cs typeface="Lucida Sans Unicode"/>
              </a:rPr>
              <a:t>R&amp;D</a:t>
            </a:r>
            <a:endParaRPr sz="2300">
              <a:latin typeface="Lucida Sans Unicode"/>
              <a:cs typeface="Lucida Sans Unicode"/>
            </a:endParaRPr>
          </a:p>
          <a:p>
            <a:pPr marL="20320">
              <a:lnSpc>
                <a:spcPct val="100000"/>
              </a:lnSpc>
              <a:spcBef>
                <a:spcPts val="1235"/>
              </a:spcBef>
            </a:pPr>
            <a:r>
              <a:rPr dirty="0" sz="2300" spc="-10">
                <a:solidFill>
                  <a:srgbClr val="535353"/>
                </a:solidFill>
                <a:latin typeface="Lucida Sans Unicode"/>
                <a:cs typeface="Lucida Sans Unicode"/>
              </a:rPr>
              <a:t>Tooling</a:t>
            </a:r>
            <a:r>
              <a:rPr dirty="0" sz="2300" spc="-16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2300" spc="40">
                <a:solidFill>
                  <a:srgbClr val="535353"/>
                </a:solidFill>
                <a:latin typeface="Lucida Sans Unicode"/>
                <a:cs typeface="Lucida Sans Unicode"/>
              </a:rPr>
              <a:t>Fabrication</a:t>
            </a:r>
            <a:endParaRPr sz="2300">
              <a:latin typeface="Lucida Sans Unicode"/>
              <a:cs typeface="Lucida Sans Unicode"/>
            </a:endParaRPr>
          </a:p>
          <a:p>
            <a:pPr marL="20320" marR="5080">
              <a:lnSpc>
                <a:spcPct val="144800"/>
              </a:lnSpc>
              <a:spcBef>
                <a:spcPts val="15"/>
              </a:spcBef>
            </a:pPr>
            <a:r>
              <a:rPr dirty="0" sz="2300">
                <a:solidFill>
                  <a:srgbClr val="535353"/>
                </a:solidFill>
                <a:latin typeface="Lucida Sans Unicode"/>
                <a:cs typeface="Lucida Sans Unicode"/>
              </a:rPr>
              <a:t>Precision</a:t>
            </a:r>
            <a:r>
              <a:rPr dirty="0" sz="2300" spc="16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2300" spc="80">
                <a:solidFill>
                  <a:srgbClr val="535353"/>
                </a:solidFill>
                <a:latin typeface="Lucida Sans Unicode"/>
                <a:cs typeface="Lucida Sans Unicode"/>
              </a:rPr>
              <a:t>Components </a:t>
            </a:r>
            <a:r>
              <a:rPr dirty="0" sz="2300" spc="50">
                <a:solidFill>
                  <a:srgbClr val="535353"/>
                </a:solidFill>
                <a:latin typeface="Lucida Sans Unicode"/>
                <a:cs typeface="Lucida Sans Unicode"/>
              </a:rPr>
              <a:t>Product</a:t>
            </a:r>
            <a:r>
              <a:rPr dirty="0" sz="2300" spc="-12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2300" spc="-10">
                <a:solidFill>
                  <a:srgbClr val="535353"/>
                </a:solidFill>
                <a:latin typeface="Lucida Sans Unicode"/>
                <a:cs typeface="Lucida Sans Unicode"/>
              </a:rPr>
              <a:t>Assembling, </a:t>
            </a:r>
            <a:r>
              <a:rPr dirty="0" sz="2300">
                <a:solidFill>
                  <a:srgbClr val="535353"/>
                </a:solidFill>
                <a:latin typeface="Lucida Sans Unicode"/>
                <a:cs typeface="Lucida Sans Unicode"/>
              </a:rPr>
              <a:t>Inspection</a:t>
            </a:r>
            <a:r>
              <a:rPr dirty="0" sz="2300" spc="9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2300" spc="95">
                <a:solidFill>
                  <a:srgbClr val="535353"/>
                </a:solidFill>
                <a:latin typeface="Lucida Sans Unicode"/>
                <a:cs typeface="Lucida Sans Unicode"/>
              </a:rPr>
              <a:t>&amp;</a:t>
            </a:r>
            <a:r>
              <a:rPr dirty="0" sz="2300" spc="12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2300" spc="-10">
                <a:solidFill>
                  <a:srgbClr val="535353"/>
                </a:solidFill>
                <a:latin typeface="Lucida Sans Unicode"/>
                <a:cs typeface="Lucida Sans Unicode"/>
              </a:rPr>
              <a:t>Verification</a:t>
            </a:r>
            <a:endParaRPr sz="2300">
              <a:latin typeface="Lucida Sans Unicode"/>
              <a:cs typeface="Lucida Sans Unicode"/>
            </a:endParaRPr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831823" y="382524"/>
            <a:ext cx="3404124" cy="1071372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14" name="object 14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117591" y="3535679"/>
            <a:ext cx="4040123" cy="32004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7377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16000" y="1607642"/>
            <a:ext cx="15012035" cy="147447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25">
                <a:solidFill>
                  <a:srgbClr val="462E89"/>
                </a:solidFill>
                <a:latin typeface="Arial Black"/>
                <a:cs typeface="Arial Black"/>
              </a:rPr>
              <a:t>Operations</a:t>
            </a:r>
            <a:r>
              <a:rPr dirty="0" sz="4000" spc="-409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395">
                <a:solidFill>
                  <a:srgbClr val="462E89"/>
                </a:solidFill>
                <a:latin typeface="Arial Black"/>
                <a:cs typeface="Arial Black"/>
              </a:rPr>
              <a:t>&amp;</a:t>
            </a:r>
            <a:r>
              <a:rPr dirty="0" sz="4000" spc="-44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">
                <a:solidFill>
                  <a:srgbClr val="462E89"/>
                </a:solidFill>
                <a:latin typeface="Arial Black"/>
                <a:cs typeface="Arial Black"/>
              </a:rPr>
              <a:t>Capacity</a:t>
            </a:r>
            <a:endParaRPr sz="4000">
              <a:latin typeface="Arial Black"/>
              <a:cs typeface="Arial Black"/>
            </a:endParaRPr>
          </a:p>
          <a:p>
            <a:pPr marL="50800" marR="5080">
              <a:lnSpc>
                <a:spcPct val="112500"/>
              </a:lnSpc>
              <a:spcBef>
                <a:spcPts val="1210"/>
              </a:spcBef>
            </a:pPr>
            <a:r>
              <a:rPr dirty="0" sz="2000" spc="-10">
                <a:latin typeface="Lucida Sans Unicode"/>
                <a:cs typeface="Lucida Sans Unicode"/>
              </a:rPr>
              <a:t>High</a:t>
            </a:r>
            <a:r>
              <a:rPr dirty="0" sz="2000" spc="-55">
                <a:latin typeface="Lucida Sans Unicode"/>
                <a:cs typeface="Lucida Sans Unicode"/>
              </a:rPr>
              <a:t> </a:t>
            </a:r>
            <a:r>
              <a:rPr dirty="0" sz="2000" spc="-50">
                <a:latin typeface="Lucida Sans Unicode"/>
                <a:cs typeface="Lucida Sans Unicode"/>
              </a:rPr>
              <a:t>flexibility</a:t>
            </a:r>
            <a:r>
              <a:rPr dirty="0" sz="2000" spc="-65">
                <a:latin typeface="Lucida Sans Unicode"/>
                <a:cs typeface="Lucida Sans Unicode"/>
              </a:rPr>
              <a:t> </a:t>
            </a:r>
            <a:r>
              <a:rPr dirty="0" sz="2000" spc="120">
                <a:latin typeface="Lucida Sans Unicode"/>
                <a:cs typeface="Lucida Sans Unicode"/>
              </a:rPr>
              <a:t>and</a:t>
            </a:r>
            <a:r>
              <a:rPr dirty="0" sz="2000" spc="-5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vertically</a:t>
            </a:r>
            <a:r>
              <a:rPr dirty="0" sz="2000" spc="-65">
                <a:latin typeface="Lucida Sans Unicode"/>
                <a:cs typeface="Lucida Sans Unicode"/>
              </a:rPr>
              <a:t> </a:t>
            </a:r>
            <a:r>
              <a:rPr dirty="0" sz="2000" spc="50">
                <a:latin typeface="Lucida Sans Unicode"/>
                <a:cs typeface="Lucida Sans Unicode"/>
              </a:rPr>
              <a:t>integrated</a:t>
            </a:r>
            <a:r>
              <a:rPr dirty="0" sz="2000" spc="-80">
                <a:latin typeface="Lucida Sans Unicode"/>
                <a:cs typeface="Lucida Sans Unicode"/>
              </a:rPr>
              <a:t> </a:t>
            </a:r>
            <a:r>
              <a:rPr dirty="0" sz="2000" spc="65">
                <a:latin typeface="Lucida Sans Unicode"/>
                <a:cs typeface="Lucida Sans Unicode"/>
              </a:rPr>
              <a:t>manufacturing</a:t>
            </a:r>
            <a:r>
              <a:rPr dirty="0" sz="2000" spc="-80">
                <a:latin typeface="Lucida Sans Unicode"/>
                <a:cs typeface="Lucida Sans Unicode"/>
              </a:rPr>
              <a:t> </a:t>
            </a:r>
            <a:r>
              <a:rPr dirty="0" sz="2000" spc="55">
                <a:latin typeface="Lucida Sans Unicode"/>
                <a:cs typeface="Lucida Sans Unicode"/>
              </a:rPr>
              <a:t>capabilities</a:t>
            </a:r>
            <a:r>
              <a:rPr dirty="0" sz="2000" spc="-65">
                <a:latin typeface="Lucida Sans Unicode"/>
                <a:cs typeface="Lucida Sans Unicode"/>
              </a:rPr>
              <a:t> </a:t>
            </a:r>
            <a:r>
              <a:rPr dirty="0" sz="2000" spc="85">
                <a:latin typeface="Lucida Sans Unicode"/>
                <a:cs typeface="Lucida Sans Unicode"/>
              </a:rPr>
              <a:t>enable</a:t>
            </a:r>
            <a:r>
              <a:rPr dirty="0" sz="2000" spc="-75">
                <a:latin typeface="Lucida Sans Unicode"/>
                <a:cs typeface="Lucida Sans Unicode"/>
              </a:rPr>
              <a:t> </a:t>
            </a:r>
            <a:r>
              <a:rPr dirty="0" sz="2000" spc="250">
                <a:latin typeface="Lucida Sans Unicode"/>
                <a:cs typeface="Lucida Sans Unicode"/>
              </a:rPr>
              <a:t>a</a:t>
            </a:r>
            <a:r>
              <a:rPr dirty="0" sz="2000" spc="-3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quick</a:t>
            </a:r>
            <a:r>
              <a:rPr dirty="0" sz="2000" spc="-5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response</a:t>
            </a:r>
            <a:r>
              <a:rPr dirty="0" sz="2000" spc="-6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to</a:t>
            </a:r>
            <a:r>
              <a:rPr dirty="0" sz="2000" spc="-30">
                <a:latin typeface="Lucida Sans Unicode"/>
                <a:cs typeface="Lucida Sans Unicode"/>
              </a:rPr>
              <a:t> </a:t>
            </a:r>
            <a:r>
              <a:rPr dirty="0" sz="2000" spc="65">
                <a:latin typeface="Lucida Sans Unicode"/>
                <a:cs typeface="Lucida Sans Unicode"/>
              </a:rPr>
              <a:t>customer</a:t>
            </a:r>
            <a:r>
              <a:rPr dirty="0" sz="2000" spc="-75">
                <a:latin typeface="Lucida Sans Unicode"/>
                <a:cs typeface="Lucida Sans Unicode"/>
              </a:rPr>
              <a:t> </a:t>
            </a:r>
            <a:r>
              <a:rPr dirty="0" sz="2000" spc="75">
                <a:latin typeface="Lucida Sans Unicode"/>
                <a:cs typeface="Lucida Sans Unicode"/>
              </a:rPr>
              <a:t>needs</a:t>
            </a:r>
            <a:r>
              <a:rPr dirty="0" sz="2000" spc="-55">
                <a:latin typeface="Lucida Sans Unicode"/>
                <a:cs typeface="Lucida Sans Unicode"/>
              </a:rPr>
              <a:t> </a:t>
            </a:r>
            <a:r>
              <a:rPr dirty="0" sz="2000" spc="120">
                <a:latin typeface="Lucida Sans Unicode"/>
                <a:cs typeface="Lucida Sans Unicode"/>
              </a:rPr>
              <a:t>and</a:t>
            </a:r>
            <a:r>
              <a:rPr dirty="0" sz="2000" spc="-50">
                <a:latin typeface="Lucida Sans Unicode"/>
                <a:cs typeface="Lucida Sans Unicode"/>
              </a:rPr>
              <a:t> </a:t>
            </a:r>
            <a:r>
              <a:rPr dirty="0" sz="2000" spc="-25">
                <a:latin typeface="Lucida Sans Unicode"/>
                <a:cs typeface="Lucida Sans Unicode"/>
              </a:rPr>
              <a:t>to </a:t>
            </a:r>
            <a:r>
              <a:rPr dirty="0" sz="2000">
                <a:latin typeface="Lucida Sans Unicode"/>
                <a:cs typeface="Lucida Sans Unicode"/>
              </a:rPr>
              <a:t>provide</a:t>
            </a:r>
            <a:r>
              <a:rPr dirty="0" sz="2000" spc="20">
                <a:latin typeface="Lucida Sans Unicode"/>
                <a:cs typeface="Lucida Sans Unicode"/>
              </a:rPr>
              <a:t> </a:t>
            </a:r>
            <a:r>
              <a:rPr dirty="0" sz="2000" spc="55">
                <a:latin typeface="Lucida Sans Unicode"/>
                <a:cs typeface="Lucida Sans Unicode"/>
              </a:rPr>
              <a:t>customers</a:t>
            </a:r>
            <a:r>
              <a:rPr dirty="0" sz="2000" spc="2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with</a:t>
            </a:r>
            <a:r>
              <a:rPr dirty="0" sz="2000" spc="3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high</a:t>
            </a:r>
            <a:r>
              <a:rPr dirty="0" sz="2000" spc="2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quality</a:t>
            </a:r>
            <a:r>
              <a:rPr dirty="0" sz="2000" spc="2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products</a:t>
            </a:r>
            <a:r>
              <a:rPr dirty="0" sz="2000" spc="15">
                <a:latin typeface="Lucida Sans Unicode"/>
                <a:cs typeface="Lucida Sans Unicode"/>
              </a:rPr>
              <a:t> </a:t>
            </a:r>
            <a:r>
              <a:rPr dirty="0" sz="2000" spc="120">
                <a:latin typeface="Lucida Sans Unicode"/>
                <a:cs typeface="Lucida Sans Unicode"/>
              </a:rPr>
              <a:t>and</a:t>
            </a:r>
            <a:r>
              <a:rPr dirty="0" sz="2000" spc="50">
                <a:latin typeface="Lucida Sans Unicode"/>
                <a:cs typeface="Lucida Sans Unicode"/>
              </a:rPr>
              <a:t> </a:t>
            </a:r>
            <a:r>
              <a:rPr dirty="0" sz="2000" spc="-10">
                <a:latin typeface="Lucida Sans Unicode"/>
                <a:cs typeface="Lucida Sans Unicode"/>
              </a:rPr>
              <a:t>solutions.</a:t>
            </a:r>
            <a:endParaRPr sz="2000">
              <a:latin typeface="Lucida Sans Unicode"/>
              <a:cs typeface="Lucida Sans Unicode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5" name="object 5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487400" y="3137916"/>
            <a:ext cx="2695955" cy="182575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80032" y="4991100"/>
            <a:ext cx="1304544" cy="5047488"/>
          </a:xfrm>
          <a:prstGeom prst="rect">
            <a:avLst/>
          </a:prstGeom>
        </p:spPr>
      </p:pic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3168395" y="4984750"/>
          <a:ext cx="14281785" cy="52946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64075"/>
                <a:gridCol w="4876165"/>
                <a:gridCol w="4664075"/>
              </a:tblGrid>
              <a:tr h="12573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700" spc="-80">
                          <a:latin typeface="Arial Black"/>
                          <a:cs typeface="Arial Black"/>
                        </a:rPr>
                        <a:t>Precision</a:t>
                      </a:r>
                      <a:r>
                        <a:rPr dirty="0" sz="1700" spc="-155"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700" spc="-10">
                          <a:latin typeface="Arial Black"/>
                          <a:cs typeface="Arial Black"/>
                        </a:rPr>
                        <a:t>Components</a:t>
                      </a:r>
                      <a:endParaRPr sz="1700">
                        <a:latin typeface="Arial Black"/>
                        <a:cs typeface="Arial Black"/>
                      </a:endParaRPr>
                    </a:p>
                    <a:p>
                      <a:pPr marL="236854" indent="-149225">
                        <a:lnSpc>
                          <a:spcPct val="100000"/>
                        </a:lnSpc>
                        <a:buChar char="•"/>
                        <a:tabLst>
                          <a:tab pos="236854" algn="l"/>
                        </a:tabLst>
                      </a:pPr>
                      <a:r>
                        <a:rPr dirty="0" sz="1700">
                          <a:latin typeface="Lucida Sans Unicode"/>
                          <a:cs typeface="Lucida Sans Unicode"/>
                        </a:rPr>
                        <a:t>Zinc/Aluminum</a:t>
                      </a:r>
                      <a:r>
                        <a:rPr dirty="0" sz="1700" spc="-2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35">
                          <a:latin typeface="Lucida Sans Unicode"/>
                          <a:cs typeface="Lucida Sans Unicode"/>
                        </a:rPr>
                        <a:t>Die-</a:t>
                      </a:r>
                      <a:r>
                        <a:rPr dirty="0" sz="1700" spc="90">
                          <a:latin typeface="Lucida Sans Unicode"/>
                          <a:cs typeface="Lucida Sans Unicode"/>
                        </a:rPr>
                        <a:t>casted</a:t>
                      </a:r>
                      <a:r>
                        <a:rPr dirty="0" sz="1700" spc="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20">
                          <a:latin typeface="Lucida Sans Unicode"/>
                          <a:cs typeface="Lucida Sans Unicode"/>
                        </a:rPr>
                        <a:t>Part</a:t>
                      </a:r>
                      <a:endParaRPr sz="1700">
                        <a:latin typeface="Lucida Sans Unicode"/>
                        <a:cs typeface="Lucida Sans Unicode"/>
                      </a:endParaRPr>
                    </a:p>
                    <a:p>
                      <a:pPr marL="236854" indent="-149225">
                        <a:lnSpc>
                          <a:spcPct val="100000"/>
                        </a:lnSpc>
                        <a:buChar char="•"/>
                        <a:tabLst>
                          <a:tab pos="236854" algn="l"/>
                        </a:tabLst>
                      </a:pPr>
                      <a:r>
                        <a:rPr dirty="0" sz="1700" spc="65">
                          <a:latin typeface="Lucida Sans Unicode"/>
                          <a:cs typeface="Lucida Sans Unicode"/>
                        </a:rPr>
                        <a:t>Stamping</a:t>
                      </a:r>
                      <a:r>
                        <a:rPr dirty="0" sz="1700" spc="-5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100">
                          <a:latin typeface="Lucida Sans Unicode"/>
                          <a:cs typeface="Lucida Sans Unicode"/>
                        </a:rPr>
                        <a:t>and</a:t>
                      </a:r>
                      <a:r>
                        <a:rPr dirty="0" sz="1700" spc="-3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>
                          <a:latin typeface="Lucida Sans Unicode"/>
                          <a:cs typeface="Lucida Sans Unicode"/>
                        </a:rPr>
                        <a:t>Injection</a:t>
                      </a:r>
                      <a:r>
                        <a:rPr dirty="0" sz="1700" spc="-6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>
                          <a:latin typeface="Lucida Sans Unicode"/>
                          <a:cs typeface="Lucida Sans Unicode"/>
                        </a:rPr>
                        <a:t>Molding</a:t>
                      </a:r>
                      <a:r>
                        <a:rPr dirty="0" sz="1700" spc="-5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20">
                          <a:latin typeface="Lucida Sans Unicode"/>
                          <a:cs typeface="Lucida Sans Unicode"/>
                        </a:rPr>
                        <a:t>Part</a:t>
                      </a:r>
                      <a:endParaRPr sz="1700">
                        <a:latin typeface="Lucida Sans Unicode"/>
                        <a:cs typeface="Lucida Sans Unicode"/>
                      </a:endParaRPr>
                    </a:p>
                    <a:p>
                      <a:pPr marL="236854" indent="-149225">
                        <a:lnSpc>
                          <a:spcPct val="100000"/>
                        </a:lnSpc>
                        <a:buChar char="•"/>
                        <a:tabLst>
                          <a:tab pos="236854" algn="l"/>
                        </a:tabLst>
                      </a:pPr>
                      <a:r>
                        <a:rPr dirty="0" sz="1700">
                          <a:latin typeface="Lucida Sans Unicode"/>
                          <a:cs typeface="Lucida Sans Unicode"/>
                        </a:rPr>
                        <a:t>Optical</a:t>
                      </a:r>
                      <a:r>
                        <a:rPr dirty="0" sz="1700" spc="13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>
                          <a:latin typeface="Lucida Sans Unicode"/>
                          <a:cs typeface="Lucida Sans Unicode"/>
                        </a:rPr>
                        <a:t>Modules</a:t>
                      </a:r>
                      <a:r>
                        <a:rPr dirty="0" sz="1700" spc="12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>
                          <a:latin typeface="Lucida Sans Unicode"/>
                          <a:cs typeface="Lucida Sans Unicode"/>
                        </a:rPr>
                        <a:t>Structural</a:t>
                      </a:r>
                      <a:r>
                        <a:rPr dirty="0" sz="1700" spc="16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10">
                          <a:latin typeface="Lucida Sans Unicode"/>
                          <a:cs typeface="Lucida Sans Unicode"/>
                        </a:rPr>
                        <a:t>Parts</a:t>
                      </a:r>
                      <a:endParaRPr sz="17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28575">
                    <a:lnR w="12700">
                      <a:solidFill>
                        <a:srgbClr val="402C85"/>
                      </a:solidFill>
                      <a:prstDash val="solid"/>
                    </a:lnR>
                    <a:lnT w="12700">
                      <a:solidFill>
                        <a:srgbClr val="402C85"/>
                      </a:solidFill>
                      <a:prstDash val="solid"/>
                    </a:lnT>
                    <a:lnB w="12700">
                      <a:solidFill>
                        <a:srgbClr val="402C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700" spc="-100">
                          <a:latin typeface="Arial Black"/>
                          <a:cs typeface="Arial Black"/>
                        </a:rPr>
                        <a:t>Electronics</a:t>
                      </a:r>
                      <a:r>
                        <a:rPr dirty="0" sz="1700" spc="-200"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700" spc="-160">
                          <a:latin typeface="Arial Black"/>
                          <a:cs typeface="Arial Black"/>
                        </a:rPr>
                        <a:t>&amp;</a:t>
                      </a:r>
                      <a:r>
                        <a:rPr dirty="0" sz="1700" spc="-155"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700" spc="-100">
                          <a:latin typeface="Arial Black"/>
                          <a:cs typeface="Arial Black"/>
                        </a:rPr>
                        <a:t>Switch</a:t>
                      </a:r>
                      <a:r>
                        <a:rPr dirty="0" sz="1700" spc="-175"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700" spc="-10">
                          <a:latin typeface="Arial Black"/>
                          <a:cs typeface="Arial Black"/>
                        </a:rPr>
                        <a:t>Modules</a:t>
                      </a:r>
                      <a:endParaRPr sz="1700">
                        <a:latin typeface="Arial Black"/>
                        <a:cs typeface="Arial Black"/>
                      </a:endParaRPr>
                    </a:p>
                    <a:p>
                      <a:pPr marL="237490" indent="-149225">
                        <a:lnSpc>
                          <a:spcPct val="100000"/>
                        </a:lnSpc>
                        <a:buChar char="•"/>
                        <a:tabLst>
                          <a:tab pos="237490" algn="l"/>
                        </a:tabLst>
                      </a:pPr>
                      <a:r>
                        <a:rPr dirty="0" sz="1700">
                          <a:latin typeface="Lucida Sans Unicode"/>
                          <a:cs typeface="Lucida Sans Unicode"/>
                        </a:rPr>
                        <a:t>Switch</a:t>
                      </a:r>
                      <a:r>
                        <a:rPr dirty="0" sz="1700" spc="1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>
                          <a:latin typeface="Lucida Sans Unicode"/>
                          <a:cs typeface="Lucida Sans Unicode"/>
                        </a:rPr>
                        <a:t>Modules</a:t>
                      </a:r>
                      <a:r>
                        <a:rPr dirty="0" sz="1700" spc="-3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70">
                          <a:latin typeface="Lucida Sans Unicode"/>
                          <a:cs typeface="Lucida Sans Unicode"/>
                        </a:rPr>
                        <a:t>&amp;</a:t>
                      </a:r>
                      <a:r>
                        <a:rPr dirty="0" sz="1700" spc="1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70">
                          <a:latin typeface="Lucida Sans Unicode"/>
                          <a:cs typeface="Lucida Sans Unicode"/>
                        </a:rPr>
                        <a:t>Smart</a:t>
                      </a:r>
                      <a:r>
                        <a:rPr dirty="0" sz="1700" spc="2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>
                          <a:latin typeface="Lucida Sans Unicode"/>
                          <a:cs typeface="Lucida Sans Unicode"/>
                        </a:rPr>
                        <a:t>Control</a:t>
                      </a:r>
                      <a:r>
                        <a:rPr dirty="0" sz="1700" spc="-2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10">
                          <a:latin typeface="Lucida Sans Unicode"/>
                          <a:cs typeface="Lucida Sans Unicode"/>
                        </a:rPr>
                        <a:t>Knobs</a:t>
                      </a:r>
                      <a:endParaRPr sz="1700">
                        <a:latin typeface="Lucida Sans Unicode"/>
                        <a:cs typeface="Lucida Sans Unicode"/>
                      </a:endParaRPr>
                    </a:p>
                    <a:p>
                      <a:pPr marL="237490" indent="-149225">
                        <a:lnSpc>
                          <a:spcPct val="100000"/>
                        </a:lnSpc>
                        <a:buChar char="•"/>
                        <a:tabLst>
                          <a:tab pos="237490" algn="l"/>
                        </a:tabLst>
                      </a:pPr>
                      <a:r>
                        <a:rPr dirty="0" sz="1700">
                          <a:latin typeface="Lucida Sans Unicode"/>
                          <a:cs typeface="Lucida Sans Unicode"/>
                        </a:rPr>
                        <a:t>Encoders</a:t>
                      </a:r>
                      <a:r>
                        <a:rPr dirty="0" sz="1700" spc="6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70">
                          <a:latin typeface="Lucida Sans Unicode"/>
                          <a:cs typeface="Lucida Sans Unicode"/>
                        </a:rPr>
                        <a:t>&amp;</a:t>
                      </a:r>
                      <a:r>
                        <a:rPr dirty="0" sz="1700" spc="10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>
                          <a:latin typeface="Lucida Sans Unicode"/>
                          <a:cs typeface="Lucida Sans Unicode"/>
                        </a:rPr>
                        <a:t>Potentiometers</a:t>
                      </a:r>
                      <a:r>
                        <a:rPr dirty="0" sz="1700" spc="5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70">
                          <a:latin typeface="Lucida Sans Unicode"/>
                          <a:cs typeface="Lucida Sans Unicode"/>
                        </a:rPr>
                        <a:t>&amp;</a:t>
                      </a:r>
                      <a:r>
                        <a:rPr dirty="0" sz="1700" spc="10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10">
                          <a:latin typeface="Lucida Sans Unicode"/>
                          <a:cs typeface="Lucida Sans Unicode"/>
                        </a:rPr>
                        <a:t>Switches</a:t>
                      </a:r>
                      <a:endParaRPr sz="17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28575">
                    <a:lnL w="12700">
                      <a:solidFill>
                        <a:srgbClr val="402C85"/>
                      </a:solidFill>
                      <a:prstDash val="solid"/>
                    </a:lnL>
                    <a:lnR w="12700">
                      <a:solidFill>
                        <a:srgbClr val="402C85"/>
                      </a:solidFill>
                      <a:prstDash val="solid"/>
                    </a:lnR>
                    <a:lnT w="12700">
                      <a:solidFill>
                        <a:srgbClr val="402C85"/>
                      </a:solidFill>
                      <a:prstDash val="solid"/>
                    </a:lnT>
                    <a:lnB w="12700">
                      <a:solidFill>
                        <a:srgbClr val="402C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700" spc="-65">
                          <a:latin typeface="Arial Black"/>
                          <a:cs typeface="Arial Black"/>
                        </a:rPr>
                        <a:t>Connectors</a:t>
                      </a:r>
                      <a:r>
                        <a:rPr dirty="0" sz="1700" spc="-165"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700" spc="-160">
                          <a:latin typeface="Arial Black"/>
                          <a:cs typeface="Arial Black"/>
                        </a:rPr>
                        <a:t>&amp;</a:t>
                      </a:r>
                      <a:r>
                        <a:rPr dirty="0" sz="1700" spc="-165"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700" spc="-45">
                          <a:latin typeface="Arial Black"/>
                          <a:cs typeface="Arial Black"/>
                        </a:rPr>
                        <a:t>Cable</a:t>
                      </a:r>
                      <a:r>
                        <a:rPr dirty="0" sz="1700" spc="-170"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700" spc="-10">
                          <a:latin typeface="Arial Black"/>
                          <a:cs typeface="Arial Black"/>
                        </a:rPr>
                        <a:t>Assemblies</a:t>
                      </a:r>
                      <a:endParaRPr sz="1700">
                        <a:latin typeface="Arial Black"/>
                        <a:cs typeface="Arial Black"/>
                      </a:endParaRPr>
                    </a:p>
                    <a:p>
                      <a:pPr marL="237490" indent="-149225">
                        <a:lnSpc>
                          <a:spcPct val="100000"/>
                        </a:lnSpc>
                        <a:buChar char="•"/>
                        <a:tabLst>
                          <a:tab pos="237490" algn="l"/>
                        </a:tabLst>
                      </a:pPr>
                      <a:r>
                        <a:rPr dirty="0" sz="1700">
                          <a:latin typeface="Lucida Sans Unicode"/>
                          <a:cs typeface="Lucida Sans Unicode"/>
                        </a:rPr>
                        <a:t>Telematic</a:t>
                      </a:r>
                      <a:r>
                        <a:rPr dirty="0" sz="1700" spc="27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10">
                          <a:latin typeface="Lucida Sans Unicode"/>
                          <a:cs typeface="Lucida Sans Unicode"/>
                        </a:rPr>
                        <a:t>Connectors</a:t>
                      </a:r>
                      <a:endParaRPr sz="1700">
                        <a:latin typeface="Lucida Sans Unicode"/>
                        <a:cs typeface="Lucida Sans Unicode"/>
                      </a:endParaRPr>
                    </a:p>
                    <a:p>
                      <a:pPr marL="237490" indent="-149225">
                        <a:lnSpc>
                          <a:spcPct val="100000"/>
                        </a:lnSpc>
                        <a:buChar char="•"/>
                        <a:tabLst>
                          <a:tab pos="237490" algn="l"/>
                        </a:tabLst>
                      </a:pPr>
                      <a:r>
                        <a:rPr dirty="0" sz="1700" spc="85">
                          <a:latin typeface="Lucida Sans Unicode"/>
                          <a:cs typeface="Lucida Sans Unicode"/>
                        </a:rPr>
                        <a:t>Cable</a:t>
                      </a:r>
                      <a:r>
                        <a:rPr dirty="0" sz="1700" spc="-11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10">
                          <a:latin typeface="Lucida Sans Unicode"/>
                          <a:cs typeface="Lucida Sans Unicode"/>
                        </a:rPr>
                        <a:t>Assemblies</a:t>
                      </a:r>
                      <a:endParaRPr sz="17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28575">
                    <a:lnL w="12700">
                      <a:solidFill>
                        <a:srgbClr val="402C85"/>
                      </a:solidFill>
                      <a:prstDash val="solid"/>
                    </a:lnL>
                    <a:lnT w="12700">
                      <a:solidFill>
                        <a:srgbClr val="402C85"/>
                      </a:solidFill>
                      <a:prstDash val="solid"/>
                    </a:lnT>
                    <a:lnB w="12700">
                      <a:solidFill>
                        <a:srgbClr val="402C85"/>
                      </a:solidFill>
                      <a:prstDash val="solid"/>
                    </a:lnB>
                  </a:tcPr>
                </a:tc>
              </a:tr>
              <a:tr h="1257300">
                <a:tc>
                  <a:txBody>
                    <a:bodyPr/>
                    <a:lstStyle/>
                    <a:p>
                      <a:pPr marL="236854" indent="-149225">
                        <a:lnSpc>
                          <a:spcPct val="100000"/>
                        </a:lnSpc>
                        <a:spcBef>
                          <a:spcPts val="225"/>
                        </a:spcBef>
                        <a:buChar char="•"/>
                        <a:tabLst>
                          <a:tab pos="236854" algn="l"/>
                        </a:tabLst>
                      </a:pPr>
                      <a:r>
                        <a:rPr dirty="0" sz="1700">
                          <a:latin typeface="Lucida Sans Unicode"/>
                          <a:cs typeface="Lucida Sans Unicode"/>
                        </a:rPr>
                        <a:t>Plastic:</a:t>
                      </a:r>
                      <a:r>
                        <a:rPr dirty="0" sz="1700" spc="-2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155">
                          <a:latin typeface="Lucida Sans Unicode"/>
                          <a:cs typeface="Lucida Sans Unicode"/>
                        </a:rPr>
                        <a:t>10~200</a:t>
                      </a:r>
                      <a:r>
                        <a:rPr dirty="0" sz="1700" spc="-4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20">
                          <a:latin typeface="Lucida Sans Unicode"/>
                          <a:cs typeface="Lucida Sans Unicode"/>
                        </a:rPr>
                        <a:t>tons</a:t>
                      </a:r>
                      <a:endParaRPr sz="1700">
                        <a:latin typeface="Lucida Sans Unicode"/>
                        <a:cs typeface="Lucida Sans Unicode"/>
                      </a:endParaRPr>
                    </a:p>
                    <a:p>
                      <a:pPr marL="236854" indent="-149225">
                        <a:lnSpc>
                          <a:spcPct val="100000"/>
                        </a:lnSpc>
                        <a:buChar char="•"/>
                        <a:tabLst>
                          <a:tab pos="236854" algn="l"/>
                        </a:tabLst>
                      </a:pPr>
                      <a:r>
                        <a:rPr dirty="0" sz="1700">
                          <a:latin typeface="Lucida Sans Unicode"/>
                          <a:cs typeface="Lucida Sans Unicode"/>
                        </a:rPr>
                        <a:t>Stamping:</a:t>
                      </a:r>
                      <a:r>
                        <a:rPr dirty="0" sz="1700" spc="-1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85">
                          <a:latin typeface="Lucida Sans Unicode"/>
                          <a:cs typeface="Lucida Sans Unicode"/>
                        </a:rPr>
                        <a:t>3</a:t>
                      </a:r>
                      <a:r>
                        <a:rPr dirty="0" sz="1700" spc="2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200">
                          <a:latin typeface="Lucida Sans Unicode"/>
                          <a:cs typeface="Lucida Sans Unicode"/>
                        </a:rPr>
                        <a:t>~</a:t>
                      </a:r>
                      <a:r>
                        <a:rPr dirty="0" sz="1700" spc="3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190">
                          <a:latin typeface="Lucida Sans Unicode"/>
                          <a:cs typeface="Lucida Sans Unicode"/>
                        </a:rPr>
                        <a:t>160</a:t>
                      </a:r>
                      <a:r>
                        <a:rPr dirty="0" sz="1700" spc="1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20">
                          <a:latin typeface="Lucida Sans Unicode"/>
                          <a:cs typeface="Lucida Sans Unicode"/>
                        </a:rPr>
                        <a:t>tons</a:t>
                      </a:r>
                      <a:endParaRPr sz="1700">
                        <a:latin typeface="Lucida Sans Unicode"/>
                        <a:cs typeface="Lucida Sans Unicode"/>
                      </a:endParaRPr>
                    </a:p>
                    <a:p>
                      <a:pPr marL="236854" indent="-149225">
                        <a:lnSpc>
                          <a:spcPct val="100000"/>
                        </a:lnSpc>
                        <a:buChar char="•"/>
                        <a:tabLst>
                          <a:tab pos="236854" algn="l"/>
                        </a:tabLst>
                      </a:pPr>
                      <a:r>
                        <a:rPr dirty="0" sz="1700">
                          <a:latin typeface="Lucida Sans Unicode"/>
                          <a:cs typeface="Lucida Sans Unicode"/>
                        </a:rPr>
                        <a:t>Zinc</a:t>
                      </a:r>
                      <a:r>
                        <a:rPr dirty="0" sz="1700" spc="-1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35">
                          <a:latin typeface="Lucida Sans Unicode"/>
                          <a:cs typeface="Lucida Sans Unicode"/>
                        </a:rPr>
                        <a:t>Die-</a:t>
                      </a:r>
                      <a:r>
                        <a:rPr dirty="0" sz="1700">
                          <a:latin typeface="Lucida Sans Unicode"/>
                          <a:cs typeface="Lucida Sans Unicode"/>
                        </a:rPr>
                        <a:t>casting:</a:t>
                      </a:r>
                      <a:r>
                        <a:rPr dirty="0" sz="1700" spc="-2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114">
                          <a:latin typeface="Lucida Sans Unicode"/>
                          <a:cs typeface="Lucida Sans Unicode"/>
                        </a:rPr>
                        <a:t>25~</a:t>
                      </a:r>
                      <a:r>
                        <a:rPr dirty="0" sz="1700" spc="-2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245">
                          <a:latin typeface="Lucida Sans Unicode"/>
                          <a:cs typeface="Lucida Sans Unicode"/>
                        </a:rPr>
                        <a:t>170</a:t>
                      </a:r>
                      <a:r>
                        <a:rPr dirty="0" sz="1700" spc="-1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20">
                          <a:latin typeface="Lucida Sans Unicode"/>
                          <a:cs typeface="Lucida Sans Unicode"/>
                        </a:rPr>
                        <a:t>tons</a:t>
                      </a:r>
                      <a:endParaRPr sz="1700">
                        <a:latin typeface="Lucida Sans Unicode"/>
                        <a:cs typeface="Lucida Sans Unicode"/>
                      </a:endParaRPr>
                    </a:p>
                    <a:p>
                      <a:pPr marL="237490" indent="-149225">
                        <a:lnSpc>
                          <a:spcPct val="100000"/>
                        </a:lnSpc>
                        <a:buChar char="•"/>
                        <a:tabLst>
                          <a:tab pos="237490" algn="l"/>
                        </a:tabLst>
                      </a:pPr>
                      <a:r>
                        <a:rPr dirty="0" sz="1700">
                          <a:latin typeface="Lucida Sans Unicode"/>
                          <a:cs typeface="Lucida Sans Unicode"/>
                        </a:rPr>
                        <a:t>Aluminum</a:t>
                      </a:r>
                      <a:r>
                        <a:rPr dirty="0" sz="1700" spc="-2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35">
                          <a:latin typeface="Lucida Sans Unicode"/>
                          <a:cs typeface="Lucida Sans Unicode"/>
                        </a:rPr>
                        <a:t>Die-</a:t>
                      </a:r>
                      <a:r>
                        <a:rPr dirty="0" sz="1700">
                          <a:latin typeface="Lucida Sans Unicode"/>
                          <a:cs typeface="Lucida Sans Unicode"/>
                        </a:rPr>
                        <a:t>casting:</a:t>
                      </a:r>
                      <a:r>
                        <a:rPr dirty="0" sz="1700" spc="2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195">
                          <a:latin typeface="Lucida Sans Unicode"/>
                          <a:cs typeface="Lucida Sans Unicode"/>
                        </a:rPr>
                        <a:t>180~</a:t>
                      </a:r>
                      <a:r>
                        <a:rPr dirty="0" sz="1700" spc="5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10">
                          <a:latin typeface="Lucida Sans Unicode"/>
                          <a:cs typeface="Lucida Sans Unicode"/>
                        </a:rPr>
                        <a:t>500</a:t>
                      </a:r>
                      <a:r>
                        <a:rPr dirty="0" sz="1700" spc="1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20">
                          <a:latin typeface="Lucida Sans Unicode"/>
                          <a:cs typeface="Lucida Sans Unicode"/>
                        </a:rPr>
                        <a:t>tons</a:t>
                      </a:r>
                      <a:endParaRPr sz="17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28575">
                    <a:lnR w="12700">
                      <a:solidFill>
                        <a:srgbClr val="402C85"/>
                      </a:solidFill>
                      <a:prstDash val="solid"/>
                    </a:lnR>
                    <a:lnT w="12700">
                      <a:solidFill>
                        <a:srgbClr val="402C85"/>
                      </a:solidFill>
                      <a:prstDash val="solid"/>
                    </a:lnT>
                    <a:lnB w="12700">
                      <a:solidFill>
                        <a:srgbClr val="402C85"/>
                      </a:solidFill>
                      <a:prstDash val="solid"/>
                    </a:lnB>
                    <a:solidFill>
                      <a:srgbClr val="B3A1C6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37490" indent="-149225">
                        <a:lnSpc>
                          <a:spcPct val="100000"/>
                        </a:lnSpc>
                        <a:spcBef>
                          <a:spcPts val="225"/>
                        </a:spcBef>
                        <a:buChar char="•"/>
                        <a:tabLst>
                          <a:tab pos="237490" algn="l"/>
                        </a:tabLst>
                      </a:pPr>
                      <a:r>
                        <a:rPr dirty="0" sz="1700">
                          <a:latin typeface="Lucida Sans Unicode"/>
                          <a:cs typeface="Lucida Sans Unicode"/>
                        </a:rPr>
                        <a:t>Lean</a:t>
                      </a:r>
                      <a:r>
                        <a:rPr dirty="0" sz="1700" spc="114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>
                          <a:latin typeface="Lucida Sans Unicode"/>
                          <a:cs typeface="Lucida Sans Unicode"/>
                        </a:rPr>
                        <a:t>production</a:t>
                      </a:r>
                      <a:r>
                        <a:rPr dirty="0" sz="1700" spc="9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10">
                          <a:latin typeface="Lucida Sans Unicode"/>
                          <a:cs typeface="Lucida Sans Unicode"/>
                        </a:rPr>
                        <a:t>lines</a:t>
                      </a:r>
                      <a:endParaRPr sz="1700">
                        <a:latin typeface="Lucida Sans Unicode"/>
                        <a:cs typeface="Lucida Sans Unicode"/>
                      </a:endParaRPr>
                    </a:p>
                    <a:p>
                      <a:pPr marL="237490" indent="-149225">
                        <a:lnSpc>
                          <a:spcPct val="100000"/>
                        </a:lnSpc>
                        <a:buChar char="•"/>
                        <a:tabLst>
                          <a:tab pos="237490" algn="l"/>
                        </a:tabLst>
                      </a:pPr>
                      <a:r>
                        <a:rPr dirty="0" sz="1700" spc="55">
                          <a:latin typeface="Lucida Sans Unicode"/>
                          <a:cs typeface="Lucida Sans Unicode"/>
                        </a:rPr>
                        <a:t>Automated</a:t>
                      </a:r>
                      <a:r>
                        <a:rPr dirty="0" sz="1700" spc="5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>
                          <a:latin typeface="Lucida Sans Unicode"/>
                          <a:cs typeface="Lucida Sans Unicode"/>
                        </a:rPr>
                        <a:t>production</a:t>
                      </a:r>
                      <a:r>
                        <a:rPr dirty="0" sz="1700" spc="3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10">
                          <a:latin typeface="Lucida Sans Unicode"/>
                          <a:cs typeface="Lucida Sans Unicode"/>
                        </a:rPr>
                        <a:t>lines</a:t>
                      </a:r>
                      <a:endParaRPr sz="17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28575">
                    <a:lnL w="12700">
                      <a:solidFill>
                        <a:srgbClr val="402C85"/>
                      </a:solidFill>
                      <a:prstDash val="solid"/>
                    </a:lnL>
                    <a:lnR w="12700">
                      <a:solidFill>
                        <a:srgbClr val="402C85"/>
                      </a:solidFill>
                      <a:prstDash val="solid"/>
                    </a:lnR>
                    <a:lnT w="12700">
                      <a:solidFill>
                        <a:srgbClr val="402C85"/>
                      </a:solidFill>
                      <a:prstDash val="solid"/>
                    </a:lnT>
                    <a:lnB w="12700">
                      <a:solidFill>
                        <a:srgbClr val="402C85"/>
                      </a:solidFill>
                      <a:prstDash val="solid"/>
                    </a:lnB>
                    <a:solidFill>
                      <a:srgbClr val="B3A1C6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37490" indent="-149225">
                        <a:lnSpc>
                          <a:spcPct val="100000"/>
                        </a:lnSpc>
                        <a:spcBef>
                          <a:spcPts val="225"/>
                        </a:spcBef>
                        <a:buChar char="•"/>
                        <a:tabLst>
                          <a:tab pos="237490" algn="l"/>
                        </a:tabLst>
                      </a:pPr>
                      <a:r>
                        <a:rPr dirty="0" sz="1700">
                          <a:latin typeface="Lucida Sans Unicode"/>
                          <a:cs typeface="Lucida Sans Unicode"/>
                        </a:rPr>
                        <a:t>Lean</a:t>
                      </a:r>
                      <a:r>
                        <a:rPr dirty="0" sz="1700" spc="114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>
                          <a:latin typeface="Lucida Sans Unicode"/>
                          <a:cs typeface="Lucida Sans Unicode"/>
                        </a:rPr>
                        <a:t>production</a:t>
                      </a:r>
                      <a:r>
                        <a:rPr dirty="0" sz="1700" spc="9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10">
                          <a:latin typeface="Lucida Sans Unicode"/>
                          <a:cs typeface="Lucida Sans Unicode"/>
                        </a:rPr>
                        <a:t>lines</a:t>
                      </a:r>
                      <a:endParaRPr sz="1700">
                        <a:latin typeface="Lucida Sans Unicode"/>
                        <a:cs typeface="Lucida Sans Unicode"/>
                      </a:endParaRPr>
                    </a:p>
                    <a:p>
                      <a:pPr marL="237490" indent="-149225">
                        <a:lnSpc>
                          <a:spcPct val="100000"/>
                        </a:lnSpc>
                        <a:buChar char="•"/>
                        <a:tabLst>
                          <a:tab pos="237490" algn="l"/>
                        </a:tabLst>
                      </a:pPr>
                      <a:r>
                        <a:rPr dirty="0" sz="1700" spc="55">
                          <a:latin typeface="Lucida Sans Unicode"/>
                          <a:cs typeface="Lucida Sans Unicode"/>
                        </a:rPr>
                        <a:t>Automated</a:t>
                      </a:r>
                      <a:r>
                        <a:rPr dirty="0" sz="1700" spc="5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>
                          <a:latin typeface="Lucida Sans Unicode"/>
                          <a:cs typeface="Lucida Sans Unicode"/>
                        </a:rPr>
                        <a:t>production</a:t>
                      </a:r>
                      <a:r>
                        <a:rPr dirty="0" sz="1700" spc="3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10">
                          <a:latin typeface="Lucida Sans Unicode"/>
                          <a:cs typeface="Lucida Sans Unicode"/>
                        </a:rPr>
                        <a:t>lines</a:t>
                      </a:r>
                      <a:endParaRPr sz="17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28575">
                    <a:lnL w="12700">
                      <a:solidFill>
                        <a:srgbClr val="402C85"/>
                      </a:solidFill>
                      <a:prstDash val="solid"/>
                    </a:lnL>
                    <a:lnT w="12700">
                      <a:solidFill>
                        <a:srgbClr val="402C85"/>
                      </a:solidFill>
                      <a:prstDash val="solid"/>
                    </a:lnT>
                    <a:lnB w="12700">
                      <a:solidFill>
                        <a:srgbClr val="402C85"/>
                      </a:solidFill>
                      <a:prstDash val="solid"/>
                    </a:lnB>
                    <a:solidFill>
                      <a:srgbClr val="B3A1C6">
                        <a:alpha val="19999"/>
                      </a:srgbClr>
                    </a:solidFill>
                  </a:tcPr>
                </a:tc>
              </a:tr>
              <a:tr h="1205230">
                <a:tc>
                  <a:txBody>
                    <a:bodyPr/>
                    <a:lstStyle/>
                    <a:p>
                      <a:pPr marL="236854" indent="-149225">
                        <a:lnSpc>
                          <a:spcPct val="100000"/>
                        </a:lnSpc>
                        <a:spcBef>
                          <a:spcPts val="225"/>
                        </a:spcBef>
                        <a:buChar char="•"/>
                        <a:tabLst>
                          <a:tab pos="236854" algn="l"/>
                        </a:tabLst>
                      </a:pPr>
                      <a:r>
                        <a:rPr dirty="0" sz="1700">
                          <a:latin typeface="Lucida Sans Unicode"/>
                          <a:cs typeface="Lucida Sans Unicode"/>
                        </a:rPr>
                        <a:t>Precision</a:t>
                      </a:r>
                      <a:r>
                        <a:rPr dirty="0" sz="1700" spc="-3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55">
                          <a:latin typeface="Lucida Sans Unicode"/>
                          <a:cs typeface="Lucida Sans Unicode"/>
                        </a:rPr>
                        <a:t>Components</a:t>
                      </a:r>
                      <a:r>
                        <a:rPr dirty="0" sz="1700" spc="-5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185">
                          <a:latin typeface="Lucida Sans Unicode"/>
                          <a:cs typeface="Lucida Sans Unicode"/>
                        </a:rPr>
                        <a:t>:</a:t>
                      </a:r>
                      <a:r>
                        <a:rPr dirty="0" sz="1700" spc="-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10">
                          <a:latin typeface="Lucida Sans Unicode"/>
                          <a:cs typeface="Lucida Sans Unicode"/>
                        </a:rPr>
                        <a:t>91000K</a:t>
                      </a:r>
                      <a:endParaRPr sz="1700">
                        <a:latin typeface="Lucida Sans Unicode"/>
                        <a:cs typeface="Lucida Sans Unicode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700" spc="60" i="1">
                          <a:latin typeface="Arial"/>
                          <a:cs typeface="Arial"/>
                        </a:rPr>
                        <a:t>Expansion</a:t>
                      </a:r>
                      <a:r>
                        <a:rPr dirty="0" sz="1700" spc="90" i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spc="140" i="1">
                          <a:latin typeface="Arial"/>
                          <a:cs typeface="Arial"/>
                        </a:rPr>
                        <a:t>Capacity</a:t>
                      </a:r>
                      <a:r>
                        <a:rPr dirty="0" sz="1700" spc="120" i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i="1">
                          <a:latin typeface="Arial"/>
                          <a:cs typeface="Arial"/>
                        </a:rPr>
                        <a:t>Ratio:</a:t>
                      </a:r>
                      <a:r>
                        <a:rPr dirty="0" sz="1700" spc="110" i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spc="-25" i="1">
                          <a:latin typeface="Arial"/>
                          <a:cs typeface="Arial"/>
                        </a:rPr>
                        <a:t>40%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B="0" marT="28575">
                    <a:lnR w="12700">
                      <a:solidFill>
                        <a:srgbClr val="402C85"/>
                      </a:solidFill>
                      <a:prstDash val="solid"/>
                    </a:lnR>
                    <a:lnT w="12700">
                      <a:solidFill>
                        <a:srgbClr val="402C85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37490" indent="-149225">
                        <a:lnSpc>
                          <a:spcPct val="100000"/>
                        </a:lnSpc>
                        <a:spcBef>
                          <a:spcPts val="225"/>
                        </a:spcBef>
                        <a:buChar char="•"/>
                        <a:tabLst>
                          <a:tab pos="237490" algn="l"/>
                        </a:tabLst>
                      </a:pPr>
                      <a:r>
                        <a:rPr dirty="0" sz="1700">
                          <a:latin typeface="Lucida Sans Unicode"/>
                          <a:cs typeface="Lucida Sans Unicode"/>
                        </a:rPr>
                        <a:t>Switch</a:t>
                      </a:r>
                      <a:r>
                        <a:rPr dirty="0" sz="1700" spc="1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>
                          <a:latin typeface="Lucida Sans Unicode"/>
                          <a:cs typeface="Lucida Sans Unicode"/>
                        </a:rPr>
                        <a:t>Modules</a:t>
                      </a:r>
                      <a:r>
                        <a:rPr dirty="0" sz="1700" spc="-3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70">
                          <a:latin typeface="Lucida Sans Unicode"/>
                          <a:cs typeface="Lucida Sans Unicode"/>
                        </a:rPr>
                        <a:t>&amp;</a:t>
                      </a:r>
                      <a:r>
                        <a:rPr dirty="0" sz="1700" spc="1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70">
                          <a:latin typeface="Lucida Sans Unicode"/>
                          <a:cs typeface="Lucida Sans Unicode"/>
                        </a:rPr>
                        <a:t>Smart</a:t>
                      </a:r>
                      <a:r>
                        <a:rPr dirty="0" sz="1700" spc="2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>
                          <a:latin typeface="Lucida Sans Unicode"/>
                          <a:cs typeface="Lucida Sans Unicode"/>
                        </a:rPr>
                        <a:t>Control</a:t>
                      </a:r>
                      <a:r>
                        <a:rPr dirty="0" sz="1700" spc="-2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10">
                          <a:latin typeface="Lucida Sans Unicode"/>
                          <a:cs typeface="Lucida Sans Unicode"/>
                        </a:rPr>
                        <a:t>Knobs:</a:t>
                      </a:r>
                      <a:endParaRPr sz="1700">
                        <a:latin typeface="Lucida Sans Unicode"/>
                        <a:cs typeface="Lucida Sans Unicode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700" spc="-20">
                          <a:latin typeface="Lucida Sans Unicode"/>
                          <a:cs typeface="Lucida Sans Unicode"/>
                        </a:rPr>
                        <a:t>500K</a:t>
                      </a:r>
                      <a:endParaRPr sz="1700">
                        <a:latin typeface="Lucida Sans Unicode"/>
                        <a:cs typeface="Lucida Sans Unicode"/>
                      </a:endParaRPr>
                    </a:p>
                    <a:p>
                      <a:pPr marL="237490" indent="-149225">
                        <a:lnSpc>
                          <a:spcPct val="100000"/>
                        </a:lnSpc>
                        <a:buChar char="•"/>
                        <a:tabLst>
                          <a:tab pos="237490" algn="l"/>
                        </a:tabLst>
                      </a:pPr>
                      <a:r>
                        <a:rPr dirty="0" sz="1700">
                          <a:latin typeface="Lucida Sans Unicode"/>
                          <a:cs typeface="Lucida Sans Unicode"/>
                        </a:rPr>
                        <a:t>Encoders</a:t>
                      </a:r>
                      <a:r>
                        <a:rPr dirty="0" sz="1700" spc="6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70">
                          <a:latin typeface="Lucida Sans Unicode"/>
                          <a:cs typeface="Lucida Sans Unicode"/>
                        </a:rPr>
                        <a:t>&amp;</a:t>
                      </a:r>
                      <a:r>
                        <a:rPr dirty="0" sz="1700" spc="10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>
                          <a:latin typeface="Lucida Sans Unicode"/>
                          <a:cs typeface="Lucida Sans Unicode"/>
                        </a:rPr>
                        <a:t>Potentiometers</a:t>
                      </a:r>
                      <a:r>
                        <a:rPr dirty="0" sz="1700" spc="5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70">
                          <a:latin typeface="Lucida Sans Unicode"/>
                          <a:cs typeface="Lucida Sans Unicode"/>
                        </a:rPr>
                        <a:t>&amp;</a:t>
                      </a:r>
                      <a:r>
                        <a:rPr dirty="0" sz="1700" spc="10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10">
                          <a:latin typeface="Lucida Sans Unicode"/>
                          <a:cs typeface="Lucida Sans Unicode"/>
                        </a:rPr>
                        <a:t>Switches:</a:t>
                      </a:r>
                      <a:endParaRPr sz="1700">
                        <a:latin typeface="Lucida Sans Unicode"/>
                        <a:cs typeface="Lucida Sans Unicode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dirty="0" sz="1700" spc="-10">
                          <a:latin typeface="Lucida Sans Unicode"/>
                          <a:cs typeface="Lucida Sans Unicode"/>
                        </a:rPr>
                        <a:t>7000K</a:t>
                      </a:r>
                      <a:endParaRPr sz="17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28575">
                    <a:lnL w="12700">
                      <a:solidFill>
                        <a:srgbClr val="402C85"/>
                      </a:solidFill>
                      <a:prstDash val="solid"/>
                    </a:lnL>
                    <a:lnR w="12700">
                      <a:solidFill>
                        <a:srgbClr val="402C85"/>
                      </a:solidFill>
                      <a:prstDash val="solid"/>
                    </a:lnR>
                    <a:lnT w="12700">
                      <a:solidFill>
                        <a:srgbClr val="402C85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37490" indent="-149225">
                        <a:lnSpc>
                          <a:spcPct val="100000"/>
                        </a:lnSpc>
                        <a:spcBef>
                          <a:spcPts val="225"/>
                        </a:spcBef>
                        <a:buChar char="•"/>
                        <a:tabLst>
                          <a:tab pos="237490" algn="l"/>
                        </a:tabLst>
                      </a:pPr>
                      <a:r>
                        <a:rPr dirty="0" sz="1700" spc="10">
                          <a:latin typeface="Lucida Sans Unicode"/>
                          <a:cs typeface="Lucida Sans Unicode"/>
                        </a:rPr>
                        <a:t>Connectors</a:t>
                      </a:r>
                      <a:r>
                        <a:rPr dirty="0" sz="1700" spc="4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70">
                          <a:latin typeface="Lucida Sans Unicode"/>
                          <a:cs typeface="Lucida Sans Unicode"/>
                        </a:rPr>
                        <a:t>&amp;</a:t>
                      </a:r>
                      <a:r>
                        <a:rPr dirty="0" sz="1700" spc="9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85">
                          <a:latin typeface="Lucida Sans Unicode"/>
                          <a:cs typeface="Lucida Sans Unicode"/>
                        </a:rPr>
                        <a:t>Cable</a:t>
                      </a:r>
                      <a:r>
                        <a:rPr dirty="0" sz="1700" spc="4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10">
                          <a:latin typeface="Lucida Sans Unicode"/>
                          <a:cs typeface="Lucida Sans Unicode"/>
                        </a:rPr>
                        <a:t>Assemblies</a:t>
                      </a:r>
                      <a:r>
                        <a:rPr dirty="0" sz="1700" spc="3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10">
                          <a:latin typeface="Lucida Sans Unicode"/>
                          <a:cs typeface="Lucida Sans Unicode"/>
                        </a:rPr>
                        <a:t>2200K</a:t>
                      </a:r>
                      <a:endParaRPr sz="1700">
                        <a:latin typeface="Lucida Sans Unicode"/>
                        <a:cs typeface="Lucida Sans Unicode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700" spc="60" i="1">
                          <a:latin typeface="Arial"/>
                          <a:cs typeface="Arial"/>
                        </a:rPr>
                        <a:t>Expansion</a:t>
                      </a:r>
                      <a:r>
                        <a:rPr dirty="0" sz="1700" spc="90" i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spc="140" i="1">
                          <a:latin typeface="Arial"/>
                          <a:cs typeface="Arial"/>
                        </a:rPr>
                        <a:t>Capacity</a:t>
                      </a:r>
                      <a:r>
                        <a:rPr dirty="0" sz="1700" spc="120" i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i="1">
                          <a:latin typeface="Arial"/>
                          <a:cs typeface="Arial"/>
                        </a:rPr>
                        <a:t>Ratio:</a:t>
                      </a:r>
                      <a:r>
                        <a:rPr dirty="0" sz="1700" spc="110" i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spc="-20" i="1">
                          <a:latin typeface="Arial"/>
                          <a:cs typeface="Arial"/>
                        </a:rPr>
                        <a:t>100%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B="0" marT="28575">
                    <a:lnL w="12700">
                      <a:solidFill>
                        <a:srgbClr val="402C85"/>
                      </a:solidFill>
                      <a:prstDash val="solid"/>
                    </a:lnL>
                    <a:lnT w="12700">
                      <a:solidFill>
                        <a:srgbClr val="402C85"/>
                      </a:solidFill>
                      <a:prstDash val="solid"/>
                    </a:lnT>
                  </a:tcPr>
                </a:tc>
              </a:tr>
              <a:tr h="4400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2700">
                      <a:solidFill>
                        <a:srgbClr val="402C85"/>
                      </a:solidFill>
                      <a:prstDash val="solid"/>
                    </a:lnR>
                    <a:lnB w="12700">
                      <a:solidFill>
                        <a:srgbClr val="402C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dirty="0" sz="1700" spc="60" i="1">
                          <a:latin typeface="Arial"/>
                          <a:cs typeface="Arial"/>
                        </a:rPr>
                        <a:t>Expansion</a:t>
                      </a:r>
                      <a:r>
                        <a:rPr dirty="0" sz="1700" spc="90" i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spc="140" i="1">
                          <a:latin typeface="Arial"/>
                          <a:cs typeface="Arial"/>
                        </a:rPr>
                        <a:t>Capacity</a:t>
                      </a:r>
                      <a:r>
                        <a:rPr dirty="0" sz="1700" spc="120" i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i="1">
                          <a:latin typeface="Arial"/>
                          <a:cs typeface="Arial"/>
                        </a:rPr>
                        <a:t>Ratio:</a:t>
                      </a:r>
                      <a:r>
                        <a:rPr dirty="0" sz="1700" spc="110" i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700" spc="-20" i="1">
                          <a:latin typeface="Arial"/>
                          <a:cs typeface="Arial"/>
                        </a:rPr>
                        <a:t>100%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B="0" marT="118745">
                    <a:lnL w="12700">
                      <a:solidFill>
                        <a:srgbClr val="402C85"/>
                      </a:solidFill>
                      <a:prstDash val="solid"/>
                    </a:lnL>
                    <a:lnR w="12700">
                      <a:solidFill>
                        <a:srgbClr val="402C85"/>
                      </a:solidFill>
                      <a:prstDash val="solid"/>
                    </a:lnR>
                    <a:lnB w="12700">
                      <a:solidFill>
                        <a:srgbClr val="402C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402C85"/>
                      </a:solidFill>
                      <a:prstDash val="solid"/>
                    </a:lnL>
                    <a:lnB w="12700">
                      <a:solidFill>
                        <a:srgbClr val="402C85"/>
                      </a:solidFill>
                      <a:prstDash val="solid"/>
                    </a:lnB>
                  </a:tcPr>
                </a:tc>
              </a:tr>
              <a:tr h="1134745">
                <a:tc>
                  <a:txBody>
                    <a:bodyPr/>
                    <a:lstStyle/>
                    <a:p>
                      <a:pPr marL="237490" indent="-149225">
                        <a:lnSpc>
                          <a:spcPct val="100000"/>
                        </a:lnSpc>
                        <a:spcBef>
                          <a:spcPts val="229"/>
                        </a:spcBef>
                        <a:buChar char="•"/>
                        <a:tabLst>
                          <a:tab pos="237490" algn="l"/>
                        </a:tabLst>
                      </a:pPr>
                      <a:r>
                        <a:rPr dirty="0" sz="1700">
                          <a:latin typeface="Lucida Sans Unicode"/>
                          <a:cs typeface="Lucida Sans Unicode"/>
                        </a:rPr>
                        <a:t>Center</a:t>
                      </a:r>
                      <a:r>
                        <a:rPr dirty="0" sz="1700" spc="16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10">
                          <a:latin typeface="Lucida Sans Unicode"/>
                          <a:cs typeface="Lucida Sans Unicode"/>
                        </a:rPr>
                        <a:t>Department</a:t>
                      </a:r>
                      <a:endParaRPr sz="1700">
                        <a:latin typeface="Lucida Sans Unicode"/>
                        <a:cs typeface="Lucida Sans Unicode"/>
                      </a:endParaRPr>
                    </a:p>
                    <a:p>
                      <a:pPr marL="236854" indent="-149225">
                        <a:lnSpc>
                          <a:spcPct val="100000"/>
                        </a:lnSpc>
                        <a:buChar char="•"/>
                        <a:tabLst>
                          <a:tab pos="236854" algn="l"/>
                        </a:tabLst>
                      </a:pPr>
                      <a:r>
                        <a:rPr dirty="0" sz="1700" spc="55">
                          <a:latin typeface="Lucida Sans Unicode"/>
                          <a:cs typeface="Lucida Sans Unicode"/>
                        </a:rPr>
                        <a:t>Automated</a:t>
                      </a:r>
                      <a:r>
                        <a:rPr dirty="0" sz="1700" spc="7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>
                          <a:latin typeface="Lucida Sans Unicode"/>
                          <a:cs typeface="Lucida Sans Unicode"/>
                        </a:rPr>
                        <a:t>Assembly</a:t>
                      </a:r>
                      <a:r>
                        <a:rPr dirty="0" sz="1700" spc="6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10">
                          <a:latin typeface="Lucida Sans Unicode"/>
                          <a:cs typeface="Lucida Sans Unicode"/>
                        </a:rPr>
                        <a:t>Workshop</a:t>
                      </a:r>
                      <a:endParaRPr sz="1700">
                        <a:latin typeface="Lucida Sans Unicode"/>
                        <a:cs typeface="Lucida Sans Unicode"/>
                      </a:endParaRPr>
                    </a:p>
                    <a:p>
                      <a:pPr marL="236854" indent="-149225">
                        <a:lnSpc>
                          <a:spcPct val="100000"/>
                        </a:lnSpc>
                        <a:buChar char="•"/>
                        <a:tabLst>
                          <a:tab pos="236854" algn="l"/>
                        </a:tabLst>
                      </a:pPr>
                      <a:r>
                        <a:rPr dirty="0" sz="1700" spc="-20">
                          <a:latin typeface="Lucida Sans Unicode"/>
                          <a:cs typeface="Lucida Sans Unicode"/>
                        </a:rPr>
                        <a:t>Tooling</a:t>
                      </a:r>
                      <a:r>
                        <a:rPr dirty="0" sz="1700" spc="10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>
                          <a:latin typeface="Lucida Sans Unicode"/>
                          <a:cs typeface="Lucida Sans Unicode"/>
                        </a:rPr>
                        <a:t>Fabrication</a:t>
                      </a:r>
                      <a:r>
                        <a:rPr dirty="0" sz="1700" spc="10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40">
                          <a:latin typeface="Lucida Sans Unicode"/>
                          <a:cs typeface="Lucida Sans Unicode"/>
                        </a:rPr>
                        <a:t>Center</a:t>
                      </a:r>
                      <a:endParaRPr sz="1700">
                        <a:latin typeface="Lucida Sans Unicode"/>
                        <a:cs typeface="Lucida Sans Unicode"/>
                      </a:endParaRPr>
                    </a:p>
                    <a:p>
                      <a:pPr marL="236854" indent="-149225">
                        <a:lnSpc>
                          <a:spcPct val="100000"/>
                        </a:lnSpc>
                        <a:buChar char="•"/>
                        <a:tabLst>
                          <a:tab pos="236854" algn="l"/>
                        </a:tabLst>
                      </a:pPr>
                      <a:r>
                        <a:rPr dirty="0" sz="1700" spc="-35">
                          <a:latin typeface="Lucida Sans Unicode"/>
                          <a:cs typeface="Lucida Sans Unicode"/>
                        </a:rPr>
                        <a:t>In-</a:t>
                      </a:r>
                      <a:r>
                        <a:rPr dirty="0" sz="1700">
                          <a:latin typeface="Lucida Sans Unicode"/>
                          <a:cs typeface="Lucida Sans Unicode"/>
                        </a:rPr>
                        <a:t>house</a:t>
                      </a:r>
                      <a:r>
                        <a:rPr dirty="0" sz="1700" spc="14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10">
                          <a:latin typeface="Lucida Sans Unicode"/>
                          <a:cs typeface="Lucida Sans Unicode"/>
                        </a:rPr>
                        <a:t>laboratory</a:t>
                      </a:r>
                      <a:endParaRPr sz="17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29209">
                    <a:lnR w="12700">
                      <a:solidFill>
                        <a:srgbClr val="402C85"/>
                      </a:solidFill>
                      <a:prstDash val="solid"/>
                    </a:lnR>
                    <a:lnT w="12700">
                      <a:solidFill>
                        <a:srgbClr val="402C85"/>
                      </a:solidFill>
                      <a:prstDash val="solid"/>
                    </a:lnT>
                    <a:solidFill>
                      <a:srgbClr val="B3A1C6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38125" indent="-149225">
                        <a:lnSpc>
                          <a:spcPct val="100000"/>
                        </a:lnSpc>
                        <a:spcBef>
                          <a:spcPts val="229"/>
                        </a:spcBef>
                        <a:buChar char="•"/>
                        <a:tabLst>
                          <a:tab pos="238125" algn="l"/>
                        </a:tabLst>
                      </a:pPr>
                      <a:r>
                        <a:rPr dirty="0" sz="1700">
                          <a:latin typeface="Lucida Sans Unicode"/>
                          <a:cs typeface="Lucida Sans Unicode"/>
                        </a:rPr>
                        <a:t>Internal</a:t>
                      </a:r>
                      <a:r>
                        <a:rPr dirty="0" sz="1700" spc="-4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10">
                          <a:latin typeface="Lucida Sans Unicode"/>
                          <a:cs typeface="Lucida Sans Unicode"/>
                        </a:rPr>
                        <a:t>R&amp;D</a:t>
                      </a:r>
                      <a:r>
                        <a:rPr dirty="0" sz="1700" spc="-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10">
                          <a:latin typeface="Lucida Sans Unicode"/>
                          <a:cs typeface="Lucida Sans Unicode"/>
                        </a:rPr>
                        <a:t>expertise</a:t>
                      </a:r>
                      <a:endParaRPr sz="1700">
                        <a:latin typeface="Lucida Sans Unicode"/>
                        <a:cs typeface="Lucida Sans Unicode"/>
                      </a:endParaRPr>
                    </a:p>
                    <a:p>
                      <a:pPr marL="237490" indent="-149225">
                        <a:lnSpc>
                          <a:spcPct val="100000"/>
                        </a:lnSpc>
                        <a:buChar char="•"/>
                        <a:tabLst>
                          <a:tab pos="237490" algn="l"/>
                        </a:tabLst>
                      </a:pPr>
                      <a:r>
                        <a:rPr dirty="0" sz="1700" spc="55">
                          <a:latin typeface="Lucida Sans Unicode"/>
                          <a:cs typeface="Lucida Sans Unicode"/>
                        </a:rPr>
                        <a:t>Automated</a:t>
                      </a:r>
                      <a:r>
                        <a:rPr dirty="0" sz="1700" spc="-7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70">
                          <a:latin typeface="Lucida Sans Unicode"/>
                          <a:cs typeface="Lucida Sans Unicode"/>
                        </a:rPr>
                        <a:t>assembly</a:t>
                      </a:r>
                      <a:r>
                        <a:rPr dirty="0" sz="1700" spc="-7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10">
                          <a:latin typeface="Lucida Sans Unicode"/>
                          <a:cs typeface="Lucida Sans Unicode"/>
                        </a:rPr>
                        <a:t>Workshop</a:t>
                      </a:r>
                      <a:endParaRPr sz="1700">
                        <a:latin typeface="Lucida Sans Unicode"/>
                        <a:cs typeface="Lucida Sans Unicode"/>
                      </a:endParaRPr>
                    </a:p>
                    <a:p>
                      <a:pPr marL="237490" indent="-149225">
                        <a:lnSpc>
                          <a:spcPct val="100000"/>
                        </a:lnSpc>
                        <a:buChar char="•"/>
                        <a:tabLst>
                          <a:tab pos="237490" algn="l"/>
                        </a:tabLst>
                      </a:pPr>
                      <a:r>
                        <a:rPr dirty="0" sz="1700" spc="-35">
                          <a:latin typeface="Lucida Sans Unicode"/>
                          <a:cs typeface="Lucida Sans Unicode"/>
                        </a:rPr>
                        <a:t>In-</a:t>
                      </a:r>
                      <a:r>
                        <a:rPr dirty="0" sz="1700">
                          <a:latin typeface="Lucida Sans Unicode"/>
                          <a:cs typeface="Lucida Sans Unicode"/>
                        </a:rPr>
                        <a:t>house</a:t>
                      </a:r>
                      <a:r>
                        <a:rPr dirty="0" sz="1700" spc="14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1700" spc="-10">
                          <a:latin typeface="Lucida Sans Unicode"/>
                          <a:cs typeface="Lucida Sans Unicode"/>
                        </a:rPr>
                        <a:t>laboratory</a:t>
                      </a:r>
                      <a:endParaRPr sz="17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29209">
                    <a:lnL w="12700">
                      <a:solidFill>
                        <a:srgbClr val="402C85"/>
                      </a:solidFill>
                      <a:prstDash val="solid"/>
                    </a:lnL>
                    <a:lnR w="12700">
                      <a:solidFill>
                        <a:srgbClr val="402C85"/>
                      </a:solidFill>
                      <a:prstDash val="solid"/>
                    </a:lnR>
                    <a:lnT w="12700">
                      <a:solidFill>
                        <a:srgbClr val="402C85"/>
                      </a:solidFill>
                      <a:prstDash val="solid"/>
                    </a:lnT>
                    <a:solidFill>
                      <a:srgbClr val="B3A1C6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402C85"/>
                      </a:solidFill>
                      <a:prstDash val="solid"/>
                    </a:lnL>
                    <a:lnT w="12700">
                      <a:solidFill>
                        <a:srgbClr val="402C85"/>
                      </a:solidFill>
                      <a:prstDash val="solid"/>
                    </a:lnT>
                    <a:solidFill>
                      <a:srgbClr val="B3A1C6">
                        <a:alpha val="19999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06383" y="3142488"/>
            <a:ext cx="2749296" cy="182727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810000" y="3137916"/>
            <a:ext cx="2718816" cy="1825752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13" name="object 13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16000" y="1683842"/>
            <a:ext cx="11825605" cy="2125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90">
                <a:solidFill>
                  <a:srgbClr val="462E89"/>
                </a:solidFill>
                <a:latin typeface="Arial Black"/>
                <a:cs typeface="Arial Black"/>
              </a:rPr>
              <a:t>Quality</a:t>
            </a:r>
            <a:r>
              <a:rPr dirty="0" sz="4000" spc="-409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50">
                <a:solidFill>
                  <a:srgbClr val="462E89"/>
                </a:solidFill>
                <a:latin typeface="Arial Black"/>
                <a:cs typeface="Arial Black"/>
              </a:rPr>
              <a:t>Certification</a:t>
            </a:r>
            <a:endParaRPr sz="4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320"/>
              </a:spcBef>
            </a:pPr>
            <a:r>
              <a:rPr dirty="0" sz="2400" spc="-150">
                <a:solidFill>
                  <a:srgbClr val="0F0F0F"/>
                </a:solidFill>
                <a:latin typeface="Arial Black"/>
                <a:cs typeface="Arial Black"/>
              </a:rPr>
              <a:t>Lean</a:t>
            </a:r>
            <a:r>
              <a:rPr dirty="0" sz="2400" spc="-260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45">
                <a:solidFill>
                  <a:srgbClr val="0F0F0F"/>
                </a:solidFill>
                <a:latin typeface="Arial Black"/>
                <a:cs typeface="Arial Black"/>
              </a:rPr>
              <a:t>Manufacturing</a:t>
            </a:r>
            <a:r>
              <a:rPr dirty="0" sz="2400" spc="-265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245">
                <a:solidFill>
                  <a:srgbClr val="0F0F0F"/>
                </a:solidFill>
                <a:latin typeface="Arial Black"/>
                <a:cs typeface="Arial Black"/>
              </a:rPr>
              <a:t>&amp;</a:t>
            </a:r>
            <a:r>
              <a:rPr dirty="0" sz="2400" spc="-280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55">
                <a:solidFill>
                  <a:srgbClr val="0F0F0F"/>
                </a:solidFill>
                <a:latin typeface="Arial Black"/>
                <a:cs typeface="Arial Black"/>
              </a:rPr>
              <a:t>Quality</a:t>
            </a:r>
            <a:r>
              <a:rPr dirty="0" sz="2400" spc="-254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10">
                <a:solidFill>
                  <a:srgbClr val="0F0F0F"/>
                </a:solidFill>
                <a:latin typeface="Arial Black"/>
                <a:cs typeface="Arial Black"/>
              </a:rPr>
              <a:t>Assurance</a:t>
            </a:r>
            <a:endParaRPr sz="2400">
              <a:latin typeface="Arial Black"/>
              <a:cs typeface="Arial Black"/>
            </a:endParaRPr>
          </a:p>
          <a:p>
            <a:pPr marL="12700" marR="5080">
              <a:lnSpc>
                <a:spcPct val="100800"/>
              </a:lnSpc>
              <a:spcBef>
                <a:spcPts val="735"/>
              </a:spcBef>
            </a:pPr>
            <a:r>
              <a:rPr dirty="0" sz="2400">
                <a:latin typeface="Lucida Sans Unicode"/>
                <a:cs typeface="Lucida Sans Unicode"/>
              </a:rPr>
              <a:t>Lean-</a:t>
            </a:r>
            <a:r>
              <a:rPr dirty="0" sz="2400" spc="75">
                <a:latin typeface="Lucida Sans Unicode"/>
                <a:cs typeface="Lucida Sans Unicode"/>
              </a:rPr>
              <a:t>manufacturing</a:t>
            </a:r>
            <a:r>
              <a:rPr dirty="0" sz="2400">
                <a:latin typeface="Lucida Sans Unicode"/>
                <a:cs typeface="Lucida Sans Unicode"/>
              </a:rPr>
              <a:t> </a:t>
            </a:r>
            <a:r>
              <a:rPr dirty="0" sz="2400" spc="-10">
                <a:latin typeface="Lucida Sans Unicode"/>
                <a:cs typeface="Lucida Sans Unicode"/>
              </a:rPr>
              <a:t>offers</a:t>
            </a:r>
            <a:r>
              <a:rPr dirty="0" sz="2400" spc="-50">
                <a:latin typeface="Lucida Sans Unicode"/>
                <a:cs typeface="Lucida Sans Unicode"/>
              </a:rPr>
              <a:t> </a:t>
            </a:r>
            <a:r>
              <a:rPr dirty="0" sz="2400" spc="55">
                <a:latin typeface="Lucida Sans Unicode"/>
                <a:cs typeface="Lucida Sans Unicode"/>
              </a:rPr>
              <a:t>competitive</a:t>
            </a:r>
            <a:r>
              <a:rPr dirty="0" sz="2400" spc="-3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products</a:t>
            </a:r>
            <a:r>
              <a:rPr dirty="0" sz="2400" spc="-1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to</a:t>
            </a:r>
            <a:r>
              <a:rPr dirty="0" sz="2400" spc="-40">
                <a:latin typeface="Lucida Sans Unicode"/>
                <a:cs typeface="Lucida Sans Unicode"/>
              </a:rPr>
              <a:t> </a:t>
            </a:r>
            <a:r>
              <a:rPr dirty="0" sz="2400" spc="114">
                <a:latin typeface="Lucida Sans Unicode"/>
                <a:cs typeface="Lucida Sans Unicode"/>
              </a:rPr>
              <a:t>meet</a:t>
            </a:r>
            <a:r>
              <a:rPr dirty="0" sz="2400" spc="-3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with</a:t>
            </a:r>
            <a:r>
              <a:rPr dirty="0" sz="2400" spc="-50">
                <a:latin typeface="Lucida Sans Unicode"/>
                <a:cs typeface="Lucida Sans Unicode"/>
              </a:rPr>
              <a:t> </a:t>
            </a:r>
            <a:r>
              <a:rPr dirty="0" sz="2400" spc="50">
                <a:latin typeface="Lucida Sans Unicode"/>
                <a:cs typeface="Lucida Sans Unicode"/>
              </a:rPr>
              <a:t>market</a:t>
            </a:r>
            <a:r>
              <a:rPr dirty="0" sz="2400" spc="-35">
                <a:latin typeface="Lucida Sans Unicode"/>
                <a:cs typeface="Lucida Sans Unicode"/>
              </a:rPr>
              <a:t> </a:t>
            </a:r>
            <a:r>
              <a:rPr dirty="0" sz="2400" spc="114">
                <a:latin typeface="Lucida Sans Unicode"/>
                <a:cs typeface="Lucida Sans Unicode"/>
              </a:rPr>
              <a:t>and </a:t>
            </a:r>
            <a:r>
              <a:rPr dirty="0" sz="2400" spc="70">
                <a:latin typeface="Lucida Sans Unicode"/>
                <a:cs typeface="Lucida Sans Unicode"/>
              </a:rPr>
              <a:t>customer</a:t>
            </a:r>
            <a:r>
              <a:rPr dirty="0" sz="2400" spc="-40">
                <a:latin typeface="Lucida Sans Unicode"/>
                <a:cs typeface="Lucida Sans Unicode"/>
              </a:rPr>
              <a:t> </a:t>
            </a:r>
            <a:r>
              <a:rPr dirty="0" sz="2400" spc="55">
                <a:latin typeface="Lucida Sans Unicode"/>
                <a:cs typeface="Lucida Sans Unicode"/>
              </a:rPr>
              <a:t>needs;</a:t>
            </a:r>
            <a:r>
              <a:rPr dirty="0" sz="2400" spc="-65">
                <a:latin typeface="Lucida Sans Unicode"/>
                <a:cs typeface="Lucida Sans Unicode"/>
              </a:rPr>
              <a:t> </a:t>
            </a:r>
            <a:r>
              <a:rPr dirty="0" sz="2400" spc="-10">
                <a:latin typeface="Lucida Sans Unicode"/>
                <a:cs typeface="Lucida Sans Unicode"/>
              </a:rPr>
              <a:t>High</a:t>
            </a:r>
            <a:r>
              <a:rPr dirty="0" sz="2400" spc="-5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quality</a:t>
            </a:r>
            <a:r>
              <a:rPr dirty="0" sz="2400" spc="-5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requirements</a:t>
            </a:r>
            <a:r>
              <a:rPr dirty="0" sz="2400" spc="-6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with</a:t>
            </a:r>
            <a:r>
              <a:rPr dirty="0" sz="2400" spc="-7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strict</a:t>
            </a:r>
            <a:r>
              <a:rPr dirty="0" sz="2400" spc="-50">
                <a:latin typeface="Lucida Sans Unicode"/>
                <a:cs typeface="Lucida Sans Unicode"/>
              </a:rPr>
              <a:t> </a:t>
            </a:r>
            <a:r>
              <a:rPr dirty="0" sz="2400" spc="70">
                <a:latin typeface="Lucida Sans Unicode"/>
                <a:cs typeface="Lucida Sans Unicode"/>
              </a:rPr>
              <a:t>goals</a:t>
            </a:r>
            <a:r>
              <a:rPr dirty="0" sz="2400" spc="-7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in</a:t>
            </a:r>
            <a:r>
              <a:rPr dirty="0" sz="2400" spc="-55">
                <a:latin typeface="Lucida Sans Unicode"/>
                <a:cs typeface="Lucida Sans Unicode"/>
              </a:rPr>
              <a:t> </a:t>
            </a:r>
            <a:r>
              <a:rPr dirty="0" sz="2400" spc="-105">
                <a:latin typeface="Lucida Sans Unicode"/>
                <a:cs typeface="Lucida Sans Unicode"/>
              </a:rPr>
              <a:t>QA,</a:t>
            </a:r>
            <a:r>
              <a:rPr dirty="0" sz="2400" spc="-85">
                <a:latin typeface="Lucida Sans Unicode"/>
                <a:cs typeface="Lucida Sans Unicode"/>
              </a:rPr>
              <a:t> </a:t>
            </a:r>
            <a:r>
              <a:rPr dirty="0" sz="2400" spc="105">
                <a:latin typeface="Lucida Sans Unicode"/>
                <a:cs typeface="Lucida Sans Unicode"/>
              </a:rPr>
              <a:t>QC</a:t>
            </a:r>
            <a:r>
              <a:rPr dirty="0" sz="2400" spc="-70">
                <a:latin typeface="Lucida Sans Unicode"/>
                <a:cs typeface="Lucida Sans Unicode"/>
              </a:rPr>
              <a:t> </a:t>
            </a:r>
            <a:r>
              <a:rPr dirty="0" sz="2400" spc="140">
                <a:latin typeface="Lucida Sans Unicode"/>
                <a:cs typeface="Lucida Sans Unicode"/>
              </a:rPr>
              <a:t>and</a:t>
            </a:r>
            <a:r>
              <a:rPr dirty="0" sz="2400" spc="-70">
                <a:latin typeface="Lucida Sans Unicode"/>
                <a:cs typeface="Lucida Sans Unicode"/>
              </a:rPr>
              <a:t> </a:t>
            </a:r>
            <a:r>
              <a:rPr dirty="0" sz="2400" spc="-25">
                <a:latin typeface="Lucida Sans Unicode"/>
                <a:cs typeface="Lucida Sans Unicode"/>
              </a:rPr>
              <a:t>QS.</a:t>
            </a:r>
            <a:endParaRPr sz="2400">
              <a:latin typeface="Lucida Sans Unicode"/>
              <a:cs typeface="Lucida Sans Unicode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3939" y="6896100"/>
            <a:ext cx="4518660" cy="303885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779134" y="7453121"/>
            <a:ext cx="10636885" cy="2106295"/>
          </a:xfrm>
          <a:prstGeom prst="rect">
            <a:avLst/>
          </a:prstGeom>
        </p:spPr>
        <p:txBody>
          <a:bodyPr wrap="square" lIns="0" tIns="34925" rIns="0" bIns="0" rtlCol="0" vert="horz">
            <a:spAutoFit/>
          </a:bodyPr>
          <a:lstStyle/>
          <a:p>
            <a:pPr marL="12700" marR="5080">
              <a:lnSpc>
                <a:spcPct val="93800"/>
              </a:lnSpc>
              <a:spcBef>
                <a:spcPts val="275"/>
              </a:spcBef>
              <a:tabLst>
                <a:tab pos="2214880" algn="l"/>
              </a:tabLst>
            </a:pPr>
            <a:r>
              <a:rPr dirty="0" sz="2400" spc="50">
                <a:latin typeface="Lucida Sans Unicode"/>
                <a:cs typeface="Lucida Sans Unicode"/>
              </a:rPr>
              <a:t>Product</a:t>
            </a:r>
            <a:r>
              <a:rPr dirty="0" sz="2400" spc="-6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quality</a:t>
            </a:r>
            <a:r>
              <a:rPr dirty="0" sz="2400" spc="-6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refers</a:t>
            </a:r>
            <a:r>
              <a:rPr dirty="0" sz="2400" spc="-9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to</a:t>
            </a:r>
            <a:r>
              <a:rPr dirty="0" sz="2400" spc="-60">
                <a:latin typeface="Lucida Sans Unicode"/>
                <a:cs typeface="Lucida Sans Unicode"/>
              </a:rPr>
              <a:t> </a:t>
            </a:r>
            <a:r>
              <a:rPr dirty="0" sz="2400" spc="60">
                <a:latin typeface="Lucida Sans Unicode"/>
                <a:cs typeface="Lucida Sans Unicode"/>
              </a:rPr>
              <a:t>how</a:t>
            </a:r>
            <a:r>
              <a:rPr dirty="0" sz="2400" spc="-6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well</a:t>
            </a:r>
            <a:r>
              <a:rPr dirty="0" sz="2400" spc="-90">
                <a:latin typeface="Lucida Sans Unicode"/>
                <a:cs typeface="Lucida Sans Unicode"/>
              </a:rPr>
              <a:t> </a:t>
            </a:r>
            <a:r>
              <a:rPr dirty="0" sz="2400" spc="290">
                <a:latin typeface="Lucida Sans Unicode"/>
                <a:cs typeface="Lucida Sans Unicode"/>
              </a:rPr>
              <a:t>a</a:t>
            </a:r>
            <a:r>
              <a:rPr dirty="0" sz="2400" spc="-65">
                <a:latin typeface="Lucida Sans Unicode"/>
                <a:cs typeface="Lucida Sans Unicode"/>
              </a:rPr>
              <a:t> </a:t>
            </a:r>
            <a:r>
              <a:rPr dirty="0" sz="2400" spc="55">
                <a:latin typeface="Lucida Sans Unicode"/>
                <a:cs typeface="Lucida Sans Unicode"/>
              </a:rPr>
              <a:t>product</a:t>
            </a:r>
            <a:r>
              <a:rPr dirty="0" sz="2400" spc="-5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satisfies</a:t>
            </a:r>
            <a:r>
              <a:rPr dirty="0" sz="2400" spc="-75">
                <a:latin typeface="Lucida Sans Unicode"/>
                <a:cs typeface="Lucida Sans Unicode"/>
              </a:rPr>
              <a:t> </a:t>
            </a:r>
            <a:r>
              <a:rPr dirty="0" sz="2400" spc="70">
                <a:latin typeface="Lucida Sans Unicode"/>
                <a:cs typeface="Lucida Sans Unicode"/>
              </a:rPr>
              <a:t>customer</a:t>
            </a:r>
            <a:r>
              <a:rPr dirty="0" sz="2400" spc="-40">
                <a:latin typeface="Lucida Sans Unicode"/>
                <a:cs typeface="Lucida Sans Unicode"/>
              </a:rPr>
              <a:t> </a:t>
            </a:r>
            <a:r>
              <a:rPr dirty="0" sz="2400" spc="-10">
                <a:latin typeface="Lucida Sans Unicode"/>
                <a:cs typeface="Lucida Sans Unicode"/>
              </a:rPr>
              <a:t>needs, </a:t>
            </a:r>
            <a:r>
              <a:rPr dirty="0" sz="2400" spc="60">
                <a:latin typeface="Lucida Sans Unicode"/>
                <a:cs typeface="Lucida Sans Unicode"/>
              </a:rPr>
              <a:t>serves</a:t>
            </a:r>
            <a:r>
              <a:rPr dirty="0" sz="2400" spc="-120">
                <a:latin typeface="Lucida Sans Unicode"/>
                <a:cs typeface="Lucida Sans Unicode"/>
              </a:rPr>
              <a:t> </a:t>
            </a:r>
            <a:r>
              <a:rPr dirty="0" sz="2400" spc="-35">
                <a:latin typeface="Lucida Sans Unicode"/>
                <a:cs typeface="Lucida Sans Unicode"/>
              </a:rPr>
              <a:t>its</a:t>
            </a:r>
            <a:r>
              <a:rPr dirty="0" sz="2400" spc="-120">
                <a:latin typeface="Lucida Sans Unicode"/>
                <a:cs typeface="Lucida Sans Unicode"/>
              </a:rPr>
              <a:t> </a:t>
            </a:r>
            <a:r>
              <a:rPr dirty="0" sz="2400" spc="50">
                <a:latin typeface="Lucida Sans Unicode"/>
                <a:cs typeface="Lucida Sans Unicode"/>
              </a:rPr>
              <a:t>purpose</a:t>
            </a:r>
            <a:r>
              <a:rPr dirty="0" sz="2400" spc="-110">
                <a:latin typeface="Lucida Sans Unicode"/>
                <a:cs typeface="Lucida Sans Unicode"/>
              </a:rPr>
              <a:t> </a:t>
            </a:r>
            <a:r>
              <a:rPr dirty="0" sz="2400" spc="140">
                <a:latin typeface="Lucida Sans Unicode"/>
                <a:cs typeface="Lucida Sans Unicode"/>
              </a:rPr>
              <a:t>and</a:t>
            </a:r>
            <a:r>
              <a:rPr dirty="0" sz="2400" spc="-110">
                <a:latin typeface="Lucida Sans Unicode"/>
                <a:cs typeface="Lucida Sans Unicode"/>
              </a:rPr>
              <a:t> </a:t>
            </a:r>
            <a:r>
              <a:rPr dirty="0" sz="2400" spc="95">
                <a:latin typeface="Lucida Sans Unicode"/>
                <a:cs typeface="Lucida Sans Unicode"/>
              </a:rPr>
              <a:t>meets</a:t>
            </a:r>
            <a:r>
              <a:rPr dirty="0" sz="2400" spc="-10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industry</a:t>
            </a:r>
            <a:r>
              <a:rPr dirty="0" sz="2400" spc="-110">
                <a:latin typeface="Lucida Sans Unicode"/>
                <a:cs typeface="Lucida Sans Unicode"/>
              </a:rPr>
              <a:t> </a:t>
            </a:r>
            <a:r>
              <a:rPr dirty="0" sz="2400" spc="50">
                <a:latin typeface="Lucida Sans Unicode"/>
                <a:cs typeface="Lucida Sans Unicode"/>
              </a:rPr>
              <a:t>standards.</a:t>
            </a:r>
            <a:r>
              <a:rPr dirty="0" sz="2400" spc="-100">
                <a:latin typeface="Lucida Sans Unicode"/>
                <a:cs typeface="Lucida Sans Unicode"/>
              </a:rPr>
              <a:t> </a:t>
            </a:r>
            <a:r>
              <a:rPr dirty="0" sz="2400" spc="220">
                <a:latin typeface="Lucida Sans Unicode"/>
                <a:cs typeface="Lucida Sans Unicode"/>
              </a:rPr>
              <a:t>We</a:t>
            </a:r>
            <a:r>
              <a:rPr dirty="0" sz="2400" spc="-110">
                <a:latin typeface="Lucida Sans Unicode"/>
                <a:cs typeface="Lucida Sans Unicode"/>
              </a:rPr>
              <a:t> </a:t>
            </a:r>
            <a:r>
              <a:rPr dirty="0" sz="2400" spc="145">
                <a:latin typeface="Lucida Sans Unicode"/>
                <a:cs typeface="Lucida Sans Unicode"/>
              </a:rPr>
              <a:t>have</a:t>
            </a:r>
            <a:r>
              <a:rPr dirty="0" sz="2400" spc="-110">
                <a:latin typeface="Lucida Sans Unicode"/>
                <a:cs typeface="Lucida Sans Unicode"/>
              </a:rPr>
              <a:t> </a:t>
            </a:r>
            <a:r>
              <a:rPr dirty="0" sz="2400" spc="100">
                <a:latin typeface="Lucida Sans Unicode"/>
                <a:cs typeface="Lucida Sans Unicode"/>
              </a:rPr>
              <a:t>passed </a:t>
            </a:r>
            <a:r>
              <a:rPr dirty="0" sz="2400" spc="-150">
                <a:latin typeface="Lucida Sans Unicode"/>
                <a:cs typeface="Lucida Sans Unicode"/>
              </a:rPr>
              <a:t>IATF16949,</a:t>
            </a:r>
            <a:r>
              <a:rPr dirty="0" sz="2400" spc="-60">
                <a:latin typeface="Lucida Sans Unicode"/>
                <a:cs typeface="Lucida Sans Unicode"/>
              </a:rPr>
              <a:t> </a:t>
            </a:r>
            <a:r>
              <a:rPr dirty="0" sz="2400" spc="-135">
                <a:latin typeface="Lucida Sans Unicode"/>
                <a:cs typeface="Lucida Sans Unicode"/>
              </a:rPr>
              <a:t>ISO9001,</a:t>
            </a:r>
            <a:r>
              <a:rPr dirty="0" sz="2400" spc="-35">
                <a:latin typeface="Lucida Sans Unicode"/>
                <a:cs typeface="Lucida Sans Unicode"/>
              </a:rPr>
              <a:t> </a:t>
            </a:r>
            <a:r>
              <a:rPr dirty="0" sz="2400" spc="-204">
                <a:latin typeface="Lucida Sans Unicode"/>
                <a:cs typeface="Lucida Sans Unicode"/>
              </a:rPr>
              <a:t>ISO14001,</a:t>
            </a:r>
            <a:r>
              <a:rPr dirty="0" sz="2400" spc="-5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IECQ</a:t>
            </a:r>
            <a:r>
              <a:rPr dirty="0" sz="2400" spc="-6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QC080000</a:t>
            </a:r>
            <a:r>
              <a:rPr dirty="0" sz="2400" spc="-45">
                <a:latin typeface="Lucida Sans Unicode"/>
                <a:cs typeface="Lucida Sans Unicode"/>
              </a:rPr>
              <a:t> </a:t>
            </a:r>
            <a:r>
              <a:rPr dirty="0" sz="2400" spc="140">
                <a:latin typeface="Lucida Sans Unicode"/>
                <a:cs typeface="Lucida Sans Unicode"/>
              </a:rPr>
              <a:t>and</a:t>
            </a:r>
            <a:r>
              <a:rPr dirty="0" sz="2400" spc="-4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other</a:t>
            </a:r>
            <a:r>
              <a:rPr dirty="0" sz="2400" spc="-4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quality</a:t>
            </a:r>
            <a:r>
              <a:rPr dirty="0" sz="2400" spc="-30">
                <a:latin typeface="Lucida Sans Unicode"/>
                <a:cs typeface="Lucida Sans Unicode"/>
              </a:rPr>
              <a:t> </a:t>
            </a:r>
            <a:r>
              <a:rPr dirty="0" sz="2400" spc="70">
                <a:latin typeface="Lucida Sans Unicode"/>
                <a:cs typeface="Lucida Sans Unicode"/>
              </a:rPr>
              <a:t>system </a:t>
            </a:r>
            <a:r>
              <a:rPr dirty="0" sz="2400" spc="-10">
                <a:latin typeface="Lucida Sans Unicode"/>
                <a:cs typeface="Lucida Sans Unicode"/>
              </a:rPr>
              <a:t>certifications.</a:t>
            </a:r>
            <a:r>
              <a:rPr dirty="0" sz="2400">
                <a:latin typeface="Lucida Sans Unicode"/>
                <a:cs typeface="Lucida Sans Unicode"/>
              </a:rPr>
              <a:t>	Our</a:t>
            </a:r>
            <a:r>
              <a:rPr dirty="0" sz="2400" spc="-75">
                <a:latin typeface="Lucida Sans Unicode"/>
                <a:cs typeface="Lucida Sans Unicode"/>
              </a:rPr>
              <a:t> </a:t>
            </a:r>
            <a:r>
              <a:rPr dirty="0" sz="2400" spc="50">
                <a:latin typeface="Lucida Sans Unicode"/>
                <a:cs typeface="Lucida Sans Unicode"/>
              </a:rPr>
              <a:t>product</a:t>
            </a:r>
            <a:r>
              <a:rPr dirty="0" sz="2400" spc="-6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quality</a:t>
            </a:r>
            <a:r>
              <a:rPr dirty="0" sz="2400" spc="-6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control</a:t>
            </a:r>
            <a:r>
              <a:rPr dirty="0" sz="2400" spc="-70">
                <a:latin typeface="Lucida Sans Unicode"/>
                <a:cs typeface="Lucida Sans Unicode"/>
              </a:rPr>
              <a:t> </a:t>
            </a:r>
            <a:r>
              <a:rPr dirty="0" sz="2400" spc="-45">
                <a:latin typeface="Lucida Sans Unicode"/>
                <a:cs typeface="Lucida Sans Unicode"/>
              </a:rPr>
              <a:t>is</a:t>
            </a:r>
            <a:r>
              <a:rPr dirty="0" sz="2400" spc="-85">
                <a:latin typeface="Lucida Sans Unicode"/>
                <a:cs typeface="Lucida Sans Unicode"/>
              </a:rPr>
              <a:t> </a:t>
            </a:r>
            <a:r>
              <a:rPr dirty="0" sz="2400" spc="80">
                <a:latin typeface="Lucida Sans Unicode"/>
                <a:cs typeface="Lucida Sans Unicode"/>
              </a:rPr>
              <a:t>implemented</a:t>
            </a:r>
            <a:r>
              <a:rPr dirty="0" sz="2400" spc="-6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in</a:t>
            </a:r>
            <a:r>
              <a:rPr dirty="0" sz="2400" spc="-75">
                <a:latin typeface="Lucida Sans Unicode"/>
                <a:cs typeface="Lucida Sans Unicode"/>
              </a:rPr>
              <a:t> </a:t>
            </a:r>
            <a:r>
              <a:rPr dirty="0" sz="2400" spc="-10">
                <a:latin typeface="Lucida Sans Unicode"/>
                <a:cs typeface="Lucida Sans Unicode"/>
              </a:rPr>
              <a:t>strict </a:t>
            </a:r>
            <a:r>
              <a:rPr dirty="0" sz="2400" spc="145">
                <a:latin typeface="Lucida Sans Unicode"/>
                <a:cs typeface="Lucida Sans Unicode"/>
              </a:rPr>
              <a:t>accordance</a:t>
            </a:r>
            <a:r>
              <a:rPr dirty="0" sz="2400" spc="4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with specific</a:t>
            </a:r>
            <a:r>
              <a:rPr dirty="0" sz="2400" spc="1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industry requirements </a:t>
            </a:r>
            <a:r>
              <a:rPr dirty="0" sz="2400" spc="-35">
                <a:latin typeface="Lucida Sans Unicode"/>
                <a:cs typeface="Lucida Sans Unicode"/>
              </a:rPr>
              <a:t>for</a:t>
            </a:r>
            <a:r>
              <a:rPr dirty="0" sz="2400" spc="5">
                <a:latin typeface="Lucida Sans Unicode"/>
                <a:cs typeface="Lucida Sans Unicode"/>
              </a:rPr>
              <a:t> </a:t>
            </a:r>
            <a:r>
              <a:rPr dirty="0" sz="2400" spc="75">
                <a:latin typeface="Lucida Sans Unicode"/>
                <a:cs typeface="Lucida Sans Unicode"/>
              </a:rPr>
              <a:t>automotive</a:t>
            </a:r>
            <a:r>
              <a:rPr dirty="0" sz="2400" spc="10">
                <a:latin typeface="Lucida Sans Unicode"/>
                <a:cs typeface="Lucida Sans Unicode"/>
              </a:rPr>
              <a:t> </a:t>
            </a:r>
            <a:r>
              <a:rPr dirty="0" sz="2400" spc="114">
                <a:latin typeface="Lucida Sans Unicode"/>
                <a:cs typeface="Lucida Sans Unicode"/>
              </a:rPr>
              <a:t>and </a:t>
            </a:r>
            <a:r>
              <a:rPr dirty="0" sz="2400" spc="90">
                <a:latin typeface="Lucida Sans Unicode"/>
                <a:cs typeface="Lucida Sans Unicode"/>
              </a:rPr>
              <a:t>communication</a:t>
            </a:r>
            <a:r>
              <a:rPr dirty="0" sz="2400" spc="-80">
                <a:latin typeface="Lucida Sans Unicode"/>
                <a:cs typeface="Lucida Sans Unicode"/>
              </a:rPr>
              <a:t> </a:t>
            </a:r>
            <a:r>
              <a:rPr dirty="0" sz="2400" spc="-10">
                <a:latin typeface="Lucida Sans Unicode"/>
                <a:cs typeface="Lucida Sans Unicode"/>
              </a:rPr>
              <a:t>industries.</a:t>
            </a:r>
            <a:endParaRPr sz="24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08401" y="4582109"/>
            <a:ext cx="139827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5">
                <a:latin typeface="Trebuchet MS"/>
                <a:cs typeface="Trebuchet MS"/>
              </a:rPr>
              <a:t>IATF16949</a:t>
            </a:r>
            <a:endParaRPr sz="24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248601" y="4390051"/>
            <a:ext cx="802005" cy="802640"/>
            <a:chOff x="2248601" y="4390051"/>
            <a:chExt cx="802005" cy="802640"/>
          </a:xfrm>
        </p:grpSpPr>
        <p:sp>
          <p:nvSpPr>
            <p:cNvPr id="8" name="object 8"/>
            <p:cNvSpPr/>
            <p:nvPr/>
          </p:nvSpPr>
          <p:spPr>
            <a:xfrm>
              <a:off x="2257082" y="4398531"/>
              <a:ext cx="784860" cy="785495"/>
            </a:xfrm>
            <a:custGeom>
              <a:avLst/>
              <a:gdLst/>
              <a:ahLst/>
              <a:cxnLst/>
              <a:rect l="l" t="t" r="r" b="b"/>
              <a:pathLst>
                <a:path w="784860" h="785495">
                  <a:moveTo>
                    <a:pt x="784829" y="0"/>
                  </a:moveTo>
                  <a:lnTo>
                    <a:pt x="0" y="0"/>
                  </a:lnTo>
                  <a:lnTo>
                    <a:pt x="0" y="785261"/>
                  </a:lnTo>
                  <a:lnTo>
                    <a:pt x="784829" y="785261"/>
                  </a:lnTo>
                  <a:lnTo>
                    <a:pt x="784829" y="698010"/>
                  </a:lnTo>
                  <a:lnTo>
                    <a:pt x="87203" y="698010"/>
                  </a:lnTo>
                  <a:lnTo>
                    <a:pt x="87203" y="87251"/>
                  </a:lnTo>
                  <a:lnTo>
                    <a:pt x="784829" y="87251"/>
                  </a:lnTo>
                  <a:lnTo>
                    <a:pt x="784829" y="0"/>
                  </a:lnTo>
                  <a:close/>
                </a:path>
                <a:path w="784860" h="785495">
                  <a:moveTo>
                    <a:pt x="784829" y="87251"/>
                  </a:moveTo>
                  <a:lnTo>
                    <a:pt x="697626" y="87251"/>
                  </a:lnTo>
                  <a:lnTo>
                    <a:pt x="697626" y="698010"/>
                  </a:lnTo>
                  <a:lnTo>
                    <a:pt x="784829" y="698010"/>
                  </a:lnTo>
                  <a:lnTo>
                    <a:pt x="784829" y="87251"/>
                  </a:lnTo>
                  <a:close/>
                </a:path>
              </a:pathLst>
            </a:custGeom>
            <a:solidFill>
              <a:srgbClr val="402C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2257082" y="4398531"/>
              <a:ext cx="784860" cy="785495"/>
            </a:xfrm>
            <a:custGeom>
              <a:avLst/>
              <a:gdLst/>
              <a:ahLst/>
              <a:cxnLst/>
              <a:rect l="l" t="t" r="r" b="b"/>
              <a:pathLst>
                <a:path w="784860" h="785495">
                  <a:moveTo>
                    <a:pt x="0" y="0"/>
                  </a:moveTo>
                  <a:lnTo>
                    <a:pt x="0" y="785261"/>
                  </a:lnTo>
                  <a:lnTo>
                    <a:pt x="784829" y="785261"/>
                  </a:lnTo>
                  <a:lnTo>
                    <a:pt x="784829" y="0"/>
                  </a:lnTo>
                  <a:lnTo>
                    <a:pt x="0" y="0"/>
                  </a:lnTo>
                  <a:close/>
                </a:path>
                <a:path w="784860" h="785495">
                  <a:moveTo>
                    <a:pt x="697626" y="698010"/>
                  </a:moveTo>
                  <a:lnTo>
                    <a:pt x="87203" y="698010"/>
                  </a:lnTo>
                  <a:lnTo>
                    <a:pt x="87203" y="87251"/>
                  </a:lnTo>
                  <a:lnTo>
                    <a:pt x="697626" y="87251"/>
                  </a:lnTo>
                  <a:lnTo>
                    <a:pt x="697626" y="698010"/>
                  </a:lnTo>
                  <a:close/>
                </a:path>
              </a:pathLst>
            </a:custGeom>
            <a:ln w="16960">
              <a:solidFill>
                <a:srgbClr val="402C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393095" y="4577590"/>
              <a:ext cx="513080" cy="391160"/>
            </a:xfrm>
            <a:custGeom>
              <a:avLst/>
              <a:gdLst/>
              <a:ahLst/>
              <a:cxnLst/>
              <a:rect l="l" t="t" r="r" b="b"/>
              <a:pathLst>
                <a:path w="513080" h="391160">
                  <a:moveTo>
                    <a:pt x="451797" y="0"/>
                  </a:moveTo>
                  <a:lnTo>
                    <a:pt x="178076" y="268370"/>
                  </a:lnTo>
                  <a:lnTo>
                    <a:pt x="61659" y="151889"/>
                  </a:lnTo>
                  <a:lnTo>
                    <a:pt x="0" y="213571"/>
                  </a:lnTo>
                  <a:lnTo>
                    <a:pt x="177458" y="391127"/>
                  </a:lnTo>
                  <a:lnTo>
                    <a:pt x="512840" y="62311"/>
                  </a:lnTo>
                  <a:lnTo>
                    <a:pt x="451797" y="0"/>
                  </a:lnTo>
                  <a:close/>
                </a:path>
              </a:pathLst>
            </a:custGeom>
            <a:solidFill>
              <a:srgbClr val="402C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2393095" y="4577590"/>
              <a:ext cx="513080" cy="391160"/>
            </a:xfrm>
            <a:custGeom>
              <a:avLst/>
              <a:gdLst/>
              <a:ahLst/>
              <a:cxnLst/>
              <a:rect l="l" t="t" r="r" b="b"/>
              <a:pathLst>
                <a:path w="513080" h="391160">
                  <a:moveTo>
                    <a:pt x="512840" y="62311"/>
                  </a:moveTo>
                  <a:lnTo>
                    <a:pt x="451797" y="0"/>
                  </a:lnTo>
                  <a:lnTo>
                    <a:pt x="178076" y="268370"/>
                  </a:lnTo>
                  <a:lnTo>
                    <a:pt x="61659" y="151889"/>
                  </a:lnTo>
                  <a:lnTo>
                    <a:pt x="0" y="213571"/>
                  </a:lnTo>
                  <a:lnTo>
                    <a:pt x="177458" y="391127"/>
                  </a:lnTo>
                  <a:lnTo>
                    <a:pt x="512840" y="62311"/>
                  </a:lnTo>
                  <a:close/>
                </a:path>
              </a:pathLst>
            </a:custGeom>
            <a:ln w="16962">
              <a:solidFill>
                <a:srgbClr val="402C8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8553068" y="4605909"/>
            <a:ext cx="110172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>
                <a:latin typeface="Trebuchet MS"/>
                <a:cs typeface="Trebuchet MS"/>
              </a:rPr>
              <a:t>ISO9001</a:t>
            </a:r>
            <a:endParaRPr sz="2400">
              <a:latin typeface="Trebuchet MS"/>
              <a:cs typeface="Trebuchet M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7535357" y="4415959"/>
            <a:ext cx="802005" cy="802640"/>
            <a:chOff x="7535357" y="4415959"/>
            <a:chExt cx="802005" cy="802640"/>
          </a:xfrm>
        </p:grpSpPr>
        <p:sp>
          <p:nvSpPr>
            <p:cNvPr id="14" name="object 14"/>
            <p:cNvSpPr/>
            <p:nvPr/>
          </p:nvSpPr>
          <p:spPr>
            <a:xfrm>
              <a:off x="7543837" y="4424439"/>
              <a:ext cx="784860" cy="785495"/>
            </a:xfrm>
            <a:custGeom>
              <a:avLst/>
              <a:gdLst/>
              <a:ahLst/>
              <a:cxnLst/>
              <a:rect l="l" t="t" r="r" b="b"/>
              <a:pathLst>
                <a:path w="784859" h="785495">
                  <a:moveTo>
                    <a:pt x="784829" y="0"/>
                  </a:moveTo>
                  <a:lnTo>
                    <a:pt x="0" y="0"/>
                  </a:lnTo>
                  <a:lnTo>
                    <a:pt x="0" y="785261"/>
                  </a:lnTo>
                  <a:lnTo>
                    <a:pt x="784829" y="785261"/>
                  </a:lnTo>
                  <a:lnTo>
                    <a:pt x="784829" y="698010"/>
                  </a:lnTo>
                  <a:lnTo>
                    <a:pt x="87203" y="698010"/>
                  </a:lnTo>
                  <a:lnTo>
                    <a:pt x="87203" y="87251"/>
                  </a:lnTo>
                  <a:lnTo>
                    <a:pt x="784829" y="87251"/>
                  </a:lnTo>
                  <a:lnTo>
                    <a:pt x="784829" y="0"/>
                  </a:lnTo>
                  <a:close/>
                </a:path>
                <a:path w="784859" h="785495">
                  <a:moveTo>
                    <a:pt x="784829" y="87251"/>
                  </a:moveTo>
                  <a:lnTo>
                    <a:pt x="697626" y="87251"/>
                  </a:lnTo>
                  <a:lnTo>
                    <a:pt x="697626" y="698010"/>
                  </a:lnTo>
                  <a:lnTo>
                    <a:pt x="784829" y="698010"/>
                  </a:lnTo>
                  <a:lnTo>
                    <a:pt x="784829" y="87251"/>
                  </a:lnTo>
                  <a:close/>
                </a:path>
              </a:pathLst>
            </a:custGeom>
            <a:solidFill>
              <a:srgbClr val="402C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7543837" y="4424439"/>
              <a:ext cx="784860" cy="785495"/>
            </a:xfrm>
            <a:custGeom>
              <a:avLst/>
              <a:gdLst/>
              <a:ahLst/>
              <a:cxnLst/>
              <a:rect l="l" t="t" r="r" b="b"/>
              <a:pathLst>
                <a:path w="784859" h="785495">
                  <a:moveTo>
                    <a:pt x="0" y="0"/>
                  </a:moveTo>
                  <a:lnTo>
                    <a:pt x="0" y="785261"/>
                  </a:lnTo>
                  <a:lnTo>
                    <a:pt x="784829" y="785261"/>
                  </a:lnTo>
                  <a:lnTo>
                    <a:pt x="784829" y="0"/>
                  </a:lnTo>
                  <a:lnTo>
                    <a:pt x="0" y="0"/>
                  </a:lnTo>
                  <a:close/>
                </a:path>
                <a:path w="784859" h="785495">
                  <a:moveTo>
                    <a:pt x="697626" y="698010"/>
                  </a:moveTo>
                  <a:lnTo>
                    <a:pt x="87203" y="698010"/>
                  </a:lnTo>
                  <a:lnTo>
                    <a:pt x="87203" y="87251"/>
                  </a:lnTo>
                  <a:lnTo>
                    <a:pt x="697626" y="87251"/>
                  </a:lnTo>
                  <a:lnTo>
                    <a:pt x="697626" y="698010"/>
                  </a:lnTo>
                  <a:close/>
                </a:path>
              </a:pathLst>
            </a:custGeom>
            <a:ln w="16960">
              <a:solidFill>
                <a:srgbClr val="402C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679850" y="4603499"/>
              <a:ext cx="513080" cy="391160"/>
            </a:xfrm>
            <a:custGeom>
              <a:avLst/>
              <a:gdLst/>
              <a:ahLst/>
              <a:cxnLst/>
              <a:rect l="l" t="t" r="r" b="b"/>
              <a:pathLst>
                <a:path w="513079" h="391160">
                  <a:moveTo>
                    <a:pt x="451797" y="0"/>
                  </a:moveTo>
                  <a:lnTo>
                    <a:pt x="178076" y="268370"/>
                  </a:lnTo>
                  <a:lnTo>
                    <a:pt x="61659" y="151889"/>
                  </a:lnTo>
                  <a:lnTo>
                    <a:pt x="0" y="213571"/>
                  </a:lnTo>
                  <a:lnTo>
                    <a:pt x="177458" y="391127"/>
                  </a:lnTo>
                  <a:lnTo>
                    <a:pt x="512840" y="62311"/>
                  </a:lnTo>
                  <a:lnTo>
                    <a:pt x="451797" y="0"/>
                  </a:lnTo>
                  <a:close/>
                </a:path>
              </a:pathLst>
            </a:custGeom>
            <a:solidFill>
              <a:srgbClr val="402C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679850" y="4603499"/>
              <a:ext cx="513080" cy="391160"/>
            </a:xfrm>
            <a:custGeom>
              <a:avLst/>
              <a:gdLst/>
              <a:ahLst/>
              <a:cxnLst/>
              <a:rect l="l" t="t" r="r" b="b"/>
              <a:pathLst>
                <a:path w="513079" h="391160">
                  <a:moveTo>
                    <a:pt x="512840" y="62311"/>
                  </a:moveTo>
                  <a:lnTo>
                    <a:pt x="451797" y="0"/>
                  </a:lnTo>
                  <a:lnTo>
                    <a:pt x="178076" y="268370"/>
                  </a:lnTo>
                  <a:lnTo>
                    <a:pt x="61659" y="151889"/>
                  </a:lnTo>
                  <a:lnTo>
                    <a:pt x="0" y="213571"/>
                  </a:lnTo>
                  <a:lnTo>
                    <a:pt x="177458" y="391127"/>
                  </a:lnTo>
                  <a:lnTo>
                    <a:pt x="512840" y="62311"/>
                  </a:lnTo>
                  <a:close/>
                </a:path>
              </a:pathLst>
            </a:custGeom>
            <a:ln w="16962">
              <a:solidFill>
                <a:srgbClr val="402C8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13946251" y="4608321"/>
            <a:ext cx="12617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>
                <a:latin typeface="Trebuchet MS"/>
                <a:cs typeface="Trebuchet MS"/>
              </a:rPr>
              <a:t>ISO14001</a:t>
            </a:r>
            <a:endParaRPr sz="2400">
              <a:latin typeface="Trebuchet MS"/>
              <a:cs typeface="Trebuchet MS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2880024" y="4415959"/>
            <a:ext cx="802005" cy="802640"/>
            <a:chOff x="12880024" y="4415959"/>
            <a:chExt cx="802005" cy="802640"/>
          </a:xfrm>
        </p:grpSpPr>
        <p:sp>
          <p:nvSpPr>
            <p:cNvPr id="20" name="object 20"/>
            <p:cNvSpPr/>
            <p:nvPr/>
          </p:nvSpPr>
          <p:spPr>
            <a:xfrm>
              <a:off x="12888505" y="4424439"/>
              <a:ext cx="784860" cy="785495"/>
            </a:xfrm>
            <a:custGeom>
              <a:avLst/>
              <a:gdLst/>
              <a:ahLst/>
              <a:cxnLst/>
              <a:rect l="l" t="t" r="r" b="b"/>
              <a:pathLst>
                <a:path w="784859" h="785495">
                  <a:moveTo>
                    <a:pt x="784829" y="0"/>
                  </a:moveTo>
                  <a:lnTo>
                    <a:pt x="0" y="0"/>
                  </a:lnTo>
                  <a:lnTo>
                    <a:pt x="0" y="785261"/>
                  </a:lnTo>
                  <a:lnTo>
                    <a:pt x="784830" y="785261"/>
                  </a:lnTo>
                  <a:lnTo>
                    <a:pt x="784830" y="698010"/>
                  </a:lnTo>
                  <a:lnTo>
                    <a:pt x="87203" y="698010"/>
                  </a:lnTo>
                  <a:lnTo>
                    <a:pt x="87203" y="87251"/>
                  </a:lnTo>
                  <a:lnTo>
                    <a:pt x="784829" y="87251"/>
                  </a:lnTo>
                  <a:lnTo>
                    <a:pt x="784829" y="0"/>
                  </a:lnTo>
                  <a:close/>
                </a:path>
                <a:path w="784859" h="785495">
                  <a:moveTo>
                    <a:pt x="784829" y="87251"/>
                  </a:moveTo>
                  <a:lnTo>
                    <a:pt x="697626" y="87251"/>
                  </a:lnTo>
                  <a:lnTo>
                    <a:pt x="697627" y="698010"/>
                  </a:lnTo>
                  <a:lnTo>
                    <a:pt x="784830" y="698010"/>
                  </a:lnTo>
                  <a:lnTo>
                    <a:pt x="784829" y="87251"/>
                  </a:lnTo>
                  <a:close/>
                </a:path>
              </a:pathLst>
            </a:custGeom>
            <a:solidFill>
              <a:srgbClr val="402C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2888505" y="4424439"/>
              <a:ext cx="784860" cy="785495"/>
            </a:xfrm>
            <a:custGeom>
              <a:avLst/>
              <a:gdLst/>
              <a:ahLst/>
              <a:cxnLst/>
              <a:rect l="l" t="t" r="r" b="b"/>
              <a:pathLst>
                <a:path w="784859" h="785495">
                  <a:moveTo>
                    <a:pt x="0" y="0"/>
                  </a:moveTo>
                  <a:lnTo>
                    <a:pt x="0" y="785261"/>
                  </a:lnTo>
                  <a:lnTo>
                    <a:pt x="784830" y="785261"/>
                  </a:lnTo>
                  <a:lnTo>
                    <a:pt x="784829" y="0"/>
                  </a:lnTo>
                  <a:lnTo>
                    <a:pt x="0" y="0"/>
                  </a:lnTo>
                  <a:close/>
                </a:path>
                <a:path w="784859" h="785495">
                  <a:moveTo>
                    <a:pt x="697627" y="698010"/>
                  </a:moveTo>
                  <a:lnTo>
                    <a:pt x="87203" y="698010"/>
                  </a:lnTo>
                  <a:lnTo>
                    <a:pt x="87203" y="87251"/>
                  </a:lnTo>
                  <a:lnTo>
                    <a:pt x="697626" y="87251"/>
                  </a:lnTo>
                  <a:lnTo>
                    <a:pt x="697627" y="698010"/>
                  </a:lnTo>
                  <a:close/>
                </a:path>
              </a:pathLst>
            </a:custGeom>
            <a:ln w="16960">
              <a:solidFill>
                <a:srgbClr val="402C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3024518" y="4603499"/>
              <a:ext cx="513080" cy="391160"/>
            </a:xfrm>
            <a:custGeom>
              <a:avLst/>
              <a:gdLst/>
              <a:ahLst/>
              <a:cxnLst/>
              <a:rect l="l" t="t" r="r" b="b"/>
              <a:pathLst>
                <a:path w="513080" h="391160">
                  <a:moveTo>
                    <a:pt x="451797" y="0"/>
                  </a:moveTo>
                  <a:lnTo>
                    <a:pt x="178076" y="268370"/>
                  </a:lnTo>
                  <a:lnTo>
                    <a:pt x="61659" y="151889"/>
                  </a:lnTo>
                  <a:lnTo>
                    <a:pt x="0" y="213571"/>
                  </a:lnTo>
                  <a:lnTo>
                    <a:pt x="177458" y="391127"/>
                  </a:lnTo>
                  <a:lnTo>
                    <a:pt x="512839" y="62311"/>
                  </a:lnTo>
                  <a:lnTo>
                    <a:pt x="451797" y="0"/>
                  </a:lnTo>
                  <a:close/>
                </a:path>
              </a:pathLst>
            </a:custGeom>
            <a:solidFill>
              <a:srgbClr val="402C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3024518" y="4603499"/>
              <a:ext cx="513080" cy="391160"/>
            </a:xfrm>
            <a:custGeom>
              <a:avLst/>
              <a:gdLst/>
              <a:ahLst/>
              <a:cxnLst/>
              <a:rect l="l" t="t" r="r" b="b"/>
              <a:pathLst>
                <a:path w="513080" h="391160">
                  <a:moveTo>
                    <a:pt x="512839" y="62311"/>
                  </a:moveTo>
                  <a:lnTo>
                    <a:pt x="451797" y="0"/>
                  </a:lnTo>
                  <a:lnTo>
                    <a:pt x="178076" y="268370"/>
                  </a:lnTo>
                  <a:lnTo>
                    <a:pt x="61659" y="151889"/>
                  </a:lnTo>
                  <a:lnTo>
                    <a:pt x="0" y="213571"/>
                  </a:lnTo>
                  <a:lnTo>
                    <a:pt x="177458" y="391127"/>
                  </a:lnTo>
                  <a:lnTo>
                    <a:pt x="512839" y="62311"/>
                  </a:lnTo>
                  <a:close/>
                </a:path>
              </a:pathLst>
            </a:custGeom>
            <a:ln w="16962">
              <a:solidFill>
                <a:srgbClr val="402C8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/>
          <p:cNvSpPr txBox="1"/>
          <p:nvPr/>
        </p:nvSpPr>
        <p:spPr>
          <a:xfrm>
            <a:off x="6061964" y="5679185"/>
            <a:ext cx="219456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Trebuchet MS"/>
                <a:cs typeface="Trebuchet MS"/>
              </a:rPr>
              <a:t>IECQ</a:t>
            </a:r>
            <a:r>
              <a:rPr dirty="0" sz="2400" spc="-40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QC</a:t>
            </a:r>
            <a:r>
              <a:rPr dirty="0" sz="2400" spc="-25">
                <a:latin typeface="Trebuchet MS"/>
                <a:cs typeface="Trebuchet MS"/>
              </a:rPr>
              <a:t> </a:t>
            </a:r>
            <a:r>
              <a:rPr dirty="0" sz="2400" spc="-10">
                <a:latin typeface="Trebuchet MS"/>
                <a:cs typeface="Trebuchet MS"/>
              </a:rPr>
              <a:t>080000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504168" y="5844032"/>
            <a:ext cx="108648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5">
                <a:latin typeface="Trebuchet MS"/>
                <a:cs typeface="Trebuchet MS"/>
              </a:rPr>
              <a:t>D-U-N-</a:t>
            </a:r>
            <a:r>
              <a:rPr dirty="0" sz="2400" spc="-50">
                <a:latin typeface="Trebuchet MS"/>
                <a:cs typeface="Trebuchet MS"/>
              </a:rPr>
              <a:t>S</a:t>
            </a:r>
            <a:endParaRPr sz="2400">
              <a:latin typeface="Trebuchet MS"/>
              <a:cs typeface="Trebuchet MS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5208209" y="5651923"/>
            <a:ext cx="802005" cy="802640"/>
            <a:chOff x="5208209" y="5651923"/>
            <a:chExt cx="802005" cy="802640"/>
          </a:xfrm>
        </p:grpSpPr>
        <p:sp>
          <p:nvSpPr>
            <p:cNvPr id="27" name="object 27"/>
            <p:cNvSpPr/>
            <p:nvPr/>
          </p:nvSpPr>
          <p:spPr>
            <a:xfrm>
              <a:off x="5216690" y="5660404"/>
              <a:ext cx="784860" cy="785495"/>
            </a:xfrm>
            <a:custGeom>
              <a:avLst/>
              <a:gdLst/>
              <a:ahLst/>
              <a:cxnLst/>
              <a:rect l="l" t="t" r="r" b="b"/>
              <a:pathLst>
                <a:path w="784860" h="785495">
                  <a:moveTo>
                    <a:pt x="784829" y="0"/>
                  </a:moveTo>
                  <a:lnTo>
                    <a:pt x="0" y="0"/>
                  </a:lnTo>
                  <a:lnTo>
                    <a:pt x="0" y="785261"/>
                  </a:lnTo>
                  <a:lnTo>
                    <a:pt x="784829" y="785261"/>
                  </a:lnTo>
                  <a:lnTo>
                    <a:pt x="784829" y="698010"/>
                  </a:lnTo>
                  <a:lnTo>
                    <a:pt x="87203" y="698010"/>
                  </a:lnTo>
                  <a:lnTo>
                    <a:pt x="87203" y="87251"/>
                  </a:lnTo>
                  <a:lnTo>
                    <a:pt x="784829" y="87251"/>
                  </a:lnTo>
                  <a:lnTo>
                    <a:pt x="784829" y="0"/>
                  </a:lnTo>
                  <a:close/>
                </a:path>
                <a:path w="784860" h="785495">
                  <a:moveTo>
                    <a:pt x="784829" y="87251"/>
                  </a:moveTo>
                  <a:lnTo>
                    <a:pt x="697626" y="87251"/>
                  </a:lnTo>
                  <a:lnTo>
                    <a:pt x="697626" y="698010"/>
                  </a:lnTo>
                  <a:lnTo>
                    <a:pt x="784829" y="698010"/>
                  </a:lnTo>
                  <a:lnTo>
                    <a:pt x="784829" y="87251"/>
                  </a:lnTo>
                  <a:close/>
                </a:path>
              </a:pathLst>
            </a:custGeom>
            <a:solidFill>
              <a:srgbClr val="402C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5216690" y="5660404"/>
              <a:ext cx="784860" cy="785495"/>
            </a:xfrm>
            <a:custGeom>
              <a:avLst/>
              <a:gdLst/>
              <a:ahLst/>
              <a:cxnLst/>
              <a:rect l="l" t="t" r="r" b="b"/>
              <a:pathLst>
                <a:path w="784860" h="785495">
                  <a:moveTo>
                    <a:pt x="0" y="0"/>
                  </a:moveTo>
                  <a:lnTo>
                    <a:pt x="0" y="785261"/>
                  </a:lnTo>
                  <a:lnTo>
                    <a:pt x="784829" y="785261"/>
                  </a:lnTo>
                  <a:lnTo>
                    <a:pt x="784829" y="0"/>
                  </a:lnTo>
                  <a:lnTo>
                    <a:pt x="0" y="0"/>
                  </a:lnTo>
                  <a:close/>
                </a:path>
                <a:path w="784860" h="785495">
                  <a:moveTo>
                    <a:pt x="697626" y="698010"/>
                  </a:moveTo>
                  <a:lnTo>
                    <a:pt x="87203" y="698010"/>
                  </a:lnTo>
                  <a:lnTo>
                    <a:pt x="87203" y="87251"/>
                  </a:lnTo>
                  <a:lnTo>
                    <a:pt x="697626" y="87251"/>
                  </a:lnTo>
                  <a:lnTo>
                    <a:pt x="697626" y="698010"/>
                  </a:lnTo>
                  <a:close/>
                </a:path>
              </a:pathLst>
            </a:custGeom>
            <a:ln w="16960">
              <a:solidFill>
                <a:srgbClr val="402C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5352703" y="5839463"/>
              <a:ext cx="513080" cy="391160"/>
            </a:xfrm>
            <a:custGeom>
              <a:avLst/>
              <a:gdLst/>
              <a:ahLst/>
              <a:cxnLst/>
              <a:rect l="l" t="t" r="r" b="b"/>
              <a:pathLst>
                <a:path w="513079" h="391160">
                  <a:moveTo>
                    <a:pt x="451797" y="0"/>
                  </a:moveTo>
                  <a:lnTo>
                    <a:pt x="178076" y="268370"/>
                  </a:lnTo>
                  <a:lnTo>
                    <a:pt x="61659" y="151889"/>
                  </a:lnTo>
                  <a:lnTo>
                    <a:pt x="0" y="213571"/>
                  </a:lnTo>
                  <a:lnTo>
                    <a:pt x="177458" y="391127"/>
                  </a:lnTo>
                  <a:lnTo>
                    <a:pt x="512840" y="62311"/>
                  </a:lnTo>
                  <a:lnTo>
                    <a:pt x="451797" y="0"/>
                  </a:lnTo>
                  <a:close/>
                </a:path>
              </a:pathLst>
            </a:custGeom>
            <a:solidFill>
              <a:srgbClr val="402C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5352703" y="5839463"/>
              <a:ext cx="513080" cy="391160"/>
            </a:xfrm>
            <a:custGeom>
              <a:avLst/>
              <a:gdLst/>
              <a:ahLst/>
              <a:cxnLst/>
              <a:rect l="l" t="t" r="r" b="b"/>
              <a:pathLst>
                <a:path w="513079" h="391160">
                  <a:moveTo>
                    <a:pt x="512840" y="62311"/>
                  </a:moveTo>
                  <a:lnTo>
                    <a:pt x="451797" y="0"/>
                  </a:lnTo>
                  <a:lnTo>
                    <a:pt x="178076" y="268370"/>
                  </a:lnTo>
                  <a:lnTo>
                    <a:pt x="61659" y="151889"/>
                  </a:lnTo>
                  <a:lnTo>
                    <a:pt x="0" y="213571"/>
                  </a:lnTo>
                  <a:lnTo>
                    <a:pt x="177458" y="391127"/>
                  </a:lnTo>
                  <a:lnTo>
                    <a:pt x="512840" y="62311"/>
                  </a:lnTo>
                  <a:close/>
                </a:path>
              </a:pathLst>
            </a:custGeom>
            <a:ln w="16962">
              <a:solidFill>
                <a:srgbClr val="402C8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1" name="object 31"/>
          <p:cNvGrpSpPr/>
          <p:nvPr/>
        </p:nvGrpSpPr>
        <p:grpSpPr>
          <a:xfrm>
            <a:off x="10406573" y="5651923"/>
            <a:ext cx="802005" cy="802640"/>
            <a:chOff x="10406573" y="5651923"/>
            <a:chExt cx="802005" cy="802640"/>
          </a:xfrm>
        </p:grpSpPr>
        <p:sp>
          <p:nvSpPr>
            <p:cNvPr id="32" name="object 32"/>
            <p:cNvSpPr/>
            <p:nvPr/>
          </p:nvSpPr>
          <p:spPr>
            <a:xfrm>
              <a:off x="10415053" y="5660404"/>
              <a:ext cx="784860" cy="785495"/>
            </a:xfrm>
            <a:custGeom>
              <a:avLst/>
              <a:gdLst/>
              <a:ahLst/>
              <a:cxnLst/>
              <a:rect l="l" t="t" r="r" b="b"/>
              <a:pathLst>
                <a:path w="784859" h="785495">
                  <a:moveTo>
                    <a:pt x="784829" y="0"/>
                  </a:moveTo>
                  <a:lnTo>
                    <a:pt x="0" y="0"/>
                  </a:lnTo>
                  <a:lnTo>
                    <a:pt x="0" y="785261"/>
                  </a:lnTo>
                  <a:lnTo>
                    <a:pt x="784829" y="785261"/>
                  </a:lnTo>
                  <a:lnTo>
                    <a:pt x="784829" y="698010"/>
                  </a:lnTo>
                  <a:lnTo>
                    <a:pt x="87203" y="698010"/>
                  </a:lnTo>
                  <a:lnTo>
                    <a:pt x="87203" y="87251"/>
                  </a:lnTo>
                  <a:lnTo>
                    <a:pt x="784829" y="87251"/>
                  </a:lnTo>
                  <a:lnTo>
                    <a:pt x="784829" y="0"/>
                  </a:lnTo>
                  <a:close/>
                </a:path>
                <a:path w="784859" h="785495">
                  <a:moveTo>
                    <a:pt x="784829" y="87251"/>
                  </a:moveTo>
                  <a:lnTo>
                    <a:pt x="697626" y="87251"/>
                  </a:lnTo>
                  <a:lnTo>
                    <a:pt x="697626" y="698010"/>
                  </a:lnTo>
                  <a:lnTo>
                    <a:pt x="784829" y="698010"/>
                  </a:lnTo>
                  <a:lnTo>
                    <a:pt x="784829" y="87251"/>
                  </a:lnTo>
                  <a:close/>
                </a:path>
              </a:pathLst>
            </a:custGeom>
            <a:solidFill>
              <a:srgbClr val="402C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10415053" y="5660404"/>
              <a:ext cx="784860" cy="785495"/>
            </a:xfrm>
            <a:custGeom>
              <a:avLst/>
              <a:gdLst/>
              <a:ahLst/>
              <a:cxnLst/>
              <a:rect l="l" t="t" r="r" b="b"/>
              <a:pathLst>
                <a:path w="784859" h="785495">
                  <a:moveTo>
                    <a:pt x="0" y="0"/>
                  </a:moveTo>
                  <a:lnTo>
                    <a:pt x="0" y="785261"/>
                  </a:lnTo>
                  <a:lnTo>
                    <a:pt x="784829" y="785261"/>
                  </a:lnTo>
                  <a:lnTo>
                    <a:pt x="784829" y="0"/>
                  </a:lnTo>
                  <a:lnTo>
                    <a:pt x="0" y="0"/>
                  </a:lnTo>
                  <a:close/>
                </a:path>
                <a:path w="784859" h="785495">
                  <a:moveTo>
                    <a:pt x="697626" y="698010"/>
                  </a:moveTo>
                  <a:lnTo>
                    <a:pt x="87203" y="698010"/>
                  </a:lnTo>
                  <a:lnTo>
                    <a:pt x="87203" y="87251"/>
                  </a:lnTo>
                  <a:lnTo>
                    <a:pt x="697626" y="87251"/>
                  </a:lnTo>
                  <a:lnTo>
                    <a:pt x="697626" y="698010"/>
                  </a:lnTo>
                  <a:close/>
                </a:path>
              </a:pathLst>
            </a:custGeom>
            <a:ln w="16960">
              <a:solidFill>
                <a:srgbClr val="402C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10551066" y="5839463"/>
              <a:ext cx="513080" cy="391160"/>
            </a:xfrm>
            <a:custGeom>
              <a:avLst/>
              <a:gdLst/>
              <a:ahLst/>
              <a:cxnLst/>
              <a:rect l="l" t="t" r="r" b="b"/>
              <a:pathLst>
                <a:path w="513079" h="391160">
                  <a:moveTo>
                    <a:pt x="451797" y="0"/>
                  </a:moveTo>
                  <a:lnTo>
                    <a:pt x="178076" y="268370"/>
                  </a:lnTo>
                  <a:lnTo>
                    <a:pt x="61659" y="151889"/>
                  </a:lnTo>
                  <a:lnTo>
                    <a:pt x="0" y="213571"/>
                  </a:lnTo>
                  <a:lnTo>
                    <a:pt x="177458" y="391127"/>
                  </a:lnTo>
                  <a:lnTo>
                    <a:pt x="512840" y="62311"/>
                  </a:lnTo>
                  <a:lnTo>
                    <a:pt x="451797" y="0"/>
                  </a:lnTo>
                  <a:close/>
                </a:path>
              </a:pathLst>
            </a:custGeom>
            <a:solidFill>
              <a:srgbClr val="402C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10551066" y="5839463"/>
              <a:ext cx="513080" cy="391160"/>
            </a:xfrm>
            <a:custGeom>
              <a:avLst/>
              <a:gdLst/>
              <a:ahLst/>
              <a:cxnLst/>
              <a:rect l="l" t="t" r="r" b="b"/>
              <a:pathLst>
                <a:path w="513079" h="391160">
                  <a:moveTo>
                    <a:pt x="512840" y="62311"/>
                  </a:moveTo>
                  <a:lnTo>
                    <a:pt x="451797" y="0"/>
                  </a:lnTo>
                  <a:lnTo>
                    <a:pt x="178076" y="268370"/>
                  </a:lnTo>
                  <a:lnTo>
                    <a:pt x="61659" y="151889"/>
                  </a:lnTo>
                  <a:lnTo>
                    <a:pt x="0" y="213571"/>
                  </a:lnTo>
                  <a:lnTo>
                    <a:pt x="177458" y="391127"/>
                  </a:lnTo>
                  <a:lnTo>
                    <a:pt x="512840" y="62311"/>
                  </a:lnTo>
                  <a:close/>
                </a:path>
              </a:pathLst>
            </a:custGeom>
            <a:ln w="16962">
              <a:solidFill>
                <a:srgbClr val="402C8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6" name="object 36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37" name="object 37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grpSp>
        <p:nvGrpSpPr>
          <p:cNvPr id="39" name="object 39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40" name="object 40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67739" y="5311140"/>
            <a:ext cx="15788640" cy="4937760"/>
            <a:chOff x="967739" y="5311140"/>
            <a:chExt cx="15788640" cy="49377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08631" y="9022078"/>
              <a:ext cx="5672328" cy="122681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7739" y="5311140"/>
              <a:ext cx="3784091" cy="151637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41163" y="7533132"/>
              <a:ext cx="2875788" cy="186232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197863" y="7330440"/>
              <a:ext cx="15529560" cy="123825"/>
            </a:xfrm>
            <a:custGeom>
              <a:avLst/>
              <a:gdLst/>
              <a:ahLst/>
              <a:cxnLst/>
              <a:rect l="l" t="t" r="r" b="b"/>
              <a:pathLst>
                <a:path w="15529560" h="123825">
                  <a:moveTo>
                    <a:pt x="0" y="0"/>
                  </a:moveTo>
                  <a:lnTo>
                    <a:pt x="15529560" y="123824"/>
                  </a:lnTo>
                </a:path>
              </a:pathLst>
            </a:custGeom>
            <a:ln w="57150">
              <a:solidFill>
                <a:srgbClr val="402C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180337" y="6867906"/>
              <a:ext cx="94615" cy="471170"/>
            </a:xfrm>
            <a:custGeom>
              <a:avLst/>
              <a:gdLst/>
              <a:ahLst/>
              <a:cxnLst/>
              <a:rect l="l" t="t" r="r" b="b"/>
              <a:pathLst>
                <a:path w="94615" h="471170">
                  <a:moveTo>
                    <a:pt x="47243" y="0"/>
                  </a:moveTo>
                  <a:lnTo>
                    <a:pt x="0" y="47244"/>
                  </a:lnTo>
                  <a:lnTo>
                    <a:pt x="23621" y="47244"/>
                  </a:lnTo>
                  <a:lnTo>
                    <a:pt x="23621" y="470916"/>
                  </a:lnTo>
                  <a:lnTo>
                    <a:pt x="70865" y="470916"/>
                  </a:lnTo>
                  <a:lnTo>
                    <a:pt x="70865" y="47244"/>
                  </a:lnTo>
                  <a:lnTo>
                    <a:pt x="94487" y="47244"/>
                  </a:lnTo>
                  <a:lnTo>
                    <a:pt x="47243" y="0"/>
                  </a:lnTo>
                  <a:close/>
                </a:path>
              </a:pathLst>
            </a:custGeom>
            <a:solidFill>
              <a:srgbClr val="402C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180337" y="6867906"/>
              <a:ext cx="94615" cy="471170"/>
            </a:xfrm>
            <a:custGeom>
              <a:avLst/>
              <a:gdLst/>
              <a:ahLst/>
              <a:cxnLst/>
              <a:rect l="l" t="t" r="r" b="b"/>
              <a:pathLst>
                <a:path w="94615" h="471170">
                  <a:moveTo>
                    <a:pt x="23621" y="470916"/>
                  </a:moveTo>
                  <a:lnTo>
                    <a:pt x="23621" y="47244"/>
                  </a:lnTo>
                  <a:lnTo>
                    <a:pt x="0" y="47244"/>
                  </a:lnTo>
                  <a:lnTo>
                    <a:pt x="47243" y="0"/>
                  </a:lnTo>
                  <a:lnTo>
                    <a:pt x="94487" y="47244"/>
                  </a:lnTo>
                  <a:lnTo>
                    <a:pt x="70865" y="47244"/>
                  </a:lnTo>
                  <a:lnTo>
                    <a:pt x="70865" y="470916"/>
                  </a:lnTo>
                  <a:lnTo>
                    <a:pt x="23621" y="470916"/>
                  </a:lnTo>
                  <a:close/>
                </a:path>
              </a:pathLst>
            </a:custGeom>
            <a:ln w="25400">
              <a:solidFill>
                <a:srgbClr val="402C8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987348" y="749884"/>
            <a:ext cx="4363720" cy="88011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105"/>
              <a:t>Automotive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87348" y="1620774"/>
            <a:ext cx="13594080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60">
                <a:solidFill>
                  <a:srgbClr val="462E89"/>
                </a:solidFill>
                <a:latin typeface="Arial Black"/>
                <a:cs typeface="Arial Black"/>
              </a:rPr>
              <a:t>Products</a:t>
            </a:r>
            <a:r>
              <a:rPr dirty="0" sz="4000" spc="-42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5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20">
                <a:solidFill>
                  <a:srgbClr val="462E89"/>
                </a:solidFill>
                <a:latin typeface="Arial Black"/>
                <a:cs typeface="Arial Black"/>
              </a:rPr>
              <a:t>Switches/Telematic/Electronic/Precision</a:t>
            </a:r>
            <a:endParaRPr sz="4000">
              <a:latin typeface="Arial Black"/>
              <a:cs typeface="Arial Blac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16000" y="2412665"/>
            <a:ext cx="15881985" cy="2492375"/>
          </a:xfrm>
          <a:prstGeom prst="rect">
            <a:avLst/>
          </a:prstGeom>
        </p:spPr>
        <p:txBody>
          <a:bodyPr wrap="square" lIns="0" tIns="1879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80"/>
              </a:spcBef>
            </a:pPr>
            <a:r>
              <a:rPr dirty="0" sz="2400" spc="-85">
                <a:solidFill>
                  <a:srgbClr val="0F0F0F"/>
                </a:solidFill>
                <a:latin typeface="Arial Black"/>
                <a:cs typeface="Arial Black"/>
              </a:rPr>
              <a:t>Product</a:t>
            </a:r>
            <a:r>
              <a:rPr dirty="0" sz="2400" spc="-265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65">
                <a:solidFill>
                  <a:srgbClr val="0F0F0F"/>
                </a:solidFill>
                <a:latin typeface="Arial Black"/>
                <a:cs typeface="Arial Black"/>
              </a:rPr>
              <a:t>Development</a:t>
            </a:r>
            <a:r>
              <a:rPr dirty="0" sz="2400" spc="-245">
                <a:solidFill>
                  <a:srgbClr val="0F0F0F"/>
                </a:solidFill>
                <a:latin typeface="Arial Black"/>
                <a:cs typeface="Arial Black"/>
              </a:rPr>
              <a:t> &amp;</a:t>
            </a:r>
            <a:r>
              <a:rPr dirty="0" sz="2400" spc="-240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10">
                <a:solidFill>
                  <a:srgbClr val="0F0F0F"/>
                </a:solidFill>
                <a:latin typeface="Arial Black"/>
                <a:cs typeface="Arial Black"/>
              </a:rPr>
              <a:t>Innovation</a:t>
            </a:r>
            <a:endParaRPr sz="2400">
              <a:latin typeface="Arial Black"/>
              <a:cs typeface="Arial Black"/>
            </a:endParaRPr>
          </a:p>
          <a:p>
            <a:pPr marL="12700" marR="5080">
              <a:lnSpc>
                <a:spcPct val="121000"/>
              </a:lnSpc>
              <a:spcBef>
                <a:spcPts val="650"/>
              </a:spcBef>
            </a:pPr>
            <a:r>
              <a:rPr dirty="0" sz="2000" spc="70">
                <a:latin typeface="Lucida Sans Unicode"/>
                <a:cs typeface="Lucida Sans Unicode"/>
              </a:rPr>
              <a:t>Rancommunication</a:t>
            </a:r>
            <a:r>
              <a:rPr dirty="0" sz="2000" spc="-65">
                <a:latin typeface="Lucida Sans Unicode"/>
                <a:cs typeface="Lucida Sans Unicode"/>
              </a:rPr>
              <a:t> </a:t>
            </a:r>
            <a:r>
              <a:rPr dirty="0" sz="2000" spc="50">
                <a:latin typeface="Lucida Sans Unicode"/>
                <a:cs typeface="Lucida Sans Unicode"/>
              </a:rPr>
              <a:t>Global</a:t>
            </a:r>
            <a:r>
              <a:rPr dirty="0" sz="2000" spc="-7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offers</a:t>
            </a:r>
            <a:r>
              <a:rPr dirty="0" sz="2000" spc="-25">
                <a:latin typeface="Lucida Sans Unicode"/>
                <a:cs typeface="Lucida Sans Unicode"/>
              </a:rPr>
              <a:t> </a:t>
            </a:r>
            <a:r>
              <a:rPr dirty="0" sz="2000" spc="250">
                <a:latin typeface="Lucida Sans Unicode"/>
                <a:cs typeface="Lucida Sans Unicode"/>
              </a:rPr>
              <a:t>a</a:t>
            </a:r>
            <a:r>
              <a:rPr dirty="0" sz="2000" spc="-25">
                <a:latin typeface="Lucida Sans Unicode"/>
                <a:cs typeface="Lucida Sans Unicode"/>
              </a:rPr>
              <a:t> </a:t>
            </a:r>
            <a:r>
              <a:rPr dirty="0" sz="2000" spc="70">
                <a:latin typeface="Lucida Sans Unicode"/>
                <a:cs typeface="Lucida Sans Unicode"/>
              </a:rPr>
              <a:t>comprehensive</a:t>
            </a:r>
            <a:r>
              <a:rPr dirty="0" sz="2000" spc="-65">
                <a:latin typeface="Lucida Sans Unicode"/>
                <a:cs typeface="Lucida Sans Unicode"/>
              </a:rPr>
              <a:t> </a:t>
            </a:r>
            <a:r>
              <a:rPr dirty="0" sz="2000" spc="85">
                <a:latin typeface="Lucida Sans Unicode"/>
                <a:cs typeface="Lucida Sans Unicode"/>
              </a:rPr>
              <a:t>range</a:t>
            </a:r>
            <a:r>
              <a:rPr dirty="0" sz="2000" spc="-4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of</a:t>
            </a:r>
            <a:r>
              <a:rPr dirty="0" sz="2000" spc="-25">
                <a:latin typeface="Lucida Sans Unicode"/>
                <a:cs typeface="Lucida Sans Unicode"/>
              </a:rPr>
              <a:t> </a:t>
            </a:r>
            <a:r>
              <a:rPr dirty="0" sz="2000" spc="70">
                <a:latin typeface="Lucida Sans Unicode"/>
                <a:cs typeface="Lucida Sans Unicode"/>
              </a:rPr>
              <a:t>telematic</a:t>
            </a:r>
            <a:r>
              <a:rPr dirty="0" sz="2000" spc="-75">
                <a:latin typeface="Lucida Sans Unicode"/>
                <a:cs typeface="Lucida Sans Unicode"/>
              </a:rPr>
              <a:t> </a:t>
            </a:r>
            <a:r>
              <a:rPr dirty="0" sz="2000" spc="55">
                <a:latin typeface="Lucida Sans Unicode"/>
                <a:cs typeface="Lucida Sans Unicode"/>
              </a:rPr>
              <a:t>connectors</a:t>
            </a:r>
            <a:r>
              <a:rPr dirty="0" sz="2000" spc="-50">
                <a:latin typeface="Lucida Sans Unicode"/>
                <a:cs typeface="Lucida Sans Unicode"/>
              </a:rPr>
              <a:t> </a:t>
            </a:r>
            <a:r>
              <a:rPr dirty="0" sz="2000" spc="120">
                <a:latin typeface="Lucida Sans Unicode"/>
                <a:cs typeface="Lucida Sans Unicode"/>
              </a:rPr>
              <a:t>and</a:t>
            </a:r>
            <a:r>
              <a:rPr dirty="0" sz="2000" spc="-40">
                <a:latin typeface="Lucida Sans Unicode"/>
                <a:cs typeface="Lucida Sans Unicode"/>
              </a:rPr>
              <a:t> </a:t>
            </a:r>
            <a:r>
              <a:rPr dirty="0" sz="2000" spc="110">
                <a:latin typeface="Lucida Sans Unicode"/>
                <a:cs typeface="Lucida Sans Unicode"/>
              </a:rPr>
              <a:t>cable</a:t>
            </a:r>
            <a:r>
              <a:rPr dirty="0" sz="2000" spc="-6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assemblies,</a:t>
            </a:r>
            <a:r>
              <a:rPr dirty="0" sz="2000" spc="-4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electronic</a:t>
            </a:r>
            <a:r>
              <a:rPr dirty="0" sz="2000" spc="-65">
                <a:latin typeface="Lucida Sans Unicode"/>
                <a:cs typeface="Lucida Sans Unicode"/>
              </a:rPr>
              <a:t> </a:t>
            </a:r>
            <a:r>
              <a:rPr dirty="0" sz="2000" spc="-10">
                <a:latin typeface="Lucida Sans Unicode"/>
                <a:cs typeface="Lucida Sans Unicode"/>
              </a:rPr>
              <a:t>products </a:t>
            </a:r>
            <a:r>
              <a:rPr dirty="0" sz="2000" spc="55">
                <a:latin typeface="Lucida Sans Unicode"/>
                <a:cs typeface="Lucida Sans Unicode"/>
              </a:rPr>
              <a:t>ranging</a:t>
            </a:r>
            <a:r>
              <a:rPr dirty="0" sz="2000" spc="-5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from</a:t>
            </a:r>
            <a:r>
              <a:rPr dirty="0" sz="2000" spc="-3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Automotive</a:t>
            </a:r>
            <a:r>
              <a:rPr dirty="0" sz="2000" spc="-60">
                <a:latin typeface="Lucida Sans Unicode"/>
                <a:cs typeface="Lucida Sans Unicode"/>
              </a:rPr>
              <a:t> </a:t>
            </a:r>
            <a:r>
              <a:rPr dirty="0" sz="2000" spc="50">
                <a:latin typeface="Lucida Sans Unicode"/>
                <a:cs typeface="Lucida Sans Unicode"/>
              </a:rPr>
              <a:t>Switch</a:t>
            </a:r>
            <a:r>
              <a:rPr dirty="0" sz="2000" spc="-5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Modules,</a:t>
            </a:r>
            <a:r>
              <a:rPr dirty="0" sz="2000" spc="-55">
                <a:latin typeface="Lucida Sans Unicode"/>
                <a:cs typeface="Lucida Sans Unicode"/>
              </a:rPr>
              <a:t> </a:t>
            </a:r>
            <a:r>
              <a:rPr dirty="0" sz="2000" spc="90">
                <a:latin typeface="Lucida Sans Unicode"/>
                <a:cs typeface="Lucida Sans Unicode"/>
              </a:rPr>
              <a:t>Smart</a:t>
            </a:r>
            <a:r>
              <a:rPr dirty="0" sz="2000" spc="-2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Control</a:t>
            </a:r>
            <a:r>
              <a:rPr dirty="0" sz="2000" spc="-45">
                <a:latin typeface="Lucida Sans Unicode"/>
                <a:cs typeface="Lucida Sans Unicode"/>
              </a:rPr>
              <a:t> </a:t>
            </a:r>
            <a:r>
              <a:rPr dirty="0" sz="2000" spc="-25">
                <a:latin typeface="Lucida Sans Unicode"/>
                <a:cs typeface="Lucida Sans Unicode"/>
              </a:rPr>
              <a:t>Knobs,</a:t>
            </a:r>
            <a:r>
              <a:rPr dirty="0" sz="2000" spc="-4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Encoders,</a:t>
            </a:r>
            <a:r>
              <a:rPr dirty="0" sz="2000" spc="-3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Potentiometers,</a:t>
            </a:r>
            <a:r>
              <a:rPr dirty="0" sz="2000" spc="-40">
                <a:latin typeface="Lucida Sans Unicode"/>
                <a:cs typeface="Lucida Sans Unicode"/>
              </a:rPr>
              <a:t> </a:t>
            </a:r>
            <a:r>
              <a:rPr dirty="0" sz="2000" spc="55">
                <a:latin typeface="Lucida Sans Unicode"/>
                <a:cs typeface="Lucida Sans Unicode"/>
              </a:rPr>
              <a:t>Switches</a:t>
            </a:r>
            <a:r>
              <a:rPr dirty="0" sz="2000" spc="-50">
                <a:latin typeface="Lucida Sans Unicode"/>
                <a:cs typeface="Lucida Sans Unicode"/>
              </a:rPr>
              <a:t> </a:t>
            </a:r>
            <a:r>
              <a:rPr dirty="0" sz="2000" spc="135">
                <a:latin typeface="Lucida Sans Unicode"/>
                <a:cs typeface="Lucida Sans Unicode"/>
              </a:rPr>
              <a:t>as</a:t>
            </a:r>
            <a:r>
              <a:rPr dirty="0" sz="2000" spc="-1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well</a:t>
            </a:r>
            <a:r>
              <a:rPr dirty="0" sz="2000" spc="-50">
                <a:latin typeface="Lucida Sans Unicode"/>
                <a:cs typeface="Lucida Sans Unicode"/>
              </a:rPr>
              <a:t> </a:t>
            </a:r>
            <a:r>
              <a:rPr dirty="0" sz="2000" spc="135">
                <a:latin typeface="Lucida Sans Unicode"/>
                <a:cs typeface="Lucida Sans Unicode"/>
              </a:rPr>
              <a:t>as</a:t>
            </a:r>
            <a:r>
              <a:rPr dirty="0" sz="2000" spc="-15">
                <a:latin typeface="Lucida Sans Unicode"/>
                <a:cs typeface="Lucida Sans Unicode"/>
              </a:rPr>
              <a:t> </a:t>
            </a:r>
            <a:r>
              <a:rPr dirty="0" sz="2000" spc="-10">
                <a:latin typeface="Lucida Sans Unicode"/>
                <a:cs typeface="Lucida Sans Unicode"/>
              </a:rPr>
              <a:t>precision </a:t>
            </a:r>
            <a:r>
              <a:rPr dirty="0" sz="2000" spc="75">
                <a:latin typeface="Lucida Sans Unicode"/>
                <a:cs typeface="Lucida Sans Unicode"/>
              </a:rPr>
              <a:t>components</a:t>
            </a:r>
            <a:r>
              <a:rPr dirty="0" sz="2000" spc="-55">
                <a:latin typeface="Lucida Sans Unicode"/>
                <a:cs typeface="Lucida Sans Unicode"/>
              </a:rPr>
              <a:t> </a:t>
            </a:r>
            <a:r>
              <a:rPr dirty="0" sz="2000" spc="50">
                <a:latin typeface="Lucida Sans Unicode"/>
                <a:cs typeface="Lucida Sans Unicode"/>
              </a:rPr>
              <a:t>containing</a:t>
            </a:r>
            <a:r>
              <a:rPr dirty="0" sz="2000" spc="-45">
                <a:latin typeface="Lucida Sans Unicode"/>
                <a:cs typeface="Lucida Sans Unicode"/>
              </a:rPr>
              <a:t> </a:t>
            </a:r>
            <a:r>
              <a:rPr dirty="0" sz="2000" spc="-40">
                <a:latin typeface="Lucida Sans Unicode"/>
                <a:cs typeface="Lucida Sans Unicode"/>
              </a:rPr>
              <a:t>Die-</a:t>
            </a:r>
            <a:r>
              <a:rPr dirty="0" sz="2000">
                <a:latin typeface="Lucida Sans Unicode"/>
                <a:cs typeface="Lucida Sans Unicode"/>
              </a:rPr>
              <a:t>casting,</a:t>
            </a:r>
            <a:r>
              <a:rPr dirty="0" sz="2000" spc="-50">
                <a:latin typeface="Lucida Sans Unicode"/>
                <a:cs typeface="Lucida Sans Unicode"/>
              </a:rPr>
              <a:t> </a:t>
            </a:r>
            <a:r>
              <a:rPr dirty="0" sz="2000" spc="75">
                <a:latin typeface="Lucida Sans Unicode"/>
                <a:cs typeface="Lucida Sans Unicode"/>
              </a:rPr>
              <a:t>Stamping</a:t>
            </a:r>
            <a:r>
              <a:rPr dirty="0" sz="2000" spc="-5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Injection</a:t>
            </a:r>
            <a:r>
              <a:rPr dirty="0" sz="2000" spc="-6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Molding</a:t>
            </a:r>
            <a:r>
              <a:rPr dirty="0" sz="2000" spc="-45">
                <a:latin typeface="Lucida Sans Unicode"/>
                <a:cs typeface="Lucida Sans Unicode"/>
              </a:rPr>
              <a:t> </a:t>
            </a:r>
            <a:r>
              <a:rPr dirty="0" sz="2000" spc="120">
                <a:latin typeface="Lucida Sans Unicode"/>
                <a:cs typeface="Lucida Sans Unicode"/>
              </a:rPr>
              <a:t>and</a:t>
            </a:r>
            <a:r>
              <a:rPr dirty="0" sz="2000" spc="-3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Over-</a:t>
            </a:r>
            <a:r>
              <a:rPr dirty="0" sz="2000" spc="70">
                <a:latin typeface="Lucida Sans Unicode"/>
                <a:cs typeface="Lucida Sans Unicode"/>
              </a:rPr>
              <a:t>molded</a:t>
            </a:r>
            <a:r>
              <a:rPr dirty="0" sz="2000" spc="-50">
                <a:latin typeface="Lucida Sans Unicode"/>
                <a:cs typeface="Lucida Sans Unicode"/>
              </a:rPr>
              <a:t> </a:t>
            </a:r>
            <a:r>
              <a:rPr dirty="0" sz="2000" spc="-10">
                <a:latin typeface="Lucida Sans Unicode"/>
                <a:cs typeface="Lucida Sans Unicode"/>
              </a:rPr>
              <a:t>parts.</a:t>
            </a:r>
            <a:endParaRPr sz="2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sz="20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000">
                <a:latin typeface="Lucida Sans Unicode"/>
                <a:cs typeface="Lucida Sans Unicode"/>
              </a:rPr>
              <a:t>Our</a:t>
            </a:r>
            <a:r>
              <a:rPr dirty="0" sz="2000" spc="-5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diversified</a:t>
            </a:r>
            <a:r>
              <a:rPr dirty="0" sz="2000" spc="-85">
                <a:latin typeface="Lucida Sans Unicode"/>
                <a:cs typeface="Lucida Sans Unicode"/>
              </a:rPr>
              <a:t> </a:t>
            </a:r>
            <a:r>
              <a:rPr dirty="0" sz="2000" spc="50">
                <a:latin typeface="Lucida Sans Unicode"/>
                <a:cs typeface="Lucida Sans Unicode"/>
              </a:rPr>
              <a:t>product</a:t>
            </a:r>
            <a:r>
              <a:rPr dirty="0" sz="2000" spc="-8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lines</a:t>
            </a:r>
            <a:r>
              <a:rPr dirty="0" sz="2000" spc="-65">
                <a:latin typeface="Lucida Sans Unicode"/>
                <a:cs typeface="Lucida Sans Unicode"/>
              </a:rPr>
              <a:t> </a:t>
            </a:r>
            <a:r>
              <a:rPr dirty="0" sz="2000" spc="100">
                <a:latin typeface="Lucida Sans Unicode"/>
                <a:cs typeface="Lucida Sans Unicode"/>
              </a:rPr>
              <a:t>are</a:t>
            </a:r>
            <a:r>
              <a:rPr dirty="0" sz="2000" spc="-5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widely</a:t>
            </a:r>
            <a:r>
              <a:rPr dirty="0" sz="2000" spc="-80">
                <a:latin typeface="Lucida Sans Unicode"/>
                <a:cs typeface="Lucida Sans Unicode"/>
              </a:rPr>
              <a:t> </a:t>
            </a:r>
            <a:r>
              <a:rPr dirty="0" sz="2000" spc="-40">
                <a:latin typeface="Lucida Sans Unicode"/>
                <a:cs typeface="Lucida Sans Unicode"/>
              </a:rPr>
              <a:t>utilized</a:t>
            </a:r>
            <a:r>
              <a:rPr dirty="0" sz="2000" spc="-90">
                <a:latin typeface="Lucida Sans Unicode"/>
                <a:cs typeface="Lucida Sans Unicode"/>
              </a:rPr>
              <a:t> </a:t>
            </a:r>
            <a:r>
              <a:rPr dirty="0" sz="2000" spc="-20">
                <a:latin typeface="Lucida Sans Unicode"/>
                <a:cs typeface="Lucida Sans Unicode"/>
              </a:rPr>
              <a:t>in</a:t>
            </a:r>
            <a:r>
              <a:rPr dirty="0" sz="2000" spc="-7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the</a:t>
            </a:r>
            <a:r>
              <a:rPr dirty="0" sz="2000" spc="-6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fields</a:t>
            </a:r>
            <a:r>
              <a:rPr dirty="0" sz="2000" spc="-6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of</a:t>
            </a:r>
            <a:r>
              <a:rPr dirty="0" sz="2000" spc="-4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automotive,</a:t>
            </a:r>
            <a:r>
              <a:rPr dirty="0" sz="2000" spc="-85">
                <a:latin typeface="Lucida Sans Unicode"/>
                <a:cs typeface="Lucida Sans Unicode"/>
              </a:rPr>
              <a:t> </a:t>
            </a:r>
            <a:r>
              <a:rPr dirty="0" sz="2000" spc="75">
                <a:latin typeface="Lucida Sans Unicode"/>
                <a:cs typeface="Lucida Sans Unicode"/>
              </a:rPr>
              <a:t>smart</a:t>
            </a:r>
            <a:r>
              <a:rPr dirty="0" sz="2000" spc="-50">
                <a:latin typeface="Lucida Sans Unicode"/>
                <a:cs typeface="Lucida Sans Unicode"/>
              </a:rPr>
              <a:t> </a:t>
            </a:r>
            <a:r>
              <a:rPr dirty="0" sz="2000" spc="95">
                <a:latin typeface="Lucida Sans Unicode"/>
                <a:cs typeface="Lucida Sans Unicode"/>
              </a:rPr>
              <a:t>home</a:t>
            </a:r>
            <a:r>
              <a:rPr dirty="0" sz="2000" spc="-70">
                <a:latin typeface="Lucida Sans Unicode"/>
                <a:cs typeface="Lucida Sans Unicode"/>
              </a:rPr>
              <a:t> </a:t>
            </a:r>
            <a:r>
              <a:rPr dirty="0" sz="2000" spc="60">
                <a:latin typeface="Lucida Sans Unicode"/>
                <a:cs typeface="Lucida Sans Unicode"/>
              </a:rPr>
              <a:t>appliance,</a:t>
            </a:r>
            <a:r>
              <a:rPr dirty="0" sz="2000" spc="-80">
                <a:latin typeface="Lucida Sans Unicode"/>
                <a:cs typeface="Lucida Sans Unicode"/>
              </a:rPr>
              <a:t> </a:t>
            </a:r>
            <a:r>
              <a:rPr dirty="0" sz="2000" spc="180">
                <a:latin typeface="Lucida Sans Unicode"/>
                <a:cs typeface="Lucida Sans Unicode"/>
              </a:rPr>
              <a:t>(SG)</a:t>
            </a:r>
            <a:r>
              <a:rPr dirty="0" sz="2000" spc="-50">
                <a:latin typeface="Lucida Sans Unicode"/>
                <a:cs typeface="Lucida Sans Unicode"/>
              </a:rPr>
              <a:t> </a:t>
            </a:r>
            <a:r>
              <a:rPr dirty="0" sz="2000" spc="55">
                <a:latin typeface="Lucida Sans Unicode"/>
                <a:cs typeface="Lucida Sans Unicode"/>
              </a:rPr>
              <a:t>communication,</a:t>
            </a:r>
            <a:r>
              <a:rPr dirty="0" sz="2000" spc="-80">
                <a:latin typeface="Lucida Sans Unicode"/>
                <a:cs typeface="Lucida Sans Unicode"/>
              </a:rPr>
              <a:t> </a:t>
            </a:r>
            <a:r>
              <a:rPr dirty="0" sz="2000" spc="-20">
                <a:latin typeface="Lucida Sans Unicode"/>
                <a:cs typeface="Lucida Sans Unicode"/>
              </a:rPr>
              <a:t>etc.</a:t>
            </a:r>
            <a:endParaRPr sz="2000">
              <a:latin typeface="Lucida Sans Unicode"/>
              <a:cs typeface="Lucida Sans Unicode"/>
            </a:endParaRPr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468611" y="8007095"/>
            <a:ext cx="3026236" cy="1863852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933676" y="8071104"/>
            <a:ext cx="2653181" cy="1215478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098792" y="5431535"/>
            <a:ext cx="2964179" cy="1278636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259056" y="5222747"/>
            <a:ext cx="4494275" cy="1679448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168095" y="7353681"/>
            <a:ext cx="501015" cy="51435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12700" marR="5080" indent="76200">
              <a:lnSpc>
                <a:spcPct val="100600"/>
              </a:lnSpc>
              <a:spcBef>
                <a:spcPts val="85"/>
              </a:spcBef>
            </a:pPr>
            <a:r>
              <a:rPr dirty="0" sz="1600" spc="-25" b="1">
                <a:latin typeface="Trebuchet MS"/>
                <a:cs typeface="Trebuchet MS"/>
              </a:rPr>
              <a:t>Pre </a:t>
            </a:r>
            <a:r>
              <a:rPr dirty="0" sz="1600" spc="-20" b="1">
                <a:latin typeface="Trebuchet MS"/>
                <a:cs typeface="Trebuchet MS"/>
              </a:rPr>
              <a:t>2009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490470" y="7339838"/>
            <a:ext cx="118745" cy="1517650"/>
            <a:chOff x="2490470" y="7339838"/>
            <a:chExt cx="118745" cy="1517650"/>
          </a:xfrm>
        </p:grpSpPr>
        <p:sp>
          <p:nvSpPr>
            <p:cNvPr id="18" name="object 18"/>
            <p:cNvSpPr/>
            <p:nvPr/>
          </p:nvSpPr>
          <p:spPr>
            <a:xfrm>
              <a:off x="2503170" y="7352538"/>
              <a:ext cx="93345" cy="1492250"/>
            </a:xfrm>
            <a:custGeom>
              <a:avLst/>
              <a:gdLst/>
              <a:ahLst/>
              <a:cxnLst/>
              <a:rect l="l" t="t" r="r" b="b"/>
              <a:pathLst>
                <a:path w="93344" h="1492250">
                  <a:moveTo>
                    <a:pt x="69723" y="0"/>
                  </a:moveTo>
                  <a:lnTo>
                    <a:pt x="23241" y="0"/>
                  </a:lnTo>
                  <a:lnTo>
                    <a:pt x="23241" y="1445513"/>
                  </a:lnTo>
                  <a:lnTo>
                    <a:pt x="0" y="1445513"/>
                  </a:lnTo>
                  <a:lnTo>
                    <a:pt x="46481" y="1491995"/>
                  </a:lnTo>
                  <a:lnTo>
                    <a:pt x="92963" y="1445513"/>
                  </a:lnTo>
                  <a:lnTo>
                    <a:pt x="69723" y="1445513"/>
                  </a:lnTo>
                  <a:lnTo>
                    <a:pt x="69723" y="0"/>
                  </a:lnTo>
                  <a:close/>
                </a:path>
              </a:pathLst>
            </a:custGeom>
            <a:solidFill>
              <a:srgbClr val="402C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2503170" y="7352538"/>
              <a:ext cx="93345" cy="1492250"/>
            </a:xfrm>
            <a:custGeom>
              <a:avLst/>
              <a:gdLst/>
              <a:ahLst/>
              <a:cxnLst/>
              <a:rect l="l" t="t" r="r" b="b"/>
              <a:pathLst>
                <a:path w="93344" h="1492250">
                  <a:moveTo>
                    <a:pt x="69723" y="0"/>
                  </a:moveTo>
                  <a:lnTo>
                    <a:pt x="69723" y="1445513"/>
                  </a:lnTo>
                  <a:lnTo>
                    <a:pt x="92963" y="1445513"/>
                  </a:lnTo>
                  <a:lnTo>
                    <a:pt x="46481" y="1491995"/>
                  </a:lnTo>
                  <a:lnTo>
                    <a:pt x="0" y="1445513"/>
                  </a:lnTo>
                  <a:lnTo>
                    <a:pt x="23241" y="1445513"/>
                  </a:lnTo>
                  <a:lnTo>
                    <a:pt x="23241" y="0"/>
                  </a:lnTo>
                  <a:lnTo>
                    <a:pt x="69723" y="0"/>
                  </a:lnTo>
                  <a:close/>
                </a:path>
              </a:pathLst>
            </a:custGeom>
            <a:ln w="25400">
              <a:solidFill>
                <a:srgbClr val="402C8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2297683" y="7061072"/>
            <a:ext cx="50101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20" b="1">
                <a:latin typeface="Trebuchet MS"/>
                <a:cs typeface="Trebuchet MS"/>
              </a:rPr>
              <a:t>2009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084701" y="7330820"/>
            <a:ext cx="642620" cy="440055"/>
            <a:chOff x="4084701" y="7330820"/>
            <a:chExt cx="642620" cy="440055"/>
          </a:xfrm>
        </p:grpSpPr>
        <p:sp>
          <p:nvSpPr>
            <p:cNvPr id="22" name="object 22"/>
            <p:cNvSpPr/>
            <p:nvPr/>
          </p:nvSpPr>
          <p:spPr>
            <a:xfrm>
              <a:off x="4114038" y="7634477"/>
              <a:ext cx="600710" cy="123825"/>
            </a:xfrm>
            <a:custGeom>
              <a:avLst/>
              <a:gdLst/>
              <a:ahLst/>
              <a:cxnLst/>
              <a:rect l="l" t="t" r="r" b="b"/>
              <a:pathLst>
                <a:path w="600710" h="123825">
                  <a:moveTo>
                    <a:pt x="538734" y="0"/>
                  </a:moveTo>
                  <a:lnTo>
                    <a:pt x="538734" y="30861"/>
                  </a:lnTo>
                  <a:lnTo>
                    <a:pt x="0" y="30861"/>
                  </a:lnTo>
                  <a:lnTo>
                    <a:pt x="0" y="92583"/>
                  </a:lnTo>
                  <a:lnTo>
                    <a:pt x="538734" y="92583"/>
                  </a:lnTo>
                  <a:lnTo>
                    <a:pt x="538734" y="123444"/>
                  </a:lnTo>
                  <a:lnTo>
                    <a:pt x="600456" y="61722"/>
                  </a:lnTo>
                  <a:lnTo>
                    <a:pt x="538734" y="0"/>
                  </a:lnTo>
                  <a:close/>
                </a:path>
              </a:pathLst>
            </a:custGeom>
            <a:solidFill>
              <a:srgbClr val="402C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4114038" y="7634477"/>
              <a:ext cx="600710" cy="123825"/>
            </a:xfrm>
            <a:custGeom>
              <a:avLst/>
              <a:gdLst/>
              <a:ahLst/>
              <a:cxnLst/>
              <a:rect l="l" t="t" r="r" b="b"/>
              <a:pathLst>
                <a:path w="600710" h="123825">
                  <a:moveTo>
                    <a:pt x="0" y="30861"/>
                  </a:moveTo>
                  <a:lnTo>
                    <a:pt x="538734" y="30861"/>
                  </a:lnTo>
                  <a:lnTo>
                    <a:pt x="538734" y="0"/>
                  </a:lnTo>
                  <a:lnTo>
                    <a:pt x="600456" y="61722"/>
                  </a:lnTo>
                  <a:lnTo>
                    <a:pt x="538734" y="123444"/>
                  </a:lnTo>
                  <a:lnTo>
                    <a:pt x="538734" y="92583"/>
                  </a:lnTo>
                  <a:lnTo>
                    <a:pt x="0" y="92583"/>
                  </a:lnTo>
                  <a:lnTo>
                    <a:pt x="0" y="30861"/>
                  </a:lnTo>
                  <a:close/>
                </a:path>
              </a:pathLst>
            </a:custGeom>
            <a:ln w="25400">
              <a:solidFill>
                <a:srgbClr val="402C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4113276" y="7359395"/>
              <a:ext cx="0" cy="362585"/>
            </a:xfrm>
            <a:custGeom>
              <a:avLst/>
              <a:gdLst/>
              <a:ahLst/>
              <a:cxnLst/>
              <a:rect l="l" t="t" r="r" b="b"/>
              <a:pathLst>
                <a:path w="0" h="362584">
                  <a:moveTo>
                    <a:pt x="0" y="0"/>
                  </a:moveTo>
                  <a:lnTo>
                    <a:pt x="0" y="362076"/>
                  </a:lnTo>
                </a:path>
              </a:pathLst>
            </a:custGeom>
            <a:ln w="57150">
              <a:solidFill>
                <a:srgbClr val="402C8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/>
          <p:cNvSpPr txBox="1"/>
          <p:nvPr/>
        </p:nvSpPr>
        <p:spPr>
          <a:xfrm>
            <a:off x="3862832" y="7063867"/>
            <a:ext cx="50101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20" b="1">
                <a:latin typeface="Trebuchet MS"/>
                <a:cs typeface="Trebuchet MS"/>
              </a:rPr>
              <a:t>2017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7327645" y="6852157"/>
            <a:ext cx="118745" cy="497840"/>
            <a:chOff x="7327645" y="6852157"/>
            <a:chExt cx="118745" cy="497840"/>
          </a:xfrm>
        </p:grpSpPr>
        <p:sp>
          <p:nvSpPr>
            <p:cNvPr id="27" name="object 27"/>
            <p:cNvSpPr/>
            <p:nvPr/>
          </p:nvSpPr>
          <p:spPr>
            <a:xfrm>
              <a:off x="7340345" y="6864857"/>
              <a:ext cx="93345" cy="472440"/>
            </a:xfrm>
            <a:custGeom>
              <a:avLst/>
              <a:gdLst/>
              <a:ahLst/>
              <a:cxnLst/>
              <a:rect l="l" t="t" r="r" b="b"/>
              <a:pathLst>
                <a:path w="93345" h="472440">
                  <a:moveTo>
                    <a:pt x="46481" y="0"/>
                  </a:moveTo>
                  <a:lnTo>
                    <a:pt x="0" y="46482"/>
                  </a:lnTo>
                  <a:lnTo>
                    <a:pt x="23240" y="46482"/>
                  </a:lnTo>
                  <a:lnTo>
                    <a:pt x="23240" y="472440"/>
                  </a:lnTo>
                  <a:lnTo>
                    <a:pt x="69723" y="472440"/>
                  </a:lnTo>
                  <a:lnTo>
                    <a:pt x="69723" y="46482"/>
                  </a:lnTo>
                  <a:lnTo>
                    <a:pt x="92963" y="46482"/>
                  </a:lnTo>
                  <a:lnTo>
                    <a:pt x="46481" y="0"/>
                  </a:lnTo>
                  <a:close/>
                </a:path>
              </a:pathLst>
            </a:custGeom>
            <a:solidFill>
              <a:srgbClr val="402C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7340345" y="6864857"/>
              <a:ext cx="93345" cy="472440"/>
            </a:xfrm>
            <a:custGeom>
              <a:avLst/>
              <a:gdLst/>
              <a:ahLst/>
              <a:cxnLst/>
              <a:rect l="l" t="t" r="r" b="b"/>
              <a:pathLst>
                <a:path w="93345" h="472440">
                  <a:moveTo>
                    <a:pt x="23240" y="472440"/>
                  </a:moveTo>
                  <a:lnTo>
                    <a:pt x="23240" y="46482"/>
                  </a:lnTo>
                  <a:lnTo>
                    <a:pt x="0" y="46482"/>
                  </a:lnTo>
                  <a:lnTo>
                    <a:pt x="46481" y="0"/>
                  </a:lnTo>
                  <a:lnTo>
                    <a:pt x="92963" y="46482"/>
                  </a:lnTo>
                  <a:lnTo>
                    <a:pt x="69723" y="46482"/>
                  </a:lnTo>
                  <a:lnTo>
                    <a:pt x="69723" y="472440"/>
                  </a:lnTo>
                  <a:lnTo>
                    <a:pt x="23240" y="472440"/>
                  </a:lnTo>
                  <a:close/>
                </a:path>
              </a:pathLst>
            </a:custGeom>
            <a:ln w="25400">
              <a:solidFill>
                <a:srgbClr val="402C8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9" name="object 29"/>
          <p:cNvSpPr txBox="1"/>
          <p:nvPr/>
        </p:nvSpPr>
        <p:spPr>
          <a:xfrm>
            <a:off x="7483602" y="7100061"/>
            <a:ext cx="50101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20" b="1">
                <a:latin typeface="Trebuchet MS"/>
                <a:cs typeface="Trebuchet MS"/>
              </a:rPr>
              <a:t>2018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0427461" y="6954266"/>
            <a:ext cx="4991100" cy="1016000"/>
            <a:chOff x="10427461" y="6954266"/>
            <a:chExt cx="4991100" cy="1016000"/>
          </a:xfrm>
        </p:grpSpPr>
        <p:sp>
          <p:nvSpPr>
            <p:cNvPr id="31" name="object 31"/>
            <p:cNvSpPr/>
            <p:nvPr/>
          </p:nvSpPr>
          <p:spPr>
            <a:xfrm>
              <a:off x="10440161" y="7460742"/>
              <a:ext cx="94615" cy="472440"/>
            </a:xfrm>
            <a:custGeom>
              <a:avLst/>
              <a:gdLst/>
              <a:ahLst/>
              <a:cxnLst/>
              <a:rect l="l" t="t" r="r" b="b"/>
              <a:pathLst>
                <a:path w="94615" h="472440">
                  <a:moveTo>
                    <a:pt x="70866" y="0"/>
                  </a:moveTo>
                  <a:lnTo>
                    <a:pt x="23622" y="0"/>
                  </a:lnTo>
                  <a:lnTo>
                    <a:pt x="23622" y="425195"/>
                  </a:lnTo>
                  <a:lnTo>
                    <a:pt x="0" y="425195"/>
                  </a:lnTo>
                  <a:lnTo>
                    <a:pt x="47244" y="472439"/>
                  </a:lnTo>
                  <a:lnTo>
                    <a:pt x="94488" y="425195"/>
                  </a:lnTo>
                  <a:lnTo>
                    <a:pt x="70866" y="425195"/>
                  </a:lnTo>
                  <a:lnTo>
                    <a:pt x="70866" y="0"/>
                  </a:lnTo>
                  <a:close/>
                </a:path>
              </a:pathLst>
            </a:custGeom>
            <a:solidFill>
              <a:srgbClr val="402C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10440161" y="7460742"/>
              <a:ext cx="94615" cy="472440"/>
            </a:xfrm>
            <a:custGeom>
              <a:avLst/>
              <a:gdLst/>
              <a:ahLst/>
              <a:cxnLst/>
              <a:rect l="l" t="t" r="r" b="b"/>
              <a:pathLst>
                <a:path w="94615" h="472440">
                  <a:moveTo>
                    <a:pt x="70866" y="0"/>
                  </a:moveTo>
                  <a:lnTo>
                    <a:pt x="70866" y="425195"/>
                  </a:lnTo>
                  <a:lnTo>
                    <a:pt x="94488" y="425195"/>
                  </a:lnTo>
                  <a:lnTo>
                    <a:pt x="47244" y="472439"/>
                  </a:lnTo>
                  <a:lnTo>
                    <a:pt x="0" y="425195"/>
                  </a:lnTo>
                  <a:lnTo>
                    <a:pt x="23622" y="425195"/>
                  </a:lnTo>
                  <a:lnTo>
                    <a:pt x="23622" y="0"/>
                  </a:lnTo>
                  <a:lnTo>
                    <a:pt x="70866" y="0"/>
                  </a:lnTo>
                  <a:close/>
                </a:path>
              </a:pathLst>
            </a:custGeom>
            <a:ln w="25400">
              <a:solidFill>
                <a:srgbClr val="402C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12582905" y="6966966"/>
              <a:ext cx="94615" cy="472440"/>
            </a:xfrm>
            <a:custGeom>
              <a:avLst/>
              <a:gdLst/>
              <a:ahLst/>
              <a:cxnLst/>
              <a:rect l="l" t="t" r="r" b="b"/>
              <a:pathLst>
                <a:path w="94615" h="472440">
                  <a:moveTo>
                    <a:pt x="47244" y="0"/>
                  </a:moveTo>
                  <a:lnTo>
                    <a:pt x="0" y="47244"/>
                  </a:lnTo>
                  <a:lnTo>
                    <a:pt x="23622" y="47244"/>
                  </a:lnTo>
                  <a:lnTo>
                    <a:pt x="23622" y="472440"/>
                  </a:lnTo>
                  <a:lnTo>
                    <a:pt x="70866" y="472440"/>
                  </a:lnTo>
                  <a:lnTo>
                    <a:pt x="70866" y="47244"/>
                  </a:lnTo>
                  <a:lnTo>
                    <a:pt x="94488" y="47244"/>
                  </a:lnTo>
                  <a:lnTo>
                    <a:pt x="47244" y="0"/>
                  </a:lnTo>
                  <a:close/>
                </a:path>
              </a:pathLst>
            </a:custGeom>
            <a:solidFill>
              <a:srgbClr val="402C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12582905" y="6966966"/>
              <a:ext cx="94615" cy="472440"/>
            </a:xfrm>
            <a:custGeom>
              <a:avLst/>
              <a:gdLst/>
              <a:ahLst/>
              <a:cxnLst/>
              <a:rect l="l" t="t" r="r" b="b"/>
              <a:pathLst>
                <a:path w="94615" h="472440">
                  <a:moveTo>
                    <a:pt x="23622" y="472440"/>
                  </a:moveTo>
                  <a:lnTo>
                    <a:pt x="23622" y="47244"/>
                  </a:lnTo>
                  <a:lnTo>
                    <a:pt x="0" y="47244"/>
                  </a:lnTo>
                  <a:lnTo>
                    <a:pt x="47244" y="0"/>
                  </a:lnTo>
                  <a:lnTo>
                    <a:pt x="94488" y="47244"/>
                  </a:lnTo>
                  <a:lnTo>
                    <a:pt x="70866" y="47244"/>
                  </a:lnTo>
                  <a:lnTo>
                    <a:pt x="70866" y="472440"/>
                  </a:lnTo>
                  <a:lnTo>
                    <a:pt x="23622" y="472440"/>
                  </a:lnTo>
                  <a:close/>
                </a:path>
              </a:pathLst>
            </a:custGeom>
            <a:ln w="25400">
              <a:solidFill>
                <a:srgbClr val="402C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15310865" y="7486650"/>
              <a:ext cx="94615" cy="471170"/>
            </a:xfrm>
            <a:custGeom>
              <a:avLst/>
              <a:gdLst/>
              <a:ahLst/>
              <a:cxnLst/>
              <a:rect l="l" t="t" r="r" b="b"/>
              <a:pathLst>
                <a:path w="94615" h="471170">
                  <a:moveTo>
                    <a:pt x="70866" y="0"/>
                  </a:moveTo>
                  <a:lnTo>
                    <a:pt x="23622" y="0"/>
                  </a:lnTo>
                  <a:lnTo>
                    <a:pt x="23622" y="423672"/>
                  </a:lnTo>
                  <a:lnTo>
                    <a:pt x="0" y="423672"/>
                  </a:lnTo>
                  <a:lnTo>
                    <a:pt x="47244" y="470916"/>
                  </a:lnTo>
                  <a:lnTo>
                    <a:pt x="94488" y="423672"/>
                  </a:lnTo>
                  <a:lnTo>
                    <a:pt x="70866" y="423672"/>
                  </a:lnTo>
                  <a:lnTo>
                    <a:pt x="70866" y="0"/>
                  </a:lnTo>
                  <a:close/>
                </a:path>
              </a:pathLst>
            </a:custGeom>
            <a:solidFill>
              <a:srgbClr val="402C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15310865" y="7486650"/>
              <a:ext cx="94615" cy="471170"/>
            </a:xfrm>
            <a:custGeom>
              <a:avLst/>
              <a:gdLst/>
              <a:ahLst/>
              <a:cxnLst/>
              <a:rect l="l" t="t" r="r" b="b"/>
              <a:pathLst>
                <a:path w="94615" h="471170">
                  <a:moveTo>
                    <a:pt x="70866" y="0"/>
                  </a:moveTo>
                  <a:lnTo>
                    <a:pt x="70866" y="423672"/>
                  </a:lnTo>
                  <a:lnTo>
                    <a:pt x="94488" y="423672"/>
                  </a:lnTo>
                  <a:lnTo>
                    <a:pt x="47244" y="470916"/>
                  </a:lnTo>
                  <a:lnTo>
                    <a:pt x="0" y="423672"/>
                  </a:lnTo>
                  <a:lnTo>
                    <a:pt x="23622" y="423672"/>
                  </a:lnTo>
                  <a:lnTo>
                    <a:pt x="23622" y="0"/>
                  </a:lnTo>
                  <a:lnTo>
                    <a:pt x="70866" y="0"/>
                  </a:lnTo>
                  <a:close/>
                </a:path>
              </a:pathLst>
            </a:custGeom>
            <a:ln w="25400">
              <a:solidFill>
                <a:srgbClr val="402C8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7" name="object 37"/>
          <p:cNvSpPr txBox="1"/>
          <p:nvPr/>
        </p:nvSpPr>
        <p:spPr>
          <a:xfrm>
            <a:off x="10236454" y="7097394"/>
            <a:ext cx="50101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20" b="1">
                <a:latin typeface="Trebuchet MS"/>
                <a:cs typeface="Trebuchet MS"/>
              </a:rPr>
              <a:t>2019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2747117" y="7124827"/>
            <a:ext cx="105156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0" b="1">
                <a:latin typeface="Trebuchet MS"/>
                <a:cs typeface="Trebuchet MS"/>
              </a:rPr>
              <a:t>2020-</a:t>
            </a:r>
            <a:r>
              <a:rPr dirty="0" sz="1600" spc="-20" b="1">
                <a:latin typeface="Trebuchet MS"/>
                <a:cs typeface="Trebuchet MS"/>
              </a:rPr>
              <a:t>2022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5107538" y="7138237"/>
            <a:ext cx="50101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20" b="1">
                <a:latin typeface="Trebuchet MS"/>
                <a:cs typeface="Trebuchet MS"/>
              </a:rPr>
              <a:t>2023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41" name="object 41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grpSp>
        <p:nvGrpSpPr>
          <p:cNvPr id="43" name="object 43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44" name="object 44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80976" y="2351532"/>
            <a:ext cx="4971415" cy="7935595"/>
          </a:xfrm>
          <a:custGeom>
            <a:avLst/>
            <a:gdLst/>
            <a:ahLst/>
            <a:cxnLst/>
            <a:rect l="l" t="t" r="r" b="b"/>
            <a:pathLst>
              <a:path w="4971415" h="7935595">
                <a:moveTo>
                  <a:pt x="0" y="7935468"/>
                </a:moveTo>
                <a:lnTo>
                  <a:pt x="4971287" y="7935468"/>
                </a:lnTo>
                <a:lnTo>
                  <a:pt x="4971287" y="0"/>
                </a:lnTo>
                <a:lnTo>
                  <a:pt x="0" y="0"/>
                </a:lnTo>
                <a:lnTo>
                  <a:pt x="0" y="7935468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12380976" y="2051304"/>
            <a:ext cx="4971415" cy="300355"/>
            <a:chOff x="12380976" y="2051304"/>
            <a:chExt cx="4971415" cy="300355"/>
          </a:xfrm>
        </p:grpSpPr>
        <p:sp>
          <p:nvSpPr>
            <p:cNvPr id="4" name="object 4"/>
            <p:cNvSpPr/>
            <p:nvPr/>
          </p:nvSpPr>
          <p:spPr>
            <a:xfrm>
              <a:off x="12380976" y="2051304"/>
              <a:ext cx="4971415" cy="10795"/>
            </a:xfrm>
            <a:custGeom>
              <a:avLst/>
              <a:gdLst/>
              <a:ahLst/>
              <a:cxnLst/>
              <a:rect l="l" t="t" r="r" b="b"/>
              <a:pathLst>
                <a:path w="4971415" h="10794">
                  <a:moveTo>
                    <a:pt x="0" y="10668"/>
                  </a:moveTo>
                  <a:lnTo>
                    <a:pt x="4971287" y="10668"/>
                  </a:lnTo>
                  <a:lnTo>
                    <a:pt x="4971287" y="0"/>
                  </a:lnTo>
                  <a:lnTo>
                    <a:pt x="0" y="0"/>
                  </a:lnTo>
                  <a:lnTo>
                    <a:pt x="0" y="10668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2380976" y="2061972"/>
              <a:ext cx="4971415" cy="289560"/>
            </a:xfrm>
            <a:custGeom>
              <a:avLst/>
              <a:gdLst/>
              <a:ahLst/>
              <a:cxnLst/>
              <a:rect l="l" t="t" r="r" b="b"/>
              <a:pathLst>
                <a:path w="4971415" h="289560">
                  <a:moveTo>
                    <a:pt x="4971287" y="0"/>
                  </a:moveTo>
                  <a:lnTo>
                    <a:pt x="0" y="0"/>
                  </a:lnTo>
                  <a:lnTo>
                    <a:pt x="0" y="289559"/>
                  </a:lnTo>
                  <a:lnTo>
                    <a:pt x="4971287" y="289559"/>
                  </a:lnTo>
                  <a:lnTo>
                    <a:pt x="4971287" y="0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94005" rIns="0" bIns="0" rtlCol="0" vert="horz">
            <a:spAutoFit/>
          </a:bodyPr>
          <a:lstStyle/>
          <a:p>
            <a:pPr marL="79248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Automotive</a:t>
            </a:r>
          </a:p>
          <a:p>
            <a:pPr marL="792480">
              <a:lnSpc>
                <a:spcPct val="100000"/>
              </a:lnSpc>
              <a:spcBef>
                <a:spcPts val="125"/>
              </a:spcBef>
            </a:pPr>
            <a:r>
              <a:rPr dirty="0" sz="4000" spc="-155">
                <a:solidFill>
                  <a:srgbClr val="462E89"/>
                </a:solidFill>
              </a:rPr>
              <a:t>Products</a:t>
            </a:r>
            <a:r>
              <a:rPr dirty="0" sz="4000" spc="-409">
                <a:solidFill>
                  <a:srgbClr val="462E89"/>
                </a:solidFill>
              </a:rPr>
              <a:t> </a:t>
            </a:r>
            <a:r>
              <a:rPr dirty="0" sz="4000" spc="760">
                <a:solidFill>
                  <a:srgbClr val="462E89"/>
                </a:solidFill>
              </a:rPr>
              <a:t>–</a:t>
            </a:r>
            <a:r>
              <a:rPr dirty="0" sz="4000" spc="-450">
                <a:solidFill>
                  <a:srgbClr val="462E89"/>
                </a:solidFill>
              </a:rPr>
              <a:t> </a:t>
            </a:r>
            <a:r>
              <a:rPr dirty="0" sz="4000" spc="-225">
                <a:solidFill>
                  <a:srgbClr val="462E89"/>
                </a:solidFill>
              </a:rPr>
              <a:t>Switches</a:t>
            </a:r>
            <a:r>
              <a:rPr dirty="0" sz="4000" spc="-400">
                <a:solidFill>
                  <a:srgbClr val="462E89"/>
                </a:solidFill>
              </a:rPr>
              <a:t> </a:t>
            </a:r>
            <a:r>
              <a:rPr dirty="0" sz="4000" spc="-395">
                <a:solidFill>
                  <a:srgbClr val="462E89"/>
                </a:solidFill>
              </a:rPr>
              <a:t>&amp;</a:t>
            </a:r>
            <a:r>
              <a:rPr dirty="0" sz="4000" spc="-455">
                <a:solidFill>
                  <a:srgbClr val="462E89"/>
                </a:solidFill>
              </a:rPr>
              <a:t> </a:t>
            </a:r>
            <a:r>
              <a:rPr dirty="0" sz="4000" spc="-85">
                <a:solidFill>
                  <a:srgbClr val="462E89"/>
                </a:solidFill>
              </a:rPr>
              <a:t>Modules</a:t>
            </a:r>
            <a:endParaRPr sz="4000"/>
          </a:p>
        </p:txBody>
      </p:sp>
      <p:sp>
        <p:nvSpPr>
          <p:cNvPr id="7" name="object 7"/>
          <p:cNvSpPr txBox="1"/>
          <p:nvPr/>
        </p:nvSpPr>
        <p:spPr>
          <a:xfrm>
            <a:off x="12796139" y="2548585"/>
            <a:ext cx="3997960" cy="7043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2400" spc="-135">
                <a:solidFill>
                  <a:srgbClr val="402C85"/>
                </a:solidFill>
                <a:latin typeface="Arial Black"/>
                <a:cs typeface="Arial Black"/>
              </a:rPr>
              <a:t>Switches</a:t>
            </a:r>
            <a:r>
              <a:rPr dirty="0" sz="2400" spc="-270">
                <a:solidFill>
                  <a:srgbClr val="402C85"/>
                </a:solidFill>
                <a:latin typeface="Arial Black"/>
                <a:cs typeface="Arial Black"/>
              </a:rPr>
              <a:t> </a:t>
            </a:r>
            <a:r>
              <a:rPr dirty="0" sz="2400" spc="-245">
                <a:solidFill>
                  <a:srgbClr val="402C85"/>
                </a:solidFill>
                <a:latin typeface="Arial Black"/>
                <a:cs typeface="Arial Black"/>
              </a:rPr>
              <a:t>&amp;</a:t>
            </a:r>
            <a:r>
              <a:rPr dirty="0" sz="2400" spc="-275">
                <a:solidFill>
                  <a:srgbClr val="402C85"/>
                </a:solidFill>
                <a:latin typeface="Arial Black"/>
                <a:cs typeface="Arial Black"/>
              </a:rPr>
              <a:t> </a:t>
            </a:r>
            <a:r>
              <a:rPr dirty="0" sz="2400" spc="-10">
                <a:solidFill>
                  <a:srgbClr val="402C85"/>
                </a:solidFill>
                <a:latin typeface="Arial Black"/>
                <a:cs typeface="Arial Black"/>
              </a:rPr>
              <a:t>Modules</a:t>
            </a:r>
            <a:endParaRPr sz="2400">
              <a:latin typeface="Arial Black"/>
              <a:cs typeface="Arial Black"/>
            </a:endParaRPr>
          </a:p>
          <a:p>
            <a:pPr marL="286385" marR="525145" indent="-287020">
              <a:lnSpc>
                <a:spcPct val="100000"/>
              </a:lnSpc>
              <a:spcBef>
                <a:spcPts val="50"/>
              </a:spcBef>
              <a:buFont typeface="Arial"/>
              <a:buChar char="•"/>
              <a:tabLst>
                <a:tab pos="286385" algn="l"/>
              </a:tabLst>
            </a:pPr>
            <a:r>
              <a:rPr dirty="0" sz="1800" spc="85">
                <a:latin typeface="Lucida Sans Unicode"/>
                <a:cs typeface="Lucida Sans Unicode"/>
              </a:rPr>
              <a:t>Car</a:t>
            </a:r>
            <a:r>
              <a:rPr dirty="0" sz="1800" spc="5">
                <a:latin typeface="Lucida Sans Unicode"/>
                <a:cs typeface="Lucida Sans Unicode"/>
              </a:rPr>
              <a:t> </a:t>
            </a:r>
            <a:r>
              <a:rPr dirty="0" sz="1800" spc="90">
                <a:latin typeface="Lucida Sans Unicode"/>
                <a:cs typeface="Lucida Sans Unicode"/>
              </a:rPr>
              <a:t>Seat</a:t>
            </a:r>
            <a:r>
              <a:rPr dirty="0" sz="1800" spc="25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Adjustment</a:t>
            </a:r>
            <a:r>
              <a:rPr dirty="0" sz="1800" spc="-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Switch Module</a:t>
            </a:r>
            <a:endParaRPr sz="1800">
              <a:latin typeface="Lucida Sans Unicode"/>
              <a:cs typeface="Lucida Sans Unicode"/>
            </a:endParaRPr>
          </a:p>
          <a:p>
            <a:pPr marL="286385" indent="-28638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86385" algn="l"/>
              </a:tabLst>
            </a:pPr>
            <a:r>
              <a:rPr dirty="0" sz="1800" spc="50">
                <a:latin typeface="Lucida Sans Unicode"/>
                <a:cs typeface="Lucida Sans Unicode"/>
              </a:rPr>
              <a:t>Combination</a:t>
            </a:r>
            <a:r>
              <a:rPr dirty="0" sz="1800">
                <a:latin typeface="Lucida Sans Unicode"/>
                <a:cs typeface="Lucida Sans Unicode"/>
              </a:rPr>
              <a:t> Switch</a:t>
            </a:r>
            <a:r>
              <a:rPr dirty="0" sz="1800" spc="2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Module</a:t>
            </a:r>
            <a:endParaRPr sz="1800">
              <a:latin typeface="Lucida Sans Unicode"/>
              <a:cs typeface="Lucida Sans Unicode"/>
            </a:endParaRPr>
          </a:p>
          <a:p>
            <a:pPr marL="286385" marR="457200" indent="-28702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86385" algn="l"/>
              </a:tabLst>
            </a:pPr>
            <a:r>
              <a:rPr dirty="0" sz="1800">
                <a:latin typeface="Lucida Sans Unicode"/>
                <a:cs typeface="Lucida Sans Unicode"/>
              </a:rPr>
              <a:t>Multifunction</a:t>
            </a:r>
            <a:r>
              <a:rPr dirty="0" sz="1800" spc="-20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Steering</a:t>
            </a:r>
            <a:r>
              <a:rPr dirty="0" sz="1800" spc="30">
                <a:latin typeface="Lucida Sans Unicode"/>
                <a:cs typeface="Lucida Sans Unicode"/>
              </a:rPr>
              <a:t> </a:t>
            </a:r>
            <a:r>
              <a:rPr dirty="0" sz="1800" spc="60">
                <a:latin typeface="Lucida Sans Unicode"/>
                <a:cs typeface="Lucida Sans Unicode"/>
              </a:rPr>
              <a:t>Wheel </a:t>
            </a:r>
            <a:r>
              <a:rPr dirty="0" sz="1800">
                <a:latin typeface="Lucida Sans Unicode"/>
                <a:cs typeface="Lucida Sans Unicode"/>
              </a:rPr>
              <a:t>Scroll</a:t>
            </a:r>
            <a:r>
              <a:rPr dirty="0" sz="1800" spc="50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Button</a:t>
            </a:r>
            <a:r>
              <a:rPr dirty="0" sz="1800" spc="20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Switch</a:t>
            </a:r>
            <a:r>
              <a:rPr dirty="0" sz="1800" spc="3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Module</a:t>
            </a:r>
            <a:endParaRPr sz="1800">
              <a:latin typeface="Lucida Sans Unicode"/>
              <a:cs typeface="Lucida Sans Unicode"/>
            </a:endParaRPr>
          </a:p>
          <a:p>
            <a:pPr marL="286385" indent="-28638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86385" algn="l"/>
              </a:tabLst>
            </a:pPr>
            <a:r>
              <a:rPr dirty="0" sz="1800">
                <a:latin typeface="Lucida Sans Unicode"/>
                <a:cs typeface="Lucida Sans Unicode"/>
              </a:rPr>
              <a:t>Electronic</a:t>
            </a:r>
            <a:r>
              <a:rPr dirty="0" sz="1800" spc="15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Park</a:t>
            </a:r>
            <a:r>
              <a:rPr dirty="0" sz="1800" spc="50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Brake</a:t>
            </a:r>
            <a:r>
              <a:rPr dirty="0" sz="1800" spc="4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Switch</a:t>
            </a:r>
            <a:endParaRPr sz="1800">
              <a:latin typeface="Lucida Sans Unicode"/>
              <a:cs typeface="Lucida Sans Unicode"/>
            </a:endParaRPr>
          </a:p>
          <a:p>
            <a:pPr marL="286385" marR="5080" indent="-287020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286385" algn="l"/>
              </a:tabLst>
            </a:pPr>
            <a:r>
              <a:rPr dirty="0" sz="1800" spc="50">
                <a:latin typeface="Lucida Sans Unicode"/>
                <a:cs typeface="Lucida Sans Unicode"/>
              </a:rPr>
              <a:t>Center</a:t>
            </a:r>
            <a:r>
              <a:rPr dirty="0" sz="1800" spc="20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Control</a:t>
            </a:r>
            <a:r>
              <a:rPr dirty="0" sz="1800" spc="5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Adjustment</a:t>
            </a:r>
            <a:r>
              <a:rPr dirty="0" sz="1800" spc="50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Knob </a:t>
            </a:r>
            <a:r>
              <a:rPr dirty="0" sz="1800" spc="-10">
                <a:latin typeface="Lucida Sans Unicode"/>
                <a:cs typeface="Lucida Sans Unicode"/>
              </a:rPr>
              <a:t>Switch</a:t>
            </a:r>
            <a:endParaRPr sz="1800">
              <a:latin typeface="Lucida Sans Unicode"/>
              <a:cs typeface="Lucida Sans Unicode"/>
            </a:endParaRPr>
          </a:p>
          <a:p>
            <a:pPr marL="286385" indent="-28638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86385" algn="l"/>
              </a:tabLst>
            </a:pPr>
            <a:r>
              <a:rPr dirty="0" sz="1800">
                <a:latin typeface="Lucida Sans Unicode"/>
                <a:cs typeface="Lucida Sans Unicode"/>
              </a:rPr>
              <a:t>Encoder,</a:t>
            </a:r>
            <a:r>
              <a:rPr dirty="0" sz="1800" spc="80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Potentiometer,</a:t>
            </a:r>
            <a:r>
              <a:rPr dirty="0" sz="1800" spc="4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Switch</a:t>
            </a:r>
            <a:endParaRPr sz="18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2710"/>
              </a:spcBef>
            </a:pPr>
            <a:r>
              <a:rPr dirty="0" sz="2400" spc="-60">
                <a:solidFill>
                  <a:srgbClr val="402C85"/>
                </a:solidFill>
                <a:latin typeface="Arial Black"/>
                <a:cs typeface="Arial Black"/>
              </a:rPr>
              <a:t>Application</a:t>
            </a:r>
            <a:r>
              <a:rPr dirty="0" sz="2400" spc="-235">
                <a:solidFill>
                  <a:srgbClr val="402C85"/>
                </a:solidFill>
                <a:latin typeface="Arial Black"/>
                <a:cs typeface="Arial Black"/>
              </a:rPr>
              <a:t> </a:t>
            </a:r>
            <a:r>
              <a:rPr dirty="0" sz="2400" spc="-20">
                <a:solidFill>
                  <a:srgbClr val="402C85"/>
                </a:solidFill>
                <a:latin typeface="Arial Black"/>
                <a:cs typeface="Arial Black"/>
              </a:rPr>
              <a:t>Area</a:t>
            </a:r>
            <a:endParaRPr sz="2400">
              <a:latin typeface="Arial Black"/>
              <a:cs typeface="Arial Black"/>
            </a:endParaRPr>
          </a:p>
          <a:p>
            <a:pPr marL="286385" indent="-286385">
              <a:lnSpc>
                <a:spcPct val="100000"/>
              </a:lnSpc>
              <a:spcBef>
                <a:spcPts val="50"/>
              </a:spcBef>
              <a:buFont typeface="Arial"/>
              <a:buChar char="•"/>
              <a:tabLst>
                <a:tab pos="286385" algn="l"/>
              </a:tabLst>
            </a:pPr>
            <a:r>
              <a:rPr dirty="0" sz="1800" spc="85">
                <a:latin typeface="Lucida Sans Unicode"/>
                <a:cs typeface="Lucida Sans Unicode"/>
              </a:rPr>
              <a:t>Car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90">
                <a:latin typeface="Lucida Sans Unicode"/>
                <a:cs typeface="Lucida Sans Unicode"/>
              </a:rPr>
              <a:t>Seat</a:t>
            </a:r>
            <a:r>
              <a:rPr dirty="0" sz="1800" spc="-7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Adjustment</a:t>
            </a:r>
            <a:endParaRPr sz="1800">
              <a:latin typeface="Lucida Sans Unicode"/>
              <a:cs typeface="Lucida Sans Unicode"/>
            </a:endParaRPr>
          </a:p>
          <a:p>
            <a:pPr marL="286385" indent="-28638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86385" algn="l"/>
              </a:tabLst>
            </a:pPr>
            <a:r>
              <a:rPr dirty="0" sz="1800" spc="85">
                <a:latin typeface="Lucida Sans Unicode"/>
                <a:cs typeface="Lucida Sans Unicode"/>
              </a:rPr>
              <a:t>Car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90">
                <a:latin typeface="Lucida Sans Unicode"/>
                <a:cs typeface="Lucida Sans Unicode"/>
              </a:rPr>
              <a:t>Seat</a:t>
            </a:r>
            <a:r>
              <a:rPr dirty="0" sz="1800" spc="-8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Heating</a:t>
            </a:r>
            <a:endParaRPr sz="1800">
              <a:latin typeface="Lucida Sans Unicode"/>
              <a:cs typeface="Lucida Sans Unicode"/>
            </a:endParaRPr>
          </a:p>
          <a:p>
            <a:pPr marL="286385" indent="-28638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86385" algn="l"/>
              </a:tabLst>
            </a:pPr>
            <a:r>
              <a:rPr dirty="0" sz="1800">
                <a:latin typeface="Lucida Sans Unicode"/>
                <a:cs typeface="Lucida Sans Unicode"/>
              </a:rPr>
              <a:t>Multifunction</a:t>
            </a:r>
            <a:r>
              <a:rPr dirty="0" sz="1800" spc="-20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Steering</a:t>
            </a:r>
            <a:r>
              <a:rPr dirty="0" sz="1800" spc="30">
                <a:latin typeface="Lucida Sans Unicode"/>
                <a:cs typeface="Lucida Sans Unicode"/>
              </a:rPr>
              <a:t> </a:t>
            </a:r>
            <a:r>
              <a:rPr dirty="0" sz="1800" spc="60">
                <a:latin typeface="Lucida Sans Unicode"/>
                <a:cs typeface="Lucida Sans Unicode"/>
              </a:rPr>
              <a:t>Wheel</a:t>
            </a:r>
            <a:endParaRPr sz="1800">
              <a:latin typeface="Lucida Sans Unicode"/>
              <a:cs typeface="Lucida Sans Unicode"/>
            </a:endParaRPr>
          </a:p>
          <a:p>
            <a:pPr marL="286385" indent="-28638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86385" algn="l"/>
              </a:tabLst>
            </a:pPr>
            <a:r>
              <a:rPr dirty="0" sz="1800">
                <a:latin typeface="Lucida Sans Unicode"/>
                <a:cs typeface="Lucida Sans Unicode"/>
              </a:rPr>
              <a:t>Electrical</a:t>
            </a:r>
            <a:r>
              <a:rPr dirty="0" sz="1800" spc="20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Parking</a:t>
            </a:r>
            <a:r>
              <a:rPr dirty="0" sz="1800" spc="8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Brake</a:t>
            </a:r>
            <a:endParaRPr sz="1800">
              <a:latin typeface="Lucida Sans Unicode"/>
              <a:cs typeface="Lucida Sans Unicode"/>
            </a:endParaRPr>
          </a:p>
          <a:p>
            <a:pPr marL="286385" indent="-28638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86385" algn="l"/>
              </a:tabLst>
            </a:pPr>
            <a:r>
              <a:rPr dirty="0" sz="1800" spc="85">
                <a:latin typeface="Lucida Sans Unicode"/>
                <a:cs typeface="Lucida Sans Unicode"/>
              </a:rPr>
              <a:t>Car</a:t>
            </a:r>
            <a:r>
              <a:rPr dirty="0" sz="1800" spc="-90">
                <a:latin typeface="Lucida Sans Unicode"/>
                <a:cs typeface="Lucida Sans Unicode"/>
              </a:rPr>
              <a:t> </a:t>
            </a:r>
            <a:r>
              <a:rPr dirty="0" sz="1800" spc="55">
                <a:latin typeface="Lucida Sans Unicode"/>
                <a:cs typeface="Lucida Sans Unicode"/>
              </a:rPr>
              <a:t>Window</a:t>
            </a:r>
            <a:r>
              <a:rPr dirty="0" sz="1800" spc="-80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Lift</a:t>
            </a:r>
            <a:endParaRPr sz="1800">
              <a:latin typeface="Lucida Sans Unicode"/>
              <a:cs typeface="Lucida Sans Unicode"/>
            </a:endParaRPr>
          </a:p>
          <a:p>
            <a:pPr marL="286385" indent="-28638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86385" algn="l"/>
              </a:tabLst>
            </a:pPr>
            <a:r>
              <a:rPr dirty="0" sz="1800" spc="85">
                <a:latin typeface="Lucida Sans Unicode"/>
                <a:cs typeface="Lucida Sans Unicode"/>
              </a:rPr>
              <a:t>Car</a:t>
            </a:r>
            <a:r>
              <a:rPr dirty="0" sz="1800" spc="-9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Audio</a:t>
            </a:r>
            <a:endParaRPr sz="1800">
              <a:latin typeface="Lucida Sans Unicode"/>
              <a:cs typeface="Lucida Sans Unicode"/>
            </a:endParaRPr>
          </a:p>
          <a:p>
            <a:pPr marL="286385" indent="-28638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86385" algn="l"/>
              </a:tabLst>
            </a:pPr>
            <a:r>
              <a:rPr dirty="0" sz="1800">
                <a:latin typeface="Lucida Sans Unicode"/>
                <a:cs typeface="Lucida Sans Unicode"/>
              </a:rPr>
              <a:t>Vehicle</a:t>
            </a:r>
            <a:r>
              <a:rPr dirty="0" sz="1800" spc="14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Instrument</a:t>
            </a:r>
            <a:endParaRPr sz="1800">
              <a:latin typeface="Lucida Sans Unicode"/>
              <a:cs typeface="Lucida Sans Unicode"/>
            </a:endParaRPr>
          </a:p>
          <a:p>
            <a:pPr marL="286385" indent="-28638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86385" algn="l"/>
              </a:tabLst>
            </a:pPr>
            <a:r>
              <a:rPr dirty="0" sz="1800" spc="85">
                <a:latin typeface="Lucida Sans Unicode"/>
                <a:cs typeface="Lucida Sans Unicode"/>
              </a:rPr>
              <a:t>Car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60">
                <a:latin typeface="Lucida Sans Unicode"/>
                <a:cs typeface="Lucida Sans Unicode"/>
              </a:rPr>
              <a:t>Air</a:t>
            </a:r>
            <a:r>
              <a:rPr dirty="0" sz="1800" spc="-8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Conditioner</a:t>
            </a:r>
            <a:endParaRPr sz="1800">
              <a:latin typeface="Lucida Sans Unicode"/>
              <a:cs typeface="Lucida Sans Unicode"/>
            </a:endParaRPr>
          </a:p>
          <a:p>
            <a:pPr marL="286385" indent="-286385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286385" algn="l"/>
              </a:tabLst>
            </a:pPr>
            <a:r>
              <a:rPr dirty="0" sz="1800" spc="70">
                <a:latin typeface="Lucida Sans Unicode"/>
                <a:cs typeface="Lucida Sans Unicode"/>
              </a:rPr>
              <a:t>Lamp</a:t>
            </a:r>
            <a:r>
              <a:rPr dirty="0" sz="1800" spc="-60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Angle</a:t>
            </a:r>
            <a:r>
              <a:rPr dirty="0" sz="1800" spc="-4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Control</a:t>
            </a:r>
            <a:endParaRPr sz="1800">
              <a:latin typeface="Lucida Sans Unicode"/>
              <a:cs typeface="Lucida Sans Unicode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3916" y="2305811"/>
            <a:ext cx="10210800" cy="7760208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10" name="object 10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13" name="object 13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41579" rIns="0" bIns="0" rtlCol="0" vert="horz">
            <a:spAutoFit/>
          </a:bodyPr>
          <a:lstStyle/>
          <a:p>
            <a:pPr marL="792480">
              <a:lnSpc>
                <a:spcPct val="100000"/>
              </a:lnSpc>
              <a:spcBef>
                <a:spcPts val="105"/>
              </a:spcBef>
            </a:pPr>
            <a:r>
              <a:rPr dirty="0" spc="-10"/>
              <a:t>Automotive</a:t>
            </a:r>
          </a:p>
          <a:p>
            <a:pPr marL="792480">
              <a:lnSpc>
                <a:spcPct val="100000"/>
              </a:lnSpc>
              <a:spcBef>
                <a:spcPts val="125"/>
              </a:spcBef>
            </a:pPr>
            <a:r>
              <a:rPr dirty="0" sz="4000" spc="-155">
                <a:solidFill>
                  <a:srgbClr val="462E89"/>
                </a:solidFill>
              </a:rPr>
              <a:t>Products</a:t>
            </a:r>
            <a:r>
              <a:rPr dirty="0" sz="4000" spc="-415">
                <a:solidFill>
                  <a:srgbClr val="462E89"/>
                </a:solidFill>
              </a:rPr>
              <a:t> </a:t>
            </a:r>
            <a:r>
              <a:rPr dirty="0" sz="4000" spc="975">
                <a:solidFill>
                  <a:srgbClr val="462E89"/>
                </a:solidFill>
              </a:rPr>
              <a:t>-</a:t>
            </a:r>
            <a:r>
              <a:rPr dirty="0" sz="4000" spc="-445">
                <a:solidFill>
                  <a:srgbClr val="462E89"/>
                </a:solidFill>
              </a:rPr>
              <a:t> </a:t>
            </a:r>
            <a:r>
              <a:rPr dirty="0" sz="4000" spc="-145">
                <a:solidFill>
                  <a:srgbClr val="462E89"/>
                </a:solidFill>
              </a:rPr>
              <a:t>Telematic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6319" y="2356100"/>
            <a:ext cx="10241280" cy="785926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2783439" y="2549143"/>
            <a:ext cx="3899535" cy="72110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08585">
              <a:lnSpc>
                <a:spcPct val="100000"/>
              </a:lnSpc>
              <a:spcBef>
                <a:spcPts val="100"/>
              </a:spcBef>
            </a:pPr>
            <a:r>
              <a:rPr dirty="0" sz="2400" spc="-110">
                <a:solidFill>
                  <a:srgbClr val="402C85"/>
                </a:solidFill>
                <a:latin typeface="Arial Black"/>
                <a:cs typeface="Arial Black"/>
              </a:rPr>
              <a:t>Telematic</a:t>
            </a:r>
            <a:r>
              <a:rPr dirty="0" sz="2400" spc="-229">
                <a:solidFill>
                  <a:srgbClr val="402C85"/>
                </a:solidFill>
                <a:latin typeface="Arial Black"/>
                <a:cs typeface="Arial Black"/>
              </a:rPr>
              <a:t> </a:t>
            </a:r>
            <a:r>
              <a:rPr dirty="0" sz="2400" spc="-80">
                <a:solidFill>
                  <a:srgbClr val="402C85"/>
                </a:solidFill>
                <a:latin typeface="Arial Black"/>
                <a:cs typeface="Arial Black"/>
              </a:rPr>
              <a:t>Connectors</a:t>
            </a:r>
            <a:r>
              <a:rPr dirty="0" sz="2400" spc="-240">
                <a:solidFill>
                  <a:srgbClr val="402C85"/>
                </a:solidFill>
                <a:latin typeface="Arial Black"/>
                <a:cs typeface="Arial Black"/>
              </a:rPr>
              <a:t> </a:t>
            </a:r>
            <a:r>
              <a:rPr dirty="0" sz="2400" spc="-90">
                <a:solidFill>
                  <a:srgbClr val="402C85"/>
                </a:solidFill>
                <a:latin typeface="Arial Black"/>
                <a:cs typeface="Arial Black"/>
              </a:rPr>
              <a:t>&amp; </a:t>
            </a:r>
            <a:r>
              <a:rPr dirty="0" sz="2400" spc="-50">
                <a:solidFill>
                  <a:srgbClr val="402C85"/>
                </a:solidFill>
                <a:latin typeface="Arial Black"/>
                <a:cs typeface="Arial Black"/>
              </a:rPr>
              <a:t>Cable</a:t>
            </a:r>
            <a:r>
              <a:rPr dirty="0" sz="2400" spc="-270">
                <a:solidFill>
                  <a:srgbClr val="402C85"/>
                </a:solidFill>
                <a:latin typeface="Arial Black"/>
                <a:cs typeface="Arial Black"/>
              </a:rPr>
              <a:t> </a:t>
            </a:r>
            <a:r>
              <a:rPr dirty="0" sz="2400" spc="-10">
                <a:solidFill>
                  <a:srgbClr val="402C85"/>
                </a:solidFill>
                <a:latin typeface="Arial Black"/>
                <a:cs typeface="Arial Black"/>
              </a:rPr>
              <a:t>Assemblies</a:t>
            </a:r>
            <a:endParaRPr sz="2400">
              <a:latin typeface="Arial Black"/>
              <a:cs typeface="Arial Black"/>
            </a:endParaRPr>
          </a:p>
          <a:p>
            <a:pPr marL="299085" indent="-286385">
              <a:lnSpc>
                <a:spcPct val="100000"/>
              </a:lnSpc>
              <a:spcBef>
                <a:spcPts val="45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1800" spc="-10">
                <a:latin typeface="Lucida Sans Unicode"/>
                <a:cs typeface="Lucida Sans Unicode"/>
              </a:rPr>
              <a:t>FAKRA</a:t>
            </a:r>
            <a:endParaRPr sz="1800">
              <a:latin typeface="Lucida Sans Unicode"/>
              <a:cs typeface="Lucida Sans Unicode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1800" spc="-40">
                <a:latin typeface="Lucida Sans Unicode"/>
                <a:cs typeface="Lucida Sans Unicode"/>
              </a:rPr>
              <a:t>X-</a:t>
            </a:r>
            <a:r>
              <a:rPr dirty="0" sz="1800" spc="-10">
                <a:latin typeface="Lucida Sans Unicode"/>
                <a:cs typeface="Lucida Sans Unicode"/>
              </a:rPr>
              <a:t>FAKRA</a:t>
            </a:r>
            <a:endParaRPr sz="1800">
              <a:latin typeface="Lucida Sans Unicode"/>
              <a:cs typeface="Lucida Sans Unicode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1800" spc="-25">
                <a:latin typeface="Lucida Sans Unicode"/>
                <a:cs typeface="Lucida Sans Unicode"/>
              </a:rPr>
              <a:t>HSD</a:t>
            </a:r>
            <a:endParaRPr sz="1800">
              <a:latin typeface="Lucida Sans Unicode"/>
              <a:cs typeface="Lucida Sans Unicode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1800" spc="-10">
                <a:latin typeface="Lucida Sans Unicode"/>
                <a:cs typeface="Lucida Sans Unicode"/>
              </a:rPr>
              <a:t>HSL/USB</a:t>
            </a:r>
            <a:endParaRPr sz="1800">
              <a:latin typeface="Lucida Sans Unicode"/>
              <a:cs typeface="Lucida Sans Unicode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1800" spc="-10">
                <a:latin typeface="Lucida Sans Unicode"/>
                <a:cs typeface="Lucida Sans Unicode"/>
              </a:rPr>
              <a:t>HSN</a:t>
            </a:r>
            <a:r>
              <a:rPr dirty="0" sz="1800" spc="85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(Ethernet</a:t>
            </a:r>
            <a:r>
              <a:rPr dirty="0" sz="1800" spc="65">
                <a:latin typeface="Lucida Sans Unicode"/>
                <a:cs typeface="Lucida Sans Unicode"/>
              </a:rPr>
              <a:t> </a:t>
            </a:r>
            <a:r>
              <a:rPr dirty="0" sz="1800" spc="45">
                <a:latin typeface="Lucida Sans Unicode"/>
                <a:cs typeface="Lucida Sans Unicode"/>
              </a:rPr>
              <a:t>Series)</a:t>
            </a:r>
            <a:endParaRPr sz="1800">
              <a:latin typeface="Lucida Sans Unicode"/>
              <a:cs typeface="Lucida Sans Unicode"/>
            </a:endParaRPr>
          </a:p>
          <a:p>
            <a:pPr marL="299085" indent="-286385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1800">
                <a:latin typeface="Lucida Sans Unicode"/>
                <a:cs typeface="Lucida Sans Unicode"/>
              </a:rPr>
              <a:t>Type-</a:t>
            </a:r>
            <a:r>
              <a:rPr dirty="0" sz="1800" spc="85">
                <a:latin typeface="Lucida Sans Unicode"/>
                <a:cs typeface="Lucida Sans Unicode"/>
              </a:rPr>
              <a:t>C</a:t>
            </a:r>
            <a:endParaRPr sz="18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2710"/>
              </a:spcBef>
            </a:pPr>
            <a:r>
              <a:rPr dirty="0" sz="2400" spc="-60">
                <a:solidFill>
                  <a:srgbClr val="402C85"/>
                </a:solidFill>
                <a:latin typeface="Arial Black"/>
                <a:cs typeface="Arial Black"/>
              </a:rPr>
              <a:t>Application</a:t>
            </a:r>
            <a:r>
              <a:rPr dirty="0" sz="2400" spc="-235">
                <a:solidFill>
                  <a:srgbClr val="402C85"/>
                </a:solidFill>
                <a:latin typeface="Arial Black"/>
                <a:cs typeface="Arial Black"/>
              </a:rPr>
              <a:t> </a:t>
            </a:r>
            <a:r>
              <a:rPr dirty="0" sz="2400" spc="-20">
                <a:solidFill>
                  <a:srgbClr val="402C85"/>
                </a:solidFill>
                <a:latin typeface="Arial Black"/>
                <a:cs typeface="Arial Black"/>
              </a:rPr>
              <a:t>Area</a:t>
            </a:r>
            <a:endParaRPr sz="2400">
              <a:latin typeface="Arial Black"/>
              <a:cs typeface="Arial Black"/>
            </a:endParaRPr>
          </a:p>
          <a:p>
            <a:pPr marL="299085" indent="-286385">
              <a:lnSpc>
                <a:spcPct val="100000"/>
              </a:lnSpc>
              <a:spcBef>
                <a:spcPts val="5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1800">
                <a:latin typeface="Lucida Sans Unicode"/>
                <a:cs typeface="Lucida Sans Unicode"/>
              </a:rPr>
              <a:t>360°</a:t>
            </a:r>
            <a:r>
              <a:rPr dirty="0" sz="1800" spc="40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Surround</a:t>
            </a:r>
            <a:r>
              <a:rPr dirty="0" sz="1800" spc="50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View</a:t>
            </a:r>
            <a:r>
              <a:rPr dirty="0" sz="1800" spc="40">
                <a:latin typeface="Lucida Sans Unicode"/>
                <a:cs typeface="Lucida Sans Unicode"/>
              </a:rPr>
              <a:t> </a:t>
            </a:r>
            <a:r>
              <a:rPr dirty="0" sz="1800" spc="110">
                <a:latin typeface="Lucida Sans Unicode"/>
                <a:cs typeface="Lucida Sans Unicode"/>
              </a:rPr>
              <a:t>Camera</a:t>
            </a:r>
            <a:endParaRPr sz="1800">
              <a:latin typeface="Lucida Sans Unicode"/>
              <a:cs typeface="Lucida Sans Unicode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1800" spc="80">
                <a:latin typeface="Lucida Sans Unicode"/>
                <a:cs typeface="Lucida Sans Unicode"/>
              </a:rPr>
              <a:t>Advanced</a:t>
            </a:r>
            <a:r>
              <a:rPr dirty="0" sz="1800" spc="-75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Driver</a:t>
            </a:r>
            <a:r>
              <a:rPr dirty="0" sz="1800" spc="-6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Assistance</a:t>
            </a:r>
            <a:endParaRPr sz="1800">
              <a:latin typeface="Lucida Sans Unicode"/>
              <a:cs typeface="Lucida Sans Unicode"/>
            </a:endParaRPr>
          </a:p>
          <a:p>
            <a:pPr marL="299085">
              <a:lnSpc>
                <a:spcPct val="100000"/>
              </a:lnSpc>
            </a:pPr>
            <a:r>
              <a:rPr dirty="0" sz="1800" spc="70">
                <a:latin typeface="Lucida Sans Unicode"/>
                <a:cs typeface="Lucida Sans Unicode"/>
              </a:rPr>
              <a:t>System</a:t>
            </a:r>
            <a:r>
              <a:rPr dirty="0" sz="1800" spc="-85">
                <a:latin typeface="Lucida Sans Unicode"/>
                <a:cs typeface="Lucida Sans Unicode"/>
              </a:rPr>
              <a:t> </a:t>
            </a:r>
            <a:r>
              <a:rPr dirty="0" sz="1800" spc="55">
                <a:latin typeface="Lucida Sans Unicode"/>
                <a:cs typeface="Lucida Sans Unicode"/>
              </a:rPr>
              <a:t>(ADAS)</a:t>
            </a:r>
            <a:endParaRPr sz="1800">
              <a:latin typeface="Lucida Sans Unicode"/>
              <a:cs typeface="Lucida Sans Unicode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1800" spc="-35">
                <a:latin typeface="Lucida Sans Unicode"/>
                <a:cs typeface="Lucida Sans Unicode"/>
              </a:rPr>
              <a:t>In-</a:t>
            </a:r>
            <a:r>
              <a:rPr dirty="0" sz="1800">
                <a:latin typeface="Lucida Sans Unicode"/>
                <a:cs typeface="Lucida Sans Unicode"/>
              </a:rPr>
              <a:t>Vehicle</a:t>
            </a:r>
            <a:r>
              <a:rPr dirty="0" sz="1800" spc="200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Infotainment</a:t>
            </a:r>
            <a:r>
              <a:rPr dirty="0" sz="1800" spc="215">
                <a:latin typeface="Lucida Sans Unicode"/>
                <a:cs typeface="Lucida Sans Unicode"/>
              </a:rPr>
              <a:t> </a:t>
            </a:r>
            <a:r>
              <a:rPr dirty="0" sz="1800" spc="60">
                <a:latin typeface="Lucida Sans Unicode"/>
                <a:cs typeface="Lucida Sans Unicode"/>
              </a:rPr>
              <a:t>System</a:t>
            </a:r>
            <a:endParaRPr sz="1800">
              <a:latin typeface="Lucida Sans Unicode"/>
              <a:cs typeface="Lucida Sans Unicode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1800" spc="-10">
                <a:latin typeface="Lucida Sans Unicode"/>
                <a:cs typeface="Lucida Sans Unicode"/>
              </a:rPr>
              <a:t>Telematics</a:t>
            </a:r>
            <a:endParaRPr sz="1800">
              <a:latin typeface="Lucida Sans Unicode"/>
              <a:cs typeface="Lucida Sans Unicode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1800">
                <a:latin typeface="Lucida Sans Unicode"/>
                <a:cs typeface="Lucida Sans Unicode"/>
              </a:rPr>
              <a:t>Wireless</a:t>
            </a:r>
            <a:r>
              <a:rPr dirty="0" sz="1800" spc="110">
                <a:latin typeface="Lucida Sans Unicode"/>
                <a:cs typeface="Lucida Sans Unicode"/>
              </a:rPr>
              <a:t> </a:t>
            </a:r>
            <a:r>
              <a:rPr dirty="0" sz="1800" spc="55">
                <a:latin typeface="Lucida Sans Unicode"/>
                <a:cs typeface="Lucida Sans Unicode"/>
              </a:rPr>
              <a:t>Communication</a:t>
            </a:r>
            <a:endParaRPr sz="1800">
              <a:latin typeface="Lucida Sans Unicode"/>
              <a:cs typeface="Lucida Sans Unicode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1800">
                <a:latin typeface="Lucida Sans Unicode"/>
                <a:cs typeface="Lucida Sans Unicode"/>
              </a:rPr>
              <a:t>Autonomous</a:t>
            </a:r>
            <a:r>
              <a:rPr dirty="0" sz="1800" spc="85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Driving</a:t>
            </a:r>
            <a:r>
              <a:rPr dirty="0" sz="1800" spc="100">
                <a:latin typeface="Lucida Sans Unicode"/>
                <a:cs typeface="Lucida Sans Unicode"/>
              </a:rPr>
              <a:t> </a:t>
            </a:r>
            <a:r>
              <a:rPr dirty="0" sz="1800" spc="60">
                <a:latin typeface="Lucida Sans Unicode"/>
                <a:cs typeface="Lucida Sans Unicode"/>
              </a:rPr>
              <a:t>System</a:t>
            </a:r>
            <a:endParaRPr sz="1800">
              <a:latin typeface="Lucida Sans Unicode"/>
              <a:cs typeface="Lucida Sans Unicode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1800">
                <a:latin typeface="Lucida Sans Unicode"/>
                <a:cs typeface="Lucida Sans Unicode"/>
              </a:rPr>
              <a:t>Automotive</a:t>
            </a:r>
            <a:r>
              <a:rPr dirty="0" sz="1800" spc="135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Instrument</a:t>
            </a:r>
            <a:r>
              <a:rPr dirty="0" sz="1800" spc="14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Cluster</a:t>
            </a:r>
            <a:endParaRPr sz="1800">
              <a:latin typeface="Lucida Sans Unicode"/>
              <a:cs typeface="Lucida Sans Unicode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1800" spc="70">
                <a:latin typeface="Lucida Sans Unicode"/>
                <a:cs typeface="Lucida Sans Unicode"/>
              </a:rPr>
              <a:t>GPS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Navigation</a:t>
            </a:r>
            <a:endParaRPr sz="1800">
              <a:latin typeface="Lucida Sans Unicode"/>
              <a:cs typeface="Lucida Sans Unicode"/>
            </a:endParaRPr>
          </a:p>
          <a:p>
            <a:pPr marL="299085" indent="-286385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1800" spc="-50">
                <a:latin typeface="Lucida Sans Unicode"/>
                <a:cs typeface="Lucida Sans Unicode"/>
              </a:rPr>
              <a:t>RF</a:t>
            </a:r>
            <a:r>
              <a:rPr dirty="0" sz="1800" spc="-9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Bluetooth</a:t>
            </a:r>
            <a:endParaRPr sz="1800">
              <a:latin typeface="Lucida Sans Unicode"/>
              <a:cs typeface="Lucida Sans Unicode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1800">
                <a:latin typeface="Lucida Sans Unicode"/>
                <a:cs typeface="Lucida Sans Unicode"/>
              </a:rPr>
              <a:t>Radio</a:t>
            </a:r>
            <a:r>
              <a:rPr dirty="0" sz="1800" spc="105">
                <a:latin typeface="Lucida Sans Unicode"/>
                <a:cs typeface="Lucida Sans Unicode"/>
              </a:rPr>
              <a:t> </a:t>
            </a:r>
            <a:r>
              <a:rPr dirty="0" sz="1800" spc="40">
                <a:latin typeface="Lucida Sans Unicode"/>
                <a:cs typeface="Lucida Sans Unicode"/>
              </a:rPr>
              <a:t>Antenna</a:t>
            </a:r>
            <a:endParaRPr sz="1800">
              <a:latin typeface="Lucida Sans Unicode"/>
              <a:cs typeface="Lucida Sans Unicode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6" name="object 6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9" name="object 9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16000" y="1683842"/>
            <a:ext cx="5469255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55">
                <a:solidFill>
                  <a:srgbClr val="462E89"/>
                </a:solidFill>
                <a:latin typeface="Arial Black"/>
                <a:cs typeface="Arial Black"/>
              </a:rPr>
              <a:t>Products</a:t>
            </a:r>
            <a:r>
              <a:rPr dirty="0" sz="4000" spc="-409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975">
                <a:solidFill>
                  <a:srgbClr val="462E89"/>
                </a:solidFill>
                <a:latin typeface="Arial Black"/>
                <a:cs typeface="Arial Black"/>
              </a:rPr>
              <a:t>-</a:t>
            </a:r>
            <a:r>
              <a:rPr dirty="0" sz="4000" spc="-434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200">
                <a:solidFill>
                  <a:srgbClr val="462E89"/>
                </a:solidFill>
                <a:latin typeface="Arial Black"/>
                <a:cs typeface="Arial Black"/>
              </a:rPr>
              <a:t>Electronic</a:t>
            </a:r>
            <a:endParaRPr sz="400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783439" y="2408935"/>
            <a:ext cx="3896995" cy="4020185"/>
          </a:xfrm>
          <a:prstGeom prst="rect">
            <a:avLst/>
          </a:prstGeom>
        </p:spPr>
        <p:txBody>
          <a:bodyPr wrap="square" lIns="0" tIns="1530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dirty="0" sz="2400" spc="-140">
                <a:solidFill>
                  <a:srgbClr val="402C85"/>
                </a:solidFill>
                <a:latin typeface="Arial Black"/>
                <a:cs typeface="Arial Black"/>
              </a:rPr>
              <a:t>Electronic</a:t>
            </a:r>
            <a:r>
              <a:rPr dirty="0" sz="2400" spc="-240">
                <a:solidFill>
                  <a:srgbClr val="402C85"/>
                </a:solidFill>
                <a:latin typeface="Arial Black"/>
                <a:cs typeface="Arial Black"/>
              </a:rPr>
              <a:t> </a:t>
            </a:r>
            <a:r>
              <a:rPr dirty="0" sz="2400" spc="-90">
                <a:solidFill>
                  <a:srgbClr val="402C85"/>
                </a:solidFill>
                <a:latin typeface="Arial Black"/>
                <a:cs typeface="Arial Black"/>
              </a:rPr>
              <a:t>Product</a:t>
            </a:r>
            <a:r>
              <a:rPr dirty="0" sz="2400" spc="-260">
                <a:solidFill>
                  <a:srgbClr val="402C85"/>
                </a:solidFill>
                <a:latin typeface="Arial Black"/>
                <a:cs typeface="Arial Black"/>
              </a:rPr>
              <a:t> </a:t>
            </a:r>
            <a:r>
              <a:rPr dirty="0" sz="2400" spc="-95">
                <a:solidFill>
                  <a:srgbClr val="402C85"/>
                </a:solidFill>
                <a:latin typeface="Arial Black"/>
                <a:cs typeface="Arial Black"/>
              </a:rPr>
              <a:t>Series</a:t>
            </a:r>
            <a:endParaRPr sz="2400">
              <a:latin typeface="Arial Black"/>
              <a:cs typeface="Arial Black"/>
            </a:endParaRPr>
          </a:p>
          <a:p>
            <a:pPr marL="299085" indent="-286385">
              <a:lnSpc>
                <a:spcPct val="100000"/>
              </a:lnSpc>
              <a:spcBef>
                <a:spcPts val="825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1800" spc="-10">
                <a:latin typeface="Lucida Sans Unicode"/>
                <a:cs typeface="Lucida Sans Unicode"/>
              </a:rPr>
              <a:t>Encoders</a:t>
            </a:r>
            <a:endParaRPr sz="1800">
              <a:latin typeface="Lucida Sans Unicode"/>
              <a:cs typeface="Lucida Sans Unicode"/>
            </a:endParaRPr>
          </a:p>
          <a:p>
            <a:pPr marL="299085" indent="-286385">
              <a:lnSpc>
                <a:spcPct val="100000"/>
              </a:lnSpc>
              <a:spcBef>
                <a:spcPts val="108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1800" spc="-10">
                <a:latin typeface="Lucida Sans Unicode"/>
                <a:cs typeface="Lucida Sans Unicode"/>
              </a:rPr>
              <a:t>Potentiometers</a:t>
            </a:r>
            <a:endParaRPr sz="1800">
              <a:latin typeface="Lucida Sans Unicode"/>
              <a:cs typeface="Lucida Sans Unicode"/>
            </a:endParaRPr>
          </a:p>
          <a:p>
            <a:pPr marL="299085" indent="-286385">
              <a:lnSpc>
                <a:spcPct val="100000"/>
              </a:lnSpc>
              <a:spcBef>
                <a:spcPts val="108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1800" spc="35">
                <a:latin typeface="Lucida Sans Unicode"/>
                <a:cs typeface="Lucida Sans Unicode"/>
              </a:rPr>
              <a:t>Switches</a:t>
            </a:r>
            <a:endParaRPr sz="18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2415"/>
              </a:spcBef>
            </a:pPr>
            <a:r>
              <a:rPr dirty="0" sz="2400" spc="-70">
                <a:solidFill>
                  <a:srgbClr val="402C85"/>
                </a:solidFill>
                <a:latin typeface="Arial Black"/>
                <a:cs typeface="Arial Black"/>
              </a:rPr>
              <a:t>Application</a:t>
            </a:r>
            <a:r>
              <a:rPr dirty="0" sz="2400" spc="-195">
                <a:solidFill>
                  <a:srgbClr val="402C85"/>
                </a:solidFill>
                <a:latin typeface="Arial Black"/>
                <a:cs typeface="Arial Black"/>
              </a:rPr>
              <a:t> </a:t>
            </a:r>
            <a:r>
              <a:rPr dirty="0" sz="2400" spc="-20">
                <a:solidFill>
                  <a:srgbClr val="402C85"/>
                </a:solidFill>
                <a:latin typeface="Arial Black"/>
                <a:cs typeface="Arial Black"/>
              </a:rPr>
              <a:t>Area</a:t>
            </a:r>
            <a:endParaRPr sz="2400">
              <a:latin typeface="Arial Black"/>
              <a:cs typeface="Arial Black"/>
            </a:endParaRPr>
          </a:p>
          <a:p>
            <a:pPr marL="299085" indent="-286385">
              <a:lnSpc>
                <a:spcPct val="100000"/>
              </a:lnSpc>
              <a:spcBef>
                <a:spcPts val="83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1800" spc="60">
                <a:latin typeface="Lucida Sans Unicode"/>
                <a:cs typeface="Lucida Sans Unicode"/>
              </a:rPr>
              <a:t>Home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Appliance</a:t>
            </a:r>
            <a:endParaRPr sz="1800">
              <a:latin typeface="Lucida Sans Unicode"/>
              <a:cs typeface="Lucida Sans Unicode"/>
            </a:endParaRPr>
          </a:p>
          <a:p>
            <a:pPr marL="299085" indent="-286385">
              <a:lnSpc>
                <a:spcPct val="100000"/>
              </a:lnSpc>
              <a:spcBef>
                <a:spcPts val="108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1800">
                <a:latin typeface="Lucida Sans Unicode"/>
                <a:cs typeface="Lucida Sans Unicode"/>
              </a:rPr>
              <a:t>5G</a:t>
            </a:r>
            <a:r>
              <a:rPr dirty="0" sz="1800" spc="-30">
                <a:latin typeface="Lucida Sans Unicode"/>
                <a:cs typeface="Lucida Sans Unicode"/>
              </a:rPr>
              <a:t> </a:t>
            </a:r>
            <a:r>
              <a:rPr dirty="0" sz="1800" spc="55">
                <a:latin typeface="Lucida Sans Unicode"/>
                <a:cs typeface="Lucida Sans Unicode"/>
              </a:rPr>
              <a:t>Communication</a:t>
            </a:r>
            <a:endParaRPr sz="1800">
              <a:latin typeface="Lucida Sans Unicode"/>
              <a:cs typeface="Lucida Sans Unicode"/>
            </a:endParaRPr>
          </a:p>
          <a:p>
            <a:pPr marL="299085" indent="-286385">
              <a:lnSpc>
                <a:spcPct val="100000"/>
              </a:lnSpc>
              <a:spcBef>
                <a:spcPts val="108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1800" spc="-10">
                <a:latin typeface="Lucida Sans Unicode"/>
                <a:cs typeface="Lucida Sans Unicode"/>
              </a:rPr>
              <a:t>Automotive</a:t>
            </a:r>
            <a:endParaRPr sz="1800">
              <a:latin typeface="Lucida Sans Unicode"/>
              <a:cs typeface="Lucida Sans Unicode"/>
            </a:endParaRPr>
          </a:p>
          <a:p>
            <a:pPr marL="299085" indent="-286385">
              <a:lnSpc>
                <a:spcPct val="100000"/>
              </a:lnSpc>
              <a:spcBef>
                <a:spcPts val="108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1800">
                <a:latin typeface="Lucida Sans Unicode"/>
                <a:cs typeface="Lucida Sans Unicode"/>
              </a:rPr>
              <a:t>Electronic</a:t>
            </a:r>
            <a:r>
              <a:rPr dirty="0" sz="1800" spc="-5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Audio</a:t>
            </a:r>
            <a:r>
              <a:rPr dirty="0" sz="1800" spc="2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Equipment</a:t>
            </a:r>
            <a:endParaRPr sz="1800">
              <a:latin typeface="Lucida Sans Unicode"/>
              <a:cs typeface="Lucida Sans Unicode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2493264"/>
            <a:ext cx="10934700" cy="7609332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7" name="object 7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10" name="object 10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380976" y="2051304"/>
            <a:ext cx="4971415" cy="300355"/>
            <a:chOff x="12380976" y="2051304"/>
            <a:chExt cx="4971415" cy="300355"/>
          </a:xfrm>
        </p:grpSpPr>
        <p:sp>
          <p:nvSpPr>
            <p:cNvPr id="3" name="object 3"/>
            <p:cNvSpPr/>
            <p:nvPr/>
          </p:nvSpPr>
          <p:spPr>
            <a:xfrm>
              <a:off x="12380976" y="2051304"/>
              <a:ext cx="4971415" cy="10795"/>
            </a:xfrm>
            <a:custGeom>
              <a:avLst/>
              <a:gdLst/>
              <a:ahLst/>
              <a:cxnLst/>
              <a:rect l="l" t="t" r="r" b="b"/>
              <a:pathLst>
                <a:path w="4971415" h="10794">
                  <a:moveTo>
                    <a:pt x="0" y="10668"/>
                  </a:moveTo>
                  <a:lnTo>
                    <a:pt x="4971287" y="10668"/>
                  </a:lnTo>
                  <a:lnTo>
                    <a:pt x="4971287" y="0"/>
                  </a:lnTo>
                  <a:lnTo>
                    <a:pt x="0" y="0"/>
                  </a:lnTo>
                  <a:lnTo>
                    <a:pt x="0" y="10668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12380976" y="2061972"/>
              <a:ext cx="4971415" cy="289560"/>
            </a:xfrm>
            <a:custGeom>
              <a:avLst/>
              <a:gdLst/>
              <a:ahLst/>
              <a:cxnLst/>
              <a:rect l="l" t="t" r="r" b="b"/>
              <a:pathLst>
                <a:path w="4971415" h="289560">
                  <a:moveTo>
                    <a:pt x="4971287" y="0"/>
                  </a:moveTo>
                  <a:lnTo>
                    <a:pt x="0" y="0"/>
                  </a:lnTo>
                  <a:lnTo>
                    <a:pt x="0" y="289559"/>
                  </a:lnTo>
                  <a:lnTo>
                    <a:pt x="4971287" y="289559"/>
                  </a:lnTo>
                  <a:lnTo>
                    <a:pt x="4971287" y="0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16000" y="1683842"/>
            <a:ext cx="8851265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55">
                <a:solidFill>
                  <a:srgbClr val="462E89"/>
                </a:solidFill>
                <a:latin typeface="Arial Black"/>
                <a:cs typeface="Arial Black"/>
              </a:rPr>
              <a:t>Products</a:t>
            </a:r>
            <a:r>
              <a:rPr dirty="0" sz="4000" spc="-39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4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85">
                <a:solidFill>
                  <a:srgbClr val="462E89"/>
                </a:solidFill>
                <a:latin typeface="Arial Black"/>
                <a:cs typeface="Arial Black"/>
              </a:rPr>
              <a:t>Precision</a:t>
            </a:r>
            <a:r>
              <a:rPr dirty="0" sz="4000" spc="-409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40">
                <a:solidFill>
                  <a:srgbClr val="462E89"/>
                </a:solidFill>
                <a:latin typeface="Arial Black"/>
                <a:cs typeface="Arial Black"/>
              </a:rPr>
              <a:t>Components</a:t>
            </a:r>
            <a:endParaRPr sz="40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380976" y="2351532"/>
            <a:ext cx="4971415" cy="7935595"/>
          </a:xfrm>
          <a:prstGeom prst="rect">
            <a:avLst/>
          </a:prstGeom>
          <a:solidFill>
            <a:srgbClr val="D9D9D9"/>
          </a:solidFill>
        </p:spPr>
        <p:txBody>
          <a:bodyPr wrap="square" lIns="0" tIns="210185" rIns="0" bIns="0" rtlCol="0" vert="horz">
            <a:spAutoFit/>
          </a:bodyPr>
          <a:lstStyle/>
          <a:p>
            <a:pPr marL="414655" marR="1169670">
              <a:lnSpc>
                <a:spcPct val="100000"/>
              </a:lnSpc>
              <a:spcBef>
                <a:spcPts val="1655"/>
              </a:spcBef>
            </a:pPr>
            <a:r>
              <a:rPr dirty="0" sz="2400" spc="-114">
                <a:solidFill>
                  <a:srgbClr val="402C85"/>
                </a:solidFill>
                <a:latin typeface="Arial Black"/>
                <a:cs typeface="Arial Black"/>
              </a:rPr>
              <a:t>Precision</a:t>
            </a:r>
            <a:r>
              <a:rPr dirty="0" sz="2400" spc="-250">
                <a:solidFill>
                  <a:srgbClr val="402C85"/>
                </a:solidFill>
                <a:latin typeface="Arial Black"/>
                <a:cs typeface="Arial Black"/>
              </a:rPr>
              <a:t> </a:t>
            </a:r>
            <a:r>
              <a:rPr dirty="0" sz="2400" spc="-25">
                <a:solidFill>
                  <a:srgbClr val="402C85"/>
                </a:solidFill>
                <a:latin typeface="Arial Black"/>
                <a:cs typeface="Arial Black"/>
              </a:rPr>
              <a:t>Component </a:t>
            </a:r>
            <a:r>
              <a:rPr dirty="0" sz="2400" spc="-10">
                <a:solidFill>
                  <a:srgbClr val="402C85"/>
                </a:solidFill>
                <a:latin typeface="Arial Black"/>
                <a:cs typeface="Arial Black"/>
              </a:rPr>
              <a:t>Series</a:t>
            </a:r>
            <a:endParaRPr sz="2400">
              <a:latin typeface="Arial Black"/>
              <a:cs typeface="Arial Black"/>
            </a:endParaRPr>
          </a:p>
          <a:p>
            <a:pPr marL="701040" indent="-286385">
              <a:lnSpc>
                <a:spcPct val="100000"/>
              </a:lnSpc>
              <a:spcBef>
                <a:spcPts val="825"/>
              </a:spcBef>
              <a:buFont typeface="Arial"/>
              <a:buChar char="•"/>
              <a:tabLst>
                <a:tab pos="701040" algn="l"/>
              </a:tabLst>
            </a:pPr>
            <a:r>
              <a:rPr dirty="0" sz="1800">
                <a:latin typeface="Lucida Sans Unicode"/>
                <a:cs typeface="Lucida Sans Unicode"/>
              </a:rPr>
              <a:t>Zinc/Aluminum</a:t>
            </a:r>
            <a:r>
              <a:rPr dirty="0" sz="1800" spc="-50">
                <a:latin typeface="Lucida Sans Unicode"/>
                <a:cs typeface="Lucida Sans Unicode"/>
              </a:rPr>
              <a:t> </a:t>
            </a:r>
            <a:r>
              <a:rPr dirty="0" sz="1800" spc="-40">
                <a:latin typeface="Lucida Sans Unicode"/>
                <a:cs typeface="Lucida Sans Unicode"/>
              </a:rPr>
              <a:t>Die-</a:t>
            </a:r>
            <a:r>
              <a:rPr dirty="0" sz="1800" spc="90">
                <a:latin typeface="Lucida Sans Unicode"/>
                <a:cs typeface="Lucida Sans Unicode"/>
              </a:rPr>
              <a:t>casted</a:t>
            </a:r>
            <a:r>
              <a:rPr dirty="0" sz="1800" spc="-65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Parts</a:t>
            </a:r>
            <a:endParaRPr sz="1800">
              <a:latin typeface="Lucida Sans Unicode"/>
              <a:cs typeface="Lucida Sans Unicode"/>
            </a:endParaRPr>
          </a:p>
          <a:p>
            <a:pPr marL="701040" indent="-286385">
              <a:lnSpc>
                <a:spcPct val="100000"/>
              </a:lnSpc>
              <a:spcBef>
                <a:spcPts val="1085"/>
              </a:spcBef>
              <a:buFont typeface="Arial"/>
              <a:buChar char="•"/>
              <a:tabLst>
                <a:tab pos="701040" algn="l"/>
              </a:tabLst>
            </a:pPr>
            <a:r>
              <a:rPr dirty="0" sz="1800">
                <a:latin typeface="Lucida Sans Unicode"/>
                <a:cs typeface="Lucida Sans Unicode"/>
              </a:rPr>
              <a:t>Precision</a:t>
            </a:r>
            <a:r>
              <a:rPr dirty="0" sz="1800" spc="5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Injection Molding</a:t>
            </a:r>
            <a:r>
              <a:rPr dirty="0" sz="1800" spc="2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Parts</a:t>
            </a:r>
            <a:endParaRPr sz="1800">
              <a:latin typeface="Lucida Sans Unicode"/>
              <a:cs typeface="Lucida Sans Unicode"/>
            </a:endParaRPr>
          </a:p>
          <a:p>
            <a:pPr marL="701040" indent="-286385">
              <a:lnSpc>
                <a:spcPct val="100000"/>
              </a:lnSpc>
              <a:spcBef>
                <a:spcPts val="1075"/>
              </a:spcBef>
              <a:buFont typeface="Arial"/>
              <a:buChar char="•"/>
              <a:tabLst>
                <a:tab pos="701040" algn="l"/>
              </a:tabLst>
            </a:pPr>
            <a:r>
              <a:rPr dirty="0" sz="1800">
                <a:latin typeface="Lucida Sans Unicode"/>
                <a:cs typeface="Lucida Sans Unicode"/>
              </a:rPr>
              <a:t>Precision</a:t>
            </a:r>
            <a:r>
              <a:rPr dirty="0" sz="1800" spc="-20">
                <a:latin typeface="Lucida Sans Unicode"/>
                <a:cs typeface="Lucida Sans Unicode"/>
              </a:rPr>
              <a:t> </a:t>
            </a:r>
            <a:r>
              <a:rPr dirty="0" sz="1800" spc="65">
                <a:latin typeface="Lucida Sans Unicode"/>
                <a:cs typeface="Lucida Sans Unicode"/>
              </a:rPr>
              <a:t>Stamping</a:t>
            </a:r>
            <a:r>
              <a:rPr dirty="0" sz="180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Parts</a:t>
            </a:r>
            <a:endParaRPr sz="1800">
              <a:latin typeface="Lucida Sans Unicode"/>
              <a:cs typeface="Lucida Sans Unicode"/>
            </a:endParaRPr>
          </a:p>
          <a:p>
            <a:pPr marL="701040" indent="-286385">
              <a:lnSpc>
                <a:spcPct val="100000"/>
              </a:lnSpc>
              <a:spcBef>
                <a:spcPts val="1080"/>
              </a:spcBef>
              <a:buFont typeface="Arial"/>
              <a:buChar char="•"/>
              <a:tabLst>
                <a:tab pos="701040" algn="l"/>
              </a:tabLst>
            </a:pPr>
            <a:r>
              <a:rPr dirty="0" sz="1800">
                <a:latin typeface="Lucida Sans Unicode"/>
                <a:cs typeface="Lucida Sans Unicode"/>
              </a:rPr>
              <a:t>Precision</a:t>
            </a:r>
            <a:r>
              <a:rPr dirty="0" sz="1800" spc="-20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Over-</a:t>
            </a:r>
            <a:r>
              <a:rPr dirty="0" sz="1800" spc="60">
                <a:latin typeface="Lucida Sans Unicode"/>
                <a:cs typeface="Lucida Sans Unicode"/>
              </a:rPr>
              <a:t>molded</a:t>
            </a:r>
            <a:r>
              <a:rPr dirty="0" sz="1800" spc="-5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Parts</a:t>
            </a:r>
            <a:endParaRPr sz="1800">
              <a:latin typeface="Lucida Sans Unicode"/>
              <a:cs typeface="Lucida Sans Unicode"/>
            </a:endParaRPr>
          </a:p>
          <a:p>
            <a:pPr marL="701675" marR="1339215" indent="-287020">
              <a:lnSpc>
                <a:spcPct val="150000"/>
              </a:lnSpc>
              <a:spcBef>
                <a:spcPts val="5"/>
              </a:spcBef>
              <a:buFont typeface="Arial"/>
              <a:buChar char="•"/>
              <a:tabLst>
                <a:tab pos="701675" algn="l"/>
              </a:tabLst>
            </a:pPr>
            <a:r>
              <a:rPr dirty="0" sz="1800">
                <a:latin typeface="Lucida Sans Unicode"/>
                <a:cs typeface="Lucida Sans Unicode"/>
              </a:rPr>
              <a:t>Precision</a:t>
            </a:r>
            <a:r>
              <a:rPr dirty="0" sz="1800" spc="110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Optical</a:t>
            </a:r>
            <a:r>
              <a:rPr dirty="0" sz="1800" spc="10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Modules </a:t>
            </a:r>
            <a:r>
              <a:rPr dirty="0" sz="1800">
                <a:latin typeface="Lucida Sans Unicode"/>
                <a:cs typeface="Lucida Sans Unicode"/>
              </a:rPr>
              <a:t>Structural</a:t>
            </a:r>
            <a:r>
              <a:rPr dirty="0" sz="1800" spc="145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Parts</a:t>
            </a:r>
            <a:endParaRPr sz="1800">
              <a:latin typeface="Lucida Sans Unicode"/>
              <a:cs typeface="Lucida Sans Unicode"/>
            </a:endParaRPr>
          </a:p>
          <a:p>
            <a:pPr marL="414655">
              <a:lnSpc>
                <a:spcPct val="100000"/>
              </a:lnSpc>
              <a:spcBef>
                <a:spcPts val="2410"/>
              </a:spcBef>
            </a:pPr>
            <a:r>
              <a:rPr dirty="0" sz="2400" spc="-60">
                <a:solidFill>
                  <a:srgbClr val="402C85"/>
                </a:solidFill>
                <a:latin typeface="Arial Black"/>
                <a:cs typeface="Arial Black"/>
              </a:rPr>
              <a:t>Application</a:t>
            </a:r>
            <a:r>
              <a:rPr dirty="0" sz="2400" spc="-235">
                <a:solidFill>
                  <a:srgbClr val="402C85"/>
                </a:solidFill>
                <a:latin typeface="Arial Black"/>
                <a:cs typeface="Arial Black"/>
              </a:rPr>
              <a:t> </a:t>
            </a:r>
            <a:r>
              <a:rPr dirty="0" sz="2400" spc="-20">
                <a:solidFill>
                  <a:srgbClr val="402C85"/>
                </a:solidFill>
                <a:latin typeface="Arial Black"/>
                <a:cs typeface="Arial Black"/>
              </a:rPr>
              <a:t>Area</a:t>
            </a:r>
            <a:endParaRPr sz="2400">
              <a:latin typeface="Arial Black"/>
              <a:cs typeface="Arial Black"/>
            </a:endParaRPr>
          </a:p>
          <a:p>
            <a:pPr marL="701040" indent="-286385">
              <a:lnSpc>
                <a:spcPct val="100000"/>
              </a:lnSpc>
              <a:spcBef>
                <a:spcPts val="830"/>
              </a:spcBef>
              <a:buFont typeface="Arial"/>
              <a:buChar char="•"/>
              <a:tabLst>
                <a:tab pos="701040" algn="l"/>
              </a:tabLst>
            </a:pPr>
            <a:r>
              <a:rPr dirty="0" sz="1800" spc="-10">
                <a:latin typeface="Lucida Sans Unicode"/>
                <a:cs typeface="Lucida Sans Unicode"/>
              </a:rPr>
              <a:t>Automotive</a:t>
            </a:r>
            <a:endParaRPr sz="1800">
              <a:latin typeface="Lucida Sans Unicode"/>
              <a:cs typeface="Lucida Sans Unicode"/>
            </a:endParaRPr>
          </a:p>
          <a:p>
            <a:pPr marL="701040" indent="-286385">
              <a:lnSpc>
                <a:spcPct val="100000"/>
              </a:lnSpc>
              <a:spcBef>
                <a:spcPts val="1085"/>
              </a:spcBef>
              <a:buFont typeface="Arial"/>
              <a:buChar char="•"/>
              <a:tabLst>
                <a:tab pos="701040" algn="l"/>
              </a:tabLst>
            </a:pPr>
            <a:r>
              <a:rPr dirty="0" sz="1800" spc="55">
                <a:latin typeface="Lucida Sans Unicode"/>
                <a:cs typeface="Lucida Sans Unicode"/>
              </a:rPr>
              <a:t>Communication</a:t>
            </a:r>
            <a:endParaRPr sz="1800">
              <a:latin typeface="Lucida Sans Unicode"/>
              <a:cs typeface="Lucida Sans Unicode"/>
            </a:endParaRPr>
          </a:p>
          <a:p>
            <a:pPr marL="701040" indent="-286385">
              <a:lnSpc>
                <a:spcPct val="100000"/>
              </a:lnSpc>
              <a:spcBef>
                <a:spcPts val="1080"/>
              </a:spcBef>
              <a:buFont typeface="Arial"/>
              <a:buChar char="•"/>
              <a:tabLst>
                <a:tab pos="701040" algn="l"/>
              </a:tabLst>
            </a:pPr>
            <a:r>
              <a:rPr dirty="0" sz="1800" spc="60">
                <a:latin typeface="Lucida Sans Unicode"/>
                <a:cs typeface="Lucida Sans Unicode"/>
              </a:rPr>
              <a:t>Home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Appliances</a:t>
            </a:r>
            <a:endParaRPr sz="1800">
              <a:latin typeface="Lucida Sans Unicode"/>
              <a:cs typeface="Lucida Sans Unicode"/>
            </a:endParaRPr>
          </a:p>
          <a:p>
            <a:pPr marL="701040" indent="-286385">
              <a:lnSpc>
                <a:spcPct val="100000"/>
              </a:lnSpc>
              <a:spcBef>
                <a:spcPts val="1075"/>
              </a:spcBef>
              <a:buFont typeface="Arial"/>
              <a:buChar char="•"/>
              <a:tabLst>
                <a:tab pos="701040" algn="l"/>
              </a:tabLst>
            </a:pPr>
            <a:r>
              <a:rPr dirty="0" sz="1800">
                <a:latin typeface="Lucida Sans Unicode"/>
                <a:cs typeface="Lucida Sans Unicode"/>
              </a:rPr>
              <a:t>Optical</a:t>
            </a:r>
            <a:r>
              <a:rPr dirty="0" sz="1800" spc="15">
                <a:latin typeface="Lucida Sans Unicode"/>
                <a:cs typeface="Lucida Sans Unicode"/>
              </a:rPr>
              <a:t> </a:t>
            </a:r>
            <a:r>
              <a:rPr dirty="0" sz="1800" spc="130">
                <a:latin typeface="Lucida Sans Unicode"/>
                <a:cs typeface="Lucida Sans Unicode"/>
              </a:rPr>
              <a:t>Camera</a:t>
            </a:r>
            <a:r>
              <a:rPr dirty="0" sz="1800" spc="6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Module</a:t>
            </a:r>
            <a:endParaRPr sz="1800">
              <a:latin typeface="Lucida Sans Unicode"/>
              <a:cs typeface="Lucida Sans Unicode"/>
            </a:endParaRPr>
          </a:p>
          <a:p>
            <a:pPr marL="701040" indent="-286385">
              <a:lnSpc>
                <a:spcPct val="100000"/>
              </a:lnSpc>
              <a:spcBef>
                <a:spcPts val="1085"/>
              </a:spcBef>
              <a:buFont typeface="Arial"/>
              <a:buChar char="•"/>
              <a:tabLst>
                <a:tab pos="701040" algn="l"/>
              </a:tabLst>
            </a:pPr>
            <a:r>
              <a:rPr dirty="0" sz="1800" spc="-10">
                <a:latin typeface="Lucida Sans Unicode"/>
                <a:cs typeface="Lucida Sans Unicode"/>
              </a:rPr>
              <a:t>Security</a:t>
            </a:r>
            <a:endParaRPr sz="1800">
              <a:latin typeface="Lucida Sans Unicode"/>
              <a:cs typeface="Lucida Sans Unicode"/>
            </a:endParaRPr>
          </a:p>
          <a:p>
            <a:pPr marL="701040" indent="-286385">
              <a:lnSpc>
                <a:spcPct val="100000"/>
              </a:lnSpc>
              <a:spcBef>
                <a:spcPts val="1080"/>
              </a:spcBef>
              <a:buFont typeface="Arial"/>
              <a:buChar char="•"/>
              <a:tabLst>
                <a:tab pos="701040" algn="l"/>
              </a:tabLst>
            </a:pPr>
            <a:r>
              <a:rPr dirty="0" sz="1800" spc="70">
                <a:latin typeface="Lucida Sans Unicode"/>
                <a:cs typeface="Lucida Sans Unicode"/>
              </a:rPr>
              <a:t>Smart</a:t>
            </a:r>
            <a:r>
              <a:rPr dirty="0" sz="1800" spc="-9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Device</a:t>
            </a:r>
            <a:endParaRPr sz="1800">
              <a:latin typeface="Lucida Sans Unicode"/>
              <a:cs typeface="Lucida Sans Unicode"/>
            </a:endParaRPr>
          </a:p>
          <a:p>
            <a:pPr marL="701040" indent="-286385">
              <a:lnSpc>
                <a:spcPct val="100000"/>
              </a:lnSpc>
              <a:spcBef>
                <a:spcPts val="1075"/>
              </a:spcBef>
              <a:buFont typeface="Arial"/>
              <a:buChar char="•"/>
              <a:tabLst>
                <a:tab pos="701040" algn="l"/>
              </a:tabLst>
            </a:pPr>
            <a:r>
              <a:rPr dirty="0" sz="1800" spc="65">
                <a:latin typeface="Lucida Sans Unicode"/>
                <a:cs typeface="Lucida Sans Unicode"/>
              </a:rPr>
              <a:t>Consumer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Electronics</a:t>
            </a:r>
            <a:endParaRPr sz="1800">
              <a:latin typeface="Lucida Sans Unicode"/>
              <a:cs typeface="Lucida Sans Unicode"/>
            </a:endParaRPr>
          </a:p>
          <a:p>
            <a:pPr marL="701040" indent="-286385">
              <a:lnSpc>
                <a:spcPct val="100000"/>
              </a:lnSpc>
              <a:spcBef>
                <a:spcPts val="1085"/>
              </a:spcBef>
              <a:buFont typeface="Arial"/>
              <a:buChar char="•"/>
              <a:tabLst>
                <a:tab pos="701040" algn="l"/>
              </a:tabLst>
            </a:pPr>
            <a:r>
              <a:rPr dirty="0" sz="1800" spc="-10">
                <a:latin typeface="Lucida Sans Unicode"/>
                <a:cs typeface="Lucida Sans Unicode"/>
              </a:rPr>
              <a:t>Transportation</a:t>
            </a:r>
            <a:endParaRPr sz="1800">
              <a:latin typeface="Lucida Sans Unicode"/>
              <a:cs typeface="Lucida Sans Unicode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1200" y="2330194"/>
            <a:ext cx="9791700" cy="7908034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10" name="object 10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13" name="object 13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16000" y="1683842"/>
            <a:ext cx="5896610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85">
                <a:solidFill>
                  <a:srgbClr val="462E89"/>
                </a:solidFill>
                <a:latin typeface="Arial Black"/>
                <a:cs typeface="Arial Black"/>
              </a:rPr>
              <a:t>Customer</a:t>
            </a:r>
            <a:r>
              <a:rPr dirty="0" sz="4000" spc="-42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30">
                <a:solidFill>
                  <a:srgbClr val="462E89"/>
                </a:solidFill>
                <a:latin typeface="Arial Black"/>
                <a:cs typeface="Arial Black"/>
              </a:rPr>
              <a:t>Satisfaction</a:t>
            </a:r>
            <a:endParaRPr sz="4000">
              <a:latin typeface="Arial Black"/>
              <a:cs typeface="Arial Black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028700" y="3495166"/>
          <a:ext cx="12001500" cy="634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69640"/>
                <a:gridCol w="8455025"/>
              </a:tblGrid>
              <a:tr h="1553845">
                <a:tc>
                  <a:txBody>
                    <a:bodyPr/>
                    <a:lstStyle/>
                    <a:p>
                      <a:pPr marL="91440" marR="365760">
                        <a:lnSpc>
                          <a:spcPct val="100000"/>
                        </a:lnSpc>
                        <a:spcBef>
                          <a:spcPts val="2455"/>
                        </a:spcBef>
                      </a:pPr>
                      <a:r>
                        <a:rPr dirty="0" sz="2900" spc="-10">
                          <a:latin typeface="Calibri"/>
                          <a:cs typeface="Calibri"/>
                        </a:rPr>
                        <a:t>Vertically</a:t>
                      </a:r>
                      <a:r>
                        <a:rPr dirty="0" sz="2900" spc="-1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900" spc="-20">
                          <a:latin typeface="Calibri"/>
                          <a:cs typeface="Calibri"/>
                        </a:rPr>
                        <a:t>Integrated </a:t>
                      </a:r>
                      <a:r>
                        <a:rPr dirty="0" sz="2900" spc="-10">
                          <a:latin typeface="Calibri"/>
                          <a:cs typeface="Calibri"/>
                        </a:rPr>
                        <a:t>Manufacturing</a:t>
                      </a:r>
                      <a:endParaRPr sz="2900">
                        <a:latin typeface="Calibri"/>
                        <a:cs typeface="Calibri"/>
                      </a:endParaRPr>
                    </a:p>
                  </a:txBody>
                  <a:tcPr marL="0" marR="0" marB="0" marT="311785">
                    <a:lnR w="12700">
                      <a:solidFill>
                        <a:srgbClr val="402C85"/>
                      </a:solidFill>
                      <a:prstDash val="solid"/>
                    </a:lnR>
                    <a:lnT w="12700">
                      <a:solidFill>
                        <a:srgbClr val="402C85"/>
                      </a:solidFill>
                      <a:prstDash val="solid"/>
                    </a:lnT>
                    <a:lnB w="12700">
                      <a:solidFill>
                        <a:srgbClr val="402C85"/>
                      </a:solidFill>
                      <a:prstDash val="solid"/>
                    </a:lnB>
                    <a:solidFill>
                      <a:srgbClr val="000000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266509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dirty="0" sz="2400" spc="-10">
                          <a:latin typeface="Calibri"/>
                          <a:cs typeface="Calibri"/>
                        </a:rPr>
                        <a:t>Full-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process</a:t>
                      </a:r>
                      <a:r>
                        <a:rPr dirty="0" sz="2400" spc="-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design</a:t>
                      </a:r>
                      <a:r>
                        <a:rPr dirty="0" sz="2400" spc="-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2400" spc="-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10">
                          <a:latin typeface="Calibri"/>
                          <a:cs typeface="Calibri"/>
                        </a:rPr>
                        <a:t>manufacturing</a:t>
                      </a:r>
                      <a:r>
                        <a:rPr dirty="0" sz="2400" spc="-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10">
                          <a:latin typeface="Calibri"/>
                          <a:cs typeface="Calibri"/>
                        </a:rPr>
                        <a:t>system Efficient</a:t>
                      </a:r>
                      <a:r>
                        <a:rPr dirty="0" sz="2400" spc="-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10">
                          <a:latin typeface="Calibri"/>
                          <a:cs typeface="Calibri"/>
                        </a:rPr>
                        <a:t>coordination</a:t>
                      </a:r>
                      <a:r>
                        <a:rPr dirty="0" sz="2400" spc="-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among</a:t>
                      </a:r>
                      <a:r>
                        <a:rPr dirty="0" sz="2400" spc="-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business</a:t>
                      </a:r>
                      <a:r>
                        <a:rPr dirty="0" sz="2400" spc="-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10">
                          <a:latin typeface="Calibri"/>
                          <a:cs typeface="Calibri"/>
                        </a:rPr>
                        <a:t>units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91440" marR="3408045">
                        <a:lnSpc>
                          <a:spcPct val="100000"/>
                        </a:lnSpc>
                      </a:pPr>
                      <a:r>
                        <a:rPr dirty="0" sz="2400" spc="-10">
                          <a:latin typeface="Calibri"/>
                          <a:cs typeface="Calibri"/>
                        </a:rPr>
                        <a:t>In-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house</a:t>
                      </a:r>
                      <a:r>
                        <a:rPr dirty="0" sz="24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components</a:t>
                      </a:r>
                      <a:r>
                        <a:rPr dirty="0" sz="2400" spc="-5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10">
                          <a:latin typeface="Calibri"/>
                          <a:cs typeface="Calibri"/>
                        </a:rPr>
                        <a:t>manufacturing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Internal</a:t>
                      </a:r>
                      <a:r>
                        <a:rPr dirty="0" sz="2400" spc="-9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control</a:t>
                      </a:r>
                      <a:r>
                        <a:rPr dirty="0" sz="2400" spc="-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of</a:t>
                      </a:r>
                      <a:r>
                        <a:rPr dirty="0" sz="2400" spc="-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production</a:t>
                      </a:r>
                      <a:r>
                        <a:rPr dirty="0" sz="2400" spc="-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10">
                          <a:latin typeface="Calibri"/>
                          <a:cs typeface="Calibri"/>
                        </a:rPr>
                        <a:t>processes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26034">
                    <a:lnL w="12700">
                      <a:solidFill>
                        <a:srgbClr val="402C85"/>
                      </a:solidFill>
                      <a:prstDash val="solid"/>
                    </a:lnL>
                    <a:lnT w="12700">
                      <a:solidFill>
                        <a:srgbClr val="402C85"/>
                      </a:solidFill>
                      <a:prstDash val="solid"/>
                    </a:lnT>
                    <a:lnB w="12700">
                      <a:solidFill>
                        <a:srgbClr val="402C85"/>
                      </a:solidFill>
                      <a:prstDash val="solid"/>
                    </a:lnB>
                    <a:solidFill>
                      <a:srgbClr val="000000">
                        <a:alpha val="19999"/>
                      </a:srgbClr>
                    </a:solidFill>
                  </a:tcPr>
                </a:tc>
              </a:tr>
              <a:tr h="1699895">
                <a:tc>
                  <a:txBody>
                    <a:bodyPr/>
                    <a:lstStyle/>
                    <a:p>
                      <a:pPr marL="91440" marR="869315">
                        <a:lnSpc>
                          <a:spcPct val="100000"/>
                        </a:lnSpc>
                        <a:spcBef>
                          <a:spcPts val="3030"/>
                        </a:spcBef>
                      </a:pPr>
                      <a:r>
                        <a:rPr dirty="0" sz="2900">
                          <a:latin typeface="Calibri"/>
                          <a:cs typeface="Calibri"/>
                        </a:rPr>
                        <a:t>R&amp;D</a:t>
                      </a:r>
                      <a:r>
                        <a:rPr dirty="0" sz="29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900" spc="-20">
                          <a:latin typeface="Calibri"/>
                          <a:cs typeface="Calibri"/>
                        </a:rPr>
                        <a:t>Customized </a:t>
                      </a:r>
                      <a:r>
                        <a:rPr dirty="0" sz="2900" spc="-10">
                          <a:latin typeface="Calibri"/>
                          <a:cs typeface="Calibri"/>
                        </a:rPr>
                        <a:t>Solutions</a:t>
                      </a:r>
                      <a:endParaRPr sz="2900">
                        <a:latin typeface="Calibri"/>
                        <a:cs typeface="Calibri"/>
                      </a:endParaRPr>
                    </a:p>
                  </a:txBody>
                  <a:tcPr marL="0" marR="0" marB="0" marT="384810">
                    <a:lnR w="12700">
                      <a:solidFill>
                        <a:srgbClr val="402C85"/>
                      </a:solidFill>
                      <a:prstDash val="solid"/>
                    </a:lnR>
                    <a:lnT w="12700">
                      <a:solidFill>
                        <a:srgbClr val="402C85"/>
                      </a:solidFill>
                      <a:prstDash val="solid"/>
                    </a:lnT>
                    <a:lnB w="12700">
                      <a:solidFill>
                        <a:srgbClr val="402C8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272859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dirty="0" sz="2400">
                          <a:latin typeface="Calibri"/>
                          <a:cs typeface="Calibri"/>
                        </a:rPr>
                        <a:t>Considerable</a:t>
                      </a:r>
                      <a:r>
                        <a:rPr dirty="0" sz="2400" spc="-5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10">
                          <a:latin typeface="Calibri"/>
                          <a:cs typeface="Calibri"/>
                        </a:rPr>
                        <a:t>experience</a:t>
                      </a:r>
                      <a:r>
                        <a:rPr dirty="0" sz="2400" spc="-5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in</a:t>
                      </a:r>
                      <a:r>
                        <a:rPr dirty="0" sz="2400" spc="-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10">
                          <a:latin typeface="Calibri"/>
                          <a:cs typeface="Calibri"/>
                        </a:rPr>
                        <a:t>independent</a:t>
                      </a:r>
                      <a:r>
                        <a:rPr dirty="0" sz="2400" spc="-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25">
                          <a:latin typeface="Calibri"/>
                          <a:cs typeface="Calibri"/>
                        </a:rPr>
                        <a:t>R&amp;D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Follow</a:t>
                      </a:r>
                      <a:r>
                        <a:rPr dirty="0" sz="2400" spc="-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the</a:t>
                      </a:r>
                      <a:r>
                        <a:rPr dirty="0" sz="2400" spc="-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market</a:t>
                      </a:r>
                      <a:r>
                        <a:rPr dirty="0" sz="2400" spc="-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2400" spc="-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fulfill</a:t>
                      </a:r>
                      <a:r>
                        <a:rPr dirty="0" sz="2400" spc="-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customer</a:t>
                      </a:r>
                      <a:r>
                        <a:rPr dirty="0" sz="2400" spc="-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10">
                          <a:latin typeface="Calibri"/>
                          <a:cs typeface="Calibri"/>
                        </a:rPr>
                        <a:t>needs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Actively</a:t>
                      </a:r>
                      <a:r>
                        <a:rPr dirty="0" sz="2400" spc="-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responds</a:t>
                      </a:r>
                      <a:r>
                        <a:rPr dirty="0" sz="2400" spc="-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to</a:t>
                      </a:r>
                      <a:r>
                        <a:rPr dirty="0" sz="2400" spc="-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customer</a:t>
                      </a:r>
                      <a:r>
                        <a:rPr dirty="0" sz="2400" spc="-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10">
                          <a:latin typeface="Calibri"/>
                          <a:cs typeface="Calibri"/>
                        </a:rPr>
                        <a:t>needs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dirty="0" sz="2400">
                          <a:latin typeface="Calibri"/>
                          <a:cs typeface="Calibri"/>
                        </a:rPr>
                        <a:t>Product</a:t>
                      </a:r>
                      <a:r>
                        <a:rPr dirty="0" sz="2400" spc="-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solutions</a:t>
                      </a:r>
                      <a:r>
                        <a:rPr dirty="0" sz="2400" spc="-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2400" spc="-5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10">
                          <a:latin typeface="Calibri"/>
                          <a:cs typeface="Calibri"/>
                        </a:rPr>
                        <a:t>full-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process</a:t>
                      </a:r>
                      <a:r>
                        <a:rPr dirty="0" sz="2400" spc="-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10">
                          <a:latin typeface="Calibri"/>
                          <a:cs typeface="Calibri"/>
                        </a:rPr>
                        <a:t>services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99695">
                    <a:lnL w="12700">
                      <a:solidFill>
                        <a:srgbClr val="402C85"/>
                      </a:solidFill>
                      <a:prstDash val="solid"/>
                    </a:lnL>
                    <a:lnT w="12700">
                      <a:solidFill>
                        <a:srgbClr val="402C85"/>
                      </a:solidFill>
                      <a:prstDash val="solid"/>
                    </a:lnT>
                    <a:lnB w="12700">
                      <a:solidFill>
                        <a:srgbClr val="402C85"/>
                      </a:solidFill>
                      <a:prstDash val="solid"/>
                    </a:lnB>
                  </a:tcPr>
                </a:tc>
              </a:tr>
              <a:tr h="16998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dirty="0" sz="2900">
                          <a:latin typeface="Calibri"/>
                          <a:cs typeface="Calibri"/>
                        </a:rPr>
                        <a:t>Automation</a:t>
                      </a:r>
                      <a:r>
                        <a:rPr dirty="0" sz="2900" spc="-1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900" spc="-10">
                          <a:latin typeface="Calibri"/>
                          <a:cs typeface="Calibri"/>
                        </a:rPr>
                        <a:t>Focus</a:t>
                      </a:r>
                      <a:endParaRPr sz="2900">
                        <a:latin typeface="Calibri"/>
                        <a:cs typeface="Calibri"/>
                      </a:endParaRPr>
                    </a:p>
                  </a:txBody>
                  <a:tcPr marL="0" marR="0" marB="0" marT="182880">
                    <a:lnR w="12700">
                      <a:solidFill>
                        <a:srgbClr val="402C85"/>
                      </a:solidFill>
                      <a:prstDash val="solid"/>
                    </a:lnR>
                    <a:lnT w="12700">
                      <a:solidFill>
                        <a:srgbClr val="402C85"/>
                      </a:solidFill>
                      <a:prstDash val="solid"/>
                    </a:lnT>
                    <a:lnB w="12700">
                      <a:solidFill>
                        <a:srgbClr val="402C85"/>
                      </a:solidFill>
                      <a:prstDash val="solid"/>
                    </a:lnB>
                    <a:solidFill>
                      <a:srgbClr val="000000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319849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dirty="0" sz="2400" spc="-10">
                          <a:latin typeface="Calibri"/>
                          <a:cs typeface="Calibri"/>
                        </a:rPr>
                        <a:t>Self-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owned</a:t>
                      </a:r>
                      <a:r>
                        <a:rPr dirty="0" sz="2400" spc="-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automation</a:t>
                      </a:r>
                      <a:r>
                        <a:rPr dirty="0" sz="2400" spc="-1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engineering</a:t>
                      </a:r>
                      <a:r>
                        <a:rPr dirty="0" sz="2400" spc="-9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20">
                          <a:latin typeface="Calibri"/>
                          <a:cs typeface="Calibri"/>
                        </a:rPr>
                        <a:t>team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Complete</a:t>
                      </a:r>
                      <a:r>
                        <a:rPr dirty="0" sz="2400" spc="-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automation</a:t>
                      </a:r>
                      <a:r>
                        <a:rPr dirty="0" sz="2400" spc="-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10">
                          <a:latin typeface="Calibri"/>
                          <a:cs typeface="Calibri"/>
                        </a:rPr>
                        <a:t>equipment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Continued</a:t>
                      </a:r>
                      <a:r>
                        <a:rPr dirty="0" sz="2400" spc="-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10">
                          <a:latin typeface="Calibri"/>
                          <a:cs typeface="Calibri"/>
                        </a:rPr>
                        <a:t>investment</a:t>
                      </a:r>
                      <a:r>
                        <a:rPr dirty="0" sz="2400" spc="-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in</a:t>
                      </a:r>
                      <a:r>
                        <a:rPr dirty="0" sz="2400" spc="-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10">
                          <a:latin typeface="Calibri"/>
                          <a:cs typeface="Calibri"/>
                        </a:rPr>
                        <a:t>automation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dirty="0" sz="2400">
                          <a:latin typeface="Calibri"/>
                          <a:cs typeface="Calibri"/>
                        </a:rPr>
                        <a:t>Optimizing</a:t>
                      </a:r>
                      <a:r>
                        <a:rPr dirty="0" sz="2400" spc="-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automated</a:t>
                      </a:r>
                      <a:r>
                        <a:rPr dirty="0" sz="2400" spc="-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10">
                          <a:latin typeface="Calibri"/>
                          <a:cs typeface="Calibri"/>
                        </a:rPr>
                        <a:t>equipment</a:t>
                      </a:r>
                      <a:r>
                        <a:rPr dirty="0" sz="2400" spc="-5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and</a:t>
                      </a:r>
                      <a:r>
                        <a:rPr dirty="0" sz="2400" spc="-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10">
                          <a:latin typeface="Calibri"/>
                          <a:cs typeface="Calibri"/>
                        </a:rPr>
                        <a:t>process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99695">
                    <a:lnL w="12700">
                      <a:solidFill>
                        <a:srgbClr val="402C85"/>
                      </a:solidFill>
                      <a:prstDash val="solid"/>
                    </a:lnL>
                    <a:lnT w="12700">
                      <a:solidFill>
                        <a:srgbClr val="402C85"/>
                      </a:solidFill>
                      <a:prstDash val="solid"/>
                    </a:lnT>
                    <a:lnB w="12700">
                      <a:solidFill>
                        <a:srgbClr val="402C85"/>
                      </a:solidFill>
                      <a:prstDash val="solid"/>
                    </a:lnB>
                    <a:solidFill>
                      <a:srgbClr val="000000">
                        <a:alpha val="19999"/>
                      </a:srgbClr>
                    </a:solidFill>
                  </a:tcPr>
                </a:tc>
              </a:tr>
              <a:tr h="13912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dirty="0" sz="2900" spc="-25">
                          <a:latin typeface="Calibri"/>
                          <a:cs typeface="Calibri"/>
                        </a:rPr>
                        <a:t>MES</a:t>
                      </a:r>
                      <a:endParaRPr sz="2900">
                        <a:latin typeface="Calibri"/>
                        <a:cs typeface="Calibri"/>
                      </a:endParaRPr>
                    </a:p>
                  </a:txBody>
                  <a:tcPr marL="0" marR="0" marB="0" marT="28575">
                    <a:lnR w="12700">
                      <a:solidFill>
                        <a:srgbClr val="402C85"/>
                      </a:solidFill>
                      <a:prstDash val="solid"/>
                    </a:lnR>
                    <a:lnT w="12700">
                      <a:solidFill>
                        <a:srgbClr val="402C85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3501390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dirty="0" sz="2400">
                          <a:latin typeface="Calibri"/>
                          <a:cs typeface="Calibri"/>
                        </a:rPr>
                        <a:t>MES</a:t>
                      </a:r>
                      <a:r>
                        <a:rPr dirty="0" sz="2400" spc="-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(Manufacturing</a:t>
                      </a:r>
                      <a:r>
                        <a:rPr dirty="0" sz="2400" spc="-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10">
                          <a:latin typeface="Calibri"/>
                          <a:cs typeface="Calibri"/>
                        </a:rPr>
                        <a:t>Execution</a:t>
                      </a:r>
                      <a:r>
                        <a:rPr dirty="0" sz="2400" spc="-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10">
                          <a:latin typeface="Calibri"/>
                          <a:cs typeface="Calibri"/>
                        </a:rPr>
                        <a:t>System)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WMS</a:t>
                      </a:r>
                      <a:r>
                        <a:rPr dirty="0" sz="2400" spc="-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10">
                          <a:latin typeface="Calibri"/>
                          <a:cs typeface="Calibri"/>
                        </a:rPr>
                        <a:t>(Warehouse</a:t>
                      </a:r>
                      <a:r>
                        <a:rPr dirty="0" sz="24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Manage</a:t>
                      </a:r>
                      <a:r>
                        <a:rPr dirty="0" sz="2400" spc="-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10">
                          <a:latin typeface="Calibri"/>
                          <a:cs typeface="Calibri"/>
                        </a:rPr>
                        <a:t>System)</a:t>
                      </a:r>
                      <a:r>
                        <a:rPr dirty="0" sz="2400" spc="6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QIS</a:t>
                      </a:r>
                      <a:r>
                        <a:rPr dirty="0" sz="2400" spc="-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(Quality</a:t>
                      </a:r>
                      <a:r>
                        <a:rPr dirty="0" sz="2400" spc="-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>
                          <a:latin typeface="Calibri"/>
                          <a:cs typeface="Calibri"/>
                        </a:rPr>
                        <a:t>Information</a:t>
                      </a:r>
                      <a:r>
                        <a:rPr dirty="0" sz="2400" spc="-5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400" spc="-10">
                          <a:latin typeface="Calibri"/>
                          <a:cs typeface="Calibri"/>
                        </a:rPr>
                        <a:t>System)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B="0" marT="128270">
                    <a:lnL w="12700">
                      <a:solidFill>
                        <a:srgbClr val="402C85"/>
                      </a:solidFill>
                      <a:prstDash val="solid"/>
                    </a:lnL>
                    <a:lnT w="12700">
                      <a:solidFill>
                        <a:srgbClr val="402C85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1028700" y="2598927"/>
            <a:ext cx="11925300" cy="0"/>
          </a:xfrm>
          <a:custGeom>
            <a:avLst/>
            <a:gdLst/>
            <a:ahLst/>
            <a:cxnLst/>
            <a:rect l="l" t="t" r="r" b="b"/>
            <a:pathLst>
              <a:path w="11925300" h="0">
                <a:moveTo>
                  <a:pt x="0" y="0"/>
                </a:moveTo>
                <a:lnTo>
                  <a:pt x="119253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177665" y="2603372"/>
            <a:ext cx="562292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b="1">
                <a:latin typeface="Calibri"/>
                <a:cs typeface="Calibri"/>
              </a:rPr>
              <a:t>Core</a:t>
            </a:r>
            <a:r>
              <a:rPr dirty="0" sz="3600" spc="-150" b="1">
                <a:latin typeface="Calibri"/>
                <a:cs typeface="Calibri"/>
              </a:rPr>
              <a:t> </a:t>
            </a:r>
            <a:r>
              <a:rPr dirty="0" sz="3600" b="1">
                <a:latin typeface="Calibri"/>
                <a:cs typeface="Calibri"/>
              </a:rPr>
              <a:t>Competitive</a:t>
            </a:r>
            <a:r>
              <a:rPr dirty="0" sz="3600" spc="-130" b="1">
                <a:latin typeface="Calibri"/>
                <a:cs typeface="Calibri"/>
              </a:rPr>
              <a:t> </a:t>
            </a:r>
            <a:r>
              <a:rPr dirty="0" sz="3600" spc="-10" b="1">
                <a:latin typeface="Calibri"/>
                <a:cs typeface="Calibri"/>
              </a:rPr>
              <a:t>Advantages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3356336" y="2567939"/>
            <a:ext cx="628015" cy="7269480"/>
          </a:xfrm>
          <a:custGeom>
            <a:avLst/>
            <a:gdLst/>
            <a:ahLst/>
            <a:cxnLst/>
            <a:rect l="l" t="t" r="r" b="b"/>
            <a:pathLst>
              <a:path w="628015" h="7269480">
                <a:moveTo>
                  <a:pt x="313944" y="0"/>
                </a:moveTo>
                <a:lnTo>
                  <a:pt x="0" y="0"/>
                </a:lnTo>
                <a:lnTo>
                  <a:pt x="0" y="7269480"/>
                </a:lnTo>
                <a:lnTo>
                  <a:pt x="313944" y="7269480"/>
                </a:lnTo>
                <a:lnTo>
                  <a:pt x="627887" y="3634739"/>
                </a:lnTo>
                <a:lnTo>
                  <a:pt x="313944" y="0"/>
                </a:lnTo>
                <a:close/>
              </a:path>
            </a:pathLst>
          </a:custGeom>
          <a:solidFill>
            <a:srgbClr val="5F499A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14173200" y="3659378"/>
            <a:ext cx="3086100" cy="1401445"/>
            <a:chOff x="14173200" y="3659378"/>
            <a:chExt cx="3086100" cy="1401445"/>
          </a:xfrm>
        </p:grpSpPr>
        <p:sp>
          <p:nvSpPr>
            <p:cNvPr id="9" name="object 9"/>
            <p:cNvSpPr/>
            <p:nvPr/>
          </p:nvSpPr>
          <p:spPr>
            <a:xfrm>
              <a:off x="14173200" y="3665601"/>
              <a:ext cx="3086100" cy="1388745"/>
            </a:xfrm>
            <a:custGeom>
              <a:avLst/>
              <a:gdLst/>
              <a:ahLst/>
              <a:cxnLst/>
              <a:rect l="l" t="t" r="r" b="b"/>
              <a:pathLst>
                <a:path w="3086100" h="1388745">
                  <a:moveTo>
                    <a:pt x="3086100" y="0"/>
                  </a:moveTo>
                  <a:lnTo>
                    <a:pt x="0" y="0"/>
                  </a:lnTo>
                  <a:lnTo>
                    <a:pt x="0" y="1388490"/>
                  </a:lnTo>
                  <a:lnTo>
                    <a:pt x="3086100" y="1388490"/>
                  </a:lnTo>
                  <a:lnTo>
                    <a:pt x="3086100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4173200" y="3659377"/>
              <a:ext cx="3086100" cy="1401445"/>
            </a:xfrm>
            <a:custGeom>
              <a:avLst/>
              <a:gdLst/>
              <a:ahLst/>
              <a:cxnLst/>
              <a:rect l="l" t="t" r="r" b="b"/>
              <a:pathLst>
                <a:path w="3086100" h="1401445">
                  <a:moveTo>
                    <a:pt x="3086100" y="1388364"/>
                  </a:moveTo>
                  <a:lnTo>
                    <a:pt x="0" y="1388364"/>
                  </a:lnTo>
                  <a:lnTo>
                    <a:pt x="0" y="1401064"/>
                  </a:lnTo>
                  <a:lnTo>
                    <a:pt x="3086100" y="1401064"/>
                  </a:lnTo>
                  <a:lnTo>
                    <a:pt x="3086100" y="1388364"/>
                  </a:lnTo>
                  <a:close/>
                </a:path>
                <a:path w="3086100" h="1401445">
                  <a:moveTo>
                    <a:pt x="30861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086100" y="12700"/>
                  </a:lnTo>
                  <a:lnTo>
                    <a:pt x="3086100" y="0"/>
                  </a:lnTo>
                  <a:close/>
                </a:path>
              </a:pathLst>
            </a:custGeom>
            <a:solidFill>
              <a:srgbClr val="402C85">
                <a:alpha val="199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14173200" y="6744716"/>
            <a:ext cx="3086100" cy="1710055"/>
            <a:chOff x="14173200" y="6744716"/>
            <a:chExt cx="3086100" cy="1710055"/>
          </a:xfrm>
        </p:grpSpPr>
        <p:sp>
          <p:nvSpPr>
            <p:cNvPr id="12" name="object 12"/>
            <p:cNvSpPr/>
            <p:nvPr/>
          </p:nvSpPr>
          <p:spPr>
            <a:xfrm>
              <a:off x="14173200" y="6751066"/>
              <a:ext cx="3086100" cy="1697355"/>
            </a:xfrm>
            <a:custGeom>
              <a:avLst/>
              <a:gdLst/>
              <a:ahLst/>
              <a:cxnLst/>
              <a:rect l="l" t="t" r="r" b="b"/>
              <a:pathLst>
                <a:path w="3086100" h="1697354">
                  <a:moveTo>
                    <a:pt x="3086100" y="0"/>
                  </a:moveTo>
                  <a:lnTo>
                    <a:pt x="0" y="0"/>
                  </a:lnTo>
                  <a:lnTo>
                    <a:pt x="0" y="1696974"/>
                  </a:lnTo>
                  <a:lnTo>
                    <a:pt x="3086100" y="1696974"/>
                  </a:lnTo>
                  <a:lnTo>
                    <a:pt x="3086100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4173200" y="6744716"/>
              <a:ext cx="3086100" cy="1710055"/>
            </a:xfrm>
            <a:custGeom>
              <a:avLst/>
              <a:gdLst/>
              <a:ahLst/>
              <a:cxnLst/>
              <a:rect l="l" t="t" r="r" b="b"/>
              <a:pathLst>
                <a:path w="3086100" h="1710054">
                  <a:moveTo>
                    <a:pt x="3086100" y="1696974"/>
                  </a:moveTo>
                  <a:lnTo>
                    <a:pt x="0" y="1696974"/>
                  </a:lnTo>
                  <a:lnTo>
                    <a:pt x="0" y="1709674"/>
                  </a:lnTo>
                  <a:lnTo>
                    <a:pt x="3086100" y="1709674"/>
                  </a:lnTo>
                  <a:lnTo>
                    <a:pt x="3086100" y="1696974"/>
                  </a:lnTo>
                  <a:close/>
                </a:path>
                <a:path w="3086100" h="1710054">
                  <a:moveTo>
                    <a:pt x="30861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086100" y="12700"/>
                  </a:lnTo>
                  <a:lnTo>
                    <a:pt x="3086100" y="0"/>
                  </a:lnTo>
                  <a:close/>
                </a:path>
              </a:pathLst>
            </a:custGeom>
            <a:solidFill>
              <a:srgbClr val="402C85">
                <a:alpha val="199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/>
          <p:nvPr/>
        </p:nvSpPr>
        <p:spPr>
          <a:xfrm>
            <a:off x="14173200" y="2598927"/>
            <a:ext cx="3086100" cy="0"/>
          </a:xfrm>
          <a:custGeom>
            <a:avLst/>
            <a:gdLst/>
            <a:ahLst/>
            <a:cxnLst/>
            <a:rect l="l" t="t" r="r" b="b"/>
            <a:pathLst>
              <a:path w="3086100" h="0">
                <a:moveTo>
                  <a:pt x="0" y="0"/>
                </a:moveTo>
                <a:lnTo>
                  <a:pt x="30861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4173200" y="9836492"/>
            <a:ext cx="3086100" cy="0"/>
          </a:xfrm>
          <a:custGeom>
            <a:avLst/>
            <a:gdLst/>
            <a:ahLst/>
            <a:cxnLst/>
            <a:rect l="l" t="t" r="r" b="b"/>
            <a:pathLst>
              <a:path w="3086100" h="0">
                <a:moveTo>
                  <a:pt x="0" y="0"/>
                </a:moveTo>
                <a:lnTo>
                  <a:pt x="30861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14723490" y="2606421"/>
            <a:ext cx="1989455" cy="10013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67640">
              <a:lnSpc>
                <a:spcPct val="100000"/>
              </a:lnSpc>
              <a:spcBef>
                <a:spcPts val="100"/>
              </a:spcBef>
            </a:pPr>
            <a:r>
              <a:rPr dirty="0" sz="3200" spc="-10" b="1">
                <a:latin typeface="Calibri"/>
                <a:cs typeface="Calibri"/>
              </a:rPr>
              <a:t>Customer Satisfaction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173200" y="3779265"/>
            <a:ext cx="3086100" cy="59061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78460" indent="-286385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78460" algn="l"/>
              </a:tabLst>
            </a:pPr>
            <a:r>
              <a:rPr dirty="0" sz="2400" spc="-20">
                <a:latin typeface="Calibri"/>
                <a:cs typeface="Calibri"/>
              </a:rPr>
              <a:t>Cost</a:t>
            </a:r>
            <a:endParaRPr sz="2400">
              <a:latin typeface="Calibri"/>
              <a:cs typeface="Calibri"/>
            </a:endParaRPr>
          </a:p>
          <a:p>
            <a:pPr marL="378460" indent="-286385">
              <a:lnSpc>
                <a:spcPct val="100000"/>
              </a:lnSpc>
              <a:buFont typeface="Wingdings"/>
              <a:buChar char=""/>
              <a:tabLst>
                <a:tab pos="378460" algn="l"/>
              </a:tabLst>
            </a:pPr>
            <a:r>
              <a:rPr dirty="0" sz="2400" spc="-10">
                <a:latin typeface="Calibri"/>
                <a:cs typeface="Calibri"/>
              </a:rPr>
              <a:t>Service</a:t>
            </a:r>
            <a:endParaRPr sz="2400">
              <a:latin typeface="Calibri"/>
              <a:cs typeface="Calibri"/>
            </a:endParaRPr>
          </a:p>
          <a:p>
            <a:pPr marL="377825" indent="-285750">
              <a:lnSpc>
                <a:spcPct val="100000"/>
              </a:lnSpc>
              <a:buFont typeface="Wingdings"/>
              <a:buChar char=""/>
              <a:tabLst>
                <a:tab pos="377825" algn="l"/>
              </a:tabLst>
            </a:pPr>
            <a:r>
              <a:rPr dirty="0" sz="2400" spc="-10">
                <a:latin typeface="Calibri"/>
                <a:cs typeface="Calibri"/>
              </a:rPr>
              <a:t>Quality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75"/>
              </a:spcBef>
              <a:buFont typeface="Wingdings"/>
              <a:buChar char=""/>
            </a:pPr>
            <a:endParaRPr sz="2400">
              <a:latin typeface="Calibri"/>
              <a:cs typeface="Calibri"/>
            </a:endParaRPr>
          </a:p>
          <a:p>
            <a:pPr marL="378460" indent="-286385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378460" algn="l"/>
              </a:tabLst>
            </a:pPr>
            <a:r>
              <a:rPr dirty="0" sz="2400" spc="-20">
                <a:latin typeface="Calibri"/>
                <a:cs typeface="Calibri"/>
              </a:rPr>
              <a:t>Technical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Innovation</a:t>
            </a:r>
            <a:endParaRPr sz="2400">
              <a:latin typeface="Calibri"/>
              <a:cs typeface="Calibri"/>
            </a:endParaRPr>
          </a:p>
          <a:p>
            <a:pPr marL="378460" indent="-286385">
              <a:lnSpc>
                <a:spcPct val="100000"/>
              </a:lnSpc>
              <a:buFont typeface="Wingdings"/>
              <a:buChar char=""/>
              <a:tabLst>
                <a:tab pos="378460" algn="l"/>
              </a:tabLst>
            </a:pPr>
            <a:r>
              <a:rPr dirty="0" sz="2400" spc="-20">
                <a:latin typeface="Calibri"/>
                <a:cs typeface="Calibri"/>
              </a:rPr>
              <a:t>Cost</a:t>
            </a:r>
            <a:endParaRPr sz="2400">
              <a:latin typeface="Calibri"/>
              <a:cs typeface="Calibri"/>
            </a:endParaRPr>
          </a:p>
          <a:p>
            <a:pPr marL="378460" indent="-286385">
              <a:lnSpc>
                <a:spcPct val="100000"/>
              </a:lnSpc>
              <a:buFont typeface="Wingdings"/>
              <a:buChar char=""/>
              <a:tabLst>
                <a:tab pos="378460" algn="l"/>
              </a:tabLst>
            </a:pPr>
            <a:r>
              <a:rPr dirty="0" sz="2400" spc="-10">
                <a:latin typeface="Calibri"/>
                <a:cs typeface="Calibri"/>
              </a:rPr>
              <a:t>Quality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89"/>
              </a:spcBef>
              <a:buFont typeface="Wingdings"/>
              <a:buChar char=""/>
            </a:pPr>
            <a:endParaRPr sz="2400">
              <a:latin typeface="Calibri"/>
              <a:cs typeface="Calibri"/>
            </a:endParaRPr>
          </a:p>
          <a:p>
            <a:pPr marL="377825" indent="-285750">
              <a:lnSpc>
                <a:spcPct val="100000"/>
              </a:lnSpc>
              <a:buFont typeface="Wingdings"/>
              <a:buChar char=""/>
              <a:tabLst>
                <a:tab pos="377825" algn="l"/>
              </a:tabLst>
            </a:pPr>
            <a:r>
              <a:rPr dirty="0" sz="2400" spc="-20">
                <a:latin typeface="Calibri"/>
                <a:cs typeface="Calibri"/>
              </a:rPr>
              <a:t>Cost</a:t>
            </a:r>
            <a:endParaRPr sz="2400">
              <a:latin typeface="Calibri"/>
              <a:cs typeface="Calibri"/>
            </a:endParaRPr>
          </a:p>
          <a:p>
            <a:pPr marL="378460" indent="-286385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378460" algn="l"/>
              </a:tabLst>
            </a:pPr>
            <a:r>
              <a:rPr dirty="0" sz="2400" spc="-10">
                <a:latin typeface="Calibri"/>
                <a:cs typeface="Calibri"/>
              </a:rPr>
              <a:t>Quality</a:t>
            </a:r>
            <a:endParaRPr sz="2400">
              <a:latin typeface="Calibri"/>
              <a:cs typeface="Calibri"/>
            </a:endParaRPr>
          </a:p>
          <a:p>
            <a:pPr marL="378460" indent="-286385">
              <a:lnSpc>
                <a:spcPct val="100000"/>
              </a:lnSpc>
              <a:buFont typeface="Wingdings"/>
              <a:buChar char=""/>
              <a:tabLst>
                <a:tab pos="378460" algn="l"/>
              </a:tabLst>
            </a:pPr>
            <a:r>
              <a:rPr dirty="0" sz="2400" spc="-10">
                <a:latin typeface="Calibri"/>
                <a:cs typeface="Calibri"/>
              </a:rPr>
              <a:t>Service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75"/>
              </a:spcBef>
              <a:buFont typeface="Wingdings"/>
              <a:buChar char=""/>
            </a:pPr>
            <a:endParaRPr sz="2400">
              <a:latin typeface="Calibri"/>
              <a:cs typeface="Calibri"/>
            </a:endParaRPr>
          </a:p>
          <a:p>
            <a:pPr marL="378460" indent="-286385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378460" algn="l"/>
              </a:tabLst>
            </a:pPr>
            <a:r>
              <a:rPr dirty="0" sz="2400" spc="-10">
                <a:latin typeface="Calibri"/>
                <a:cs typeface="Calibri"/>
              </a:rPr>
              <a:t>Quality</a:t>
            </a:r>
            <a:endParaRPr sz="2400">
              <a:latin typeface="Calibri"/>
              <a:cs typeface="Calibri"/>
            </a:endParaRPr>
          </a:p>
          <a:p>
            <a:pPr marL="378460" indent="-286385">
              <a:lnSpc>
                <a:spcPct val="100000"/>
              </a:lnSpc>
              <a:buFont typeface="Wingdings"/>
              <a:buChar char=""/>
              <a:tabLst>
                <a:tab pos="378460" algn="l"/>
              </a:tabLst>
            </a:pPr>
            <a:r>
              <a:rPr dirty="0" sz="2400" spc="-10">
                <a:latin typeface="Calibri"/>
                <a:cs typeface="Calibri"/>
              </a:rPr>
              <a:t>Service</a:t>
            </a:r>
            <a:endParaRPr sz="2400">
              <a:latin typeface="Calibri"/>
              <a:cs typeface="Calibri"/>
            </a:endParaRPr>
          </a:p>
          <a:p>
            <a:pPr marL="378460" indent="-286385">
              <a:lnSpc>
                <a:spcPct val="100000"/>
              </a:lnSpc>
              <a:buFont typeface="Wingdings"/>
              <a:buChar char=""/>
              <a:tabLst>
                <a:tab pos="378460" algn="l"/>
              </a:tabLst>
            </a:pPr>
            <a:r>
              <a:rPr dirty="0" sz="2400" spc="-20">
                <a:latin typeface="Calibri"/>
                <a:cs typeface="Calibri"/>
              </a:rPr>
              <a:t>Cost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19" name="object 19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22" name="object 22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16000" y="1683842"/>
            <a:ext cx="5323205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50">
                <a:solidFill>
                  <a:srgbClr val="462E89"/>
                </a:solidFill>
                <a:latin typeface="Arial Black"/>
                <a:cs typeface="Arial Black"/>
              </a:rPr>
              <a:t>High</a:t>
            </a:r>
            <a:r>
              <a:rPr dirty="0" sz="4000" spc="-44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20">
                <a:solidFill>
                  <a:srgbClr val="462E89"/>
                </a:solidFill>
                <a:latin typeface="Arial Black"/>
                <a:cs typeface="Arial Black"/>
              </a:rPr>
              <a:t>Voltage</a:t>
            </a:r>
            <a:r>
              <a:rPr dirty="0" sz="4000" spc="-45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60">
                <a:solidFill>
                  <a:srgbClr val="462E89"/>
                </a:solidFill>
                <a:latin typeface="Arial Black"/>
                <a:cs typeface="Arial Black"/>
              </a:rPr>
              <a:t>Cables</a:t>
            </a:r>
            <a:endParaRPr sz="40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5" name="object 5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894588" y="5984747"/>
            <a:ext cx="2731135" cy="3810000"/>
          </a:xfrm>
          <a:prstGeom prst="rect">
            <a:avLst/>
          </a:prstGeom>
          <a:solidFill>
            <a:srgbClr val="6B569E"/>
          </a:solidFill>
        </p:spPr>
        <p:txBody>
          <a:bodyPr wrap="square" lIns="0" tIns="200660" rIns="0" bIns="0" rtlCol="0" vert="horz">
            <a:spAutoFit/>
          </a:bodyPr>
          <a:lstStyle/>
          <a:p>
            <a:pPr marL="133985">
              <a:lnSpc>
                <a:spcPct val="100000"/>
              </a:lnSpc>
              <a:spcBef>
                <a:spcPts val="1580"/>
              </a:spcBef>
            </a:pPr>
            <a:r>
              <a:rPr dirty="0" sz="2400" spc="-204">
                <a:solidFill>
                  <a:srgbClr val="FFFFFF"/>
                </a:solidFill>
                <a:latin typeface="Arial Black"/>
                <a:cs typeface="Arial Black"/>
              </a:rPr>
              <a:t>Life</a:t>
            </a:r>
            <a:r>
              <a:rPr dirty="0" sz="2400" spc="-254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Arial Black"/>
                <a:cs typeface="Arial Black"/>
              </a:rPr>
              <a:t>Cycle</a:t>
            </a:r>
            <a:endParaRPr sz="24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800"/>
              </a:spcBef>
            </a:pPr>
            <a:endParaRPr sz="2400">
              <a:latin typeface="Arial Black"/>
              <a:cs typeface="Arial Black"/>
            </a:endParaRPr>
          </a:p>
          <a:p>
            <a:pPr marL="167640" marR="88900">
              <a:lnSpc>
                <a:spcPct val="100000"/>
              </a:lnSpc>
            </a:pPr>
            <a:r>
              <a:rPr dirty="0" sz="1800" spc="-10">
                <a:solidFill>
                  <a:srgbClr val="FFFFFF"/>
                </a:solidFill>
                <a:latin typeface="Lucida Sans Unicode"/>
                <a:cs typeface="Lucida Sans Unicode"/>
              </a:rPr>
              <a:t>Long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35">
                <a:solidFill>
                  <a:srgbClr val="FFFFFF"/>
                </a:solidFill>
                <a:latin typeface="Lucida Sans Unicode"/>
                <a:cs typeface="Lucida Sans Unicode"/>
              </a:rPr>
              <a:t>life</a:t>
            </a:r>
            <a:r>
              <a:rPr dirty="0" sz="1800" spc="-1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85">
                <a:solidFill>
                  <a:srgbClr val="FFFFFF"/>
                </a:solidFill>
                <a:latin typeface="Lucida Sans Unicode"/>
                <a:cs typeface="Lucida Sans Unicode"/>
              </a:rPr>
              <a:t>span</a:t>
            </a:r>
            <a:r>
              <a:rPr dirty="0" sz="18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Lucida Sans Unicode"/>
                <a:cs typeface="Lucida Sans Unicode"/>
              </a:rPr>
              <a:t>in </a:t>
            </a:r>
            <a:r>
              <a:rPr dirty="0" sz="1800">
                <a:solidFill>
                  <a:srgbClr val="FFFFFF"/>
                </a:solidFill>
                <a:latin typeface="Lucida Sans Unicode"/>
                <a:cs typeface="Lucida Sans Unicode"/>
              </a:rPr>
              <a:t>various</a:t>
            </a:r>
            <a:r>
              <a:rPr dirty="0" sz="1800" spc="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45">
                <a:solidFill>
                  <a:srgbClr val="FFFFFF"/>
                </a:solidFill>
                <a:latin typeface="Lucida Sans Unicode"/>
                <a:cs typeface="Lucida Sans Unicode"/>
              </a:rPr>
              <a:t>temperatures </a:t>
            </a:r>
            <a:r>
              <a:rPr dirty="0" sz="1800" spc="105">
                <a:solidFill>
                  <a:srgbClr val="FFFFFF"/>
                </a:solidFill>
                <a:latin typeface="Lucida Sans Unicode"/>
                <a:cs typeface="Lucida Sans Unicode"/>
              </a:rPr>
              <a:t>and</a:t>
            </a:r>
            <a:r>
              <a:rPr dirty="0" sz="1800" spc="-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FFFFFF"/>
                </a:solidFill>
                <a:latin typeface="Lucida Sans Unicode"/>
                <a:cs typeface="Lucida Sans Unicode"/>
              </a:rPr>
              <a:t>climates.</a:t>
            </a:r>
            <a:r>
              <a:rPr dirty="0" sz="1800" spc="-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FFFFFF"/>
                </a:solidFill>
                <a:latin typeface="Lucida Sans Unicode"/>
                <a:cs typeface="Lucida Sans Unicode"/>
              </a:rPr>
              <a:t>Up</a:t>
            </a:r>
            <a:r>
              <a:rPr dirty="0" sz="180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Lucida Sans Unicode"/>
                <a:cs typeface="Lucida Sans Unicode"/>
              </a:rPr>
              <a:t>to </a:t>
            </a:r>
            <a:r>
              <a:rPr dirty="0" sz="1800" spc="-65">
                <a:solidFill>
                  <a:srgbClr val="FFFFFF"/>
                </a:solidFill>
                <a:latin typeface="Lucida Sans Unicode"/>
                <a:cs typeface="Lucida Sans Unicode"/>
              </a:rPr>
              <a:t>20</a:t>
            </a:r>
            <a:r>
              <a:rPr dirty="0" sz="18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75">
                <a:solidFill>
                  <a:srgbClr val="FFFFFF"/>
                </a:solidFill>
                <a:latin typeface="Lucida Sans Unicode"/>
                <a:cs typeface="Lucida Sans Unicode"/>
              </a:rPr>
              <a:t>year</a:t>
            </a:r>
            <a:r>
              <a:rPr dirty="0" sz="18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35">
                <a:solidFill>
                  <a:srgbClr val="FFFFFF"/>
                </a:solidFill>
                <a:latin typeface="Lucida Sans Unicode"/>
                <a:cs typeface="Lucida Sans Unicode"/>
              </a:rPr>
              <a:t>life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85">
                <a:solidFill>
                  <a:srgbClr val="FFFFFF"/>
                </a:solidFill>
                <a:latin typeface="Lucida Sans Unicode"/>
                <a:cs typeface="Lucida Sans Unicode"/>
              </a:rPr>
              <a:t>span</a:t>
            </a:r>
            <a:r>
              <a:rPr dirty="0" sz="18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65">
                <a:solidFill>
                  <a:srgbClr val="FFFFFF"/>
                </a:solidFill>
                <a:latin typeface="Lucida Sans Unicode"/>
                <a:cs typeface="Lucida Sans Unicode"/>
              </a:rPr>
              <a:t>at </a:t>
            </a:r>
            <a:r>
              <a:rPr dirty="0" sz="1800" spc="-90">
                <a:solidFill>
                  <a:srgbClr val="FFFFFF"/>
                </a:solidFill>
                <a:latin typeface="Lucida Sans Unicode"/>
                <a:cs typeface="Lucida Sans Unicode"/>
              </a:rPr>
              <a:t>105°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135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dirty="0" sz="18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100">
                <a:solidFill>
                  <a:srgbClr val="FFFFFF"/>
                </a:solidFill>
                <a:latin typeface="Lucida Sans Unicode"/>
                <a:cs typeface="Lucida Sans Unicode"/>
              </a:rPr>
              <a:t>and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135">
                <a:solidFill>
                  <a:srgbClr val="FFFFFF"/>
                </a:solidFill>
                <a:latin typeface="Lucida Sans Unicode"/>
                <a:cs typeface="Lucida Sans Unicode"/>
              </a:rPr>
              <a:t>can</a:t>
            </a:r>
            <a:r>
              <a:rPr dirty="0" sz="18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70">
                <a:solidFill>
                  <a:srgbClr val="FFFFFF"/>
                </a:solidFill>
                <a:latin typeface="Lucida Sans Unicode"/>
                <a:cs typeface="Lucida Sans Unicode"/>
              </a:rPr>
              <a:t>meet </a:t>
            </a:r>
            <a:r>
              <a:rPr dirty="0" sz="1800" spc="-10">
                <a:solidFill>
                  <a:srgbClr val="FFFFFF"/>
                </a:solidFill>
                <a:latin typeface="Lucida Sans Unicode"/>
                <a:cs typeface="Lucida Sans Unicode"/>
              </a:rPr>
              <a:t>short-</a:t>
            </a:r>
            <a:r>
              <a:rPr dirty="0" sz="1800" spc="-20">
                <a:solidFill>
                  <a:srgbClr val="FFFFFF"/>
                </a:solidFill>
                <a:latin typeface="Lucida Sans Unicode"/>
                <a:cs typeface="Lucida Sans Unicode"/>
              </a:rPr>
              <a:t>term </a:t>
            </a:r>
            <a:r>
              <a:rPr dirty="0" sz="1800" spc="45">
                <a:solidFill>
                  <a:srgbClr val="FFFFFF"/>
                </a:solidFill>
                <a:latin typeface="Lucida Sans Unicode"/>
                <a:cs typeface="Lucida Sans Unicode"/>
              </a:rPr>
              <a:t>temperature </a:t>
            </a:r>
            <a:r>
              <a:rPr dirty="0" sz="1800" spc="50">
                <a:solidFill>
                  <a:srgbClr val="FFFFFF"/>
                </a:solidFill>
                <a:latin typeface="Lucida Sans Unicode"/>
                <a:cs typeface="Lucida Sans Unicode"/>
              </a:rPr>
              <a:t>resistance</a:t>
            </a:r>
            <a:r>
              <a:rPr dirty="0" sz="18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55">
                <a:solidFill>
                  <a:srgbClr val="FFFFFF"/>
                </a:solidFill>
                <a:latin typeface="Lucida Sans Unicode"/>
                <a:cs typeface="Lucida Sans Unicode"/>
              </a:rPr>
              <a:t>up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endParaRPr sz="1800">
              <a:latin typeface="Lucida Sans Unicode"/>
              <a:cs typeface="Lucida Sans Unicode"/>
            </a:endParaRPr>
          </a:p>
          <a:p>
            <a:pPr marL="167640">
              <a:lnSpc>
                <a:spcPct val="100000"/>
              </a:lnSpc>
            </a:pPr>
            <a:r>
              <a:rPr dirty="0" sz="1800" spc="-10">
                <a:solidFill>
                  <a:srgbClr val="FFFFFF"/>
                </a:solidFill>
                <a:latin typeface="Lucida Sans Unicode"/>
                <a:cs typeface="Lucida Sans Unicode"/>
              </a:rPr>
              <a:t>+250°C.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36847" y="5984747"/>
            <a:ext cx="2729865" cy="3810000"/>
          </a:xfrm>
          <a:prstGeom prst="rect">
            <a:avLst/>
          </a:prstGeom>
          <a:solidFill>
            <a:srgbClr val="828F93"/>
          </a:solidFill>
        </p:spPr>
        <p:txBody>
          <a:bodyPr wrap="square" lIns="0" tIns="135255" rIns="0" bIns="0" rtlCol="0" vert="horz">
            <a:spAutoFit/>
          </a:bodyPr>
          <a:lstStyle/>
          <a:p>
            <a:pPr marL="134620" marR="505459">
              <a:lnSpc>
                <a:spcPct val="117900"/>
              </a:lnSpc>
              <a:spcBef>
                <a:spcPts val="1065"/>
              </a:spcBef>
            </a:pPr>
            <a:r>
              <a:rPr dirty="0" sz="2400" spc="-10">
                <a:solidFill>
                  <a:srgbClr val="462E89"/>
                </a:solidFill>
                <a:latin typeface="Arial Black"/>
                <a:cs typeface="Arial Black"/>
              </a:rPr>
              <a:t>Shield </a:t>
            </a:r>
            <a:r>
              <a:rPr dirty="0" sz="2400" spc="-125">
                <a:solidFill>
                  <a:srgbClr val="462E89"/>
                </a:solidFill>
                <a:latin typeface="Arial Black"/>
                <a:cs typeface="Arial Black"/>
              </a:rPr>
              <a:t>Effectiveness</a:t>
            </a:r>
            <a:endParaRPr sz="2400">
              <a:latin typeface="Arial Black"/>
              <a:cs typeface="Arial Black"/>
            </a:endParaRPr>
          </a:p>
          <a:p>
            <a:pPr marL="101600" marR="252729">
              <a:lnSpc>
                <a:spcPct val="100000"/>
              </a:lnSpc>
              <a:spcBef>
                <a:spcPts val="1160"/>
              </a:spcBef>
            </a:pPr>
            <a:r>
              <a:rPr dirty="0" sz="1800" spc="-40">
                <a:solidFill>
                  <a:srgbClr val="462E89"/>
                </a:solidFill>
                <a:latin typeface="Lucida Sans Unicode"/>
                <a:cs typeface="Lucida Sans Unicode"/>
              </a:rPr>
              <a:t>Limits</a:t>
            </a:r>
            <a:r>
              <a:rPr dirty="0" sz="1800" spc="7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462E89"/>
                </a:solidFill>
                <a:latin typeface="Lucida Sans Unicode"/>
                <a:cs typeface="Lucida Sans Unicode"/>
              </a:rPr>
              <a:t>interference</a:t>
            </a:r>
            <a:r>
              <a:rPr dirty="0" sz="1800" spc="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462E89"/>
                </a:solidFill>
                <a:latin typeface="Lucida Sans Unicode"/>
                <a:cs typeface="Lucida Sans Unicode"/>
              </a:rPr>
              <a:t>of </a:t>
            </a:r>
            <a:r>
              <a:rPr dirty="0" sz="1800" spc="110">
                <a:solidFill>
                  <a:srgbClr val="462E89"/>
                </a:solidFill>
                <a:latin typeface="Lucida Sans Unicode"/>
                <a:cs typeface="Lucida Sans Unicode"/>
              </a:rPr>
              <a:t>data</a:t>
            </a:r>
            <a:r>
              <a:rPr dirty="0" sz="1800" spc="-9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105">
                <a:solidFill>
                  <a:srgbClr val="462E89"/>
                </a:solidFill>
                <a:latin typeface="Lucida Sans Unicode"/>
                <a:cs typeface="Lucida Sans Unicode"/>
              </a:rPr>
              <a:t>and</a:t>
            </a:r>
            <a:r>
              <a:rPr dirty="0" sz="1800" spc="-10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462E89"/>
                </a:solidFill>
                <a:latin typeface="Lucida Sans Unicode"/>
                <a:cs typeface="Lucida Sans Unicode"/>
              </a:rPr>
              <a:t>electrical </a:t>
            </a:r>
            <a:r>
              <a:rPr dirty="0" sz="1800" spc="10">
                <a:solidFill>
                  <a:srgbClr val="462E89"/>
                </a:solidFill>
                <a:latin typeface="Lucida Sans Unicode"/>
                <a:cs typeface="Lucida Sans Unicode"/>
              </a:rPr>
              <a:t>connections</a:t>
            </a:r>
            <a:r>
              <a:rPr dirty="0" sz="1800" spc="27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35">
                <a:solidFill>
                  <a:srgbClr val="462E89"/>
                </a:solidFill>
                <a:latin typeface="Lucida Sans Unicode"/>
                <a:cs typeface="Lucida Sans Unicode"/>
              </a:rPr>
              <a:t>in </a:t>
            </a:r>
            <a:r>
              <a:rPr dirty="0" sz="1800" spc="-10">
                <a:solidFill>
                  <a:srgbClr val="462E89"/>
                </a:solidFill>
                <a:latin typeface="Lucida Sans Unicode"/>
                <a:cs typeface="Lucida Sans Unicode"/>
              </a:rPr>
              <a:t>automobiles.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77583" y="6016752"/>
            <a:ext cx="2731135" cy="3810000"/>
          </a:xfrm>
          <a:prstGeom prst="rect">
            <a:avLst/>
          </a:prstGeom>
          <a:solidFill>
            <a:srgbClr val="6B569E"/>
          </a:solidFill>
        </p:spPr>
        <p:txBody>
          <a:bodyPr wrap="square" lIns="0" tIns="173990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370"/>
              </a:spcBef>
            </a:pPr>
            <a:r>
              <a:rPr dirty="0" sz="2400" spc="-20">
                <a:solidFill>
                  <a:srgbClr val="FFFFFF"/>
                </a:solidFill>
                <a:latin typeface="Arial Black"/>
                <a:cs typeface="Arial Black"/>
              </a:rPr>
              <a:t>Flexible,</a:t>
            </a:r>
            <a:endParaRPr sz="2400">
              <a:latin typeface="Arial Black"/>
              <a:cs typeface="Arial Black"/>
            </a:endParaRPr>
          </a:p>
          <a:p>
            <a:pPr marL="146050">
              <a:lnSpc>
                <a:spcPct val="100000"/>
              </a:lnSpc>
              <a:spcBef>
                <a:spcPts val="520"/>
              </a:spcBef>
            </a:pPr>
            <a:r>
              <a:rPr dirty="0" sz="2400" spc="55">
                <a:solidFill>
                  <a:srgbClr val="FFFFFF"/>
                </a:solidFill>
                <a:latin typeface="Arial Black"/>
                <a:cs typeface="Arial Black"/>
              </a:rPr>
              <a:t>Anti-</a:t>
            </a:r>
            <a:r>
              <a:rPr dirty="0" sz="2400" spc="-10">
                <a:solidFill>
                  <a:srgbClr val="FFFFFF"/>
                </a:solidFill>
                <a:latin typeface="Arial Black"/>
                <a:cs typeface="Arial Black"/>
              </a:rPr>
              <a:t>Cracking</a:t>
            </a:r>
            <a:endParaRPr sz="2400">
              <a:latin typeface="Arial Black"/>
              <a:cs typeface="Arial Black"/>
            </a:endParaRPr>
          </a:p>
          <a:p>
            <a:pPr marL="124460" marR="127000">
              <a:lnSpc>
                <a:spcPct val="100000"/>
              </a:lnSpc>
              <a:spcBef>
                <a:spcPts val="1030"/>
              </a:spcBef>
            </a:pPr>
            <a:r>
              <a:rPr dirty="0" sz="1800">
                <a:solidFill>
                  <a:srgbClr val="FFFFFF"/>
                </a:solidFill>
                <a:latin typeface="Lucida Sans Unicode"/>
                <a:cs typeface="Lucida Sans Unicode"/>
              </a:rPr>
              <a:t>Simulation</a:t>
            </a:r>
            <a:r>
              <a:rPr dirty="0" sz="1800" spc="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FFFFFF"/>
                </a:solidFill>
                <a:latin typeface="Lucida Sans Unicode"/>
                <a:cs typeface="Lucida Sans Unicode"/>
              </a:rPr>
              <a:t>on</a:t>
            </a:r>
            <a:r>
              <a:rPr dirty="0" sz="1800" spc="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Lucida Sans Unicode"/>
                <a:cs typeface="Lucida Sans Unicode"/>
              </a:rPr>
              <a:t>the </a:t>
            </a:r>
            <a:r>
              <a:rPr dirty="0" sz="1800">
                <a:solidFill>
                  <a:srgbClr val="FFFFFF"/>
                </a:solidFill>
                <a:latin typeface="Lucida Sans Unicode"/>
                <a:cs typeface="Lucida Sans Unicode"/>
              </a:rPr>
              <a:t>long-term</a:t>
            </a:r>
            <a:r>
              <a:rPr dirty="0" sz="18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60">
                <a:solidFill>
                  <a:srgbClr val="FFFFFF"/>
                </a:solidFill>
                <a:latin typeface="Lucida Sans Unicode"/>
                <a:cs typeface="Lucida Sans Unicode"/>
              </a:rPr>
              <a:t>use</a:t>
            </a:r>
            <a:r>
              <a:rPr dirty="0" sz="1800" spc="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0">
                <a:solidFill>
                  <a:srgbClr val="FFFFFF"/>
                </a:solidFill>
                <a:latin typeface="Lucida Sans Unicode"/>
                <a:cs typeface="Lucida Sans Unicode"/>
              </a:rPr>
              <a:t>under </a:t>
            </a:r>
            <a:r>
              <a:rPr dirty="0" sz="1800">
                <a:solidFill>
                  <a:srgbClr val="FFFFFF"/>
                </a:solidFill>
                <a:latin typeface="Lucida Sans Unicode"/>
                <a:cs typeface="Lucida Sans Unicode"/>
              </a:rPr>
              <a:t>different</a:t>
            </a:r>
            <a:r>
              <a:rPr dirty="0" sz="1800" spc="-114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35">
                <a:solidFill>
                  <a:srgbClr val="FFFFFF"/>
                </a:solidFill>
                <a:latin typeface="Lucida Sans Unicode"/>
                <a:cs typeface="Lucida Sans Unicode"/>
              </a:rPr>
              <a:t>bending </a:t>
            </a:r>
            <a:r>
              <a:rPr dirty="0" sz="1800">
                <a:solidFill>
                  <a:srgbClr val="FFFFFF"/>
                </a:solidFill>
                <a:latin typeface="Lucida Sans Unicode"/>
                <a:cs typeface="Lucida Sans Unicode"/>
              </a:rPr>
              <a:t>radius</a:t>
            </a:r>
            <a:r>
              <a:rPr dirty="0" sz="1800" spc="-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Lucida Sans Unicode"/>
                <a:cs typeface="Lucida Sans Unicode"/>
              </a:rPr>
              <a:t>(2D~5D)</a:t>
            </a:r>
            <a:r>
              <a:rPr dirty="0" sz="18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Lucida Sans Unicode"/>
                <a:cs typeface="Lucida Sans Unicode"/>
              </a:rPr>
              <a:t>in </a:t>
            </a:r>
            <a:r>
              <a:rPr dirty="0" sz="1800" spc="-10">
                <a:solidFill>
                  <a:srgbClr val="FFFFFF"/>
                </a:solidFill>
                <a:latin typeface="Lucida Sans Unicode"/>
                <a:cs typeface="Lucida Sans Unicode"/>
              </a:rPr>
              <a:t>outdoor,</a:t>
            </a:r>
            <a:r>
              <a:rPr dirty="0" sz="1800" spc="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FFFFFF"/>
                </a:solidFill>
                <a:latin typeface="Lucida Sans Unicode"/>
                <a:cs typeface="Lucida Sans Unicode"/>
              </a:rPr>
              <a:t>normal</a:t>
            </a:r>
            <a:r>
              <a:rPr dirty="0" sz="1800" spc="4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80">
                <a:solidFill>
                  <a:srgbClr val="FFFFFF"/>
                </a:solidFill>
                <a:latin typeface="Lucida Sans Unicode"/>
                <a:cs typeface="Lucida Sans Unicode"/>
              </a:rPr>
              <a:t>and </a:t>
            </a:r>
            <a:r>
              <a:rPr dirty="0" sz="1800">
                <a:solidFill>
                  <a:srgbClr val="FFFFFF"/>
                </a:solidFill>
                <a:latin typeface="Lucida Sans Unicode"/>
                <a:cs typeface="Lucida Sans Unicode"/>
              </a:rPr>
              <a:t>high</a:t>
            </a:r>
            <a:r>
              <a:rPr dirty="0" sz="18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45">
                <a:solidFill>
                  <a:srgbClr val="FFFFFF"/>
                </a:solidFill>
                <a:latin typeface="Lucida Sans Unicode"/>
                <a:cs typeface="Lucida Sans Unicode"/>
              </a:rPr>
              <a:t>temperature </a:t>
            </a:r>
            <a:r>
              <a:rPr dirty="0" sz="1800">
                <a:solidFill>
                  <a:srgbClr val="FFFFFF"/>
                </a:solidFill>
                <a:latin typeface="Lucida Sans Unicode"/>
                <a:cs typeface="Lucida Sans Unicode"/>
              </a:rPr>
              <a:t>environment</a:t>
            </a:r>
            <a:r>
              <a:rPr dirty="0" sz="1800" spc="3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Lucida Sans Unicode"/>
                <a:cs typeface="Lucida Sans Unicode"/>
              </a:rPr>
              <a:t>ensure </a:t>
            </a:r>
            <a:r>
              <a:rPr dirty="0" sz="1800">
                <a:solidFill>
                  <a:srgbClr val="FFFFFF"/>
                </a:solidFill>
                <a:latin typeface="Lucida Sans Unicode"/>
                <a:cs typeface="Lucida Sans Unicode"/>
              </a:rPr>
              <a:t>the</a:t>
            </a:r>
            <a:r>
              <a:rPr dirty="0" sz="1800" spc="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FFFFFF"/>
                </a:solidFill>
                <a:latin typeface="Lucida Sans Unicode"/>
                <a:cs typeface="Lucida Sans Unicode"/>
              </a:rPr>
              <a:t>long-</a:t>
            </a:r>
            <a:r>
              <a:rPr dirty="0" sz="1800" spc="30">
                <a:solidFill>
                  <a:srgbClr val="FFFFFF"/>
                </a:solidFill>
                <a:latin typeface="Lucida Sans Unicode"/>
                <a:cs typeface="Lucida Sans Unicode"/>
              </a:rPr>
              <a:t>term </a:t>
            </a:r>
            <a:r>
              <a:rPr dirty="0" sz="1800">
                <a:solidFill>
                  <a:srgbClr val="FFFFFF"/>
                </a:solidFill>
                <a:latin typeface="Lucida Sans Unicode"/>
                <a:cs typeface="Lucida Sans Unicode"/>
              </a:rPr>
              <a:t>stability</a:t>
            </a:r>
            <a:r>
              <a:rPr dirty="0" sz="18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Lucida Sans Unicode"/>
                <a:cs typeface="Lucida Sans Unicode"/>
              </a:rPr>
              <a:t>of</a:t>
            </a:r>
            <a:r>
              <a:rPr dirty="0" sz="18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FFFFFF"/>
                </a:solidFill>
                <a:latin typeface="Lucida Sans Unicode"/>
                <a:cs typeface="Lucida Sans Unicode"/>
              </a:rPr>
              <a:t>the</a:t>
            </a:r>
            <a:r>
              <a:rPr dirty="0" sz="18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Lucida Sans Unicode"/>
                <a:cs typeface="Lucida Sans Unicode"/>
              </a:rPr>
              <a:t>cables.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419843" y="6016752"/>
            <a:ext cx="2731135" cy="3810000"/>
          </a:xfrm>
          <a:prstGeom prst="rect">
            <a:avLst/>
          </a:prstGeom>
          <a:solidFill>
            <a:srgbClr val="828F93"/>
          </a:solidFill>
        </p:spPr>
        <p:txBody>
          <a:bodyPr wrap="square" lIns="0" tIns="103505" rIns="0" bIns="0" rtlCol="0" vert="horz">
            <a:spAutoFit/>
          </a:bodyPr>
          <a:lstStyle/>
          <a:p>
            <a:pPr marL="121920" marR="1019810">
              <a:lnSpc>
                <a:spcPct val="117900"/>
              </a:lnSpc>
              <a:spcBef>
                <a:spcPts val="815"/>
              </a:spcBef>
            </a:pPr>
            <a:r>
              <a:rPr dirty="0" sz="2400" spc="-70">
                <a:solidFill>
                  <a:srgbClr val="462E89"/>
                </a:solidFill>
                <a:latin typeface="Arial Black"/>
                <a:cs typeface="Arial Black"/>
              </a:rPr>
              <a:t>Insulation </a:t>
            </a:r>
            <a:r>
              <a:rPr dirty="0" sz="2400" spc="-10">
                <a:solidFill>
                  <a:srgbClr val="462E89"/>
                </a:solidFill>
                <a:latin typeface="Arial Black"/>
                <a:cs typeface="Arial Black"/>
              </a:rPr>
              <a:t>Materials</a:t>
            </a:r>
            <a:endParaRPr sz="2400">
              <a:latin typeface="Arial Black"/>
              <a:cs typeface="Arial Black"/>
            </a:endParaRPr>
          </a:p>
          <a:p>
            <a:pPr marL="118110" marR="132080">
              <a:lnSpc>
                <a:spcPct val="100000"/>
              </a:lnSpc>
              <a:spcBef>
                <a:spcPts val="785"/>
              </a:spcBef>
            </a:pPr>
            <a:r>
              <a:rPr dirty="0" sz="1800">
                <a:solidFill>
                  <a:srgbClr val="462E89"/>
                </a:solidFill>
                <a:latin typeface="Lucida Sans Unicode"/>
                <a:cs typeface="Lucida Sans Unicode"/>
              </a:rPr>
              <a:t>Employ</a:t>
            </a:r>
            <a:r>
              <a:rPr dirty="0" sz="1800" spc="10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462E89"/>
                </a:solidFill>
                <a:latin typeface="Lucida Sans Unicode"/>
                <a:cs typeface="Lucida Sans Unicode"/>
              </a:rPr>
              <a:t>specially </a:t>
            </a:r>
            <a:r>
              <a:rPr dirty="0" sz="1800" spc="60">
                <a:solidFill>
                  <a:srgbClr val="462E89"/>
                </a:solidFill>
                <a:latin typeface="Lucida Sans Unicode"/>
                <a:cs typeface="Lucida Sans Unicode"/>
              </a:rPr>
              <a:t>selected</a:t>
            </a:r>
            <a:r>
              <a:rPr dirty="0" sz="1800" spc="-1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462E89"/>
                </a:solidFill>
                <a:latin typeface="Lucida Sans Unicode"/>
                <a:cs typeface="Lucida Sans Unicode"/>
              </a:rPr>
              <a:t>insulation </a:t>
            </a:r>
            <a:r>
              <a:rPr dirty="0" sz="1800" spc="50">
                <a:solidFill>
                  <a:srgbClr val="462E89"/>
                </a:solidFill>
                <a:latin typeface="Lucida Sans Unicode"/>
                <a:cs typeface="Lucida Sans Unicode"/>
              </a:rPr>
              <a:t>materials</a:t>
            </a:r>
            <a:r>
              <a:rPr dirty="0" sz="1800" spc="-12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462E89"/>
                </a:solidFill>
                <a:latin typeface="Lucida Sans Unicode"/>
                <a:cs typeface="Lucida Sans Unicode"/>
              </a:rPr>
              <a:t>for</a:t>
            </a:r>
            <a:r>
              <a:rPr dirty="0" sz="1800" spc="-9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0">
                <a:solidFill>
                  <a:srgbClr val="462E89"/>
                </a:solidFill>
                <a:latin typeface="Lucida Sans Unicode"/>
                <a:cs typeface="Lucida Sans Unicode"/>
              </a:rPr>
              <a:t>high </a:t>
            </a:r>
            <a:r>
              <a:rPr dirty="0" sz="1800" spc="60">
                <a:solidFill>
                  <a:srgbClr val="462E89"/>
                </a:solidFill>
                <a:latin typeface="Lucida Sans Unicode"/>
                <a:cs typeface="Lucida Sans Unicode"/>
              </a:rPr>
              <a:t>voltage</a:t>
            </a:r>
            <a:r>
              <a:rPr dirty="0" sz="1800" spc="-114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462E89"/>
                </a:solidFill>
                <a:latin typeface="Lucida Sans Unicode"/>
                <a:cs typeface="Lucida Sans Unicode"/>
              </a:rPr>
              <a:t>applications </a:t>
            </a:r>
            <a:r>
              <a:rPr dirty="0" sz="1800" spc="45">
                <a:solidFill>
                  <a:srgbClr val="462E89"/>
                </a:solidFill>
                <a:latin typeface="Lucida Sans Unicode"/>
                <a:cs typeface="Lucida Sans Unicode"/>
              </a:rPr>
              <a:t>(thermoplastic </a:t>
            </a:r>
            <a:r>
              <a:rPr dirty="0" sz="1800" spc="-10">
                <a:solidFill>
                  <a:srgbClr val="462E89"/>
                </a:solidFill>
                <a:latin typeface="Lucida Sans Unicode"/>
                <a:cs typeface="Lucida Sans Unicode"/>
              </a:rPr>
              <a:t>elastomers, </a:t>
            </a:r>
            <a:r>
              <a:rPr dirty="0" sz="1800">
                <a:solidFill>
                  <a:srgbClr val="462E89"/>
                </a:solidFill>
                <a:latin typeface="Lucida Sans Unicode"/>
                <a:cs typeface="Lucida Sans Unicode"/>
              </a:rPr>
              <a:t>crosslinked </a:t>
            </a:r>
            <a:r>
              <a:rPr dirty="0" sz="1800" spc="-10">
                <a:solidFill>
                  <a:srgbClr val="462E89"/>
                </a:solidFill>
                <a:latin typeface="Lucida Sans Unicode"/>
                <a:cs typeface="Lucida Sans Unicode"/>
              </a:rPr>
              <a:t>polymers, </a:t>
            </a:r>
            <a:r>
              <a:rPr dirty="0" sz="1800">
                <a:solidFill>
                  <a:srgbClr val="462E89"/>
                </a:solidFill>
                <a:latin typeface="Lucida Sans Unicode"/>
                <a:cs typeface="Lucida Sans Unicode"/>
              </a:rPr>
              <a:t>silicone) </a:t>
            </a:r>
            <a:r>
              <a:rPr dirty="0" sz="1800" spc="50">
                <a:solidFill>
                  <a:srgbClr val="462E89"/>
                </a:solidFill>
                <a:latin typeface="Lucida Sans Unicode"/>
                <a:cs typeface="Lucida Sans Unicode"/>
              </a:rPr>
              <a:t>that</a:t>
            </a:r>
            <a:r>
              <a:rPr dirty="0" sz="1800" spc="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462E89"/>
                </a:solidFill>
                <a:latin typeface="Lucida Sans Unicode"/>
                <a:cs typeface="Lucida Sans Unicode"/>
              </a:rPr>
              <a:t>all</a:t>
            </a:r>
            <a:r>
              <a:rPr dirty="0" sz="1800" spc="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65">
                <a:solidFill>
                  <a:srgbClr val="462E89"/>
                </a:solidFill>
                <a:latin typeface="Lucida Sans Unicode"/>
                <a:cs typeface="Lucida Sans Unicode"/>
              </a:rPr>
              <a:t>meet </a:t>
            </a:r>
            <a:r>
              <a:rPr dirty="0" sz="1800">
                <a:solidFill>
                  <a:srgbClr val="462E89"/>
                </a:solidFill>
                <a:latin typeface="Lucida Sans Unicode"/>
                <a:cs typeface="Lucida Sans Unicode"/>
              </a:rPr>
              <a:t>with</a:t>
            </a:r>
            <a:r>
              <a:rPr dirty="0" sz="1800" spc="-10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55">
                <a:solidFill>
                  <a:srgbClr val="462E89"/>
                </a:solidFill>
                <a:latin typeface="Lucida Sans Unicode"/>
                <a:cs typeface="Lucida Sans Unicode"/>
              </a:rPr>
              <a:t>RoHS,</a:t>
            </a:r>
            <a:r>
              <a:rPr dirty="0" sz="1800" spc="-6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462E89"/>
                </a:solidFill>
                <a:latin typeface="Lucida Sans Unicode"/>
                <a:cs typeface="Lucida Sans Unicode"/>
              </a:rPr>
              <a:t>REACH.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262104" y="6031991"/>
            <a:ext cx="2731135" cy="3811904"/>
          </a:xfrm>
          <a:prstGeom prst="rect">
            <a:avLst/>
          </a:prstGeom>
          <a:solidFill>
            <a:srgbClr val="6B569E"/>
          </a:solidFill>
        </p:spPr>
        <p:txBody>
          <a:bodyPr wrap="square" lIns="0" tIns="100965" rIns="0" bIns="0" rtlCol="0" vert="horz">
            <a:spAutoFit/>
          </a:bodyPr>
          <a:lstStyle/>
          <a:p>
            <a:pPr marL="154940" marR="725805">
              <a:lnSpc>
                <a:spcPct val="117900"/>
              </a:lnSpc>
              <a:spcBef>
                <a:spcPts val="795"/>
              </a:spcBef>
            </a:pPr>
            <a:r>
              <a:rPr dirty="0" sz="2400" spc="-20">
                <a:solidFill>
                  <a:srgbClr val="FFFFFF"/>
                </a:solidFill>
                <a:latin typeface="Arial Black"/>
                <a:cs typeface="Arial Black"/>
              </a:rPr>
              <a:t>High </a:t>
            </a:r>
            <a:r>
              <a:rPr dirty="0" sz="2400" spc="-65">
                <a:solidFill>
                  <a:srgbClr val="FFFFFF"/>
                </a:solidFill>
                <a:latin typeface="Arial Black"/>
                <a:cs typeface="Arial Black"/>
              </a:rPr>
              <a:t>Mechanical </a:t>
            </a:r>
            <a:r>
              <a:rPr dirty="0" sz="2400" spc="-10">
                <a:solidFill>
                  <a:srgbClr val="FFFFFF"/>
                </a:solidFill>
                <a:latin typeface="Arial Black"/>
                <a:cs typeface="Arial Black"/>
              </a:rPr>
              <a:t>Strength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104363" y="6016752"/>
            <a:ext cx="2729865" cy="3810000"/>
          </a:xfrm>
          <a:prstGeom prst="rect">
            <a:avLst/>
          </a:prstGeom>
          <a:solidFill>
            <a:srgbClr val="828F93"/>
          </a:solidFill>
        </p:spPr>
        <p:txBody>
          <a:bodyPr wrap="square" lIns="0" tIns="110489" rIns="0" bIns="0" rtlCol="0" vert="horz">
            <a:spAutoFit/>
          </a:bodyPr>
          <a:lstStyle/>
          <a:p>
            <a:pPr marL="130175" marR="915035">
              <a:lnSpc>
                <a:spcPct val="117900"/>
              </a:lnSpc>
              <a:spcBef>
                <a:spcPts val="869"/>
              </a:spcBef>
            </a:pPr>
            <a:r>
              <a:rPr dirty="0" sz="2400" spc="-50">
                <a:solidFill>
                  <a:srgbClr val="462E89"/>
                </a:solidFill>
                <a:latin typeface="Arial Black"/>
                <a:cs typeface="Arial Black"/>
              </a:rPr>
              <a:t>Copper</a:t>
            </a:r>
            <a:r>
              <a:rPr dirty="0" sz="2400" spc="-27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400" spc="-25">
                <a:solidFill>
                  <a:srgbClr val="462E89"/>
                </a:solidFill>
                <a:latin typeface="Arial Black"/>
                <a:cs typeface="Arial Black"/>
              </a:rPr>
              <a:t>or </a:t>
            </a:r>
            <a:r>
              <a:rPr dirty="0" sz="2400" spc="-10">
                <a:solidFill>
                  <a:srgbClr val="462E89"/>
                </a:solidFill>
                <a:latin typeface="Arial Black"/>
                <a:cs typeface="Arial Black"/>
              </a:rPr>
              <a:t>Aluminum </a:t>
            </a:r>
            <a:r>
              <a:rPr dirty="0" sz="2400" spc="-55">
                <a:solidFill>
                  <a:srgbClr val="462E89"/>
                </a:solidFill>
                <a:latin typeface="Arial Black"/>
                <a:cs typeface="Arial Black"/>
              </a:rPr>
              <a:t>Conductor</a:t>
            </a:r>
            <a:endParaRPr sz="2400">
              <a:latin typeface="Arial Black"/>
              <a:cs typeface="Arial Black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0" y="0"/>
            <a:ext cx="4160520" cy="6664959"/>
            <a:chOff x="0" y="0"/>
            <a:chExt cx="4160520" cy="6664959"/>
          </a:xfrm>
        </p:grpSpPr>
        <p:sp>
          <p:nvSpPr>
            <p:cNvPr id="14" name="object 14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2231" y="2077211"/>
              <a:ext cx="3828288" cy="3828288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973023" y="2554046"/>
            <a:ext cx="15995650" cy="3175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10">
                <a:solidFill>
                  <a:srgbClr val="201D1E"/>
                </a:solidFill>
                <a:latin typeface="Lucida Sans Unicode"/>
                <a:cs typeface="Lucida Sans Unicode"/>
              </a:rPr>
              <a:t>High</a:t>
            </a:r>
            <a:r>
              <a:rPr dirty="0" sz="2400" spc="-35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70">
                <a:solidFill>
                  <a:srgbClr val="201D1E"/>
                </a:solidFill>
                <a:latin typeface="Lucida Sans Unicode"/>
                <a:cs typeface="Lucida Sans Unicode"/>
              </a:rPr>
              <a:t>Voltage</a:t>
            </a:r>
            <a:r>
              <a:rPr dirty="0" sz="2400" spc="-20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100">
                <a:solidFill>
                  <a:srgbClr val="201D1E"/>
                </a:solidFill>
                <a:latin typeface="Lucida Sans Unicode"/>
                <a:cs typeface="Lucida Sans Unicode"/>
              </a:rPr>
              <a:t>Cables</a:t>
            </a:r>
            <a:r>
              <a:rPr dirty="0" sz="2400" spc="-30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>
                <a:solidFill>
                  <a:srgbClr val="201D1E"/>
                </a:solidFill>
                <a:latin typeface="Lucida Sans Unicode"/>
                <a:cs typeface="Lucida Sans Unicode"/>
              </a:rPr>
              <a:t>ensure</a:t>
            </a:r>
            <a:r>
              <a:rPr dirty="0" sz="2400" spc="-35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>
                <a:solidFill>
                  <a:srgbClr val="201D1E"/>
                </a:solidFill>
                <a:latin typeface="Lucida Sans Unicode"/>
                <a:cs typeface="Lucida Sans Unicode"/>
              </a:rPr>
              <a:t>reliable</a:t>
            </a:r>
            <a:r>
              <a:rPr dirty="0" sz="2400" spc="-30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55">
                <a:solidFill>
                  <a:srgbClr val="201D1E"/>
                </a:solidFill>
                <a:latin typeface="Lucida Sans Unicode"/>
                <a:cs typeface="Lucida Sans Unicode"/>
              </a:rPr>
              <a:t>power</a:t>
            </a:r>
            <a:r>
              <a:rPr dirty="0" sz="2400" spc="-45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>
                <a:solidFill>
                  <a:srgbClr val="201D1E"/>
                </a:solidFill>
                <a:latin typeface="Lucida Sans Unicode"/>
                <a:cs typeface="Lucida Sans Unicode"/>
              </a:rPr>
              <a:t>supply</a:t>
            </a:r>
            <a:r>
              <a:rPr dirty="0" sz="2400" spc="-30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>
                <a:solidFill>
                  <a:srgbClr val="201D1E"/>
                </a:solidFill>
                <a:latin typeface="Lucida Sans Unicode"/>
                <a:cs typeface="Lucida Sans Unicode"/>
              </a:rPr>
              <a:t>in</a:t>
            </a:r>
            <a:r>
              <a:rPr dirty="0" sz="2400" spc="-35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>
                <a:solidFill>
                  <a:srgbClr val="201D1E"/>
                </a:solidFill>
                <a:latin typeface="Lucida Sans Unicode"/>
                <a:cs typeface="Lucida Sans Unicode"/>
              </a:rPr>
              <a:t>the</a:t>
            </a:r>
            <a:r>
              <a:rPr dirty="0" sz="2400" spc="-45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>
                <a:solidFill>
                  <a:srgbClr val="201D1E"/>
                </a:solidFill>
                <a:latin typeface="Lucida Sans Unicode"/>
                <a:cs typeface="Lucida Sans Unicode"/>
              </a:rPr>
              <a:t>vehicle.</a:t>
            </a:r>
            <a:r>
              <a:rPr dirty="0" sz="2400" spc="-20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85">
                <a:solidFill>
                  <a:srgbClr val="201D1E"/>
                </a:solidFill>
                <a:latin typeface="Lucida Sans Unicode"/>
                <a:cs typeface="Lucida Sans Unicode"/>
              </a:rPr>
              <a:t>Rancommunication</a:t>
            </a:r>
            <a:r>
              <a:rPr dirty="0" sz="2400" spc="10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>
                <a:solidFill>
                  <a:srgbClr val="201D1E"/>
                </a:solidFill>
                <a:latin typeface="Lucida Sans Unicode"/>
                <a:cs typeface="Lucida Sans Unicode"/>
              </a:rPr>
              <a:t>Global’s</a:t>
            </a:r>
            <a:r>
              <a:rPr dirty="0" sz="2400" spc="-50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>
                <a:solidFill>
                  <a:srgbClr val="201D1E"/>
                </a:solidFill>
                <a:latin typeface="Lucida Sans Unicode"/>
                <a:cs typeface="Lucida Sans Unicode"/>
              </a:rPr>
              <a:t>single-</a:t>
            </a:r>
            <a:r>
              <a:rPr dirty="0" sz="2400" spc="-30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114">
                <a:solidFill>
                  <a:srgbClr val="201D1E"/>
                </a:solidFill>
                <a:latin typeface="Lucida Sans Unicode"/>
                <a:cs typeface="Lucida Sans Unicode"/>
              </a:rPr>
              <a:t>and </a:t>
            </a:r>
            <a:r>
              <a:rPr dirty="0" sz="2400" spc="-20">
                <a:solidFill>
                  <a:srgbClr val="201D1E"/>
                </a:solidFill>
                <a:latin typeface="Lucida Sans Unicode"/>
                <a:cs typeface="Lucida Sans Unicode"/>
              </a:rPr>
              <a:t>multi-</a:t>
            </a:r>
            <a:r>
              <a:rPr dirty="0" sz="2400" spc="75">
                <a:solidFill>
                  <a:srgbClr val="201D1E"/>
                </a:solidFill>
                <a:latin typeface="Lucida Sans Unicode"/>
                <a:cs typeface="Lucida Sans Unicode"/>
              </a:rPr>
              <a:t>core</a:t>
            </a:r>
            <a:r>
              <a:rPr dirty="0" sz="2400" spc="-15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105">
                <a:solidFill>
                  <a:srgbClr val="201D1E"/>
                </a:solidFill>
                <a:latin typeface="Lucida Sans Unicode"/>
                <a:cs typeface="Lucida Sans Unicode"/>
              </a:rPr>
              <a:t>cables</a:t>
            </a:r>
            <a:r>
              <a:rPr dirty="0" sz="2400" spc="-30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105">
                <a:solidFill>
                  <a:srgbClr val="201D1E"/>
                </a:solidFill>
                <a:latin typeface="Lucida Sans Unicode"/>
                <a:cs typeface="Lucida Sans Unicode"/>
              </a:rPr>
              <a:t>are</a:t>
            </a:r>
            <a:r>
              <a:rPr dirty="0" sz="2400" spc="-30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90">
                <a:solidFill>
                  <a:srgbClr val="201D1E"/>
                </a:solidFill>
                <a:latin typeface="Lucida Sans Unicode"/>
                <a:cs typeface="Lucida Sans Unicode"/>
              </a:rPr>
              <a:t>available</a:t>
            </a:r>
            <a:r>
              <a:rPr dirty="0" sz="2400" spc="-15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>
                <a:solidFill>
                  <a:srgbClr val="201D1E"/>
                </a:solidFill>
                <a:latin typeface="Lucida Sans Unicode"/>
                <a:cs typeface="Lucida Sans Unicode"/>
              </a:rPr>
              <a:t>in</a:t>
            </a:r>
            <a:r>
              <a:rPr dirty="0" sz="2400" spc="-30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>
                <a:solidFill>
                  <a:srgbClr val="201D1E"/>
                </a:solidFill>
                <a:latin typeface="Lucida Sans Unicode"/>
                <a:cs typeface="Lucida Sans Unicode"/>
              </a:rPr>
              <a:t>shielded</a:t>
            </a:r>
            <a:r>
              <a:rPr dirty="0" sz="2400" spc="-25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140">
                <a:solidFill>
                  <a:srgbClr val="201D1E"/>
                </a:solidFill>
                <a:latin typeface="Lucida Sans Unicode"/>
                <a:cs typeface="Lucida Sans Unicode"/>
              </a:rPr>
              <a:t>and</a:t>
            </a:r>
            <a:r>
              <a:rPr dirty="0" sz="2400" spc="-35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>
                <a:solidFill>
                  <a:srgbClr val="201D1E"/>
                </a:solidFill>
                <a:latin typeface="Lucida Sans Unicode"/>
                <a:cs typeface="Lucida Sans Unicode"/>
              </a:rPr>
              <a:t>unshielded</a:t>
            </a:r>
            <a:r>
              <a:rPr dirty="0" sz="2400" spc="-30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>
                <a:solidFill>
                  <a:srgbClr val="201D1E"/>
                </a:solidFill>
                <a:latin typeface="Lucida Sans Unicode"/>
                <a:cs typeface="Lucida Sans Unicode"/>
              </a:rPr>
              <a:t>versions</a:t>
            </a:r>
            <a:r>
              <a:rPr dirty="0" sz="2400" spc="-35">
                <a:solidFill>
                  <a:srgbClr val="201D1E"/>
                </a:solidFill>
                <a:latin typeface="Lucida Sans Unicode"/>
                <a:cs typeface="Lucida Sans Unicode"/>
              </a:rPr>
              <a:t> for</a:t>
            </a:r>
            <a:r>
              <a:rPr dirty="0" sz="2400" spc="-25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>
                <a:solidFill>
                  <a:srgbClr val="201D1E"/>
                </a:solidFill>
                <a:latin typeface="Lucida Sans Unicode"/>
                <a:cs typeface="Lucida Sans Unicode"/>
              </a:rPr>
              <a:t>all</a:t>
            </a:r>
            <a:r>
              <a:rPr dirty="0" sz="2400" spc="-40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60">
                <a:solidFill>
                  <a:srgbClr val="201D1E"/>
                </a:solidFill>
                <a:latin typeface="Lucida Sans Unicode"/>
                <a:cs typeface="Lucida Sans Unicode"/>
              </a:rPr>
              <a:t>application</a:t>
            </a:r>
            <a:r>
              <a:rPr dirty="0" sz="2400" spc="-5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45">
                <a:solidFill>
                  <a:srgbClr val="201D1E"/>
                </a:solidFill>
                <a:latin typeface="Lucida Sans Unicode"/>
                <a:cs typeface="Lucida Sans Unicode"/>
              </a:rPr>
              <a:t>relevant </a:t>
            </a:r>
            <a:r>
              <a:rPr dirty="0" sz="2400" spc="70">
                <a:solidFill>
                  <a:srgbClr val="201D1E"/>
                </a:solidFill>
                <a:latin typeface="Lucida Sans Unicode"/>
                <a:cs typeface="Lucida Sans Unicode"/>
              </a:rPr>
              <a:t>temperature</a:t>
            </a:r>
            <a:r>
              <a:rPr dirty="0" sz="2400" spc="-85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-10">
                <a:solidFill>
                  <a:srgbClr val="201D1E"/>
                </a:solidFill>
                <a:latin typeface="Lucida Sans Unicode"/>
                <a:cs typeface="Lucida Sans Unicode"/>
              </a:rPr>
              <a:t>ranges.</a:t>
            </a:r>
            <a:endParaRPr sz="2400">
              <a:latin typeface="Lucida Sans Unicode"/>
              <a:cs typeface="Lucida Sans Unicode"/>
            </a:endParaRPr>
          </a:p>
          <a:p>
            <a:pPr marL="12700" marR="1209040">
              <a:lnSpc>
                <a:spcPct val="100000"/>
              </a:lnSpc>
              <a:spcBef>
                <a:spcPts val="2885"/>
              </a:spcBef>
            </a:pPr>
            <a:r>
              <a:rPr dirty="0" sz="2400">
                <a:solidFill>
                  <a:srgbClr val="201D1E"/>
                </a:solidFill>
                <a:latin typeface="Lucida Sans Unicode"/>
                <a:cs typeface="Lucida Sans Unicode"/>
              </a:rPr>
              <a:t>Only</a:t>
            </a:r>
            <a:r>
              <a:rPr dirty="0" sz="2400" spc="-55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60">
                <a:solidFill>
                  <a:srgbClr val="201D1E"/>
                </a:solidFill>
                <a:latin typeface="Lucida Sans Unicode"/>
                <a:cs typeface="Lucida Sans Unicode"/>
              </a:rPr>
              <a:t>materials</a:t>
            </a:r>
            <a:r>
              <a:rPr dirty="0" sz="2400" spc="-55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65">
                <a:solidFill>
                  <a:srgbClr val="201D1E"/>
                </a:solidFill>
                <a:latin typeface="Lucida Sans Unicode"/>
                <a:cs typeface="Lucida Sans Unicode"/>
              </a:rPr>
              <a:t>that</a:t>
            </a:r>
            <a:r>
              <a:rPr dirty="0" sz="2400" spc="-40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114">
                <a:solidFill>
                  <a:srgbClr val="201D1E"/>
                </a:solidFill>
                <a:latin typeface="Lucida Sans Unicode"/>
                <a:cs typeface="Lucida Sans Unicode"/>
              </a:rPr>
              <a:t>meet</a:t>
            </a:r>
            <a:r>
              <a:rPr dirty="0" sz="2400" spc="-50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>
                <a:solidFill>
                  <a:srgbClr val="201D1E"/>
                </a:solidFill>
                <a:latin typeface="Lucida Sans Unicode"/>
                <a:cs typeface="Lucida Sans Unicode"/>
              </a:rPr>
              <a:t>the</a:t>
            </a:r>
            <a:r>
              <a:rPr dirty="0" sz="2400" spc="-55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>
                <a:solidFill>
                  <a:srgbClr val="201D1E"/>
                </a:solidFill>
                <a:latin typeface="Lucida Sans Unicode"/>
                <a:cs typeface="Lucida Sans Unicode"/>
              </a:rPr>
              <a:t>high</a:t>
            </a:r>
            <a:r>
              <a:rPr dirty="0" sz="2400" spc="-50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>
                <a:solidFill>
                  <a:srgbClr val="201D1E"/>
                </a:solidFill>
                <a:latin typeface="Lucida Sans Unicode"/>
                <a:cs typeface="Lucida Sans Unicode"/>
              </a:rPr>
              <a:t>requirements</a:t>
            </a:r>
            <a:r>
              <a:rPr dirty="0" sz="2400" spc="-55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65">
                <a:solidFill>
                  <a:srgbClr val="201D1E"/>
                </a:solidFill>
                <a:latin typeface="Lucida Sans Unicode"/>
                <a:cs typeface="Lucida Sans Unicode"/>
              </a:rPr>
              <a:t>that</a:t>
            </a:r>
            <a:r>
              <a:rPr dirty="0" sz="2400" spc="-55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105">
                <a:solidFill>
                  <a:srgbClr val="201D1E"/>
                </a:solidFill>
                <a:latin typeface="Lucida Sans Unicode"/>
                <a:cs typeface="Lucida Sans Unicode"/>
              </a:rPr>
              <a:t>are</a:t>
            </a:r>
            <a:r>
              <a:rPr dirty="0" sz="2400" spc="-40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125">
                <a:solidFill>
                  <a:srgbClr val="201D1E"/>
                </a:solidFill>
                <a:latin typeface="Lucida Sans Unicode"/>
                <a:cs typeface="Lucida Sans Unicode"/>
              </a:rPr>
              <a:t>placed</a:t>
            </a:r>
            <a:r>
              <a:rPr dirty="0" sz="2400" spc="-40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>
                <a:solidFill>
                  <a:srgbClr val="201D1E"/>
                </a:solidFill>
                <a:latin typeface="Lucida Sans Unicode"/>
                <a:cs typeface="Lucida Sans Unicode"/>
              </a:rPr>
              <a:t>on</a:t>
            </a:r>
            <a:r>
              <a:rPr dirty="0" sz="2400" spc="-55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55">
                <a:solidFill>
                  <a:srgbClr val="201D1E"/>
                </a:solidFill>
                <a:latin typeface="Lucida Sans Unicode"/>
                <a:cs typeface="Lucida Sans Unicode"/>
              </a:rPr>
              <a:t>vehicles</a:t>
            </a:r>
            <a:r>
              <a:rPr dirty="0" sz="2400" spc="-40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>
                <a:solidFill>
                  <a:srgbClr val="201D1E"/>
                </a:solidFill>
                <a:latin typeface="Lucida Sans Unicode"/>
                <a:cs typeface="Lucida Sans Unicode"/>
              </a:rPr>
              <a:t>with</a:t>
            </a:r>
            <a:r>
              <a:rPr dirty="0" sz="2400" spc="-55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55">
                <a:solidFill>
                  <a:srgbClr val="201D1E"/>
                </a:solidFill>
                <a:latin typeface="Lucida Sans Unicode"/>
                <a:cs typeface="Lucida Sans Unicode"/>
              </a:rPr>
              <a:t>alternative</a:t>
            </a:r>
            <a:r>
              <a:rPr dirty="0" sz="2400" spc="-50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-20">
                <a:solidFill>
                  <a:srgbClr val="201D1E"/>
                </a:solidFill>
                <a:latin typeface="Lucida Sans Unicode"/>
                <a:cs typeface="Lucida Sans Unicode"/>
              </a:rPr>
              <a:t>drive </a:t>
            </a:r>
            <a:r>
              <a:rPr dirty="0" sz="2400" spc="65">
                <a:solidFill>
                  <a:srgbClr val="201D1E"/>
                </a:solidFill>
                <a:latin typeface="Lucida Sans Unicode"/>
                <a:cs typeface="Lucida Sans Unicode"/>
              </a:rPr>
              <a:t>systems</a:t>
            </a:r>
            <a:r>
              <a:rPr dirty="0" sz="2400" spc="-90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>
                <a:solidFill>
                  <a:srgbClr val="201D1E"/>
                </a:solidFill>
                <a:latin typeface="Lucida Sans Unicode"/>
                <a:cs typeface="Lucida Sans Unicode"/>
              </a:rPr>
              <a:t>in</a:t>
            </a:r>
            <a:r>
              <a:rPr dirty="0" sz="2400" spc="-75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50">
                <a:solidFill>
                  <a:srgbClr val="201D1E"/>
                </a:solidFill>
                <a:latin typeface="Lucida Sans Unicode"/>
                <a:cs typeface="Lucida Sans Unicode"/>
              </a:rPr>
              <a:t>terms</a:t>
            </a:r>
            <a:r>
              <a:rPr dirty="0" sz="2400" spc="-70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>
                <a:solidFill>
                  <a:srgbClr val="201D1E"/>
                </a:solidFill>
                <a:latin typeface="Lucida Sans Unicode"/>
                <a:cs typeface="Lucida Sans Unicode"/>
              </a:rPr>
              <a:t>of</a:t>
            </a:r>
            <a:r>
              <a:rPr dirty="0" sz="2400" spc="-70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>
                <a:solidFill>
                  <a:srgbClr val="201D1E"/>
                </a:solidFill>
                <a:latin typeface="Lucida Sans Unicode"/>
                <a:cs typeface="Lucida Sans Unicode"/>
              </a:rPr>
              <a:t>electrical,</a:t>
            </a:r>
            <a:r>
              <a:rPr dirty="0" sz="2400" spc="-70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85">
                <a:solidFill>
                  <a:srgbClr val="201D1E"/>
                </a:solidFill>
                <a:latin typeface="Lucida Sans Unicode"/>
                <a:cs typeface="Lucida Sans Unicode"/>
              </a:rPr>
              <a:t>mechanical,</a:t>
            </a:r>
            <a:r>
              <a:rPr dirty="0" sz="2400" spc="-40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60">
                <a:solidFill>
                  <a:srgbClr val="201D1E"/>
                </a:solidFill>
                <a:latin typeface="Lucida Sans Unicode"/>
                <a:cs typeface="Lucida Sans Unicode"/>
              </a:rPr>
              <a:t>thermal</a:t>
            </a:r>
            <a:r>
              <a:rPr dirty="0" sz="2400" spc="-70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140">
                <a:solidFill>
                  <a:srgbClr val="201D1E"/>
                </a:solidFill>
                <a:latin typeface="Lucida Sans Unicode"/>
                <a:cs typeface="Lucida Sans Unicode"/>
              </a:rPr>
              <a:t>and</a:t>
            </a:r>
            <a:r>
              <a:rPr dirty="0" sz="2400" spc="-75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114">
                <a:solidFill>
                  <a:srgbClr val="201D1E"/>
                </a:solidFill>
                <a:latin typeface="Lucida Sans Unicode"/>
                <a:cs typeface="Lucida Sans Unicode"/>
              </a:rPr>
              <a:t>chemical</a:t>
            </a:r>
            <a:r>
              <a:rPr dirty="0" sz="2400" spc="-55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>
                <a:solidFill>
                  <a:srgbClr val="201D1E"/>
                </a:solidFill>
                <a:latin typeface="Lucida Sans Unicode"/>
                <a:cs typeface="Lucida Sans Unicode"/>
              </a:rPr>
              <a:t>properties</a:t>
            </a:r>
            <a:r>
              <a:rPr dirty="0" sz="2400" spc="-75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105">
                <a:solidFill>
                  <a:srgbClr val="201D1E"/>
                </a:solidFill>
                <a:latin typeface="Lucida Sans Unicode"/>
                <a:cs typeface="Lucida Sans Unicode"/>
              </a:rPr>
              <a:t>are</a:t>
            </a:r>
            <a:r>
              <a:rPr dirty="0" sz="2400" spc="-70">
                <a:solidFill>
                  <a:srgbClr val="201D1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-10">
                <a:solidFill>
                  <a:srgbClr val="201D1E"/>
                </a:solidFill>
                <a:latin typeface="Lucida Sans Unicode"/>
                <a:cs typeface="Lucida Sans Unicode"/>
              </a:rPr>
              <a:t>used.</a:t>
            </a:r>
            <a:endParaRPr sz="2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950"/>
              </a:spcBef>
            </a:pPr>
            <a:endParaRPr sz="2400">
              <a:latin typeface="Lucida Sans Unicode"/>
              <a:cs typeface="Lucida Sans Unicode"/>
            </a:endParaRPr>
          </a:p>
          <a:p>
            <a:pPr marL="74295">
              <a:lnSpc>
                <a:spcPct val="100000"/>
              </a:lnSpc>
            </a:pPr>
            <a:r>
              <a:rPr dirty="0" sz="2400" spc="-10">
                <a:solidFill>
                  <a:srgbClr val="0F0F0F"/>
                </a:solidFill>
                <a:latin typeface="Arial Black"/>
                <a:cs typeface="Arial Black"/>
              </a:rPr>
              <a:t>Benefits</a:t>
            </a:r>
            <a:endParaRPr sz="24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2087880"/>
          </a:xfrm>
          <a:custGeom>
            <a:avLst/>
            <a:gdLst/>
            <a:ahLst/>
            <a:cxnLst/>
            <a:rect l="l" t="t" r="r" b="b"/>
            <a:pathLst>
              <a:path w="18288000" h="2087880">
                <a:moveTo>
                  <a:pt x="18288000" y="0"/>
                </a:moveTo>
                <a:lnTo>
                  <a:pt x="0" y="0"/>
                </a:lnTo>
                <a:lnTo>
                  <a:pt x="0" y="2087879"/>
                </a:lnTo>
                <a:lnTo>
                  <a:pt x="18288000" y="2087879"/>
                </a:lnTo>
                <a:lnTo>
                  <a:pt x="18288000" y="0"/>
                </a:lnTo>
                <a:close/>
              </a:path>
            </a:pathLst>
          </a:custGeom>
          <a:solidFill>
            <a:srgbClr val="462E89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861164" y="5324523"/>
            <a:ext cx="2124826" cy="109721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851636" y="4497323"/>
            <a:ext cx="3791711" cy="46939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851636" y="6455664"/>
            <a:ext cx="2153411" cy="101346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444983" y="2665476"/>
            <a:ext cx="4932877" cy="155295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016000" y="2488183"/>
            <a:ext cx="7887970" cy="23596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28320">
              <a:lnSpc>
                <a:spcPct val="100000"/>
              </a:lnSpc>
              <a:spcBef>
                <a:spcPts val="100"/>
              </a:spcBef>
            </a:pPr>
            <a:r>
              <a:rPr dirty="0" sz="2400" spc="140">
                <a:solidFill>
                  <a:srgbClr val="0F0F0F"/>
                </a:solidFill>
                <a:latin typeface="Lucida Sans Unicode"/>
                <a:cs typeface="Lucida Sans Unicode"/>
              </a:rPr>
              <a:t>Company</a:t>
            </a:r>
            <a:r>
              <a:rPr dirty="0" sz="2400" spc="-100">
                <a:solidFill>
                  <a:srgbClr val="0F0F0F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40">
                <a:solidFill>
                  <a:srgbClr val="0F0F0F"/>
                </a:solidFill>
                <a:latin typeface="Lucida Sans Unicode"/>
                <a:cs typeface="Lucida Sans Unicode"/>
              </a:rPr>
              <a:t>Overview</a:t>
            </a:r>
            <a:endParaRPr sz="2400">
              <a:latin typeface="Lucida Sans Unicode"/>
              <a:cs typeface="Lucida Sans Unicode"/>
            </a:endParaRPr>
          </a:p>
          <a:p>
            <a:pPr marL="12700" marR="5080">
              <a:lnSpc>
                <a:spcPct val="134300"/>
              </a:lnSpc>
              <a:spcBef>
                <a:spcPts val="990"/>
              </a:spcBef>
            </a:pPr>
            <a:r>
              <a:rPr dirty="0" sz="1800" spc="65">
                <a:solidFill>
                  <a:srgbClr val="535353"/>
                </a:solidFill>
                <a:latin typeface="Lucida Sans Unicode"/>
                <a:cs typeface="Lucida Sans Unicode"/>
              </a:rPr>
              <a:t>Rancommunication</a:t>
            </a:r>
            <a:r>
              <a:rPr dirty="0" sz="1800" spc="-6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Global</a:t>
            </a:r>
            <a:r>
              <a:rPr dirty="0" sz="1800" spc="-5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110">
                <a:solidFill>
                  <a:srgbClr val="535353"/>
                </a:solidFill>
                <a:latin typeface="Lucida Sans Unicode"/>
                <a:cs typeface="Lucida Sans Unicode"/>
              </a:rPr>
              <a:t>was</a:t>
            </a:r>
            <a:r>
              <a:rPr dirty="0" sz="1800" spc="-3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founded</a:t>
            </a:r>
            <a:r>
              <a:rPr dirty="0" sz="1800" spc="-4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105">
                <a:solidFill>
                  <a:srgbClr val="535353"/>
                </a:solidFill>
                <a:latin typeface="Lucida Sans Unicode"/>
                <a:cs typeface="Lucida Sans Unicode"/>
              </a:rPr>
              <a:t>and</a:t>
            </a:r>
            <a:r>
              <a:rPr dirty="0" sz="1800" spc="-5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0">
                <a:solidFill>
                  <a:srgbClr val="535353"/>
                </a:solidFill>
                <a:latin typeface="Lucida Sans Unicode"/>
                <a:cs typeface="Lucida Sans Unicode"/>
              </a:rPr>
              <a:t>is</a:t>
            </a:r>
            <a:r>
              <a:rPr dirty="0" sz="1800" spc="-4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125">
                <a:solidFill>
                  <a:srgbClr val="535353"/>
                </a:solidFill>
                <a:latin typeface="Lucida Sans Unicode"/>
                <a:cs typeface="Lucida Sans Unicode"/>
              </a:rPr>
              <a:t>managed</a:t>
            </a:r>
            <a:r>
              <a:rPr dirty="0" sz="1800" spc="-3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70">
                <a:solidFill>
                  <a:srgbClr val="535353"/>
                </a:solidFill>
                <a:latin typeface="Lucida Sans Unicode"/>
                <a:cs typeface="Lucida Sans Unicode"/>
              </a:rPr>
              <a:t>by</a:t>
            </a:r>
            <a:r>
              <a:rPr dirty="0" sz="1800" spc="-3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210">
                <a:solidFill>
                  <a:srgbClr val="535353"/>
                </a:solidFill>
                <a:latin typeface="Lucida Sans Unicode"/>
                <a:cs typeface="Lucida Sans Unicode"/>
              </a:rPr>
              <a:t>a</a:t>
            </a:r>
            <a:r>
              <a:rPr dirty="0" sz="1800" spc="-4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535353"/>
                </a:solidFill>
                <a:latin typeface="Lucida Sans Unicode"/>
                <a:cs typeface="Lucida Sans Unicode"/>
              </a:rPr>
              <a:t>group of</a:t>
            </a:r>
            <a:r>
              <a:rPr dirty="0" sz="1800" spc="-2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elite</a:t>
            </a:r>
            <a:r>
              <a:rPr dirty="0" sz="1800" spc="-3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Wireless </a:t>
            </a:r>
            <a:r>
              <a:rPr dirty="0" sz="1800" spc="-10">
                <a:solidFill>
                  <a:srgbClr val="535353"/>
                </a:solidFill>
                <a:latin typeface="Lucida Sans Unicode"/>
                <a:cs typeface="Lucida Sans Unicode"/>
              </a:rPr>
              <a:t>Infrastructure,</a:t>
            </a:r>
            <a:r>
              <a:rPr dirty="0" sz="1800" spc="-3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Fiber</a:t>
            </a:r>
            <a:r>
              <a:rPr dirty="0" sz="1800" spc="-2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Optic</a:t>
            </a:r>
            <a:r>
              <a:rPr dirty="0" sz="1800" spc="-2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105">
                <a:solidFill>
                  <a:srgbClr val="535353"/>
                </a:solidFill>
                <a:latin typeface="Lucida Sans Unicode"/>
                <a:cs typeface="Lucida Sans Unicode"/>
              </a:rPr>
              <a:t>and</a:t>
            </a:r>
            <a:r>
              <a:rPr dirty="0" sz="1800" spc="-2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Automotive</a:t>
            </a:r>
            <a:r>
              <a:rPr dirty="0" sz="1800" spc="-4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535353"/>
                </a:solidFill>
                <a:latin typeface="Lucida Sans Unicode"/>
                <a:cs typeface="Lucida Sans Unicode"/>
              </a:rPr>
              <a:t>Industry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professionals</a:t>
            </a:r>
            <a:r>
              <a:rPr dirty="0" sz="1800" spc="-1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to</a:t>
            </a:r>
            <a:r>
              <a:rPr dirty="0" sz="1800" spc="1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535353"/>
                </a:solidFill>
                <a:latin typeface="Lucida Sans Unicode"/>
                <a:cs typeface="Lucida Sans Unicode"/>
              </a:rPr>
              <a:t>strategize,</a:t>
            </a:r>
            <a:r>
              <a:rPr dirty="0" sz="1800" spc="-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design </a:t>
            </a:r>
            <a:r>
              <a:rPr dirty="0" sz="1800" spc="105">
                <a:solidFill>
                  <a:srgbClr val="535353"/>
                </a:solidFill>
                <a:latin typeface="Lucida Sans Unicode"/>
                <a:cs typeface="Lucida Sans Unicode"/>
              </a:rPr>
              <a:t>and</a:t>
            </a:r>
            <a:r>
              <a:rPr dirty="0" sz="1800" spc="-1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65">
                <a:solidFill>
                  <a:srgbClr val="535353"/>
                </a:solidFill>
                <a:latin typeface="Lucida Sans Unicode"/>
                <a:cs typeface="Lucida Sans Unicode"/>
              </a:rPr>
              <a:t>manufacture</a:t>
            </a:r>
            <a:r>
              <a:rPr dirty="0" sz="1800" spc="1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high</a:t>
            </a:r>
            <a:r>
              <a:rPr dirty="0" sz="1800" spc="-1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quality</a:t>
            </a:r>
            <a:r>
              <a:rPr dirty="0" sz="1800" spc="-1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80">
                <a:solidFill>
                  <a:srgbClr val="535353"/>
                </a:solidFill>
                <a:latin typeface="Lucida Sans Unicode"/>
                <a:cs typeface="Lucida Sans Unicode"/>
              </a:rPr>
              <a:t>and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high-</a:t>
            </a:r>
            <a:r>
              <a:rPr dirty="0" sz="1800" spc="55">
                <a:solidFill>
                  <a:srgbClr val="535353"/>
                </a:solidFill>
                <a:latin typeface="Lucida Sans Unicode"/>
                <a:cs typeface="Lucida Sans Unicode"/>
              </a:rPr>
              <a:t>performance</a:t>
            </a:r>
            <a:r>
              <a:rPr dirty="0" sz="1800" spc="-2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radio</a:t>
            </a:r>
            <a:r>
              <a:rPr dirty="0" sz="1800" spc="1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frequency,</a:t>
            </a:r>
            <a:r>
              <a:rPr dirty="0" sz="1800" spc="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535353"/>
                </a:solidFill>
                <a:latin typeface="Lucida Sans Unicode"/>
                <a:cs typeface="Lucida Sans Unicode"/>
              </a:rPr>
              <a:t>fiber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 optic</a:t>
            </a:r>
            <a:r>
              <a:rPr dirty="0" sz="1800" spc="-1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105">
                <a:solidFill>
                  <a:srgbClr val="535353"/>
                </a:solidFill>
                <a:latin typeface="Lucida Sans Unicode"/>
                <a:cs typeface="Lucida Sans Unicode"/>
              </a:rPr>
              <a:t>and</a:t>
            </a:r>
            <a:r>
              <a:rPr dirty="0" sz="1800" spc="-1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40">
                <a:solidFill>
                  <a:srgbClr val="535353"/>
                </a:solidFill>
                <a:latin typeface="Lucida Sans Unicode"/>
                <a:cs typeface="Lucida Sans Unicode"/>
              </a:rPr>
              <a:t>automotive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solutions</a:t>
            </a:r>
            <a:r>
              <a:rPr dirty="0" sz="1800" spc="-12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105">
                <a:solidFill>
                  <a:srgbClr val="535353"/>
                </a:solidFill>
                <a:latin typeface="Lucida Sans Unicode"/>
                <a:cs typeface="Lucida Sans Unicode"/>
              </a:rPr>
              <a:t>and</a:t>
            </a:r>
            <a:r>
              <a:rPr dirty="0" sz="1800" spc="-9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535353"/>
                </a:solidFill>
                <a:latin typeface="Lucida Sans Unicode"/>
                <a:cs typeface="Lucida Sans Unicode"/>
              </a:rPr>
              <a:t>products.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16000" y="5189777"/>
            <a:ext cx="8105775" cy="18681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4300"/>
              </a:lnSpc>
              <a:spcBef>
                <a:spcPts val="100"/>
              </a:spcBef>
            </a:pPr>
            <a:r>
              <a:rPr dirty="0" sz="1800" spc="90">
                <a:solidFill>
                  <a:srgbClr val="535353"/>
                </a:solidFill>
                <a:latin typeface="Lucida Sans Unicode"/>
                <a:cs typeface="Lucida Sans Unicode"/>
              </a:rPr>
              <a:t>Each</a:t>
            </a:r>
            <a:r>
              <a:rPr dirty="0" sz="1800" spc="2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connection</a:t>
            </a:r>
            <a:r>
              <a:rPr dirty="0" sz="1800" spc="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30">
                <a:solidFill>
                  <a:srgbClr val="535353"/>
                </a:solidFill>
                <a:latin typeface="Lucida Sans Unicode"/>
                <a:cs typeface="Lucida Sans Unicode"/>
              </a:rPr>
              <a:t>point,</a:t>
            </a:r>
            <a:r>
              <a:rPr dirty="0" sz="1800" spc="2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from</a:t>
            </a:r>
            <a:r>
              <a:rPr dirty="0" sz="1800" spc="2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75">
                <a:solidFill>
                  <a:srgbClr val="535353"/>
                </a:solidFill>
                <a:latin typeface="Lucida Sans Unicode"/>
                <a:cs typeface="Lucida Sans Unicode"/>
              </a:rPr>
              <a:t>antennas</a:t>
            </a:r>
            <a:r>
              <a:rPr dirty="0" sz="1800" spc="1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to</a:t>
            </a:r>
            <a:r>
              <a:rPr dirty="0" sz="1800" spc="2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interconnect</a:t>
            </a:r>
            <a:r>
              <a:rPr dirty="0" sz="1800" spc="-1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solutions</a:t>
            </a:r>
            <a:r>
              <a:rPr dirty="0" sz="1800" spc="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to</a:t>
            </a:r>
            <a:r>
              <a:rPr dirty="0" sz="1800" spc="4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535353"/>
                </a:solidFill>
                <a:latin typeface="Lucida Sans Unicode"/>
                <a:cs typeface="Lucida Sans Unicode"/>
              </a:rPr>
              <a:t>fiber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optic</a:t>
            </a:r>
            <a:r>
              <a:rPr dirty="0" sz="1800" spc="-1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components,</a:t>
            </a:r>
            <a:r>
              <a:rPr dirty="0" sz="1800" spc="-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30">
                <a:solidFill>
                  <a:srgbClr val="535353"/>
                </a:solidFill>
                <a:latin typeface="Lucida Sans Unicode"/>
                <a:cs typeface="Lucida Sans Unicode"/>
              </a:rPr>
              <a:t>is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 critical</a:t>
            </a:r>
            <a:r>
              <a:rPr dirty="0" sz="1800" spc="-2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to</a:t>
            </a:r>
            <a:r>
              <a:rPr dirty="0" sz="1800" spc="-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the</a:t>
            </a:r>
            <a:r>
              <a:rPr dirty="0" sz="1800" spc="-1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60">
                <a:solidFill>
                  <a:srgbClr val="535353"/>
                </a:solidFill>
                <a:latin typeface="Lucida Sans Unicode"/>
                <a:cs typeface="Lucida Sans Unicode"/>
              </a:rPr>
              <a:t>performance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 of</a:t>
            </a:r>
            <a:r>
              <a:rPr dirty="0" sz="1800" spc="1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your</a:t>
            </a:r>
            <a:r>
              <a:rPr dirty="0" sz="1800" spc="2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wired </a:t>
            </a:r>
            <a:r>
              <a:rPr dirty="0" sz="1800" spc="75">
                <a:solidFill>
                  <a:srgbClr val="535353"/>
                </a:solidFill>
                <a:latin typeface="Lucida Sans Unicode"/>
                <a:cs typeface="Lucida Sans Unicode"/>
              </a:rPr>
              <a:t>and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wireless</a:t>
            </a:r>
            <a:r>
              <a:rPr dirty="0" sz="1800" spc="-7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0">
                <a:solidFill>
                  <a:srgbClr val="535353"/>
                </a:solidFill>
                <a:latin typeface="Lucida Sans Unicode"/>
                <a:cs typeface="Lucida Sans Unicode"/>
              </a:rPr>
              <a:t>network.</a:t>
            </a:r>
            <a:r>
              <a:rPr dirty="0" sz="1800" spc="-6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That</a:t>
            </a:r>
            <a:r>
              <a:rPr dirty="0" sz="1800" spc="-4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0">
                <a:solidFill>
                  <a:srgbClr val="535353"/>
                </a:solidFill>
                <a:latin typeface="Lucida Sans Unicode"/>
                <a:cs typeface="Lucida Sans Unicode"/>
              </a:rPr>
              <a:t>is</a:t>
            </a:r>
            <a:r>
              <a:rPr dirty="0" sz="1800" spc="-5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55">
                <a:solidFill>
                  <a:srgbClr val="535353"/>
                </a:solidFill>
                <a:latin typeface="Lucida Sans Unicode"/>
                <a:cs typeface="Lucida Sans Unicode"/>
              </a:rPr>
              <a:t>why</a:t>
            </a:r>
            <a:r>
              <a:rPr dirty="0" sz="1800" spc="-4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90">
                <a:solidFill>
                  <a:srgbClr val="535353"/>
                </a:solidFill>
                <a:latin typeface="Lucida Sans Unicode"/>
                <a:cs typeface="Lucida Sans Unicode"/>
              </a:rPr>
              <a:t>at</a:t>
            </a:r>
            <a:r>
              <a:rPr dirty="0" sz="1800" spc="-4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65">
                <a:solidFill>
                  <a:srgbClr val="535353"/>
                </a:solidFill>
                <a:latin typeface="Lucida Sans Unicode"/>
                <a:cs typeface="Lucida Sans Unicode"/>
              </a:rPr>
              <a:t>Rancommunication</a:t>
            </a:r>
            <a:r>
              <a:rPr dirty="0" sz="1800" spc="-7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Global</a:t>
            </a:r>
            <a:r>
              <a:rPr dirty="0" sz="1800" spc="-7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95">
                <a:solidFill>
                  <a:srgbClr val="535353"/>
                </a:solidFill>
                <a:latin typeface="Lucida Sans Unicode"/>
                <a:cs typeface="Lucida Sans Unicode"/>
              </a:rPr>
              <a:t>we</a:t>
            </a:r>
            <a:r>
              <a:rPr dirty="0" sz="1800" spc="-5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55">
                <a:solidFill>
                  <a:srgbClr val="535353"/>
                </a:solidFill>
                <a:latin typeface="Lucida Sans Unicode"/>
                <a:cs typeface="Lucida Sans Unicode"/>
              </a:rPr>
              <a:t>are </a:t>
            </a:r>
            <a:r>
              <a:rPr dirty="0" sz="1800" spc="60">
                <a:solidFill>
                  <a:srgbClr val="535353"/>
                </a:solidFill>
                <a:latin typeface="Lucida Sans Unicode"/>
                <a:cs typeface="Lucida Sans Unicode"/>
              </a:rPr>
              <a:t>committed</a:t>
            </a:r>
            <a:r>
              <a:rPr dirty="0" sz="1800" spc="-9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to</a:t>
            </a:r>
            <a:r>
              <a:rPr dirty="0" sz="1800" spc="-6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providing</a:t>
            </a:r>
            <a:r>
              <a:rPr dirty="0" sz="1800" spc="-9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our</a:t>
            </a:r>
            <a:r>
              <a:rPr dirty="0" sz="1800" spc="-5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50">
                <a:solidFill>
                  <a:srgbClr val="535353"/>
                </a:solidFill>
                <a:latin typeface="Lucida Sans Unicode"/>
                <a:cs typeface="Lucida Sans Unicode"/>
              </a:rPr>
              <a:t>customers</a:t>
            </a:r>
            <a:r>
              <a:rPr dirty="0" sz="1800" spc="-9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with</a:t>
            </a:r>
            <a:r>
              <a:rPr dirty="0" sz="1800" spc="-8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50">
                <a:solidFill>
                  <a:srgbClr val="535353"/>
                </a:solidFill>
                <a:latin typeface="Lucida Sans Unicode"/>
                <a:cs typeface="Lucida Sans Unicode"/>
              </a:rPr>
              <a:t>most</a:t>
            </a:r>
            <a:r>
              <a:rPr dirty="0" sz="1800" spc="-6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535353"/>
                </a:solidFill>
                <a:latin typeface="Lucida Sans Unicode"/>
                <a:cs typeface="Lucida Sans Unicode"/>
              </a:rPr>
              <a:t>reliable,</a:t>
            </a:r>
            <a:r>
              <a:rPr dirty="0" sz="1800" spc="-7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535353"/>
                </a:solidFill>
                <a:latin typeface="Lucida Sans Unicode"/>
                <a:cs typeface="Lucida Sans Unicode"/>
              </a:rPr>
              <a:t>industry </a:t>
            </a:r>
            <a:r>
              <a:rPr dirty="0" sz="1800" spc="45">
                <a:solidFill>
                  <a:srgbClr val="535353"/>
                </a:solidFill>
                <a:latin typeface="Lucida Sans Unicode"/>
                <a:cs typeface="Lucida Sans Unicode"/>
              </a:rPr>
              <a:t>leading</a:t>
            </a:r>
            <a:r>
              <a:rPr dirty="0" sz="1800" spc="-1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products</a:t>
            </a:r>
            <a:r>
              <a:rPr dirty="0" sz="1800" spc="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0">
                <a:solidFill>
                  <a:srgbClr val="535353"/>
                </a:solidFill>
                <a:latin typeface="Lucida Sans Unicode"/>
                <a:cs typeface="Lucida Sans Unicode"/>
              </a:rPr>
              <a:t>built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on</a:t>
            </a:r>
            <a:r>
              <a:rPr dirty="0" sz="1800" spc="1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535353"/>
                </a:solidFill>
                <a:latin typeface="Lucida Sans Unicode"/>
                <a:cs typeface="Lucida Sans Unicode"/>
              </a:rPr>
              <a:t>innovations.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16000" y="7078852"/>
            <a:ext cx="11815445" cy="2188845"/>
          </a:xfrm>
          <a:prstGeom prst="rect">
            <a:avLst/>
          </a:prstGeom>
        </p:spPr>
        <p:txBody>
          <a:bodyPr wrap="square" lIns="0" tIns="83185" rIns="0" bIns="0" rtlCol="0" vert="horz">
            <a:spAutoFit/>
          </a:bodyPr>
          <a:lstStyle/>
          <a:p>
            <a:pPr marL="9255760" indent="-193040">
              <a:lnSpc>
                <a:spcPct val="100000"/>
              </a:lnSpc>
              <a:spcBef>
                <a:spcPts val="655"/>
              </a:spcBef>
              <a:buFont typeface="Arial"/>
              <a:buChar char="•"/>
              <a:tabLst>
                <a:tab pos="9255760" algn="l"/>
              </a:tabLst>
            </a:pPr>
            <a:r>
              <a:rPr dirty="0" sz="1800" spc="95">
                <a:solidFill>
                  <a:srgbClr val="535353"/>
                </a:solidFill>
                <a:latin typeface="Lucida Sans Unicode"/>
                <a:cs typeface="Lucida Sans Unicode"/>
              </a:rPr>
              <a:t>Rancom</a:t>
            </a:r>
            <a:r>
              <a:rPr dirty="0" sz="1800" spc="-8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50">
                <a:solidFill>
                  <a:srgbClr val="535353"/>
                </a:solidFill>
                <a:latin typeface="Lucida Sans Unicode"/>
                <a:cs typeface="Lucida Sans Unicode"/>
              </a:rPr>
              <a:t>Green</a:t>
            </a:r>
            <a:r>
              <a:rPr dirty="0" sz="1800" spc="-8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535353"/>
                </a:solidFill>
                <a:latin typeface="Lucida Sans Unicode"/>
                <a:cs typeface="Lucida Sans Unicode"/>
              </a:rPr>
              <a:t>Energy</a:t>
            </a:r>
            <a:endParaRPr sz="18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dirty="0" sz="1800" spc="160">
                <a:solidFill>
                  <a:srgbClr val="535353"/>
                </a:solidFill>
                <a:latin typeface="Lucida Sans Unicode"/>
                <a:cs typeface="Lucida Sans Unicode"/>
              </a:rPr>
              <a:t>We</a:t>
            </a:r>
            <a:r>
              <a:rPr dirty="0" sz="1800" spc="1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understand</a:t>
            </a:r>
            <a:r>
              <a:rPr dirty="0" sz="1800" spc="-1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the</a:t>
            </a:r>
            <a:r>
              <a:rPr dirty="0" sz="1800" spc="-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complexity</a:t>
            </a:r>
            <a:r>
              <a:rPr dirty="0" sz="1800" spc="-3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of</a:t>
            </a:r>
            <a:r>
              <a:rPr dirty="0" sz="1800" spc="1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90">
                <a:solidFill>
                  <a:srgbClr val="535353"/>
                </a:solidFill>
                <a:latin typeface="Lucida Sans Unicode"/>
                <a:cs typeface="Lucida Sans Unicode"/>
              </a:rPr>
              <a:t>managing</a:t>
            </a:r>
            <a:r>
              <a:rPr dirty="0" sz="1800" spc="-1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large</a:t>
            </a:r>
            <a:r>
              <a:rPr dirty="0" sz="1800" spc="-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65">
                <a:solidFill>
                  <a:srgbClr val="535353"/>
                </a:solidFill>
                <a:latin typeface="Lucida Sans Unicode"/>
                <a:cs typeface="Lucida Sans Unicode"/>
              </a:rPr>
              <a:t>amounts</a:t>
            </a:r>
            <a:r>
              <a:rPr dirty="0" sz="1800" spc="-1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of</a:t>
            </a:r>
            <a:r>
              <a:rPr dirty="0" sz="1800" spc="2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90">
                <a:solidFill>
                  <a:srgbClr val="535353"/>
                </a:solidFill>
                <a:latin typeface="Lucida Sans Unicode"/>
                <a:cs typeface="Lucida Sans Unicode"/>
              </a:rPr>
              <a:t>data</a:t>
            </a:r>
            <a:endParaRPr sz="1800">
              <a:latin typeface="Lucida Sans Unicode"/>
              <a:cs typeface="Lucida Sans Unicode"/>
            </a:endParaRPr>
          </a:p>
          <a:p>
            <a:pPr marL="12700" marR="3917950">
              <a:lnSpc>
                <a:spcPct val="134300"/>
              </a:lnSpc>
              <a:spcBef>
                <a:spcPts val="5"/>
              </a:spcBef>
            </a:pPr>
            <a:r>
              <a:rPr dirty="0" sz="1800" spc="50">
                <a:solidFill>
                  <a:srgbClr val="535353"/>
                </a:solidFill>
                <a:latin typeface="Lucida Sans Unicode"/>
                <a:cs typeface="Lucida Sans Unicode"/>
              </a:rPr>
              <a:t>that</a:t>
            </a:r>
            <a:r>
              <a:rPr dirty="0" sz="1800" spc="-5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must</a:t>
            </a:r>
            <a:r>
              <a:rPr dirty="0" sz="1800" spc="-2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85">
                <a:solidFill>
                  <a:srgbClr val="535353"/>
                </a:solidFill>
                <a:latin typeface="Lucida Sans Unicode"/>
                <a:cs typeface="Lucida Sans Unicode"/>
              </a:rPr>
              <a:t>be</a:t>
            </a:r>
            <a:r>
              <a:rPr dirty="0" sz="1800" spc="-3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transferred</a:t>
            </a:r>
            <a:r>
              <a:rPr dirty="0" sz="1800" spc="-4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quickly</a:t>
            </a:r>
            <a:r>
              <a:rPr dirty="0" sz="1800" spc="-5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100">
                <a:solidFill>
                  <a:srgbClr val="535353"/>
                </a:solidFill>
                <a:latin typeface="Lucida Sans Unicode"/>
                <a:cs typeface="Lucida Sans Unicode"/>
              </a:rPr>
              <a:t>and</a:t>
            </a:r>
            <a:r>
              <a:rPr dirty="0" sz="1800" spc="-2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safely.</a:t>
            </a:r>
            <a:r>
              <a:rPr dirty="0" sz="1800" spc="-4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In</a:t>
            </a:r>
            <a:r>
              <a:rPr dirty="0" sz="1800" spc="-3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times</a:t>
            </a:r>
            <a:r>
              <a:rPr dirty="0" sz="1800" spc="-5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65">
                <a:solidFill>
                  <a:srgbClr val="535353"/>
                </a:solidFill>
                <a:latin typeface="Lucida Sans Unicode"/>
                <a:cs typeface="Lucida Sans Unicode"/>
              </a:rPr>
              <a:t>when</a:t>
            </a:r>
            <a:r>
              <a:rPr dirty="0" sz="1800" spc="-4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35">
                <a:solidFill>
                  <a:srgbClr val="535353"/>
                </a:solidFill>
                <a:latin typeface="Lucida Sans Unicode"/>
                <a:cs typeface="Lucida Sans Unicode"/>
              </a:rPr>
              <a:t>bandwidth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services</a:t>
            </a:r>
            <a:r>
              <a:rPr dirty="0" sz="1800" spc="-2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80">
                <a:solidFill>
                  <a:srgbClr val="535353"/>
                </a:solidFill>
                <a:latin typeface="Lucida Sans Unicode"/>
                <a:cs typeface="Lucida Sans Unicode"/>
              </a:rPr>
              <a:t>are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55">
                <a:solidFill>
                  <a:srgbClr val="535353"/>
                </a:solidFill>
                <a:latin typeface="Lucida Sans Unicode"/>
                <a:cs typeface="Lucida Sans Unicode"/>
              </a:rPr>
              <a:t>more</a:t>
            </a:r>
            <a:r>
              <a:rPr dirty="0" sz="1800" spc="-1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demanding,</a:t>
            </a:r>
            <a:r>
              <a:rPr dirty="0" sz="1800" spc="-1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our</a:t>
            </a:r>
            <a:r>
              <a:rPr dirty="0" sz="1800" spc="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65">
                <a:solidFill>
                  <a:srgbClr val="535353"/>
                </a:solidFill>
                <a:latin typeface="Lucida Sans Unicode"/>
                <a:cs typeface="Lucida Sans Unicode"/>
              </a:rPr>
              <a:t>broad</a:t>
            </a:r>
            <a:r>
              <a:rPr dirty="0" sz="1800" spc="-20">
                <a:solidFill>
                  <a:srgbClr val="535353"/>
                </a:solidFill>
                <a:latin typeface="Lucida Sans Unicode"/>
                <a:cs typeface="Lucida Sans Unicode"/>
              </a:rPr>
              <a:t> portfolio</a:t>
            </a:r>
            <a:r>
              <a:rPr dirty="0" sz="1800" spc="-3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535353"/>
                </a:solidFill>
                <a:latin typeface="Lucida Sans Unicode"/>
                <a:cs typeface="Lucida Sans Unicode"/>
              </a:rPr>
              <a:t>of</a:t>
            </a:r>
            <a:r>
              <a:rPr dirty="0" sz="1800" spc="-2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Wireless,</a:t>
            </a:r>
            <a:r>
              <a:rPr dirty="0" sz="1800" spc="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535353"/>
                </a:solidFill>
                <a:latin typeface="Lucida Sans Unicode"/>
                <a:cs typeface="Lucida Sans Unicode"/>
              </a:rPr>
              <a:t>Fiber </a:t>
            </a:r>
            <a:r>
              <a:rPr dirty="0" sz="1800" spc="-20">
                <a:solidFill>
                  <a:srgbClr val="535353"/>
                </a:solidFill>
                <a:latin typeface="Lucida Sans Unicode"/>
                <a:cs typeface="Lucida Sans Unicode"/>
              </a:rPr>
              <a:t>Optic,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Automotive</a:t>
            </a:r>
            <a:r>
              <a:rPr dirty="0" sz="1800" spc="-3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105">
                <a:solidFill>
                  <a:srgbClr val="535353"/>
                </a:solidFill>
                <a:latin typeface="Lucida Sans Unicode"/>
                <a:cs typeface="Lucida Sans Unicode"/>
              </a:rPr>
              <a:t>and</a:t>
            </a:r>
            <a:r>
              <a:rPr dirty="0" sz="1800" spc="-1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Coaxial</a:t>
            </a:r>
            <a:r>
              <a:rPr dirty="0" sz="1800" spc="-2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55">
                <a:solidFill>
                  <a:srgbClr val="535353"/>
                </a:solidFill>
                <a:latin typeface="Lucida Sans Unicode"/>
                <a:cs typeface="Lucida Sans Unicode"/>
              </a:rPr>
              <a:t>cabling</a:t>
            </a:r>
            <a:r>
              <a:rPr dirty="0" sz="1800" spc="-3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55">
                <a:solidFill>
                  <a:srgbClr val="535353"/>
                </a:solidFill>
                <a:latin typeface="Lucida Sans Unicode"/>
                <a:cs typeface="Lucida Sans Unicode"/>
              </a:rPr>
              <a:t>systems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45">
                <a:solidFill>
                  <a:srgbClr val="535353"/>
                </a:solidFill>
                <a:latin typeface="Lucida Sans Unicode"/>
                <a:cs typeface="Lucida Sans Unicode"/>
              </a:rPr>
              <a:t>will</a:t>
            </a:r>
            <a:r>
              <a:rPr dirty="0" sz="1800" spc="-1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ensure</a:t>
            </a:r>
            <a:r>
              <a:rPr dirty="0" sz="1800" spc="-1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535353"/>
                </a:solidFill>
                <a:latin typeface="Lucida Sans Unicode"/>
                <a:cs typeface="Lucida Sans Unicode"/>
              </a:rPr>
              <a:t>the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transmission</a:t>
            </a:r>
            <a:r>
              <a:rPr dirty="0" sz="1800" spc="-2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105">
                <a:solidFill>
                  <a:srgbClr val="535353"/>
                </a:solidFill>
                <a:latin typeface="Lucida Sans Unicode"/>
                <a:cs typeface="Lucida Sans Unicode"/>
              </a:rPr>
              <a:t>and</a:t>
            </a:r>
            <a:r>
              <a:rPr dirty="0" sz="1800" spc="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processing</a:t>
            </a:r>
            <a:r>
              <a:rPr dirty="0" sz="1800" spc="-2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of</a:t>
            </a:r>
            <a:r>
              <a:rPr dirty="0" sz="1800" spc="1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your</a:t>
            </a:r>
            <a:r>
              <a:rPr dirty="0" sz="1800" spc="-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50">
                <a:solidFill>
                  <a:srgbClr val="535353"/>
                </a:solidFill>
                <a:latin typeface="Lucida Sans Unicode"/>
                <a:cs typeface="Lucida Sans Unicode"/>
              </a:rPr>
              <a:t>most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60">
                <a:solidFill>
                  <a:srgbClr val="535353"/>
                </a:solidFill>
                <a:latin typeface="Lucida Sans Unicode"/>
                <a:cs typeface="Lucida Sans Unicode"/>
              </a:rPr>
              <a:t>valuable</a:t>
            </a:r>
            <a:r>
              <a:rPr dirty="0" sz="1800" spc="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asset, the</a:t>
            </a:r>
            <a:r>
              <a:rPr dirty="0" sz="1800" spc="-1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40">
                <a:solidFill>
                  <a:srgbClr val="535353"/>
                </a:solidFill>
                <a:latin typeface="Lucida Sans Unicode"/>
                <a:cs typeface="Lucida Sans Unicode"/>
              </a:rPr>
              <a:t>data.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1003" rIns="0" bIns="0" rtlCol="0" vert="horz">
            <a:spAutoFit/>
          </a:bodyPr>
          <a:lstStyle/>
          <a:p>
            <a:pPr marL="792480">
              <a:lnSpc>
                <a:spcPct val="100000"/>
              </a:lnSpc>
              <a:spcBef>
                <a:spcPts val="100"/>
              </a:spcBef>
            </a:pPr>
            <a:r>
              <a:rPr dirty="0" spc="-145">
                <a:solidFill>
                  <a:srgbClr val="FFFFFF"/>
                </a:solidFill>
              </a:rPr>
              <a:t>Introduction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9871075" y="2591668"/>
            <a:ext cx="2131060" cy="1297940"/>
          </a:xfrm>
          <a:prstGeom prst="rect">
            <a:avLst/>
          </a:prstGeom>
        </p:spPr>
        <p:txBody>
          <a:bodyPr wrap="square" lIns="0" tIns="1625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80"/>
              </a:spcBef>
            </a:pPr>
            <a:r>
              <a:rPr dirty="0" sz="2400" spc="50">
                <a:solidFill>
                  <a:srgbClr val="0F0F0F"/>
                </a:solidFill>
                <a:latin typeface="Lucida Sans Unicode"/>
                <a:cs typeface="Lucida Sans Unicode"/>
              </a:rPr>
              <a:t>Headquarters</a:t>
            </a:r>
            <a:endParaRPr sz="2400">
              <a:latin typeface="Lucida Sans Unicode"/>
              <a:cs typeface="Lucida Sans Unicode"/>
            </a:endParaRPr>
          </a:p>
          <a:p>
            <a:pPr marL="400685" indent="-193040">
              <a:lnSpc>
                <a:spcPct val="100000"/>
              </a:lnSpc>
              <a:spcBef>
                <a:spcPts val="890"/>
              </a:spcBef>
              <a:buFont typeface="Arial"/>
              <a:buChar char="•"/>
              <a:tabLst>
                <a:tab pos="400685" algn="l"/>
              </a:tabLst>
            </a:pPr>
            <a:r>
              <a:rPr dirty="0" sz="1800" spc="-10">
                <a:solidFill>
                  <a:srgbClr val="535353"/>
                </a:solidFill>
                <a:latin typeface="Lucida Sans Unicode"/>
                <a:cs typeface="Lucida Sans Unicode"/>
              </a:rPr>
              <a:t>Netherlands</a:t>
            </a:r>
            <a:endParaRPr sz="1800">
              <a:latin typeface="Lucida Sans Unicode"/>
              <a:cs typeface="Lucida Sans Unicode"/>
            </a:endParaRPr>
          </a:p>
          <a:p>
            <a:pPr marL="400685" indent="-193040">
              <a:lnSpc>
                <a:spcPct val="100000"/>
              </a:lnSpc>
              <a:spcBef>
                <a:spcPts val="745"/>
              </a:spcBef>
              <a:buFont typeface="Arial"/>
              <a:buChar char="•"/>
              <a:tabLst>
                <a:tab pos="400685" algn="l"/>
              </a:tabLst>
            </a:pPr>
            <a:r>
              <a:rPr dirty="0" sz="1800" spc="40">
                <a:solidFill>
                  <a:srgbClr val="535353"/>
                </a:solidFill>
                <a:latin typeface="Lucida Sans Unicode"/>
                <a:cs typeface="Lucida Sans Unicode"/>
              </a:rPr>
              <a:t>Singapore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871075" y="4692522"/>
            <a:ext cx="3846195" cy="20193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50">
                <a:solidFill>
                  <a:srgbClr val="0F0F0F"/>
                </a:solidFill>
                <a:latin typeface="Lucida Sans Unicode"/>
                <a:cs typeface="Lucida Sans Unicode"/>
              </a:rPr>
              <a:t>Operating</a:t>
            </a:r>
            <a:r>
              <a:rPr dirty="0" sz="2400" spc="-100">
                <a:solidFill>
                  <a:srgbClr val="0F0F0F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-10">
                <a:solidFill>
                  <a:srgbClr val="0F0F0F"/>
                </a:solidFill>
                <a:latin typeface="Lucida Sans Unicode"/>
                <a:cs typeface="Lucida Sans Unicode"/>
              </a:rPr>
              <a:t>Units</a:t>
            </a:r>
            <a:endParaRPr sz="2400">
              <a:latin typeface="Lucida Sans Unicode"/>
              <a:cs typeface="Lucida Sans Unicode"/>
            </a:endParaRPr>
          </a:p>
          <a:p>
            <a:pPr marL="400685" indent="-193040">
              <a:lnSpc>
                <a:spcPct val="100000"/>
              </a:lnSpc>
              <a:spcBef>
                <a:spcPts val="1950"/>
              </a:spcBef>
              <a:buFont typeface="Arial"/>
              <a:buChar char="•"/>
              <a:tabLst>
                <a:tab pos="400685" algn="l"/>
              </a:tabLst>
            </a:pPr>
            <a:r>
              <a:rPr dirty="0" sz="1800" spc="95">
                <a:solidFill>
                  <a:srgbClr val="535353"/>
                </a:solidFill>
                <a:latin typeface="Lucida Sans Unicode"/>
                <a:cs typeface="Lucida Sans Unicode"/>
              </a:rPr>
              <a:t>Rancom</a:t>
            </a:r>
            <a:r>
              <a:rPr dirty="0" sz="1800" spc="-9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535353"/>
                </a:solidFill>
                <a:latin typeface="Lucida Sans Unicode"/>
                <a:cs typeface="Lucida Sans Unicode"/>
              </a:rPr>
              <a:t>Wireless</a:t>
            </a:r>
            <a:endParaRPr sz="1800">
              <a:latin typeface="Lucida Sans Unicode"/>
              <a:cs typeface="Lucida Sans Unicode"/>
            </a:endParaRPr>
          </a:p>
          <a:p>
            <a:pPr marL="400685" indent="-193040">
              <a:lnSpc>
                <a:spcPct val="100000"/>
              </a:lnSpc>
              <a:spcBef>
                <a:spcPts val="750"/>
              </a:spcBef>
              <a:buFont typeface="Arial"/>
              <a:buChar char="•"/>
              <a:tabLst>
                <a:tab pos="400685" algn="l"/>
              </a:tabLst>
            </a:pPr>
            <a:r>
              <a:rPr dirty="0" sz="1800" spc="95">
                <a:solidFill>
                  <a:srgbClr val="535353"/>
                </a:solidFill>
                <a:latin typeface="Lucida Sans Unicode"/>
                <a:cs typeface="Lucida Sans Unicode"/>
              </a:rPr>
              <a:t>Rancom</a:t>
            </a:r>
            <a:r>
              <a:rPr dirty="0" sz="1800" spc="6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Automotive</a:t>
            </a:r>
            <a:r>
              <a:rPr dirty="0" sz="1800" spc="3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535353"/>
                </a:solidFill>
                <a:latin typeface="Lucida Sans Unicode"/>
                <a:cs typeface="Lucida Sans Unicode"/>
              </a:rPr>
              <a:t>Solutions</a:t>
            </a:r>
            <a:endParaRPr sz="1800">
              <a:latin typeface="Lucida Sans Unicode"/>
              <a:cs typeface="Lucida Sans Unicode"/>
            </a:endParaRPr>
          </a:p>
          <a:p>
            <a:pPr marL="400685" indent="-193040">
              <a:lnSpc>
                <a:spcPct val="100000"/>
              </a:lnSpc>
              <a:spcBef>
                <a:spcPts val="745"/>
              </a:spcBef>
              <a:buFont typeface="Arial"/>
              <a:buChar char="•"/>
              <a:tabLst>
                <a:tab pos="400685" algn="l"/>
              </a:tabLst>
            </a:pPr>
            <a:r>
              <a:rPr dirty="0" sz="1800" spc="95">
                <a:solidFill>
                  <a:srgbClr val="535353"/>
                </a:solidFill>
                <a:latin typeface="Lucida Sans Unicode"/>
                <a:cs typeface="Lucida Sans Unicode"/>
              </a:rPr>
              <a:t>Rancom</a:t>
            </a:r>
            <a:r>
              <a:rPr dirty="0" sz="1800" spc="-8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90">
                <a:solidFill>
                  <a:srgbClr val="535353"/>
                </a:solidFill>
                <a:latin typeface="Lucida Sans Unicode"/>
                <a:cs typeface="Lucida Sans Unicode"/>
              </a:rPr>
              <a:t>SatCom</a:t>
            </a:r>
            <a:endParaRPr sz="1800">
              <a:latin typeface="Lucida Sans Unicode"/>
              <a:cs typeface="Lucida Sans Unicode"/>
            </a:endParaRPr>
          </a:p>
          <a:p>
            <a:pPr marL="400685" indent="-193040">
              <a:lnSpc>
                <a:spcPct val="100000"/>
              </a:lnSpc>
              <a:spcBef>
                <a:spcPts val="730"/>
              </a:spcBef>
              <a:buFont typeface="Arial"/>
              <a:buChar char="•"/>
              <a:tabLst>
                <a:tab pos="400685" algn="l"/>
              </a:tabLst>
            </a:pPr>
            <a:r>
              <a:rPr dirty="0" sz="1800" spc="95">
                <a:solidFill>
                  <a:srgbClr val="535353"/>
                </a:solidFill>
                <a:latin typeface="Lucida Sans Unicode"/>
                <a:cs typeface="Lucida Sans Unicode"/>
              </a:rPr>
              <a:t>Rancom</a:t>
            </a:r>
            <a:r>
              <a:rPr dirty="0" sz="1800" spc="-6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Fiber</a:t>
            </a:r>
            <a:r>
              <a:rPr dirty="0" sz="1800" spc="-60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535353"/>
                </a:solidFill>
                <a:latin typeface="Lucida Sans Unicode"/>
                <a:cs typeface="Lucida Sans Unicode"/>
              </a:rPr>
              <a:t>Optic</a:t>
            </a:r>
            <a:r>
              <a:rPr dirty="0" sz="1800" spc="-85">
                <a:solidFill>
                  <a:srgbClr val="535353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535353"/>
                </a:solidFill>
                <a:latin typeface="Lucida Sans Unicode"/>
                <a:cs typeface="Lucida Sans Unicode"/>
              </a:rPr>
              <a:t>Solutions</a:t>
            </a:r>
            <a:endParaRPr sz="1800">
              <a:latin typeface="Lucida Sans Unicode"/>
              <a:cs typeface="Lucida Sans Unicode"/>
            </a:endParaRPr>
          </a:p>
        </p:txBody>
      </p: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370564" y="7871459"/>
            <a:ext cx="4376928" cy="170078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4" name="object 4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016000" y="1637861"/>
            <a:ext cx="5323205" cy="1074420"/>
          </a:xfrm>
          <a:prstGeom prst="rect">
            <a:avLst/>
          </a:prstGeom>
        </p:spPr>
        <p:txBody>
          <a:bodyPr wrap="square" lIns="0" tIns="5841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dirty="0" sz="4000" spc="-150">
                <a:solidFill>
                  <a:srgbClr val="462E89"/>
                </a:solidFill>
                <a:latin typeface="Arial Black"/>
                <a:cs typeface="Arial Black"/>
              </a:rPr>
              <a:t>High</a:t>
            </a:r>
            <a:r>
              <a:rPr dirty="0" sz="4000" spc="-44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20">
                <a:solidFill>
                  <a:srgbClr val="462E89"/>
                </a:solidFill>
                <a:latin typeface="Arial Black"/>
                <a:cs typeface="Arial Black"/>
              </a:rPr>
              <a:t>Voltage</a:t>
            </a:r>
            <a:r>
              <a:rPr dirty="0" sz="4000" spc="-45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60">
                <a:solidFill>
                  <a:srgbClr val="462E89"/>
                </a:solidFill>
                <a:latin typeface="Arial Black"/>
                <a:cs typeface="Arial Black"/>
              </a:rPr>
              <a:t>Cables</a:t>
            </a:r>
            <a:endParaRPr sz="4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dirty="0" sz="2400" spc="-225">
                <a:solidFill>
                  <a:srgbClr val="0F0F0F"/>
                </a:solidFill>
                <a:latin typeface="Arial Black"/>
                <a:cs typeface="Arial Black"/>
              </a:rPr>
              <a:t>125°</a:t>
            </a:r>
            <a:r>
              <a:rPr dirty="0" sz="2400" spc="-265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45">
                <a:solidFill>
                  <a:srgbClr val="0F0F0F"/>
                </a:solidFill>
                <a:latin typeface="Arial Black"/>
                <a:cs typeface="Arial Black"/>
              </a:rPr>
              <a:t>C</a:t>
            </a:r>
            <a:r>
              <a:rPr dirty="0" sz="2400" spc="-280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10">
                <a:solidFill>
                  <a:srgbClr val="0F0F0F"/>
                </a:solidFill>
                <a:latin typeface="Arial Black"/>
                <a:cs typeface="Arial Black"/>
              </a:rPr>
              <a:t>Series</a:t>
            </a:r>
            <a:endParaRPr sz="24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/>
          <p:nvPr/>
        </p:nvSpPr>
        <p:spPr>
          <a:xfrm>
            <a:off x="6618731" y="6798564"/>
            <a:ext cx="2731135" cy="3115310"/>
          </a:xfrm>
          <a:custGeom>
            <a:avLst/>
            <a:gdLst/>
            <a:ahLst/>
            <a:cxnLst/>
            <a:rect l="l" t="t" r="r" b="b"/>
            <a:pathLst>
              <a:path w="2731134" h="3115309">
                <a:moveTo>
                  <a:pt x="2731007" y="0"/>
                </a:moveTo>
                <a:lnTo>
                  <a:pt x="0" y="0"/>
                </a:lnTo>
                <a:lnTo>
                  <a:pt x="0" y="3115056"/>
                </a:lnTo>
                <a:lnTo>
                  <a:pt x="2731007" y="3115056"/>
                </a:lnTo>
                <a:lnTo>
                  <a:pt x="2731007" y="0"/>
                </a:lnTo>
                <a:close/>
              </a:path>
            </a:pathLst>
          </a:custGeom>
          <a:solidFill>
            <a:srgbClr val="6B569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9419843" y="6813804"/>
            <a:ext cx="2731135" cy="3114040"/>
          </a:xfrm>
          <a:custGeom>
            <a:avLst/>
            <a:gdLst/>
            <a:ahLst/>
            <a:cxnLst/>
            <a:rect l="l" t="t" r="r" b="b"/>
            <a:pathLst>
              <a:path w="2731134" h="3114040">
                <a:moveTo>
                  <a:pt x="2731007" y="0"/>
                </a:moveTo>
                <a:lnTo>
                  <a:pt x="0" y="0"/>
                </a:lnTo>
                <a:lnTo>
                  <a:pt x="0" y="3113532"/>
                </a:lnTo>
                <a:lnTo>
                  <a:pt x="2731007" y="3113532"/>
                </a:lnTo>
                <a:lnTo>
                  <a:pt x="2731007" y="0"/>
                </a:lnTo>
                <a:close/>
              </a:path>
            </a:pathLst>
          </a:custGeom>
          <a:solidFill>
            <a:srgbClr val="828F9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94588" y="6781800"/>
            <a:ext cx="2731135" cy="3114040"/>
          </a:xfrm>
          <a:custGeom>
            <a:avLst/>
            <a:gdLst/>
            <a:ahLst/>
            <a:cxnLst/>
            <a:rect l="l" t="t" r="r" b="b"/>
            <a:pathLst>
              <a:path w="2731135" h="3114040">
                <a:moveTo>
                  <a:pt x="2731008" y="0"/>
                </a:moveTo>
                <a:lnTo>
                  <a:pt x="0" y="0"/>
                </a:lnTo>
                <a:lnTo>
                  <a:pt x="0" y="3113532"/>
                </a:lnTo>
                <a:lnTo>
                  <a:pt x="2731008" y="3113532"/>
                </a:lnTo>
                <a:lnTo>
                  <a:pt x="2731008" y="0"/>
                </a:lnTo>
                <a:close/>
              </a:path>
            </a:pathLst>
          </a:custGeom>
          <a:solidFill>
            <a:srgbClr val="6B569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5104363" y="6813804"/>
            <a:ext cx="2729865" cy="3114040"/>
          </a:xfrm>
          <a:custGeom>
            <a:avLst/>
            <a:gdLst/>
            <a:ahLst/>
            <a:cxnLst/>
            <a:rect l="l" t="t" r="r" b="b"/>
            <a:pathLst>
              <a:path w="2729865" h="3114040">
                <a:moveTo>
                  <a:pt x="2729484" y="0"/>
                </a:moveTo>
                <a:lnTo>
                  <a:pt x="0" y="0"/>
                </a:lnTo>
                <a:lnTo>
                  <a:pt x="0" y="3113532"/>
                </a:lnTo>
                <a:lnTo>
                  <a:pt x="2729484" y="3113532"/>
                </a:lnTo>
                <a:lnTo>
                  <a:pt x="2729484" y="0"/>
                </a:lnTo>
                <a:close/>
              </a:path>
            </a:pathLst>
          </a:custGeom>
          <a:solidFill>
            <a:srgbClr val="828F9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2298680" y="3162300"/>
            <a:ext cx="2729865" cy="3114040"/>
          </a:xfrm>
          <a:custGeom>
            <a:avLst/>
            <a:gdLst/>
            <a:ahLst/>
            <a:cxnLst/>
            <a:rect l="l" t="t" r="r" b="b"/>
            <a:pathLst>
              <a:path w="2729865" h="3114040">
                <a:moveTo>
                  <a:pt x="2729483" y="0"/>
                </a:moveTo>
                <a:lnTo>
                  <a:pt x="0" y="0"/>
                </a:lnTo>
                <a:lnTo>
                  <a:pt x="0" y="3113532"/>
                </a:lnTo>
                <a:lnTo>
                  <a:pt x="2729483" y="3113532"/>
                </a:lnTo>
                <a:lnTo>
                  <a:pt x="2729483" y="0"/>
                </a:lnTo>
                <a:close/>
              </a:path>
            </a:pathLst>
          </a:custGeom>
          <a:solidFill>
            <a:srgbClr val="6B569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5104363" y="3162300"/>
            <a:ext cx="2729865" cy="3114040"/>
          </a:xfrm>
          <a:custGeom>
            <a:avLst/>
            <a:gdLst/>
            <a:ahLst/>
            <a:cxnLst/>
            <a:rect l="l" t="t" r="r" b="b"/>
            <a:pathLst>
              <a:path w="2729865" h="3114040">
                <a:moveTo>
                  <a:pt x="2729484" y="0"/>
                </a:moveTo>
                <a:lnTo>
                  <a:pt x="0" y="0"/>
                </a:lnTo>
                <a:lnTo>
                  <a:pt x="0" y="3113532"/>
                </a:lnTo>
                <a:lnTo>
                  <a:pt x="2729484" y="3113532"/>
                </a:lnTo>
                <a:lnTo>
                  <a:pt x="2729484" y="0"/>
                </a:lnTo>
                <a:close/>
              </a:path>
            </a:pathLst>
          </a:custGeom>
          <a:solidFill>
            <a:srgbClr val="828F9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902208" y="3162300"/>
            <a:ext cx="2729865" cy="3114040"/>
          </a:xfrm>
          <a:prstGeom prst="rect">
            <a:avLst/>
          </a:prstGeom>
          <a:solidFill>
            <a:srgbClr val="6B569E"/>
          </a:solidFill>
        </p:spPr>
        <p:txBody>
          <a:bodyPr wrap="square" lIns="0" tIns="91440" rIns="0" bIns="0" rtlCol="0" vert="horz">
            <a:spAutoFit/>
          </a:bodyPr>
          <a:lstStyle/>
          <a:p>
            <a:pPr marL="83185">
              <a:lnSpc>
                <a:spcPct val="100000"/>
              </a:lnSpc>
              <a:spcBef>
                <a:spcPts val="720"/>
              </a:spcBef>
            </a:pPr>
            <a:r>
              <a:rPr dirty="0" sz="2000" b="1" i="1">
                <a:solidFill>
                  <a:srgbClr val="FFFFFF"/>
                </a:solidFill>
                <a:latin typeface="Arial"/>
                <a:cs typeface="Arial"/>
              </a:rPr>
              <a:t>125°C</a:t>
            </a:r>
            <a:r>
              <a:rPr dirty="0" sz="2000" spc="-80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75" b="1" i="1">
                <a:solidFill>
                  <a:srgbClr val="FFFFFF"/>
                </a:solidFill>
                <a:latin typeface="Arial"/>
                <a:cs typeface="Arial"/>
              </a:rPr>
              <a:t>Copper,</a:t>
            </a:r>
            <a:r>
              <a:rPr dirty="0" sz="2000" spc="-40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0" b="1" i="1">
                <a:solidFill>
                  <a:srgbClr val="FFFFFF"/>
                </a:solidFill>
                <a:latin typeface="Arial"/>
                <a:cs typeface="Arial"/>
              </a:rPr>
              <a:t>XLPO</a:t>
            </a:r>
            <a:endParaRPr sz="2000">
              <a:latin typeface="Arial"/>
              <a:cs typeface="Arial"/>
            </a:endParaRPr>
          </a:p>
          <a:p>
            <a:pPr marL="83185" marR="948055">
              <a:lnSpc>
                <a:spcPct val="100000"/>
              </a:lnSpc>
            </a:pPr>
            <a:r>
              <a:rPr dirty="0" sz="2000" spc="75" b="1" i="1">
                <a:solidFill>
                  <a:srgbClr val="FFFFFF"/>
                </a:solidFill>
                <a:latin typeface="Arial"/>
                <a:cs typeface="Arial"/>
              </a:rPr>
              <a:t>Insulation,</a:t>
            </a:r>
            <a:r>
              <a:rPr dirty="0" sz="2000" spc="75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120" b="1" i="1">
                <a:solidFill>
                  <a:srgbClr val="FFFFFF"/>
                </a:solidFill>
                <a:latin typeface="Arial"/>
                <a:cs typeface="Arial"/>
              </a:rPr>
              <a:t>Single-</a:t>
            </a:r>
            <a:r>
              <a:rPr dirty="0" sz="2000" spc="40" b="1" i="1">
                <a:solidFill>
                  <a:srgbClr val="FFFFFF"/>
                </a:solidFill>
                <a:latin typeface="Arial"/>
                <a:cs typeface="Arial"/>
              </a:rPr>
              <a:t>Core, </a:t>
            </a:r>
            <a:r>
              <a:rPr dirty="0" sz="2000" spc="70" b="1" i="1">
                <a:solidFill>
                  <a:srgbClr val="FFFFFF"/>
                </a:solidFill>
                <a:latin typeface="Arial"/>
                <a:cs typeface="Arial"/>
              </a:rPr>
              <a:t>Unscreened, </a:t>
            </a:r>
            <a:r>
              <a:rPr dirty="0" sz="2000" spc="65" b="1" i="1">
                <a:solidFill>
                  <a:srgbClr val="FFFFFF"/>
                </a:solidFill>
                <a:latin typeface="Arial"/>
                <a:cs typeface="Arial"/>
              </a:rPr>
              <a:t>High</a:t>
            </a:r>
            <a:r>
              <a:rPr dirty="0" sz="2000" spc="-85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105" b="1" i="1">
                <a:solidFill>
                  <a:srgbClr val="FFFFFF"/>
                </a:solidFill>
                <a:latin typeface="Arial"/>
                <a:cs typeface="Arial"/>
              </a:rPr>
              <a:t>Voltage </a:t>
            </a:r>
            <a:r>
              <a:rPr dirty="0" sz="2000" spc="80" b="1" i="1">
                <a:solidFill>
                  <a:srgbClr val="FFFFFF"/>
                </a:solidFill>
                <a:latin typeface="Arial"/>
                <a:cs typeface="Arial"/>
              </a:rPr>
              <a:t>Cables</a:t>
            </a:r>
            <a:endParaRPr sz="2000">
              <a:latin typeface="Arial"/>
              <a:cs typeface="Arial"/>
            </a:endParaRPr>
          </a:p>
          <a:p>
            <a:pPr marL="83185" marR="90805">
              <a:lnSpc>
                <a:spcPct val="100000"/>
              </a:lnSpc>
              <a:spcBef>
                <a:spcPts val="65"/>
              </a:spcBef>
            </a:pPr>
            <a:r>
              <a:rPr dirty="0" sz="1300" spc="-50">
                <a:solidFill>
                  <a:srgbClr val="FFFFFF"/>
                </a:solidFill>
                <a:latin typeface="Arial Black"/>
                <a:cs typeface="Arial Black"/>
              </a:rPr>
              <a:t>Temp</a:t>
            </a:r>
            <a:r>
              <a:rPr dirty="0" sz="1300" spc="-1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55">
                <a:solidFill>
                  <a:srgbClr val="FFFFFF"/>
                </a:solidFill>
                <a:latin typeface="Arial Black"/>
                <a:cs typeface="Arial Black"/>
              </a:rPr>
              <a:t>Range:</a:t>
            </a:r>
            <a:r>
              <a:rPr dirty="0" sz="1300" spc="-8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40">
                <a:solidFill>
                  <a:srgbClr val="FFFFFF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10">
                <a:solidFill>
                  <a:srgbClr val="FFFFFF"/>
                </a:solidFill>
                <a:latin typeface="Lucida Sans Unicode"/>
                <a:cs typeface="Lucida Sans Unicode"/>
              </a:rPr>
              <a:t>+125°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5">
                <a:solidFill>
                  <a:srgbClr val="FFFFFF"/>
                </a:solidFill>
                <a:latin typeface="Lucida Sans Unicode"/>
                <a:cs typeface="Lucida Sans Unicode"/>
              </a:rPr>
              <a:t>C </a:t>
            </a:r>
            <a:r>
              <a:rPr dirty="0" sz="1300" spc="-50">
                <a:solidFill>
                  <a:srgbClr val="FFFFFF"/>
                </a:solidFill>
                <a:latin typeface="Arial Black"/>
                <a:cs typeface="Arial Black"/>
              </a:rPr>
              <a:t>Voltage:</a:t>
            </a:r>
            <a:r>
              <a:rPr dirty="0" sz="1300" spc="-11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600</a:t>
            </a:r>
            <a:r>
              <a:rPr dirty="0" sz="130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4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FFFFFF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900</a:t>
            </a:r>
            <a:r>
              <a:rPr dirty="0" sz="13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4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DC </a:t>
            </a:r>
            <a:r>
              <a:rPr dirty="0" sz="1300" spc="-45">
                <a:solidFill>
                  <a:srgbClr val="FFFFFF"/>
                </a:solidFill>
                <a:latin typeface="Arial Black"/>
                <a:cs typeface="Arial Black"/>
              </a:rPr>
              <a:t>Core:</a:t>
            </a:r>
            <a:r>
              <a:rPr dirty="0" sz="1300" spc="-12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Single-core,</a:t>
            </a:r>
            <a:r>
              <a:rPr dirty="0" sz="130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Unscreened </a:t>
            </a:r>
            <a:r>
              <a:rPr dirty="0" sz="1300" spc="-45">
                <a:solidFill>
                  <a:srgbClr val="FFFFFF"/>
                </a:solidFill>
                <a:latin typeface="Arial Black"/>
                <a:cs typeface="Arial Black"/>
              </a:rPr>
              <a:t>Insulation</a:t>
            </a:r>
            <a:r>
              <a:rPr dirty="0" sz="1300" spc="-9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35">
                <a:solidFill>
                  <a:srgbClr val="FFFFFF"/>
                </a:solidFill>
                <a:latin typeface="Arial Black"/>
                <a:cs typeface="Arial Black"/>
              </a:rPr>
              <a:t>material: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XLPO </a:t>
            </a:r>
            <a:r>
              <a:rPr dirty="0" sz="1300" spc="-30">
                <a:solidFill>
                  <a:srgbClr val="FFFFFF"/>
                </a:solidFill>
                <a:latin typeface="Arial Black"/>
                <a:cs typeface="Arial Black"/>
              </a:rPr>
              <a:t>Conductor</a:t>
            </a:r>
            <a:r>
              <a:rPr dirty="0" sz="1300" spc="-9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35">
                <a:solidFill>
                  <a:srgbClr val="FFFFFF"/>
                </a:solidFill>
                <a:latin typeface="Arial Black"/>
                <a:cs typeface="Arial Black"/>
              </a:rPr>
              <a:t>material:</a:t>
            </a:r>
            <a:r>
              <a:rPr dirty="0" sz="1300" spc="-5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Copper</a:t>
            </a:r>
            <a:endParaRPr sz="1300">
              <a:latin typeface="Lucida Sans Unicode"/>
              <a:cs typeface="Lucida Sans Unicode"/>
            </a:endParaRPr>
          </a:p>
        </p:txBody>
      </p:sp>
      <p:pic>
        <p:nvPicPr>
          <p:cNvPr id="17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7739" y="2668529"/>
            <a:ext cx="2713892" cy="432810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3742944" y="3162300"/>
            <a:ext cx="2731135" cy="3114040"/>
          </a:xfrm>
          <a:prstGeom prst="rect">
            <a:avLst/>
          </a:prstGeom>
          <a:solidFill>
            <a:srgbClr val="828F93"/>
          </a:solidFill>
        </p:spPr>
        <p:txBody>
          <a:bodyPr wrap="square" lIns="0" tIns="95885" rIns="0" bIns="0" rtlCol="0" vert="horz">
            <a:spAutoFit/>
          </a:bodyPr>
          <a:lstStyle/>
          <a:p>
            <a:pPr marL="136525" marR="60325">
              <a:lnSpc>
                <a:spcPct val="100000"/>
              </a:lnSpc>
              <a:spcBef>
                <a:spcPts val="755"/>
              </a:spcBef>
            </a:pPr>
            <a:r>
              <a:rPr dirty="0" sz="2000" spc="-160">
                <a:solidFill>
                  <a:srgbClr val="462E89"/>
                </a:solidFill>
                <a:latin typeface="Arial Black"/>
                <a:cs typeface="Arial Black"/>
              </a:rPr>
              <a:t>125°C</a:t>
            </a:r>
            <a:r>
              <a:rPr dirty="0" sz="2000" spc="-229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50">
                <a:solidFill>
                  <a:srgbClr val="462E89"/>
                </a:solidFill>
                <a:latin typeface="Arial Black"/>
                <a:cs typeface="Arial Black"/>
              </a:rPr>
              <a:t>Copper,</a:t>
            </a:r>
            <a:r>
              <a:rPr dirty="0" sz="2000" spc="-185">
                <a:solidFill>
                  <a:srgbClr val="462E89"/>
                </a:solidFill>
                <a:latin typeface="Arial Black"/>
                <a:cs typeface="Arial Black"/>
              </a:rPr>
              <a:t> XLPO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Insulation,</a:t>
            </a:r>
            <a:endParaRPr sz="2000">
              <a:latin typeface="Arial Black"/>
              <a:cs typeface="Arial Black"/>
            </a:endParaRPr>
          </a:p>
          <a:p>
            <a:pPr marL="136525" marR="900430">
              <a:lnSpc>
                <a:spcPct val="100000"/>
              </a:lnSpc>
            </a:pPr>
            <a:r>
              <a:rPr dirty="0" sz="2000">
                <a:solidFill>
                  <a:srgbClr val="462E89"/>
                </a:solidFill>
                <a:latin typeface="Arial Black"/>
                <a:cs typeface="Arial Black"/>
              </a:rPr>
              <a:t>Single-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Core, Screened, </a:t>
            </a:r>
            <a:r>
              <a:rPr dirty="0" sz="2000" spc="-75">
                <a:solidFill>
                  <a:srgbClr val="462E89"/>
                </a:solidFill>
                <a:latin typeface="Arial Black"/>
                <a:cs typeface="Arial Black"/>
              </a:rPr>
              <a:t>High</a:t>
            </a:r>
            <a:r>
              <a:rPr dirty="0" sz="2000" spc="-2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462E89"/>
                </a:solidFill>
                <a:latin typeface="Arial Black"/>
                <a:cs typeface="Arial Black"/>
              </a:rPr>
              <a:t>Voltage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Cables</a:t>
            </a:r>
            <a:endParaRPr sz="2000">
              <a:latin typeface="Arial Black"/>
              <a:cs typeface="Arial Black"/>
            </a:endParaRPr>
          </a:p>
          <a:p>
            <a:pPr marL="136525" marR="61594">
              <a:lnSpc>
                <a:spcPct val="100000"/>
              </a:lnSpc>
              <a:spcBef>
                <a:spcPts val="65"/>
              </a:spcBef>
            </a:pP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Temp</a:t>
            </a:r>
            <a:r>
              <a:rPr dirty="0" sz="1300" spc="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462E89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462E89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10">
                <a:solidFill>
                  <a:srgbClr val="462E89"/>
                </a:solidFill>
                <a:latin typeface="Lucida Sans Unicode"/>
                <a:cs typeface="Lucida Sans Unicode"/>
              </a:rPr>
              <a:t>+125°</a:t>
            </a:r>
            <a:r>
              <a:rPr dirty="0" sz="1300" spc="2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5">
                <a:solidFill>
                  <a:srgbClr val="462E89"/>
                </a:solidFill>
                <a:latin typeface="Lucida Sans Unicode"/>
                <a:cs typeface="Lucida Sans Unicode"/>
              </a:rPr>
              <a:t>C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Voltage:</a:t>
            </a:r>
            <a:r>
              <a:rPr dirty="0" sz="1300" spc="-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600</a:t>
            </a:r>
            <a:r>
              <a:rPr dirty="0" sz="1300" spc="-5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4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462E89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900</a:t>
            </a:r>
            <a:r>
              <a:rPr dirty="0" sz="1300" spc="-3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25">
                <a:solidFill>
                  <a:srgbClr val="462E89"/>
                </a:solidFill>
                <a:latin typeface="Lucida Sans Unicode"/>
                <a:cs typeface="Lucida Sans Unicode"/>
              </a:rPr>
              <a:t> DC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Type:</a:t>
            </a:r>
            <a:r>
              <a:rPr dirty="0" sz="1300" spc="-5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Single-core,</a:t>
            </a:r>
            <a:r>
              <a:rPr dirty="0" sz="1300" spc="-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0">
                <a:solidFill>
                  <a:srgbClr val="462E89"/>
                </a:solidFill>
                <a:latin typeface="Lucida Sans Unicode"/>
                <a:cs typeface="Lucida Sans Unicode"/>
              </a:rPr>
              <a:t>Screened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Insulation</a:t>
            </a:r>
            <a:r>
              <a:rPr dirty="0" sz="1300" spc="8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6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462E89"/>
                </a:solidFill>
                <a:latin typeface="Lucida Sans Unicode"/>
                <a:cs typeface="Lucida Sans Unicode"/>
              </a:rPr>
              <a:t>XLPO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Conductor</a:t>
            </a:r>
            <a:r>
              <a:rPr dirty="0" sz="1300" spc="19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18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Copper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600443" y="3162300"/>
            <a:ext cx="2729865" cy="3114040"/>
          </a:xfrm>
          <a:prstGeom prst="rect">
            <a:avLst/>
          </a:prstGeom>
          <a:solidFill>
            <a:srgbClr val="6B569E"/>
          </a:solidFill>
        </p:spPr>
        <p:txBody>
          <a:bodyPr wrap="square" lIns="0" tIns="91440" rIns="0" bIns="0" rtlCol="0" vert="horz">
            <a:spAutoFit/>
          </a:bodyPr>
          <a:lstStyle/>
          <a:p>
            <a:pPr marL="117475">
              <a:lnSpc>
                <a:spcPct val="100000"/>
              </a:lnSpc>
              <a:spcBef>
                <a:spcPts val="720"/>
              </a:spcBef>
            </a:pPr>
            <a:r>
              <a:rPr dirty="0" sz="2000" spc="-160">
                <a:solidFill>
                  <a:srgbClr val="FFFFFF"/>
                </a:solidFill>
                <a:latin typeface="Arial Black"/>
                <a:cs typeface="Arial Black"/>
              </a:rPr>
              <a:t>125°C</a:t>
            </a:r>
            <a:r>
              <a:rPr dirty="0" sz="2000" spc="-22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55">
                <a:solidFill>
                  <a:srgbClr val="FFFFFF"/>
                </a:solidFill>
                <a:latin typeface="Arial Black"/>
                <a:cs typeface="Arial Black"/>
              </a:rPr>
              <a:t>Copper,</a:t>
            </a:r>
            <a:r>
              <a:rPr dirty="0" sz="2000" spc="-17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20">
                <a:solidFill>
                  <a:srgbClr val="FFFFFF"/>
                </a:solidFill>
                <a:latin typeface="Arial Black"/>
                <a:cs typeface="Arial Black"/>
              </a:rPr>
              <a:t>XLPO</a:t>
            </a:r>
            <a:endParaRPr sz="2000">
              <a:latin typeface="Arial Black"/>
              <a:cs typeface="Arial Black"/>
            </a:endParaRPr>
          </a:p>
          <a:p>
            <a:pPr marL="117475" marR="918210">
              <a:lnSpc>
                <a:spcPct val="100000"/>
              </a:lnSpc>
            </a:pP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Insulation, </a:t>
            </a:r>
            <a:r>
              <a:rPr dirty="0" sz="2000">
                <a:solidFill>
                  <a:srgbClr val="FFFFFF"/>
                </a:solidFill>
                <a:latin typeface="Arial Black"/>
                <a:cs typeface="Arial Black"/>
              </a:rPr>
              <a:t>Multi-</a:t>
            </a:r>
            <a:r>
              <a:rPr dirty="0" sz="2000" spc="-20">
                <a:solidFill>
                  <a:srgbClr val="FFFFFF"/>
                </a:solidFill>
                <a:latin typeface="Arial Black"/>
                <a:cs typeface="Arial Black"/>
              </a:rPr>
              <a:t>Core, </a:t>
            </a:r>
            <a:r>
              <a:rPr dirty="0" sz="2000" spc="-60">
                <a:solidFill>
                  <a:srgbClr val="FFFFFF"/>
                </a:solidFill>
                <a:latin typeface="Arial Black"/>
                <a:cs typeface="Arial Black"/>
              </a:rPr>
              <a:t>Unscreened, </a:t>
            </a:r>
            <a:r>
              <a:rPr dirty="0" sz="2000" spc="-75">
                <a:solidFill>
                  <a:srgbClr val="FFFFFF"/>
                </a:solidFill>
                <a:latin typeface="Arial Black"/>
                <a:cs typeface="Arial Black"/>
              </a:rPr>
              <a:t>High</a:t>
            </a:r>
            <a:r>
              <a:rPr dirty="0" sz="2000" spc="-21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FFFFFF"/>
                </a:solidFill>
                <a:latin typeface="Arial Black"/>
                <a:cs typeface="Arial Black"/>
              </a:rPr>
              <a:t>Voltage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Cables</a:t>
            </a:r>
            <a:endParaRPr sz="2000">
              <a:latin typeface="Arial Black"/>
              <a:cs typeface="Arial Black"/>
            </a:endParaRPr>
          </a:p>
          <a:p>
            <a:pPr marL="117475" marR="78740">
              <a:lnSpc>
                <a:spcPct val="100000"/>
              </a:lnSpc>
              <a:spcBef>
                <a:spcPts val="65"/>
              </a:spcBef>
            </a:pP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Temp</a:t>
            </a:r>
            <a:r>
              <a:rPr dirty="0" sz="1300" spc="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FFFFFF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10">
                <a:solidFill>
                  <a:srgbClr val="FFFFFF"/>
                </a:solidFill>
                <a:latin typeface="Lucida Sans Unicode"/>
                <a:cs typeface="Lucida Sans Unicode"/>
              </a:rPr>
              <a:t>+125°</a:t>
            </a:r>
            <a:r>
              <a:rPr dirty="0" sz="1300" spc="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5">
                <a:solidFill>
                  <a:srgbClr val="FFFFFF"/>
                </a:solidFill>
                <a:latin typeface="Lucida Sans Unicode"/>
                <a:cs typeface="Lucida Sans Unicode"/>
              </a:rPr>
              <a:t>C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Voltage: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600</a:t>
            </a:r>
            <a:r>
              <a:rPr dirty="0" sz="13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4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FFFFFF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900</a:t>
            </a:r>
            <a:r>
              <a:rPr dirty="0" sz="13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 DC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Core: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35">
                <a:solidFill>
                  <a:srgbClr val="FFFFFF"/>
                </a:solidFill>
                <a:latin typeface="Lucida Sans Unicode"/>
                <a:cs typeface="Lucida Sans Unicode"/>
              </a:rPr>
              <a:t>Multi-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core,</a:t>
            </a:r>
            <a:r>
              <a:rPr dirty="0" sz="130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Unscreened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Insulation</a:t>
            </a:r>
            <a:r>
              <a:rPr dirty="0" sz="1300" spc="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XLPO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Conductor</a:t>
            </a:r>
            <a:r>
              <a:rPr dirty="0" sz="1300" spc="1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1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Copper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456419" y="3162300"/>
            <a:ext cx="2731135" cy="3114040"/>
          </a:xfrm>
          <a:prstGeom prst="rect">
            <a:avLst/>
          </a:prstGeom>
          <a:solidFill>
            <a:srgbClr val="828F93"/>
          </a:solidFill>
        </p:spPr>
        <p:txBody>
          <a:bodyPr wrap="square" lIns="0" tIns="91440" rIns="0" bIns="0" rtlCol="0" vert="horz">
            <a:spAutoFit/>
          </a:bodyPr>
          <a:lstStyle/>
          <a:p>
            <a:pPr marL="120650" marR="494665">
              <a:lnSpc>
                <a:spcPct val="100000"/>
              </a:lnSpc>
              <a:spcBef>
                <a:spcPts val="720"/>
              </a:spcBef>
            </a:pPr>
            <a:r>
              <a:rPr dirty="0" sz="2000" spc="-160">
                <a:solidFill>
                  <a:srgbClr val="462E89"/>
                </a:solidFill>
                <a:latin typeface="Arial Black"/>
                <a:cs typeface="Arial Black"/>
              </a:rPr>
              <a:t>125°C</a:t>
            </a:r>
            <a:r>
              <a:rPr dirty="0" sz="2000" spc="-22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Copper, </a:t>
            </a:r>
            <a:r>
              <a:rPr dirty="0" sz="2000" spc="-210">
                <a:solidFill>
                  <a:srgbClr val="462E89"/>
                </a:solidFill>
                <a:latin typeface="Arial Black"/>
                <a:cs typeface="Arial Black"/>
              </a:rPr>
              <a:t>XLPO</a:t>
            </a:r>
            <a:r>
              <a:rPr dirty="0" sz="2000" spc="-25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462E89"/>
                </a:solidFill>
                <a:latin typeface="Arial Black"/>
                <a:cs typeface="Arial Black"/>
              </a:rPr>
              <a:t>Insulation, </a:t>
            </a:r>
            <a:r>
              <a:rPr dirty="0" sz="2000">
                <a:solidFill>
                  <a:srgbClr val="462E89"/>
                </a:solidFill>
                <a:latin typeface="Arial Black"/>
                <a:cs typeface="Arial Black"/>
              </a:rPr>
              <a:t>Multi-</a:t>
            </a:r>
            <a:r>
              <a:rPr dirty="0" sz="2000" spc="-20">
                <a:solidFill>
                  <a:srgbClr val="462E89"/>
                </a:solidFill>
                <a:latin typeface="Arial Black"/>
                <a:cs typeface="Arial Black"/>
              </a:rPr>
              <a:t>Core,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Screened,</a:t>
            </a:r>
            <a:endParaRPr sz="2000">
              <a:latin typeface="Arial Black"/>
              <a:cs typeface="Arial Black"/>
            </a:endParaRPr>
          </a:p>
          <a:p>
            <a:pPr marL="120650" marR="916940">
              <a:lnSpc>
                <a:spcPct val="100000"/>
              </a:lnSpc>
            </a:pPr>
            <a:r>
              <a:rPr dirty="0" sz="2000" spc="-75">
                <a:solidFill>
                  <a:srgbClr val="462E89"/>
                </a:solidFill>
                <a:latin typeface="Arial Black"/>
                <a:cs typeface="Arial Black"/>
              </a:rPr>
              <a:t>High</a:t>
            </a:r>
            <a:r>
              <a:rPr dirty="0" sz="2000" spc="-21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462E89"/>
                </a:solidFill>
                <a:latin typeface="Arial Black"/>
                <a:cs typeface="Arial Black"/>
              </a:rPr>
              <a:t>Voltage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Cables</a:t>
            </a:r>
            <a:endParaRPr sz="2000">
              <a:latin typeface="Arial Black"/>
              <a:cs typeface="Arial Black"/>
            </a:endParaRPr>
          </a:p>
          <a:p>
            <a:pPr marL="120650" marR="495300">
              <a:lnSpc>
                <a:spcPct val="100000"/>
              </a:lnSpc>
              <a:spcBef>
                <a:spcPts val="65"/>
              </a:spcBef>
            </a:pP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462E89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462E89"/>
                </a:solidFill>
                <a:latin typeface="Lucida Sans Unicode"/>
                <a:cs typeface="Lucida Sans Unicode"/>
              </a:rPr>
              <a:t>C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 to</a:t>
            </a:r>
            <a:r>
              <a:rPr dirty="0" sz="1300" spc="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10">
                <a:solidFill>
                  <a:srgbClr val="462E89"/>
                </a:solidFill>
                <a:latin typeface="Lucida Sans Unicode"/>
                <a:cs typeface="Lucida Sans Unicode"/>
              </a:rPr>
              <a:t>+125°</a:t>
            </a:r>
            <a:r>
              <a:rPr dirty="0" sz="1300" spc="-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5">
                <a:solidFill>
                  <a:srgbClr val="462E89"/>
                </a:solidFill>
                <a:latin typeface="Lucida Sans Unicode"/>
                <a:cs typeface="Lucida Sans Unicode"/>
              </a:rPr>
              <a:t>C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Voltage:</a:t>
            </a:r>
            <a:r>
              <a:rPr dirty="0" sz="1300" spc="-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600</a:t>
            </a:r>
            <a:r>
              <a:rPr dirty="0" sz="1300" spc="-4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4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462E89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900</a:t>
            </a:r>
            <a:r>
              <a:rPr dirty="0" sz="1300" spc="-3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50">
                <a:solidFill>
                  <a:srgbClr val="462E89"/>
                </a:solidFill>
                <a:latin typeface="Lucida Sans Unicode"/>
                <a:cs typeface="Lucida Sans Unicode"/>
              </a:rPr>
              <a:t>V </a:t>
            </a:r>
            <a:r>
              <a:rPr dirty="0" sz="1300" spc="-25">
                <a:solidFill>
                  <a:srgbClr val="462E89"/>
                </a:solidFill>
                <a:latin typeface="Lucida Sans Unicode"/>
                <a:cs typeface="Lucida Sans Unicode"/>
              </a:rPr>
              <a:t>DC</a:t>
            </a:r>
            <a:endParaRPr sz="1300">
              <a:latin typeface="Lucida Sans Unicode"/>
              <a:cs typeface="Lucida Sans Unicode"/>
            </a:endParaRPr>
          </a:p>
          <a:p>
            <a:pPr marL="120650" marR="274955">
              <a:lnSpc>
                <a:spcPct val="100000"/>
              </a:lnSpc>
            </a:pP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Core: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35">
                <a:solidFill>
                  <a:srgbClr val="462E89"/>
                </a:solidFill>
                <a:latin typeface="Lucida Sans Unicode"/>
                <a:cs typeface="Lucida Sans Unicode"/>
              </a:rPr>
              <a:t>Multi-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core,</a:t>
            </a:r>
            <a:r>
              <a:rPr dirty="0" sz="1300" spc="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0">
                <a:solidFill>
                  <a:srgbClr val="462E89"/>
                </a:solidFill>
                <a:latin typeface="Lucida Sans Unicode"/>
                <a:cs typeface="Lucida Sans Unicode"/>
              </a:rPr>
              <a:t>Screened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Insulation</a:t>
            </a:r>
            <a:r>
              <a:rPr dirty="0" sz="1300" spc="8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6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462E89"/>
                </a:solidFill>
                <a:latin typeface="Lucida Sans Unicode"/>
                <a:cs typeface="Lucida Sans Unicode"/>
              </a:rPr>
              <a:t>XLPO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Conductor</a:t>
            </a:r>
            <a:r>
              <a:rPr dirty="0" sz="1300" spc="19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18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Copper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427711" y="3240480"/>
            <a:ext cx="2377440" cy="305244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249554">
              <a:lnSpc>
                <a:spcPct val="100000"/>
              </a:lnSpc>
              <a:spcBef>
                <a:spcPts val="105"/>
              </a:spcBef>
            </a:pPr>
            <a:r>
              <a:rPr dirty="0" sz="2000" spc="-160">
                <a:solidFill>
                  <a:srgbClr val="FFFFFF"/>
                </a:solidFill>
                <a:latin typeface="Arial Black"/>
                <a:cs typeface="Arial Black"/>
              </a:rPr>
              <a:t>125°C</a:t>
            </a:r>
            <a:r>
              <a:rPr dirty="0" sz="2000" spc="-22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Copper, </a:t>
            </a:r>
            <a:r>
              <a:rPr dirty="0" sz="2000" spc="-210">
                <a:solidFill>
                  <a:srgbClr val="FFFFFF"/>
                </a:solidFill>
                <a:latin typeface="Arial Black"/>
                <a:cs typeface="Arial Black"/>
              </a:rPr>
              <a:t>XLPO</a:t>
            </a:r>
            <a:r>
              <a:rPr dirty="0" sz="2000" spc="-25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FFFFFF"/>
                </a:solidFill>
                <a:latin typeface="Arial Black"/>
                <a:cs typeface="Arial Black"/>
              </a:rPr>
              <a:t>Insulation, </a:t>
            </a:r>
            <a:r>
              <a:rPr dirty="0" sz="2000">
                <a:solidFill>
                  <a:srgbClr val="FFFFFF"/>
                </a:solidFill>
                <a:latin typeface="Arial Black"/>
                <a:cs typeface="Arial Black"/>
              </a:rPr>
              <a:t>Single-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Core, Unscreened, </a:t>
            </a:r>
            <a:r>
              <a:rPr dirty="0" sz="2000" spc="-75">
                <a:solidFill>
                  <a:srgbClr val="FFFFFF"/>
                </a:solidFill>
                <a:latin typeface="Arial Black"/>
                <a:cs typeface="Arial Black"/>
              </a:rPr>
              <a:t>High</a:t>
            </a:r>
            <a:r>
              <a:rPr dirty="0" sz="2000" spc="-21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Voltage Cables</a:t>
            </a:r>
            <a:endParaRPr sz="200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  <a:spcBef>
                <a:spcPts val="65"/>
              </a:spcBef>
            </a:pP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Temp</a:t>
            </a:r>
            <a:r>
              <a:rPr dirty="0" sz="1300" spc="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FFFFFF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95">
                <a:solidFill>
                  <a:srgbClr val="FFFFFF"/>
                </a:solidFill>
                <a:latin typeface="Lucida Sans Unicode"/>
                <a:cs typeface="Lucida Sans Unicode"/>
              </a:rPr>
              <a:t>+125° </a:t>
            </a:r>
            <a:r>
              <a:rPr dirty="0" sz="1300" spc="45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endParaRPr sz="1300">
              <a:latin typeface="Lucida Sans Unicode"/>
              <a:cs typeface="Lucida Sans Unicode"/>
            </a:endParaRPr>
          </a:p>
          <a:p>
            <a:pPr marL="12700" marR="147955">
              <a:lnSpc>
                <a:spcPct val="100000"/>
              </a:lnSpc>
            </a:pP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Voltage:</a:t>
            </a:r>
            <a:r>
              <a:rPr dirty="0" sz="130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25">
                <a:solidFill>
                  <a:srgbClr val="FFFFFF"/>
                </a:solidFill>
                <a:latin typeface="Lucida Sans Unicode"/>
                <a:cs typeface="Lucida Sans Unicode"/>
              </a:rPr>
              <a:t>1000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FFFFFF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25">
                <a:solidFill>
                  <a:srgbClr val="FFFFFF"/>
                </a:solidFill>
                <a:latin typeface="Lucida Sans Unicode"/>
                <a:cs typeface="Lucida Sans Unicode"/>
              </a:rPr>
              <a:t>1500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50">
                <a:solidFill>
                  <a:srgbClr val="FFFFFF"/>
                </a:solidFill>
                <a:latin typeface="Lucida Sans Unicode"/>
                <a:cs typeface="Lucida Sans Unicode"/>
              </a:rPr>
              <a:t>V 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DC</a:t>
            </a:r>
            <a:endParaRPr sz="1300">
              <a:latin typeface="Lucida Sans Unicode"/>
              <a:cs typeface="Lucida Sans Unicode"/>
            </a:endParaRPr>
          </a:p>
          <a:p>
            <a:pPr marL="12700" marR="889000">
              <a:lnSpc>
                <a:spcPct val="100000"/>
              </a:lnSpc>
              <a:spcBef>
                <a:spcPts val="5"/>
              </a:spcBef>
            </a:pP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Core: Single-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core,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Unscreened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5158719" y="3241929"/>
            <a:ext cx="2551430" cy="28543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000" spc="-160">
                <a:solidFill>
                  <a:srgbClr val="462E89"/>
                </a:solidFill>
                <a:latin typeface="Arial Black"/>
                <a:cs typeface="Arial Black"/>
              </a:rPr>
              <a:t>125°C</a:t>
            </a:r>
            <a:r>
              <a:rPr dirty="0" sz="2000" spc="-229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50">
                <a:solidFill>
                  <a:srgbClr val="462E89"/>
                </a:solidFill>
                <a:latin typeface="Arial Black"/>
                <a:cs typeface="Arial Black"/>
              </a:rPr>
              <a:t>Copper,</a:t>
            </a:r>
            <a:r>
              <a:rPr dirty="0" sz="2000" spc="-18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190">
                <a:solidFill>
                  <a:srgbClr val="462E89"/>
                </a:solidFill>
                <a:latin typeface="Arial Black"/>
                <a:cs typeface="Arial Black"/>
              </a:rPr>
              <a:t>XLPO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Insulation,</a:t>
            </a:r>
            <a:endParaRPr sz="2000">
              <a:latin typeface="Arial Black"/>
              <a:cs typeface="Arial Black"/>
            </a:endParaRPr>
          </a:p>
          <a:p>
            <a:pPr marL="12700" marR="845185">
              <a:lnSpc>
                <a:spcPct val="100000"/>
              </a:lnSpc>
            </a:pPr>
            <a:r>
              <a:rPr dirty="0" sz="2000">
                <a:solidFill>
                  <a:srgbClr val="462E89"/>
                </a:solidFill>
                <a:latin typeface="Arial Black"/>
                <a:cs typeface="Arial Black"/>
              </a:rPr>
              <a:t>Single-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Core, Screened, </a:t>
            </a:r>
            <a:r>
              <a:rPr dirty="0" sz="2000" spc="-75">
                <a:solidFill>
                  <a:srgbClr val="462E89"/>
                </a:solidFill>
                <a:latin typeface="Arial Black"/>
                <a:cs typeface="Arial Black"/>
              </a:rPr>
              <a:t>High</a:t>
            </a:r>
            <a:r>
              <a:rPr dirty="0" sz="2000" spc="-21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462E89"/>
                </a:solidFill>
                <a:latin typeface="Arial Black"/>
                <a:cs typeface="Arial Black"/>
              </a:rPr>
              <a:t>Voltage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Cables</a:t>
            </a:r>
            <a:endParaRPr sz="2000">
              <a:latin typeface="Arial Black"/>
              <a:cs typeface="Arial Black"/>
            </a:endParaRPr>
          </a:p>
          <a:p>
            <a:pPr marL="12700" marR="6350">
              <a:lnSpc>
                <a:spcPct val="100000"/>
              </a:lnSpc>
              <a:spcBef>
                <a:spcPts val="70"/>
              </a:spcBef>
            </a:pP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Temp</a:t>
            </a:r>
            <a:r>
              <a:rPr dirty="0" sz="1300" spc="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462E89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462E89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10">
                <a:solidFill>
                  <a:srgbClr val="462E89"/>
                </a:solidFill>
                <a:latin typeface="Lucida Sans Unicode"/>
                <a:cs typeface="Lucida Sans Unicode"/>
              </a:rPr>
              <a:t>+125°</a:t>
            </a:r>
            <a:r>
              <a:rPr dirty="0" sz="1300" spc="2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5">
                <a:solidFill>
                  <a:srgbClr val="462E89"/>
                </a:solidFill>
                <a:latin typeface="Lucida Sans Unicode"/>
                <a:cs typeface="Lucida Sans Unicode"/>
              </a:rPr>
              <a:t>C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Voltage: </a:t>
            </a:r>
            <a:r>
              <a:rPr dirty="0" sz="1300" spc="-125">
                <a:solidFill>
                  <a:srgbClr val="462E89"/>
                </a:solidFill>
                <a:latin typeface="Lucida Sans Unicode"/>
                <a:cs typeface="Lucida Sans Unicode"/>
              </a:rPr>
              <a:t>1000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462E89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25">
                <a:solidFill>
                  <a:srgbClr val="462E89"/>
                </a:solidFill>
                <a:latin typeface="Lucida Sans Unicode"/>
                <a:cs typeface="Lucida Sans Unicode"/>
              </a:rPr>
              <a:t>1500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25">
                <a:solidFill>
                  <a:srgbClr val="462E89"/>
                </a:solidFill>
                <a:latin typeface="Lucida Sans Unicode"/>
                <a:cs typeface="Lucida Sans Unicode"/>
              </a:rPr>
              <a:t> DC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Core:</a:t>
            </a:r>
            <a:r>
              <a:rPr dirty="0" sz="1300" spc="-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Single-core, </a:t>
            </a:r>
            <a:r>
              <a:rPr dirty="0" sz="1300" spc="40">
                <a:solidFill>
                  <a:srgbClr val="462E89"/>
                </a:solidFill>
                <a:latin typeface="Lucida Sans Unicode"/>
                <a:cs typeface="Lucida Sans Unicode"/>
              </a:rPr>
              <a:t>Screened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Insulation</a:t>
            </a:r>
            <a:r>
              <a:rPr dirty="0" sz="1300" spc="8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6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462E89"/>
                </a:solidFill>
                <a:latin typeface="Lucida Sans Unicode"/>
                <a:cs typeface="Lucida Sans Unicode"/>
              </a:rPr>
              <a:t>XLPO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Conductor</a:t>
            </a:r>
            <a:r>
              <a:rPr dirty="0" sz="1300" spc="19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18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Copper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91616" y="6881876"/>
            <a:ext cx="2420620" cy="30518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292735">
              <a:lnSpc>
                <a:spcPct val="100000"/>
              </a:lnSpc>
              <a:spcBef>
                <a:spcPts val="105"/>
              </a:spcBef>
            </a:pPr>
            <a:r>
              <a:rPr dirty="0" sz="2000" spc="-160">
                <a:solidFill>
                  <a:srgbClr val="FFFFFF"/>
                </a:solidFill>
                <a:latin typeface="Arial Black"/>
                <a:cs typeface="Arial Black"/>
              </a:rPr>
              <a:t>125°C</a:t>
            </a:r>
            <a:r>
              <a:rPr dirty="0" sz="2000" spc="-22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Copper, </a:t>
            </a:r>
            <a:r>
              <a:rPr dirty="0" sz="2000" spc="-210">
                <a:solidFill>
                  <a:srgbClr val="FFFFFF"/>
                </a:solidFill>
                <a:latin typeface="Arial Black"/>
                <a:cs typeface="Arial Black"/>
              </a:rPr>
              <a:t>XLPO</a:t>
            </a:r>
            <a:r>
              <a:rPr dirty="0" sz="2000" spc="-25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FFFFFF"/>
                </a:solidFill>
                <a:latin typeface="Arial Black"/>
                <a:cs typeface="Arial Black"/>
              </a:rPr>
              <a:t>Insulation, </a:t>
            </a:r>
            <a:r>
              <a:rPr dirty="0" sz="2000">
                <a:solidFill>
                  <a:srgbClr val="FFFFFF"/>
                </a:solidFill>
                <a:latin typeface="Arial Black"/>
                <a:cs typeface="Arial Black"/>
              </a:rPr>
              <a:t>Multi-</a:t>
            </a:r>
            <a:r>
              <a:rPr dirty="0" sz="2000" spc="-20">
                <a:solidFill>
                  <a:srgbClr val="FFFFFF"/>
                </a:solidFill>
                <a:latin typeface="Arial Black"/>
                <a:cs typeface="Arial Black"/>
              </a:rPr>
              <a:t>Core,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Unscreened, </a:t>
            </a:r>
            <a:r>
              <a:rPr dirty="0" sz="2000" spc="-75">
                <a:solidFill>
                  <a:srgbClr val="FFFFFF"/>
                </a:solidFill>
                <a:latin typeface="Arial Black"/>
                <a:cs typeface="Arial Black"/>
              </a:rPr>
              <a:t>High</a:t>
            </a:r>
            <a:r>
              <a:rPr dirty="0" sz="2000" spc="-22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Voltage Cables</a:t>
            </a:r>
            <a:endParaRPr sz="2000">
              <a:latin typeface="Arial Black"/>
              <a:cs typeface="Arial Black"/>
            </a:endParaRPr>
          </a:p>
          <a:p>
            <a:pPr marL="12700" marR="47625">
              <a:lnSpc>
                <a:spcPct val="100000"/>
              </a:lnSpc>
              <a:spcBef>
                <a:spcPts val="65"/>
              </a:spcBef>
            </a:pP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Temp</a:t>
            </a:r>
            <a:r>
              <a:rPr dirty="0" sz="1300" spc="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FFFFFF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95">
                <a:solidFill>
                  <a:srgbClr val="FFFFFF"/>
                </a:solidFill>
                <a:latin typeface="Lucida Sans Unicode"/>
                <a:cs typeface="Lucida Sans Unicode"/>
              </a:rPr>
              <a:t>+125° </a:t>
            </a:r>
            <a:r>
              <a:rPr dirty="0" sz="1300" spc="45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endParaRPr sz="1300">
              <a:latin typeface="Lucida Sans Unicode"/>
              <a:cs typeface="Lucida Sans Unicode"/>
            </a:endParaRPr>
          </a:p>
          <a:p>
            <a:pPr marL="12700" marR="191135">
              <a:lnSpc>
                <a:spcPct val="100000"/>
              </a:lnSpc>
            </a:pP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Voltage:</a:t>
            </a:r>
            <a:r>
              <a:rPr dirty="0" sz="130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25">
                <a:solidFill>
                  <a:srgbClr val="FFFFFF"/>
                </a:solidFill>
                <a:latin typeface="Lucida Sans Unicode"/>
                <a:cs typeface="Lucida Sans Unicode"/>
              </a:rPr>
              <a:t>1000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FFFFFF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25">
                <a:solidFill>
                  <a:srgbClr val="FFFFFF"/>
                </a:solidFill>
                <a:latin typeface="Lucida Sans Unicode"/>
                <a:cs typeface="Lucida Sans Unicode"/>
              </a:rPr>
              <a:t>1500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50">
                <a:solidFill>
                  <a:srgbClr val="FFFFFF"/>
                </a:solidFill>
                <a:latin typeface="Lucida Sans Unicode"/>
                <a:cs typeface="Lucida Sans Unicode"/>
              </a:rPr>
              <a:t>V 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DC</a:t>
            </a:r>
            <a:endParaRPr sz="1300">
              <a:latin typeface="Lucida Sans Unicode"/>
              <a:cs typeface="Lucida Sans Unicode"/>
            </a:endParaRPr>
          </a:p>
          <a:p>
            <a:pPr marL="12700" marR="5080">
              <a:lnSpc>
                <a:spcPct val="100000"/>
              </a:lnSpc>
            </a:pP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Core: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35">
                <a:solidFill>
                  <a:srgbClr val="FFFFFF"/>
                </a:solidFill>
                <a:latin typeface="Lucida Sans Unicode"/>
                <a:cs typeface="Lucida Sans Unicode"/>
              </a:rPr>
              <a:t>Multi-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core,</a:t>
            </a:r>
            <a:r>
              <a:rPr dirty="0" sz="130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Unscreened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Insulation</a:t>
            </a:r>
            <a:r>
              <a:rPr dirty="0" sz="1300" spc="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XLPO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736847" y="6781800"/>
            <a:ext cx="2729865" cy="3114040"/>
          </a:xfrm>
          <a:prstGeom prst="rect">
            <a:avLst/>
          </a:prstGeom>
          <a:solidFill>
            <a:srgbClr val="828F93"/>
          </a:solidFill>
        </p:spPr>
        <p:txBody>
          <a:bodyPr wrap="square" lIns="0" tIns="113030" rIns="0" bIns="0" rtlCol="0" vert="horz">
            <a:spAutoFit/>
          </a:bodyPr>
          <a:lstStyle/>
          <a:p>
            <a:pPr marL="109855" marR="85725">
              <a:lnSpc>
                <a:spcPct val="100000"/>
              </a:lnSpc>
              <a:spcBef>
                <a:spcPts val="890"/>
              </a:spcBef>
            </a:pPr>
            <a:r>
              <a:rPr dirty="0" sz="2000" spc="-160">
                <a:solidFill>
                  <a:srgbClr val="462E89"/>
                </a:solidFill>
                <a:latin typeface="Arial Black"/>
                <a:cs typeface="Arial Black"/>
              </a:rPr>
              <a:t>125°C</a:t>
            </a:r>
            <a:r>
              <a:rPr dirty="0" sz="2000" spc="-229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50">
                <a:solidFill>
                  <a:srgbClr val="462E89"/>
                </a:solidFill>
                <a:latin typeface="Arial Black"/>
                <a:cs typeface="Arial Black"/>
              </a:rPr>
              <a:t>Copper,</a:t>
            </a:r>
            <a:r>
              <a:rPr dirty="0" sz="2000" spc="-185">
                <a:solidFill>
                  <a:srgbClr val="462E89"/>
                </a:solidFill>
                <a:latin typeface="Arial Black"/>
                <a:cs typeface="Arial Black"/>
              </a:rPr>
              <a:t> XLPO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Insulation,</a:t>
            </a:r>
            <a:endParaRPr sz="2000">
              <a:latin typeface="Arial Black"/>
              <a:cs typeface="Arial Black"/>
            </a:endParaRPr>
          </a:p>
          <a:p>
            <a:pPr marL="109855" marR="925194">
              <a:lnSpc>
                <a:spcPct val="100000"/>
              </a:lnSpc>
            </a:pPr>
            <a:r>
              <a:rPr dirty="0" sz="2000">
                <a:solidFill>
                  <a:srgbClr val="462E89"/>
                </a:solidFill>
                <a:latin typeface="Arial Black"/>
                <a:cs typeface="Arial Black"/>
              </a:rPr>
              <a:t>Multi-</a:t>
            </a:r>
            <a:r>
              <a:rPr dirty="0" sz="2000" spc="-20">
                <a:solidFill>
                  <a:srgbClr val="462E89"/>
                </a:solidFill>
                <a:latin typeface="Arial Black"/>
                <a:cs typeface="Arial Black"/>
              </a:rPr>
              <a:t>Core,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Screened, </a:t>
            </a:r>
            <a:r>
              <a:rPr dirty="0" sz="2000" spc="-75">
                <a:solidFill>
                  <a:srgbClr val="462E89"/>
                </a:solidFill>
                <a:latin typeface="Arial Black"/>
                <a:cs typeface="Arial Black"/>
              </a:rPr>
              <a:t>High</a:t>
            </a:r>
            <a:r>
              <a:rPr dirty="0" sz="2000" spc="-2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462E89"/>
                </a:solidFill>
                <a:latin typeface="Arial Black"/>
                <a:cs typeface="Arial Black"/>
              </a:rPr>
              <a:t>Voltage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Cables</a:t>
            </a:r>
            <a:endParaRPr sz="2000">
              <a:latin typeface="Arial Black"/>
              <a:cs typeface="Arial Black"/>
            </a:endParaRPr>
          </a:p>
          <a:p>
            <a:pPr marL="109855" marR="86360">
              <a:lnSpc>
                <a:spcPct val="100000"/>
              </a:lnSpc>
              <a:spcBef>
                <a:spcPts val="65"/>
              </a:spcBef>
            </a:pP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Temp</a:t>
            </a:r>
            <a:r>
              <a:rPr dirty="0" sz="1300" spc="2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2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462E89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2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462E89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0">
                <a:solidFill>
                  <a:srgbClr val="462E89"/>
                </a:solidFill>
                <a:latin typeface="Lucida Sans Unicode"/>
                <a:cs typeface="Lucida Sans Unicode"/>
              </a:rPr>
              <a:t>+125°</a:t>
            </a:r>
            <a:r>
              <a:rPr dirty="0" sz="1300" spc="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5">
                <a:solidFill>
                  <a:srgbClr val="462E89"/>
                </a:solidFill>
                <a:latin typeface="Lucida Sans Unicode"/>
                <a:cs typeface="Lucida Sans Unicode"/>
              </a:rPr>
              <a:t>C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Voltage: </a:t>
            </a:r>
            <a:r>
              <a:rPr dirty="0" sz="1300" spc="-125">
                <a:solidFill>
                  <a:srgbClr val="462E89"/>
                </a:solidFill>
                <a:latin typeface="Lucida Sans Unicode"/>
                <a:cs typeface="Lucida Sans Unicode"/>
              </a:rPr>
              <a:t>1000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462E89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25">
                <a:solidFill>
                  <a:srgbClr val="462E89"/>
                </a:solidFill>
                <a:latin typeface="Lucida Sans Unicode"/>
                <a:cs typeface="Lucida Sans Unicode"/>
              </a:rPr>
              <a:t>1500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25">
                <a:solidFill>
                  <a:srgbClr val="462E89"/>
                </a:solidFill>
                <a:latin typeface="Lucida Sans Unicode"/>
                <a:cs typeface="Lucida Sans Unicode"/>
              </a:rPr>
              <a:t> DC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Core: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35">
                <a:solidFill>
                  <a:srgbClr val="462E89"/>
                </a:solidFill>
                <a:latin typeface="Lucida Sans Unicode"/>
                <a:cs typeface="Lucida Sans Unicode"/>
              </a:rPr>
              <a:t>Multi-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core,</a:t>
            </a:r>
            <a:r>
              <a:rPr dirty="0" sz="1300" spc="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0">
                <a:solidFill>
                  <a:srgbClr val="462E89"/>
                </a:solidFill>
                <a:latin typeface="Lucida Sans Unicode"/>
                <a:cs typeface="Lucida Sans Unicode"/>
              </a:rPr>
              <a:t>Screened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Insulation</a:t>
            </a:r>
            <a:r>
              <a:rPr dirty="0" sz="1300" spc="8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6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462E89"/>
                </a:solidFill>
                <a:latin typeface="Lucida Sans Unicode"/>
                <a:cs typeface="Lucida Sans Unicode"/>
              </a:rPr>
              <a:t>XLPO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Conductor</a:t>
            </a:r>
            <a:r>
              <a:rPr dirty="0" sz="1300" spc="19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18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Copper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751446" y="6885178"/>
            <a:ext cx="2550160" cy="27470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227965">
              <a:lnSpc>
                <a:spcPct val="100000"/>
              </a:lnSpc>
              <a:spcBef>
                <a:spcPts val="105"/>
              </a:spcBef>
            </a:pPr>
            <a:r>
              <a:rPr dirty="0" sz="2000" spc="-160">
                <a:solidFill>
                  <a:srgbClr val="FFFFFF"/>
                </a:solidFill>
                <a:latin typeface="Arial Black"/>
                <a:cs typeface="Arial Black"/>
              </a:rPr>
              <a:t>125°C</a:t>
            </a:r>
            <a:r>
              <a:rPr dirty="0" sz="2000" spc="-22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Aluminum, </a:t>
            </a:r>
            <a:r>
              <a:rPr dirty="0" sz="2000" spc="-210">
                <a:solidFill>
                  <a:srgbClr val="FFFFFF"/>
                </a:solidFill>
                <a:latin typeface="Arial Black"/>
                <a:cs typeface="Arial Black"/>
              </a:rPr>
              <a:t>XLPO</a:t>
            </a:r>
            <a:r>
              <a:rPr dirty="0" sz="2000" spc="-25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Insulation, </a:t>
            </a:r>
            <a:r>
              <a:rPr dirty="0" sz="2000">
                <a:solidFill>
                  <a:srgbClr val="FFFFFF"/>
                </a:solidFill>
                <a:latin typeface="Arial Black"/>
                <a:cs typeface="Arial Black"/>
              </a:rPr>
              <a:t>Single-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Core, </a:t>
            </a:r>
            <a:r>
              <a:rPr dirty="0" sz="2000" spc="-90">
                <a:solidFill>
                  <a:srgbClr val="FFFFFF"/>
                </a:solidFill>
                <a:latin typeface="Arial Black"/>
                <a:cs typeface="Arial Black"/>
              </a:rPr>
              <a:t>Unscreened,</a:t>
            </a:r>
            <a:r>
              <a:rPr dirty="0" sz="2000" spc="-18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FFFFFF"/>
                </a:solidFill>
                <a:latin typeface="Arial Black"/>
                <a:cs typeface="Arial Black"/>
              </a:rPr>
              <a:t>High </a:t>
            </a:r>
            <a:r>
              <a:rPr dirty="0" sz="2000" spc="-65">
                <a:solidFill>
                  <a:srgbClr val="FFFFFF"/>
                </a:solidFill>
                <a:latin typeface="Arial Black"/>
                <a:cs typeface="Arial Black"/>
              </a:rPr>
              <a:t>Voltage</a:t>
            </a:r>
            <a:r>
              <a:rPr dirty="0" sz="2000" spc="-2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Cables</a:t>
            </a:r>
            <a:endParaRPr sz="200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  <a:spcBef>
                <a:spcPts val="60"/>
              </a:spcBef>
            </a:pP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Temp</a:t>
            </a:r>
            <a:r>
              <a:rPr dirty="0" sz="1300" spc="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FFFFFF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10">
                <a:solidFill>
                  <a:srgbClr val="FFFFFF"/>
                </a:solidFill>
                <a:latin typeface="Lucida Sans Unicode"/>
                <a:cs typeface="Lucida Sans Unicode"/>
              </a:rPr>
              <a:t>+125°</a:t>
            </a:r>
            <a:r>
              <a:rPr dirty="0" sz="1300" spc="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5">
                <a:solidFill>
                  <a:srgbClr val="FFFFFF"/>
                </a:solidFill>
                <a:latin typeface="Lucida Sans Unicode"/>
                <a:cs typeface="Lucida Sans Unicode"/>
              </a:rPr>
              <a:t>C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Voltage: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600</a:t>
            </a:r>
            <a:r>
              <a:rPr dirty="0" sz="13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4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FFFFFF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900</a:t>
            </a:r>
            <a:r>
              <a:rPr dirty="0" sz="13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 DC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Core: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Single-core,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Unscreened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Insulation</a:t>
            </a:r>
            <a:r>
              <a:rPr dirty="0" sz="1300" spc="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XLPO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Conductor</a:t>
            </a:r>
            <a:r>
              <a:rPr dirty="0" sz="1300" spc="2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500">
                <a:solidFill>
                  <a:srgbClr val="FFFFFF"/>
                </a:solidFill>
                <a:latin typeface="Lucida Sans Unicode"/>
                <a:cs typeface="Lucida Sans Unicode"/>
              </a:rPr>
              <a:t> 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Aluminum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559797" y="6881876"/>
            <a:ext cx="2550160" cy="30518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292735">
              <a:lnSpc>
                <a:spcPct val="100000"/>
              </a:lnSpc>
              <a:spcBef>
                <a:spcPts val="105"/>
              </a:spcBef>
            </a:pPr>
            <a:r>
              <a:rPr dirty="0" sz="2000" spc="-160">
                <a:solidFill>
                  <a:srgbClr val="462E89"/>
                </a:solidFill>
                <a:latin typeface="Arial Black"/>
                <a:cs typeface="Arial Black"/>
              </a:rPr>
              <a:t>125°C</a:t>
            </a:r>
            <a:r>
              <a:rPr dirty="0" sz="2000" spc="-22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Aluminum, </a:t>
            </a:r>
            <a:r>
              <a:rPr dirty="0" sz="2000" spc="-210">
                <a:solidFill>
                  <a:srgbClr val="462E89"/>
                </a:solidFill>
                <a:latin typeface="Arial Black"/>
                <a:cs typeface="Arial Black"/>
              </a:rPr>
              <a:t>XLPO</a:t>
            </a:r>
            <a:r>
              <a:rPr dirty="0" sz="2000" spc="-25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Insulation, </a:t>
            </a:r>
            <a:r>
              <a:rPr dirty="0" sz="2000">
                <a:solidFill>
                  <a:srgbClr val="462E89"/>
                </a:solidFill>
                <a:latin typeface="Arial Black"/>
                <a:cs typeface="Arial Black"/>
              </a:rPr>
              <a:t>Single-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Core, Screened,</a:t>
            </a:r>
            <a:endParaRPr sz="2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</a:pPr>
            <a:r>
              <a:rPr dirty="0" sz="2000" spc="-75">
                <a:solidFill>
                  <a:srgbClr val="462E89"/>
                </a:solidFill>
                <a:latin typeface="Arial Black"/>
                <a:cs typeface="Arial Black"/>
              </a:rPr>
              <a:t>High</a:t>
            </a:r>
            <a:r>
              <a:rPr dirty="0" sz="2000" spc="-2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Voltage</a:t>
            </a:r>
            <a:endParaRPr sz="2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</a:pP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Cables</a:t>
            </a:r>
            <a:endParaRPr sz="200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  <a:spcBef>
                <a:spcPts val="65"/>
              </a:spcBef>
            </a:pP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Temp</a:t>
            </a:r>
            <a:r>
              <a:rPr dirty="0" sz="1300" spc="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462E89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462E89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10">
                <a:solidFill>
                  <a:srgbClr val="462E89"/>
                </a:solidFill>
                <a:latin typeface="Lucida Sans Unicode"/>
                <a:cs typeface="Lucida Sans Unicode"/>
              </a:rPr>
              <a:t>+125°</a:t>
            </a:r>
            <a:r>
              <a:rPr dirty="0" sz="1300" spc="2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5">
                <a:solidFill>
                  <a:srgbClr val="462E89"/>
                </a:solidFill>
                <a:latin typeface="Lucida Sans Unicode"/>
                <a:cs typeface="Lucida Sans Unicode"/>
              </a:rPr>
              <a:t>C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Voltage:</a:t>
            </a:r>
            <a:r>
              <a:rPr dirty="0" sz="1300" spc="-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600</a:t>
            </a:r>
            <a:r>
              <a:rPr dirty="0" sz="1300" spc="-5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4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462E89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900</a:t>
            </a:r>
            <a:r>
              <a:rPr dirty="0" sz="1300" spc="-3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25">
                <a:solidFill>
                  <a:srgbClr val="462E89"/>
                </a:solidFill>
                <a:latin typeface="Lucida Sans Unicode"/>
                <a:cs typeface="Lucida Sans Unicode"/>
              </a:rPr>
              <a:t> DC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Core:</a:t>
            </a:r>
            <a:r>
              <a:rPr dirty="0" sz="1300" spc="-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Single-core, </a:t>
            </a:r>
            <a:r>
              <a:rPr dirty="0" sz="1300" spc="40">
                <a:solidFill>
                  <a:srgbClr val="462E89"/>
                </a:solidFill>
                <a:latin typeface="Lucida Sans Unicode"/>
                <a:cs typeface="Lucida Sans Unicode"/>
              </a:rPr>
              <a:t>Screened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Insulation</a:t>
            </a:r>
            <a:r>
              <a:rPr dirty="0" sz="1300" spc="8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6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462E89"/>
                </a:solidFill>
                <a:latin typeface="Lucida Sans Unicode"/>
                <a:cs typeface="Lucida Sans Unicode"/>
              </a:rPr>
              <a:t>XLPO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Conductor</a:t>
            </a:r>
            <a:r>
              <a:rPr dirty="0" sz="1300" spc="2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500">
                <a:solidFill>
                  <a:srgbClr val="462E89"/>
                </a:solidFill>
                <a:latin typeface="Lucida Sans Unicode"/>
                <a:cs typeface="Lucida Sans Unicode"/>
              </a:rPr>
              <a:t> 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Aluminum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2262104" y="6830568"/>
            <a:ext cx="2731135" cy="3114040"/>
          </a:xfrm>
          <a:prstGeom prst="rect">
            <a:avLst/>
          </a:prstGeom>
          <a:solidFill>
            <a:srgbClr val="6B569E"/>
          </a:solidFill>
        </p:spPr>
        <p:txBody>
          <a:bodyPr wrap="square" lIns="0" tIns="85725" rIns="0" bIns="0" rtlCol="0" vert="horz">
            <a:spAutoFit/>
          </a:bodyPr>
          <a:lstStyle/>
          <a:p>
            <a:pPr marL="137795" marR="283210">
              <a:lnSpc>
                <a:spcPct val="100000"/>
              </a:lnSpc>
              <a:spcBef>
                <a:spcPts val="675"/>
              </a:spcBef>
            </a:pPr>
            <a:r>
              <a:rPr dirty="0" sz="2000" spc="-160">
                <a:solidFill>
                  <a:srgbClr val="FFFFFF"/>
                </a:solidFill>
                <a:latin typeface="Arial Black"/>
                <a:cs typeface="Arial Black"/>
              </a:rPr>
              <a:t>125°C</a:t>
            </a:r>
            <a:r>
              <a:rPr dirty="0" sz="2000" spc="-22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Aluminum, </a:t>
            </a:r>
            <a:r>
              <a:rPr dirty="0" sz="2000" spc="-210">
                <a:solidFill>
                  <a:srgbClr val="FFFFFF"/>
                </a:solidFill>
                <a:latin typeface="Arial Black"/>
                <a:cs typeface="Arial Black"/>
              </a:rPr>
              <a:t>XLPO</a:t>
            </a:r>
            <a:r>
              <a:rPr dirty="0" sz="2000" spc="-25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Insulation, </a:t>
            </a:r>
            <a:r>
              <a:rPr dirty="0" sz="2000">
                <a:solidFill>
                  <a:srgbClr val="FFFFFF"/>
                </a:solidFill>
                <a:latin typeface="Arial Black"/>
                <a:cs typeface="Arial Black"/>
              </a:rPr>
              <a:t>Single-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Core, </a:t>
            </a:r>
            <a:r>
              <a:rPr dirty="0" sz="2000" spc="-90">
                <a:solidFill>
                  <a:srgbClr val="FFFFFF"/>
                </a:solidFill>
                <a:latin typeface="Arial Black"/>
                <a:cs typeface="Arial Black"/>
              </a:rPr>
              <a:t>Unscreened,</a:t>
            </a:r>
            <a:r>
              <a:rPr dirty="0" sz="2000" spc="-18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FFFFFF"/>
                </a:solidFill>
                <a:latin typeface="Arial Black"/>
                <a:cs typeface="Arial Black"/>
              </a:rPr>
              <a:t>High </a:t>
            </a:r>
            <a:r>
              <a:rPr dirty="0" sz="2000" spc="-65">
                <a:solidFill>
                  <a:srgbClr val="FFFFFF"/>
                </a:solidFill>
                <a:latin typeface="Arial Black"/>
                <a:cs typeface="Arial Black"/>
              </a:rPr>
              <a:t>Voltage</a:t>
            </a:r>
            <a:r>
              <a:rPr dirty="0" sz="2000" spc="-2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Cables</a:t>
            </a:r>
            <a:endParaRPr sz="2000">
              <a:latin typeface="Arial Black"/>
              <a:cs typeface="Arial Black"/>
            </a:endParaRPr>
          </a:p>
          <a:p>
            <a:pPr marL="137795" marR="27940">
              <a:lnSpc>
                <a:spcPct val="100000"/>
              </a:lnSpc>
              <a:spcBef>
                <a:spcPts val="65"/>
              </a:spcBef>
            </a:pP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Temp</a:t>
            </a:r>
            <a:r>
              <a:rPr dirty="0" sz="1300" spc="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FFFFFF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10">
                <a:solidFill>
                  <a:srgbClr val="FFFFFF"/>
                </a:solidFill>
                <a:latin typeface="Lucida Sans Unicode"/>
                <a:cs typeface="Lucida Sans Unicode"/>
              </a:rPr>
              <a:t>+125°</a:t>
            </a:r>
            <a:r>
              <a:rPr dirty="0" sz="1300" spc="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5">
                <a:solidFill>
                  <a:srgbClr val="FFFFFF"/>
                </a:solidFill>
                <a:latin typeface="Lucida Sans Unicode"/>
                <a:cs typeface="Lucida Sans Unicode"/>
              </a:rPr>
              <a:t>C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Voltage: </a:t>
            </a:r>
            <a:r>
              <a:rPr dirty="0" sz="1300" spc="-125">
                <a:solidFill>
                  <a:srgbClr val="FFFFFF"/>
                </a:solidFill>
                <a:latin typeface="Lucida Sans Unicode"/>
                <a:cs typeface="Lucida Sans Unicode"/>
              </a:rPr>
              <a:t>1000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FFFFFF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25">
                <a:solidFill>
                  <a:srgbClr val="FFFFFF"/>
                </a:solidFill>
                <a:latin typeface="Lucida Sans Unicode"/>
                <a:cs typeface="Lucida Sans Unicode"/>
              </a:rPr>
              <a:t>1500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 DC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Core: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Single-core,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Unscreened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Insulation</a:t>
            </a:r>
            <a:r>
              <a:rPr dirty="0" sz="1300" spc="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XLPO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Conductor</a:t>
            </a:r>
            <a:r>
              <a:rPr dirty="0" sz="1300" spc="1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1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Aluminum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5183738" y="6903466"/>
            <a:ext cx="2550160" cy="30518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294005">
              <a:lnSpc>
                <a:spcPct val="100000"/>
              </a:lnSpc>
              <a:spcBef>
                <a:spcPts val="105"/>
              </a:spcBef>
            </a:pPr>
            <a:r>
              <a:rPr dirty="0" sz="2000" spc="-160">
                <a:solidFill>
                  <a:srgbClr val="462E89"/>
                </a:solidFill>
                <a:latin typeface="Arial Black"/>
                <a:cs typeface="Arial Black"/>
              </a:rPr>
              <a:t>125°C</a:t>
            </a:r>
            <a:r>
              <a:rPr dirty="0" sz="2000" spc="-22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Aluminum, </a:t>
            </a:r>
            <a:r>
              <a:rPr dirty="0" sz="2000" spc="-210">
                <a:solidFill>
                  <a:srgbClr val="462E89"/>
                </a:solidFill>
                <a:latin typeface="Arial Black"/>
                <a:cs typeface="Arial Black"/>
              </a:rPr>
              <a:t>XLPO</a:t>
            </a:r>
            <a:r>
              <a:rPr dirty="0" sz="2000" spc="-25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Insulation, </a:t>
            </a:r>
            <a:r>
              <a:rPr dirty="0" sz="2000">
                <a:solidFill>
                  <a:srgbClr val="462E89"/>
                </a:solidFill>
                <a:latin typeface="Arial Black"/>
                <a:cs typeface="Arial Black"/>
              </a:rPr>
              <a:t>Single-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Core, Screened,</a:t>
            </a:r>
            <a:endParaRPr sz="2000">
              <a:latin typeface="Arial Black"/>
              <a:cs typeface="Arial Black"/>
            </a:endParaRPr>
          </a:p>
          <a:p>
            <a:pPr marL="12700" marR="843915">
              <a:lnSpc>
                <a:spcPct val="100000"/>
              </a:lnSpc>
            </a:pPr>
            <a:r>
              <a:rPr dirty="0" sz="2000" spc="-75">
                <a:solidFill>
                  <a:srgbClr val="462E89"/>
                </a:solidFill>
                <a:latin typeface="Arial Black"/>
                <a:cs typeface="Arial Black"/>
              </a:rPr>
              <a:t>High</a:t>
            </a:r>
            <a:r>
              <a:rPr dirty="0" sz="2000" spc="-21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462E89"/>
                </a:solidFill>
                <a:latin typeface="Arial Black"/>
                <a:cs typeface="Arial Black"/>
              </a:rPr>
              <a:t>Voltage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Cables</a:t>
            </a:r>
            <a:endParaRPr sz="200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  <a:spcBef>
                <a:spcPts val="60"/>
              </a:spcBef>
            </a:pP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Temp</a:t>
            </a:r>
            <a:r>
              <a:rPr dirty="0" sz="1300" spc="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462E89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462E89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10">
                <a:solidFill>
                  <a:srgbClr val="462E89"/>
                </a:solidFill>
                <a:latin typeface="Lucida Sans Unicode"/>
                <a:cs typeface="Lucida Sans Unicode"/>
              </a:rPr>
              <a:t>+125°</a:t>
            </a:r>
            <a:r>
              <a:rPr dirty="0" sz="1300" spc="2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5">
                <a:solidFill>
                  <a:srgbClr val="462E89"/>
                </a:solidFill>
                <a:latin typeface="Lucida Sans Unicode"/>
                <a:cs typeface="Lucida Sans Unicode"/>
              </a:rPr>
              <a:t>C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Voltage: </a:t>
            </a:r>
            <a:r>
              <a:rPr dirty="0" sz="1300" spc="-125">
                <a:solidFill>
                  <a:srgbClr val="462E89"/>
                </a:solidFill>
                <a:latin typeface="Lucida Sans Unicode"/>
                <a:cs typeface="Lucida Sans Unicode"/>
              </a:rPr>
              <a:t>1000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462E89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25">
                <a:solidFill>
                  <a:srgbClr val="462E89"/>
                </a:solidFill>
                <a:latin typeface="Lucida Sans Unicode"/>
                <a:cs typeface="Lucida Sans Unicode"/>
              </a:rPr>
              <a:t>1500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25">
                <a:solidFill>
                  <a:srgbClr val="462E89"/>
                </a:solidFill>
                <a:latin typeface="Lucida Sans Unicode"/>
                <a:cs typeface="Lucida Sans Unicode"/>
              </a:rPr>
              <a:t> DC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Core:</a:t>
            </a:r>
            <a:r>
              <a:rPr dirty="0" sz="1300" spc="-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Single-core, </a:t>
            </a:r>
            <a:r>
              <a:rPr dirty="0" sz="1300" spc="40">
                <a:solidFill>
                  <a:srgbClr val="462E89"/>
                </a:solidFill>
                <a:latin typeface="Lucida Sans Unicode"/>
                <a:cs typeface="Lucida Sans Unicode"/>
              </a:rPr>
              <a:t>Screened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Insulation</a:t>
            </a:r>
            <a:r>
              <a:rPr dirty="0" sz="1300" spc="8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6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462E89"/>
                </a:solidFill>
                <a:latin typeface="Lucida Sans Unicode"/>
                <a:cs typeface="Lucida Sans Unicode"/>
              </a:rPr>
              <a:t>XLPO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Conductor</a:t>
            </a:r>
            <a:r>
              <a:rPr dirty="0" sz="1300" spc="2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500">
                <a:solidFill>
                  <a:srgbClr val="462E89"/>
                </a:solidFill>
                <a:latin typeface="Lucida Sans Unicode"/>
                <a:cs typeface="Lucida Sans Unicode"/>
              </a:rPr>
              <a:t> 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Aluminum</a:t>
            </a:r>
            <a:endParaRPr sz="1300">
              <a:latin typeface="Lucida Sans Unicode"/>
              <a:cs typeface="Lucida Sans Unicode"/>
            </a:endParaRPr>
          </a:p>
        </p:txBody>
      </p:sp>
      <p:pic>
        <p:nvPicPr>
          <p:cNvPr id="29" name="object 2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143987" y="6403847"/>
            <a:ext cx="2654500" cy="295624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284964" y="6353555"/>
            <a:ext cx="2644014" cy="414294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456419" y="6388608"/>
            <a:ext cx="2681243" cy="297147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614159" y="6391664"/>
            <a:ext cx="2718375" cy="301205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767328" y="6341376"/>
            <a:ext cx="2663736" cy="312677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49452" y="6355092"/>
            <a:ext cx="2576124" cy="325586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165323" y="2802635"/>
            <a:ext cx="2589909" cy="246888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2320016" y="2735585"/>
            <a:ext cx="2705868" cy="300731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503664" y="2702054"/>
            <a:ext cx="2634211" cy="308455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707123" y="2718816"/>
            <a:ext cx="2498343" cy="324963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776471" y="2802635"/>
            <a:ext cx="2624328" cy="29870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4" name="object 4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016000" y="1637861"/>
            <a:ext cx="5323205" cy="1074420"/>
          </a:xfrm>
          <a:prstGeom prst="rect">
            <a:avLst/>
          </a:prstGeom>
        </p:spPr>
        <p:txBody>
          <a:bodyPr wrap="square" lIns="0" tIns="5841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dirty="0" sz="4000" spc="-150">
                <a:solidFill>
                  <a:srgbClr val="462E89"/>
                </a:solidFill>
                <a:latin typeface="Arial Black"/>
                <a:cs typeface="Arial Black"/>
              </a:rPr>
              <a:t>High</a:t>
            </a:r>
            <a:r>
              <a:rPr dirty="0" sz="4000" spc="-44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20">
                <a:solidFill>
                  <a:srgbClr val="462E89"/>
                </a:solidFill>
                <a:latin typeface="Arial Black"/>
                <a:cs typeface="Arial Black"/>
              </a:rPr>
              <a:t>Voltage</a:t>
            </a:r>
            <a:r>
              <a:rPr dirty="0" sz="4000" spc="-45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60">
                <a:solidFill>
                  <a:srgbClr val="462E89"/>
                </a:solidFill>
                <a:latin typeface="Arial Black"/>
                <a:cs typeface="Arial Black"/>
              </a:rPr>
              <a:t>Cables</a:t>
            </a:r>
            <a:endParaRPr sz="4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dirty="0" sz="2400" spc="-180">
                <a:solidFill>
                  <a:srgbClr val="0F0F0F"/>
                </a:solidFill>
                <a:latin typeface="Arial Black"/>
                <a:cs typeface="Arial Black"/>
              </a:rPr>
              <a:t>150°</a:t>
            </a:r>
            <a:r>
              <a:rPr dirty="0" sz="2400" spc="-260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45">
                <a:solidFill>
                  <a:srgbClr val="0F0F0F"/>
                </a:solidFill>
                <a:latin typeface="Arial Black"/>
                <a:cs typeface="Arial Black"/>
              </a:rPr>
              <a:t>C</a:t>
            </a:r>
            <a:r>
              <a:rPr dirty="0" sz="2400" spc="-270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10">
                <a:solidFill>
                  <a:srgbClr val="0F0F0F"/>
                </a:solidFill>
                <a:latin typeface="Arial Black"/>
                <a:cs typeface="Arial Black"/>
              </a:rPr>
              <a:t>Series</a:t>
            </a:r>
            <a:endParaRPr sz="24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/>
          <p:nvPr/>
        </p:nvSpPr>
        <p:spPr>
          <a:xfrm>
            <a:off x="6618731" y="6798564"/>
            <a:ext cx="2731135" cy="3115310"/>
          </a:xfrm>
          <a:custGeom>
            <a:avLst/>
            <a:gdLst/>
            <a:ahLst/>
            <a:cxnLst/>
            <a:rect l="l" t="t" r="r" b="b"/>
            <a:pathLst>
              <a:path w="2731134" h="3115309">
                <a:moveTo>
                  <a:pt x="2731007" y="0"/>
                </a:moveTo>
                <a:lnTo>
                  <a:pt x="0" y="0"/>
                </a:lnTo>
                <a:lnTo>
                  <a:pt x="0" y="3115056"/>
                </a:lnTo>
                <a:lnTo>
                  <a:pt x="2731007" y="3115056"/>
                </a:lnTo>
                <a:lnTo>
                  <a:pt x="2731007" y="0"/>
                </a:lnTo>
                <a:close/>
              </a:path>
            </a:pathLst>
          </a:custGeom>
          <a:solidFill>
            <a:srgbClr val="6B569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9419843" y="6813804"/>
            <a:ext cx="2731135" cy="3114040"/>
          </a:xfrm>
          <a:custGeom>
            <a:avLst/>
            <a:gdLst/>
            <a:ahLst/>
            <a:cxnLst/>
            <a:rect l="l" t="t" r="r" b="b"/>
            <a:pathLst>
              <a:path w="2731134" h="3114040">
                <a:moveTo>
                  <a:pt x="2731007" y="0"/>
                </a:moveTo>
                <a:lnTo>
                  <a:pt x="0" y="0"/>
                </a:lnTo>
                <a:lnTo>
                  <a:pt x="0" y="3113532"/>
                </a:lnTo>
                <a:lnTo>
                  <a:pt x="2731007" y="3113532"/>
                </a:lnTo>
                <a:lnTo>
                  <a:pt x="2731007" y="0"/>
                </a:lnTo>
                <a:close/>
              </a:path>
            </a:pathLst>
          </a:custGeom>
          <a:solidFill>
            <a:srgbClr val="828F9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94588" y="6781800"/>
            <a:ext cx="2731135" cy="3114040"/>
          </a:xfrm>
          <a:custGeom>
            <a:avLst/>
            <a:gdLst/>
            <a:ahLst/>
            <a:cxnLst/>
            <a:rect l="l" t="t" r="r" b="b"/>
            <a:pathLst>
              <a:path w="2731135" h="3114040">
                <a:moveTo>
                  <a:pt x="2731008" y="0"/>
                </a:moveTo>
                <a:lnTo>
                  <a:pt x="0" y="0"/>
                </a:lnTo>
                <a:lnTo>
                  <a:pt x="0" y="3113532"/>
                </a:lnTo>
                <a:lnTo>
                  <a:pt x="2731008" y="3113532"/>
                </a:lnTo>
                <a:lnTo>
                  <a:pt x="2731008" y="0"/>
                </a:lnTo>
                <a:close/>
              </a:path>
            </a:pathLst>
          </a:custGeom>
          <a:solidFill>
            <a:srgbClr val="6B569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5104363" y="6813804"/>
            <a:ext cx="2729865" cy="3114040"/>
          </a:xfrm>
          <a:custGeom>
            <a:avLst/>
            <a:gdLst/>
            <a:ahLst/>
            <a:cxnLst/>
            <a:rect l="l" t="t" r="r" b="b"/>
            <a:pathLst>
              <a:path w="2729865" h="3114040">
                <a:moveTo>
                  <a:pt x="2729484" y="0"/>
                </a:moveTo>
                <a:lnTo>
                  <a:pt x="0" y="0"/>
                </a:lnTo>
                <a:lnTo>
                  <a:pt x="0" y="3113532"/>
                </a:lnTo>
                <a:lnTo>
                  <a:pt x="2729484" y="3113532"/>
                </a:lnTo>
                <a:lnTo>
                  <a:pt x="2729484" y="0"/>
                </a:lnTo>
                <a:close/>
              </a:path>
            </a:pathLst>
          </a:custGeom>
          <a:solidFill>
            <a:srgbClr val="828F9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2298680" y="3162300"/>
            <a:ext cx="2729865" cy="3114040"/>
          </a:xfrm>
          <a:custGeom>
            <a:avLst/>
            <a:gdLst/>
            <a:ahLst/>
            <a:cxnLst/>
            <a:rect l="l" t="t" r="r" b="b"/>
            <a:pathLst>
              <a:path w="2729865" h="3114040">
                <a:moveTo>
                  <a:pt x="2729483" y="0"/>
                </a:moveTo>
                <a:lnTo>
                  <a:pt x="0" y="0"/>
                </a:lnTo>
                <a:lnTo>
                  <a:pt x="0" y="3113532"/>
                </a:lnTo>
                <a:lnTo>
                  <a:pt x="2729483" y="3113532"/>
                </a:lnTo>
                <a:lnTo>
                  <a:pt x="2729483" y="0"/>
                </a:lnTo>
                <a:close/>
              </a:path>
            </a:pathLst>
          </a:custGeom>
          <a:solidFill>
            <a:srgbClr val="6B569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5104363" y="3162300"/>
            <a:ext cx="2729865" cy="3114040"/>
          </a:xfrm>
          <a:custGeom>
            <a:avLst/>
            <a:gdLst/>
            <a:ahLst/>
            <a:cxnLst/>
            <a:rect l="l" t="t" r="r" b="b"/>
            <a:pathLst>
              <a:path w="2729865" h="3114040">
                <a:moveTo>
                  <a:pt x="2729484" y="0"/>
                </a:moveTo>
                <a:lnTo>
                  <a:pt x="0" y="0"/>
                </a:lnTo>
                <a:lnTo>
                  <a:pt x="0" y="3113532"/>
                </a:lnTo>
                <a:lnTo>
                  <a:pt x="2729484" y="3113532"/>
                </a:lnTo>
                <a:lnTo>
                  <a:pt x="2729484" y="0"/>
                </a:lnTo>
                <a:close/>
              </a:path>
            </a:pathLst>
          </a:custGeom>
          <a:solidFill>
            <a:srgbClr val="828F9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902208" y="3162300"/>
            <a:ext cx="2729865" cy="3114040"/>
          </a:xfrm>
          <a:prstGeom prst="rect">
            <a:avLst/>
          </a:prstGeom>
          <a:solidFill>
            <a:srgbClr val="6B569E"/>
          </a:solidFill>
        </p:spPr>
        <p:txBody>
          <a:bodyPr wrap="square" lIns="0" tIns="91440" rIns="0" bIns="0" rtlCol="0" vert="horz">
            <a:spAutoFit/>
          </a:bodyPr>
          <a:lstStyle/>
          <a:p>
            <a:pPr marL="83185" marR="525780">
              <a:lnSpc>
                <a:spcPct val="100000"/>
              </a:lnSpc>
              <a:spcBef>
                <a:spcPts val="720"/>
              </a:spcBef>
            </a:pPr>
            <a:r>
              <a:rPr dirty="0" sz="2000" b="1" i="1">
                <a:solidFill>
                  <a:srgbClr val="FFFFFF"/>
                </a:solidFill>
                <a:latin typeface="Arial"/>
                <a:cs typeface="Arial"/>
              </a:rPr>
              <a:t>150°C</a:t>
            </a:r>
            <a:r>
              <a:rPr dirty="0" sz="2000" spc="80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65" b="1" i="1">
                <a:solidFill>
                  <a:srgbClr val="FFFFFF"/>
                </a:solidFill>
                <a:latin typeface="Arial"/>
                <a:cs typeface="Arial"/>
              </a:rPr>
              <a:t>Copper,</a:t>
            </a:r>
            <a:r>
              <a:rPr dirty="0" sz="2000" spc="65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70" b="1" i="1">
                <a:solidFill>
                  <a:srgbClr val="FFFFFF"/>
                </a:solidFill>
                <a:latin typeface="Arial"/>
                <a:cs typeface="Arial"/>
              </a:rPr>
              <a:t>XLPO</a:t>
            </a:r>
            <a:r>
              <a:rPr dirty="0" sz="2000" spc="-100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75" b="1" i="1">
                <a:solidFill>
                  <a:srgbClr val="FFFFFF"/>
                </a:solidFill>
                <a:latin typeface="Arial"/>
                <a:cs typeface="Arial"/>
              </a:rPr>
              <a:t>Insulation, </a:t>
            </a:r>
            <a:r>
              <a:rPr dirty="0" sz="2000" spc="120" b="1" i="1">
                <a:solidFill>
                  <a:srgbClr val="FFFFFF"/>
                </a:solidFill>
                <a:latin typeface="Arial"/>
                <a:cs typeface="Arial"/>
              </a:rPr>
              <a:t>Single-</a:t>
            </a:r>
            <a:r>
              <a:rPr dirty="0" sz="2000" spc="40" b="1" i="1">
                <a:solidFill>
                  <a:srgbClr val="FFFFFF"/>
                </a:solidFill>
                <a:latin typeface="Arial"/>
                <a:cs typeface="Arial"/>
              </a:rPr>
              <a:t>Core, </a:t>
            </a:r>
            <a:r>
              <a:rPr dirty="0" sz="2000" spc="70" b="1" i="1">
                <a:solidFill>
                  <a:srgbClr val="FFFFFF"/>
                </a:solidFill>
                <a:latin typeface="Arial"/>
                <a:cs typeface="Arial"/>
              </a:rPr>
              <a:t>Unscreened, </a:t>
            </a:r>
            <a:r>
              <a:rPr dirty="0" sz="2000" spc="65" b="1" i="1">
                <a:solidFill>
                  <a:srgbClr val="FFFFFF"/>
                </a:solidFill>
                <a:latin typeface="Arial"/>
                <a:cs typeface="Arial"/>
              </a:rPr>
              <a:t>High</a:t>
            </a:r>
            <a:r>
              <a:rPr dirty="0" sz="2000" spc="-85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105" b="1" i="1">
                <a:solidFill>
                  <a:srgbClr val="FFFFFF"/>
                </a:solidFill>
                <a:latin typeface="Arial"/>
                <a:cs typeface="Arial"/>
              </a:rPr>
              <a:t>Voltage </a:t>
            </a:r>
            <a:r>
              <a:rPr dirty="0" sz="2000" spc="80" b="1" i="1">
                <a:solidFill>
                  <a:srgbClr val="FFFFFF"/>
                </a:solidFill>
                <a:latin typeface="Arial"/>
                <a:cs typeface="Arial"/>
              </a:rPr>
              <a:t>Cables</a:t>
            </a:r>
            <a:endParaRPr sz="2000">
              <a:latin typeface="Arial"/>
              <a:cs typeface="Arial"/>
            </a:endParaRPr>
          </a:p>
          <a:p>
            <a:pPr marL="83185" marR="254000">
              <a:lnSpc>
                <a:spcPct val="100000"/>
              </a:lnSpc>
              <a:spcBef>
                <a:spcPts val="65"/>
              </a:spcBef>
            </a:pPr>
            <a:r>
              <a:rPr dirty="0" sz="1300" spc="-50">
                <a:solidFill>
                  <a:srgbClr val="FFFFFF"/>
                </a:solidFill>
                <a:latin typeface="Arial Black"/>
                <a:cs typeface="Arial Black"/>
              </a:rPr>
              <a:t>Temp</a:t>
            </a:r>
            <a:r>
              <a:rPr dirty="0" sz="1300" spc="-1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55">
                <a:solidFill>
                  <a:srgbClr val="FFFFFF"/>
                </a:solidFill>
                <a:latin typeface="Arial Black"/>
                <a:cs typeface="Arial Black"/>
              </a:rPr>
              <a:t>Range:</a:t>
            </a:r>
            <a:r>
              <a:rPr dirty="0" sz="1300" spc="-8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40">
                <a:solidFill>
                  <a:srgbClr val="FFFFFF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0">
                <a:solidFill>
                  <a:srgbClr val="FFFFFF"/>
                </a:solidFill>
                <a:latin typeface="Lucida Sans Unicode"/>
                <a:cs typeface="Lucida Sans Unicode"/>
              </a:rPr>
              <a:t>+150° </a:t>
            </a:r>
            <a:r>
              <a:rPr dirty="0" sz="1300" spc="45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endParaRPr sz="1300">
              <a:latin typeface="Lucida Sans Unicode"/>
              <a:cs typeface="Lucida Sans Unicode"/>
            </a:endParaRPr>
          </a:p>
          <a:p>
            <a:pPr marL="83185" marR="127000">
              <a:lnSpc>
                <a:spcPct val="100000"/>
              </a:lnSpc>
            </a:pPr>
            <a:r>
              <a:rPr dirty="0" sz="1300" spc="-50">
                <a:solidFill>
                  <a:srgbClr val="FFFFFF"/>
                </a:solidFill>
                <a:latin typeface="Arial Black"/>
                <a:cs typeface="Arial Black"/>
              </a:rPr>
              <a:t>Voltage:</a:t>
            </a:r>
            <a:r>
              <a:rPr dirty="0" sz="1300" spc="-11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600</a:t>
            </a:r>
            <a:r>
              <a:rPr dirty="0" sz="130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4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FFFFFF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900</a:t>
            </a:r>
            <a:r>
              <a:rPr dirty="0" sz="13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4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DC </a:t>
            </a:r>
            <a:r>
              <a:rPr dirty="0" sz="1300" spc="-45">
                <a:solidFill>
                  <a:srgbClr val="FFFFFF"/>
                </a:solidFill>
                <a:latin typeface="Arial Black"/>
                <a:cs typeface="Arial Black"/>
              </a:rPr>
              <a:t>Core:</a:t>
            </a:r>
            <a:r>
              <a:rPr dirty="0" sz="1300" spc="-12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Single-core,</a:t>
            </a:r>
            <a:r>
              <a:rPr dirty="0" sz="130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Unscreened </a:t>
            </a:r>
            <a:r>
              <a:rPr dirty="0" sz="1300" spc="-45">
                <a:solidFill>
                  <a:srgbClr val="FFFFFF"/>
                </a:solidFill>
                <a:latin typeface="Arial Black"/>
                <a:cs typeface="Arial Black"/>
              </a:rPr>
              <a:t>Insulation</a:t>
            </a:r>
            <a:r>
              <a:rPr dirty="0" sz="1300" spc="-9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35">
                <a:solidFill>
                  <a:srgbClr val="FFFFFF"/>
                </a:solidFill>
                <a:latin typeface="Arial Black"/>
                <a:cs typeface="Arial Black"/>
              </a:rPr>
              <a:t>material: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XLPO </a:t>
            </a:r>
            <a:r>
              <a:rPr dirty="0" sz="1300" spc="-30">
                <a:solidFill>
                  <a:srgbClr val="FFFFFF"/>
                </a:solidFill>
                <a:latin typeface="Arial Black"/>
                <a:cs typeface="Arial Black"/>
              </a:rPr>
              <a:t>Conductor</a:t>
            </a:r>
            <a:r>
              <a:rPr dirty="0" sz="1300" spc="-9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35">
                <a:solidFill>
                  <a:srgbClr val="FFFFFF"/>
                </a:solidFill>
                <a:latin typeface="Arial Black"/>
                <a:cs typeface="Arial Black"/>
              </a:rPr>
              <a:t>material:</a:t>
            </a:r>
            <a:r>
              <a:rPr dirty="0" sz="1300" spc="-5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Copper</a:t>
            </a:r>
            <a:endParaRPr sz="1300">
              <a:latin typeface="Lucida Sans Unicode"/>
              <a:cs typeface="Lucida Sans Unicode"/>
            </a:endParaRPr>
          </a:p>
        </p:txBody>
      </p:sp>
      <p:pic>
        <p:nvPicPr>
          <p:cNvPr id="17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7739" y="2668529"/>
            <a:ext cx="2713892" cy="432810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3742944" y="3162300"/>
            <a:ext cx="2731135" cy="3114040"/>
          </a:xfrm>
          <a:prstGeom prst="rect">
            <a:avLst/>
          </a:prstGeom>
          <a:solidFill>
            <a:srgbClr val="828F93"/>
          </a:solidFill>
        </p:spPr>
        <p:txBody>
          <a:bodyPr wrap="square" lIns="0" tIns="95885" rIns="0" bIns="0" rtlCol="0" vert="horz">
            <a:spAutoFit/>
          </a:bodyPr>
          <a:lstStyle/>
          <a:p>
            <a:pPr marL="136525" marR="40640">
              <a:lnSpc>
                <a:spcPct val="100000"/>
              </a:lnSpc>
              <a:spcBef>
                <a:spcPts val="755"/>
              </a:spcBef>
            </a:pPr>
            <a:r>
              <a:rPr dirty="0" sz="2000" spc="-125">
                <a:solidFill>
                  <a:srgbClr val="462E89"/>
                </a:solidFill>
                <a:latin typeface="Arial Black"/>
                <a:cs typeface="Arial Black"/>
              </a:rPr>
              <a:t>150°C</a:t>
            </a:r>
            <a:r>
              <a:rPr dirty="0" sz="2000" spc="-23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50">
                <a:solidFill>
                  <a:srgbClr val="462E89"/>
                </a:solidFill>
                <a:latin typeface="Arial Black"/>
                <a:cs typeface="Arial Black"/>
              </a:rPr>
              <a:t>Copper,</a:t>
            </a:r>
            <a:r>
              <a:rPr dirty="0" sz="2000" spc="-204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185">
                <a:solidFill>
                  <a:srgbClr val="462E89"/>
                </a:solidFill>
                <a:latin typeface="Arial Black"/>
                <a:cs typeface="Arial Black"/>
              </a:rPr>
              <a:t>XLPO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Insulation,</a:t>
            </a:r>
            <a:endParaRPr sz="2000">
              <a:latin typeface="Arial Black"/>
              <a:cs typeface="Arial Black"/>
            </a:endParaRPr>
          </a:p>
          <a:p>
            <a:pPr marL="136525" marR="900430">
              <a:lnSpc>
                <a:spcPct val="100000"/>
              </a:lnSpc>
            </a:pPr>
            <a:r>
              <a:rPr dirty="0" sz="2000">
                <a:solidFill>
                  <a:srgbClr val="462E89"/>
                </a:solidFill>
                <a:latin typeface="Arial Black"/>
                <a:cs typeface="Arial Black"/>
              </a:rPr>
              <a:t>Single-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Core, Screened, </a:t>
            </a:r>
            <a:r>
              <a:rPr dirty="0" sz="2000" spc="-75">
                <a:solidFill>
                  <a:srgbClr val="462E89"/>
                </a:solidFill>
                <a:latin typeface="Arial Black"/>
                <a:cs typeface="Arial Black"/>
              </a:rPr>
              <a:t>High</a:t>
            </a:r>
            <a:r>
              <a:rPr dirty="0" sz="2000" spc="-2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462E89"/>
                </a:solidFill>
                <a:latin typeface="Arial Black"/>
                <a:cs typeface="Arial Black"/>
              </a:rPr>
              <a:t>Voltage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Cables</a:t>
            </a:r>
            <a:endParaRPr sz="2000">
              <a:latin typeface="Arial Black"/>
              <a:cs typeface="Arial Black"/>
            </a:endParaRPr>
          </a:p>
          <a:p>
            <a:pPr marL="136525" marR="53975">
              <a:lnSpc>
                <a:spcPct val="100000"/>
              </a:lnSpc>
              <a:spcBef>
                <a:spcPts val="65"/>
              </a:spcBef>
            </a:pP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Temp</a:t>
            </a:r>
            <a:r>
              <a:rPr dirty="0" sz="1300" spc="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2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462E89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462E89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90">
                <a:solidFill>
                  <a:srgbClr val="462E89"/>
                </a:solidFill>
                <a:latin typeface="Lucida Sans Unicode"/>
                <a:cs typeface="Lucida Sans Unicode"/>
              </a:rPr>
              <a:t>+150°</a:t>
            </a:r>
            <a:r>
              <a:rPr dirty="0" sz="1300" spc="-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5">
                <a:solidFill>
                  <a:srgbClr val="462E89"/>
                </a:solidFill>
                <a:latin typeface="Lucida Sans Unicode"/>
                <a:cs typeface="Lucida Sans Unicode"/>
              </a:rPr>
              <a:t>C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Voltage:</a:t>
            </a:r>
            <a:r>
              <a:rPr dirty="0" sz="1300" spc="-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600</a:t>
            </a:r>
            <a:r>
              <a:rPr dirty="0" sz="1300" spc="-5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4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462E89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900</a:t>
            </a:r>
            <a:r>
              <a:rPr dirty="0" sz="1300" spc="-3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25">
                <a:solidFill>
                  <a:srgbClr val="462E89"/>
                </a:solidFill>
                <a:latin typeface="Lucida Sans Unicode"/>
                <a:cs typeface="Lucida Sans Unicode"/>
              </a:rPr>
              <a:t> DC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Type:</a:t>
            </a:r>
            <a:r>
              <a:rPr dirty="0" sz="1300" spc="-5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Single-core,</a:t>
            </a:r>
            <a:r>
              <a:rPr dirty="0" sz="1300" spc="-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0">
                <a:solidFill>
                  <a:srgbClr val="462E89"/>
                </a:solidFill>
                <a:latin typeface="Lucida Sans Unicode"/>
                <a:cs typeface="Lucida Sans Unicode"/>
              </a:rPr>
              <a:t>Screened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Insulation</a:t>
            </a:r>
            <a:r>
              <a:rPr dirty="0" sz="1300" spc="8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6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462E89"/>
                </a:solidFill>
                <a:latin typeface="Lucida Sans Unicode"/>
                <a:cs typeface="Lucida Sans Unicode"/>
              </a:rPr>
              <a:t>XLPO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Conductor</a:t>
            </a:r>
            <a:r>
              <a:rPr dirty="0" sz="1300" spc="19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18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Copper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600443" y="3162300"/>
            <a:ext cx="2729865" cy="3114040"/>
          </a:xfrm>
          <a:prstGeom prst="rect">
            <a:avLst/>
          </a:prstGeom>
          <a:solidFill>
            <a:srgbClr val="6B569E"/>
          </a:solidFill>
        </p:spPr>
        <p:txBody>
          <a:bodyPr wrap="square" lIns="0" tIns="91440" rIns="0" bIns="0" rtlCol="0" vert="horz">
            <a:spAutoFit/>
          </a:bodyPr>
          <a:lstStyle/>
          <a:p>
            <a:pPr marL="117475" marR="495934">
              <a:lnSpc>
                <a:spcPct val="100000"/>
              </a:lnSpc>
              <a:spcBef>
                <a:spcPts val="720"/>
              </a:spcBef>
            </a:pPr>
            <a:r>
              <a:rPr dirty="0" sz="2000" spc="-125">
                <a:solidFill>
                  <a:srgbClr val="FFFFFF"/>
                </a:solidFill>
                <a:latin typeface="Arial Black"/>
                <a:cs typeface="Arial Black"/>
              </a:rPr>
              <a:t>150°C</a:t>
            </a:r>
            <a:r>
              <a:rPr dirty="0" sz="2000" spc="-229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Copper, </a:t>
            </a:r>
            <a:r>
              <a:rPr dirty="0" sz="2000" spc="-210">
                <a:solidFill>
                  <a:srgbClr val="FFFFFF"/>
                </a:solidFill>
                <a:latin typeface="Arial Black"/>
                <a:cs typeface="Arial Black"/>
              </a:rPr>
              <a:t>XLPO</a:t>
            </a:r>
            <a:r>
              <a:rPr dirty="0" sz="2000" spc="-25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FFFFFF"/>
                </a:solidFill>
                <a:latin typeface="Arial Black"/>
                <a:cs typeface="Arial Black"/>
              </a:rPr>
              <a:t>Insulation, </a:t>
            </a:r>
            <a:r>
              <a:rPr dirty="0" sz="2000">
                <a:solidFill>
                  <a:srgbClr val="FFFFFF"/>
                </a:solidFill>
                <a:latin typeface="Arial Black"/>
                <a:cs typeface="Arial Black"/>
              </a:rPr>
              <a:t>Multi-</a:t>
            </a:r>
            <a:r>
              <a:rPr dirty="0" sz="2000" spc="-20">
                <a:solidFill>
                  <a:srgbClr val="FFFFFF"/>
                </a:solidFill>
                <a:latin typeface="Arial Black"/>
                <a:cs typeface="Arial Black"/>
              </a:rPr>
              <a:t>Core,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Unscreened, </a:t>
            </a:r>
            <a:r>
              <a:rPr dirty="0" sz="2000" spc="-75">
                <a:solidFill>
                  <a:srgbClr val="FFFFFF"/>
                </a:solidFill>
                <a:latin typeface="Arial Black"/>
                <a:cs typeface="Arial Black"/>
              </a:rPr>
              <a:t>High</a:t>
            </a:r>
            <a:r>
              <a:rPr dirty="0" sz="2000" spc="-21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Voltage Cables</a:t>
            </a:r>
            <a:endParaRPr sz="2000">
              <a:latin typeface="Arial Black"/>
              <a:cs typeface="Arial Black"/>
            </a:endParaRPr>
          </a:p>
          <a:p>
            <a:pPr marL="117475" marR="71120">
              <a:lnSpc>
                <a:spcPct val="100000"/>
              </a:lnSpc>
              <a:spcBef>
                <a:spcPts val="65"/>
              </a:spcBef>
            </a:pP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Temp</a:t>
            </a:r>
            <a:r>
              <a:rPr dirty="0" sz="1300" spc="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FFFFFF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95">
                <a:solidFill>
                  <a:srgbClr val="FFFFFF"/>
                </a:solidFill>
                <a:latin typeface="Lucida Sans Unicode"/>
                <a:cs typeface="Lucida Sans Unicode"/>
              </a:rPr>
              <a:t>+150°</a:t>
            </a:r>
            <a:r>
              <a:rPr dirty="0" sz="130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5">
                <a:solidFill>
                  <a:srgbClr val="FFFFFF"/>
                </a:solidFill>
                <a:latin typeface="Lucida Sans Unicode"/>
                <a:cs typeface="Lucida Sans Unicode"/>
              </a:rPr>
              <a:t>C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Voltage: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600</a:t>
            </a:r>
            <a:r>
              <a:rPr dirty="0" sz="13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4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FFFFFF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900</a:t>
            </a:r>
            <a:r>
              <a:rPr dirty="0" sz="13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 DC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Core: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35">
                <a:solidFill>
                  <a:srgbClr val="FFFFFF"/>
                </a:solidFill>
                <a:latin typeface="Lucida Sans Unicode"/>
                <a:cs typeface="Lucida Sans Unicode"/>
              </a:rPr>
              <a:t>Multi-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core,</a:t>
            </a:r>
            <a:r>
              <a:rPr dirty="0" sz="130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Unscreened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Insulation</a:t>
            </a:r>
            <a:r>
              <a:rPr dirty="0" sz="1300" spc="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XLPO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Conductor</a:t>
            </a:r>
            <a:r>
              <a:rPr dirty="0" sz="1300" spc="1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1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Copper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456419" y="3162300"/>
            <a:ext cx="2731135" cy="3114040"/>
          </a:xfrm>
          <a:prstGeom prst="rect">
            <a:avLst/>
          </a:prstGeom>
          <a:solidFill>
            <a:srgbClr val="828F93"/>
          </a:solidFill>
        </p:spPr>
        <p:txBody>
          <a:bodyPr wrap="square" lIns="0" tIns="91440" rIns="0" bIns="0" rtlCol="0" vert="horz">
            <a:spAutoFit/>
          </a:bodyPr>
          <a:lstStyle/>
          <a:p>
            <a:pPr marL="120650" marR="494665">
              <a:lnSpc>
                <a:spcPct val="100000"/>
              </a:lnSpc>
              <a:spcBef>
                <a:spcPts val="720"/>
              </a:spcBef>
            </a:pPr>
            <a:r>
              <a:rPr dirty="0" sz="2000" spc="-125">
                <a:solidFill>
                  <a:srgbClr val="462E89"/>
                </a:solidFill>
                <a:latin typeface="Arial Black"/>
                <a:cs typeface="Arial Black"/>
              </a:rPr>
              <a:t>150°C</a:t>
            </a:r>
            <a:r>
              <a:rPr dirty="0" sz="2000" spc="-229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Copper, </a:t>
            </a:r>
            <a:r>
              <a:rPr dirty="0" sz="2000" spc="-210">
                <a:solidFill>
                  <a:srgbClr val="462E89"/>
                </a:solidFill>
                <a:latin typeface="Arial Black"/>
                <a:cs typeface="Arial Black"/>
              </a:rPr>
              <a:t>XLPO</a:t>
            </a:r>
            <a:r>
              <a:rPr dirty="0" sz="2000" spc="-25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462E89"/>
                </a:solidFill>
                <a:latin typeface="Arial Black"/>
                <a:cs typeface="Arial Black"/>
              </a:rPr>
              <a:t>Insulation, </a:t>
            </a:r>
            <a:r>
              <a:rPr dirty="0" sz="2000">
                <a:solidFill>
                  <a:srgbClr val="462E89"/>
                </a:solidFill>
                <a:latin typeface="Arial Black"/>
                <a:cs typeface="Arial Black"/>
              </a:rPr>
              <a:t>Multi-</a:t>
            </a:r>
            <a:r>
              <a:rPr dirty="0" sz="2000" spc="-20">
                <a:solidFill>
                  <a:srgbClr val="462E89"/>
                </a:solidFill>
                <a:latin typeface="Arial Black"/>
                <a:cs typeface="Arial Black"/>
              </a:rPr>
              <a:t>Core,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Screened,</a:t>
            </a:r>
            <a:endParaRPr sz="2000">
              <a:latin typeface="Arial Black"/>
              <a:cs typeface="Arial Black"/>
            </a:endParaRPr>
          </a:p>
          <a:p>
            <a:pPr marL="120650" marR="916940">
              <a:lnSpc>
                <a:spcPct val="100000"/>
              </a:lnSpc>
            </a:pPr>
            <a:r>
              <a:rPr dirty="0" sz="2000" spc="-75">
                <a:solidFill>
                  <a:srgbClr val="462E89"/>
                </a:solidFill>
                <a:latin typeface="Arial Black"/>
                <a:cs typeface="Arial Black"/>
              </a:rPr>
              <a:t>High</a:t>
            </a:r>
            <a:r>
              <a:rPr dirty="0" sz="2000" spc="-21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462E89"/>
                </a:solidFill>
                <a:latin typeface="Arial Black"/>
                <a:cs typeface="Arial Black"/>
              </a:rPr>
              <a:t>Voltage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Cables</a:t>
            </a:r>
            <a:endParaRPr sz="2000">
              <a:latin typeface="Arial Black"/>
              <a:cs typeface="Arial Black"/>
            </a:endParaRPr>
          </a:p>
          <a:p>
            <a:pPr marL="120650" marR="495300">
              <a:lnSpc>
                <a:spcPct val="100000"/>
              </a:lnSpc>
              <a:spcBef>
                <a:spcPts val="65"/>
              </a:spcBef>
            </a:pP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462E89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462E89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2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90">
                <a:solidFill>
                  <a:srgbClr val="462E89"/>
                </a:solidFill>
                <a:latin typeface="Lucida Sans Unicode"/>
                <a:cs typeface="Lucida Sans Unicode"/>
              </a:rPr>
              <a:t>+150°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5">
                <a:solidFill>
                  <a:srgbClr val="462E89"/>
                </a:solidFill>
                <a:latin typeface="Lucida Sans Unicode"/>
                <a:cs typeface="Lucida Sans Unicode"/>
              </a:rPr>
              <a:t>C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Voltage:</a:t>
            </a:r>
            <a:r>
              <a:rPr dirty="0" sz="1300" spc="-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600</a:t>
            </a:r>
            <a:r>
              <a:rPr dirty="0" sz="1300" spc="-4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4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462E89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900</a:t>
            </a:r>
            <a:r>
              <a:rPr dirty="0" sz="1300" spc="-3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50">
                <a:solidFill>
                  <a:srgbClr val="462E89"/>
                </a:solidFill>
                <a:latin typeface="Lucida Sans Unicode"/>
                <a:cs typeface="Lucida Sans Unicode"/>
              </a:rPr>
              <a:t>V </a:t>
            </a:r>
            <a:r>
              <a:rPr dirty="0" sz="1300" spc="-25">
                <a:solidFill>
                  <a:srgbClr val="462E89"/>
                </a:solidFill>
                <a:latin typeface="Lucida Sans Unicode"/>
                <a:cs typeface="Lucida Sans Unicode"/>
              </a:rPr>
              <a:t>DC</a:t>
            </a:r>
            <a:endParaRPr sz="1300">
              <a:latin typeface="Lucida Sans Unicode"/>
              <a:cs typeface="Lucida Sans Unicode"/>
            </a:endParaRPr>
          </a:p>
          <a:p>
            <a:pPr marL="120650" marR="274955">
              <a:lnSpc>
                <a:spcPct val="100000"/>
              </a:lnSpc>
            </a:pP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Core: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35">
                <a:solidFill>
                  <a:srgbClr val="462E89"/>
                </a:solidFill>
                <a:latin typeface="Lucida Sans Unicode"/>
                <a:cs typeface="Lucida Sans Unicode"/>
              </a:rPr>
              <a:t>Multi-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core,</a:t>
            </a:r>
            <a:r>
              <a:rPr dirty="0" sz="1300" spc="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0">
                <a:solidFill>
                  <a:srgbClr val="462E89"/>
                </a:solidFill>
                <a:latin typeface="Lucida Sans Unicode"/>
                <a:cs typeface="Lucida Sans Unicode"/>
              </a:rPr>
              <a:t>Screened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Insulation</a:t>
            </a:r>
            <a:r>
              <a:rPr dirty="0" sz="1300" spc="8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6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462E89"/>
                </a:solidFill>
                <a:latin typeface="Lucida Sans Unicode"/>
                <a:cs typeface="Lucida Sans Unicode"/>
              </a:rPr>
              <a:t>XLPO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Conductor</a:t>
            </a:r>
            <a:r>
              <a:rPr dirty="0" sz="1300" spc="19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18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Copper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427711" y="3240480"/>
            <a:ext cx="2386965" cy="305244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258445">
              <a:lnSpc>
                <a:spcPct val="100000"/>
              </a:lnSpc>
              <a:spcBef>
                <a:spcPts val="105"/>
              </a:spcBef>
            </a:pPr>
            <a:r>
              <a:rPr dirty="0" sz="2000" spc="-125">
                <a:solidFill>
                  <a:srgbClr val="FFFFFF"/>
                </a:solidFill>
                <a:latin typeface="Arial Black"/>
                <a:cs typeface="Arial Black"/>
              </a:rPr>
              <a:t>150°C</a:t>
            </a:r>
            <a:r>
              <a:rPr dirty="0" sz="2000" spc="-229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Copper, </a:t>
            </a:r>
            <a:r>
              <a:rPr dirty="0" sz="2000" spc="-210">
                <a:solidFill>
                  <a:srgbClr val="FFFFFF"/>
                </a:solidFill>
                <a:latin typeface="Arial Black"/>
                <a:cs typeface="Arial Black"/>
              </a:rPr>
              <a:t>XLPO</a:t>
            </a:r>
            <a:r>
              <a:rPr dirty="0" sz="2000" spc="-25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FFFFFF"/>
                </a:solidFill>
                <a:latin typeface="Arial Black"/>
                <a:cs typeface="Arial Black"/>
              </a:rPr>
              <a:t>Insulation, </a:t>
            </a:r>
            <a:r>
              <a:rPr dirty="0" sz="2000">
                <a:solidFill>
                  <a:srgbClr val="FFFFFF"/>
                </a:solidFill>
                <a:latin typeface="Arial Black"/>
                <a:cs typeface="Arial Black"/>
              </a:rPr>
              <a:t>Single-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Core, Unscreened, </a:t>
            </a:r>
            <a:r>
              <a:rPr dirty="0" sz="2000" spc="-75">
                <a:solidFill>
                  <a:srgbClr val="FFFFFF"/>
                </a:solidFill>
                <a:latin typeface="Arial Black"/>
                <a:cs typeface="Arial Black"/>
              </a:rPr>
              <a:t>High</a:t>
            </a:r>
            <a:r>
              <a:rPr dirty="0" sz="2000" spc="-21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Voltage Cables</a:t>
            </a:r>
            <a:endParaRPr sz="200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  <a:spcBef>
                <a:spcPts val="65"/>
              </a:spcBef>
            </a:pP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Temp</a:t>
            </a:r>
            <a:r>
              <a:rPr dirty="0" sz="1300" spc="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FFFFFF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0">
                <a:solidFill>
                  <a:srgbClr val="FFFFFF"/>
                </a:solidFill>
                <a:latin typeface="Lucida Sans Unicode"/>
                <a:cs typeface="Lucida Sans Unicode"/>
              </a:rPr>
              <a:t>+150° </a:t>
            </a:r>
            <a:r>
              <a:rPr dirty="0" sz="1300" spc="45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endParaRPr sz="1300">
              <a:latin typeface="Lucida Sans Unicode"/>
              <a:cs typeface="Lucida Sans Unicode"/>
            </a:endParaRPr>
          </a:p>
          <a:p>
            <a:pPr marL="12700" marR="157480">
              <a:lnSpc>
                <a:spcPct val="100000"/>
              </a:lnSpc>
            </a:pP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Voltage:</a:t>
            </a:r>
            <a:r>
              <a:rPr dirty="0" sz="130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25">
                <a:solidFill>
                  <a:srgbClr val="FFFFFF"/>
                </a:solidFill>
                <a:latin typeface="Lucida Sans Unicode"/>
                <a:cs typeface="Lucida Sans Unicode"/>
              </a:rPr>
              <a:t>1000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FFFFFF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25">
                <a:solidFill>
                  <a:srgbClr val="FFFFFF"/>
                </a:solidFill>
                <a:latin typeface="Lucida Sans Unicode"/>
                <a:cs typeface="Lucida Sans Unicode"/>
              </a:rPr>
              <a:t>1500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50">
                <a:solidFill>
                  <a:srgbClr val="FFFFFF"/>
                </a:solidFill>
                <a:latin typeface="Lucida Sans Unicode"/>
                <a:cs typeface="Lucida Sans Unicode"/>
              </a:rPr>
              <a:t>V 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DC</a:t>
            </a:r>
            <a:endParaRPr sz="1300">
              <a:latin typeface="Lucida Sans Unicode"/>
              <a:cs typeface="Lucida Sans Unicode"/>
            </a:endParaRPr>
          </a:p>
          <a:p>
            <a:pPr marL="12700" marR="897890">
              <a:lnSpc>
                <a:spcPct val="100000"/>
              </a:lnSpc>
              <a:spcBef>
                <a:spcPts val="5"/>
              </a:spcBef>
            </a:pP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Core: Single-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core,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Unscreened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5158719" y="3241929"/>
            <a:ext cx="2557780" cy="28543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429259">
              <a:lnSpc>
                <a:spcPct val="100000"/>
              </a:lnSpc>
              <a:spcBef>
                <a:spcPts val="100"/>
              </a:spcBef>
            </a:pPr>
            <a:r>
              <a:rPr dirty="0" sz="2000" spc="-125">
                <a:solidFill>
                  <a:srgbClr val="462E89"/>
                </a:solidFill>
                <a:latin typeface="Arial Black"/>
                <a:cs typeface="Arial Black"/>
              </a:rPr>
              <a:t>150°C</a:t>
            </a:r>
            <a:r>
              <a:rPr dirty="0" sz="2000" spc="-23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Copper, </a:t>
            </a:r>
            <a:r>
              <a:rPr dirty="0" sz="2000" spc="-210">
                <a:solidFill>
                  <a:srgbClr val="462E89"/>
                </a:solidFill>
                <a:latin typeface="Arial Black"/>
                <a:cs typeface="Arial Black"/>
              </a:rPr>
              <a:t>XLPO</a:t>
            </a:r>
            <a:r>
              <a:rPr dirty="0" sz="2000" spc="-25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462E89"/>
                </a:solidFill>
                <a:latin typeface="Arial Black"/>
                <a:cs typeface="Arial Black"/>
              </a:rPr>
              <a:t>Insulation, </a:t>
            </a:r>
            <a:r>
              <a:rPr dirty="0" sz="2000">
                <a:solidFill>
                  <a:srgbClr val="462E89"/>
                </a:solidFill>
                <a:latin typeface="Arial Black"/>
                <a:cs typeface="Arial Black"/>
              </a:rPr>
              <a:t>Single-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Core, Screened,</a:t>
            </a:r>
            <a:endParaRPr sz="2000">
              <a:latin typeface="Arial Black"/>
              <a:cs typeface="Arial Black"/>
            </a:endParaRPr>
          </a:p>
          <a:p>
            <a:pPr marL="12700" marR="851535">
              <a:lnSpc>
                <a:spcPct val="100000"/>
              </a:lnSpc>
              <a:spcBef>
                <a:spcPts val="5"/>
              </a:spcBef>
            </a:pPr>
            <a:r>
              <a:rPr dirty="0" sz="2000" spc="-75">
                <a:solidFill>
                  <a:srgbClr val="462E89"/>
                </a:solidFill>
                <a:latin typeface="Arial Black"/>
                <a:cs typeface="Arial Black"/>
              </a:rPr>
              <a:t>High</a:t>
            </a:r>
            <a:r>
              <a:rPr dirty="0" sz="2000" spc="-21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462E89"/>
                </a:solidFill>
                <a:latin typeface="Arial Black"/>
                <a:cs typeface="Arial Black"/>
              </a:rPr>
              <a:t>Voltage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Cables</a:t>
            </a:r>
            <a:endParaRPr sz="200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  <a:spcBef>
                <a:spcPts val="65"/>
              </a:spcBef>
            </a:pP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Temp</a:t>
            </a:r>
            <a:r>
              <a:rPr dirty="0" sz="1300" spc="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2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462E89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462E89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90">
                <a:solidFill>
                  <a:srgbClr val="462E89"/>
                </a:solidFill>
                <a:latin typeface="Lucida Sans Unicode"/>
                <a:cs typeface="Lucida Sans Unicode"/>
              </a:rPr>
              <a:t>+150°</a:t>
            </a:r>
            <a:r>
              <a:rPr dirty="0" sz="1300" spc="-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5">
                <a:solidFill>
                  <a:srgbClr val="462E89"/>
                </a:solidFill>
                <a:latin typeface="Lucida Sans Unicode"/>
                <a:cs typeface="Lucida Sans Unicode"/>
              </a:rPr>
              <a:t>C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Voltage: </a:t>
            </a:r>
            <a:r>
              <a:rPr dirty="0" sz="1300" spc="-125">
                <a:solidFill>
                  <a:srgbClr val="462E89"/>
                </a:solidFill>
                <a:latin typeface="Lucida Sans Unicode"/>
                <a:cs typeface="Lucida Sans Unicode"/>
              </a:rPr>
              <a:t>1000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462E89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25">
                <a:solidFill>
                  <a:srgbClr val="462E89"/>
                </a:solidFill>
                <a:latin typeface="Lucida Sans Unicode"/>
                <a:cs typeface="Lucida Sans Unicode"/>
              </a:rPr>
              <a:t>1500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25">
                <a:solidFill>
                  <a:srgbClr val="462E89"/>
                </a:solidFill>
                <a:latin typeface="Lucida Sans Unicode"/>
                <a:cs typeface="Lucida Sans Unicode"/>
              </a:rPr>
              <a:t> DC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Core:</a:t>
            </a:r>
            <a:r>
              <a:rPr dirty="0" sz="1300" spc="-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Single-core, </a:t>
            </a:r>
            <a:r>
              <a:rPr dirty="0" sz="1300" spc="40">
                <a:solidFill>
                  <a:srgbClr val="462E89"/>
                </a:solidFill>
                <a:latin typeface="Lucida Sans Unicode"/>
                <a:cs typeface="Lucida Sans Unicode"/>
              </a:rPr>
              <a:t>Screened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Insulation</a:t>
            </a:r>
            <a:r>
              <a:rPr dirty="0" sz="1300" spc="8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6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462E89"/>
                </a:solidFill>
                <a:latin typeface="Lucida Sans Unicode"/>
                <a:cs typeface="Lucida Sans Unicode"/>
              </a:rPr>
              <a:t>XLPO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Conductor</a:t>
            </a:r>
            <a:r>
              <a:rPr dirty="0" sz="1300" spc="19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18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Copper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91616" y="6881876"/>
            <a:ext cx="2420620" cy="30518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292735">
              <a:lnSpc>
                <a:spcPct val="100000"/>
              </a:lnSpc>
              <a:spcBef>
                <a:spcPts val="105"/>
              </a:spcBef>
            </a:pPr>
            <a:r>
              <a:rPr dirty="0" sz="2000" spc="-125">
                <a:solidFill>
                  <a:srgbClr val="FFFFFF"/>
                </a:solidFill>
                <a:latin typeface="Arial Black"/>
                <a:cs typeface="Arial Black"/>
              </a:rPr>
              <a:t>150°C</a:t>
            </a:r>
            <a:r>
              <a:rPr dirty="0" sz="2000" spc="-23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Copper, </a:t>
            </a:r>
            <a:r>
              <a:rPr dirty="0" sz="2000" spc="-210">
                <a:solidFill>
                  <a:srgbClr val="FFFFFF"/>
                </a:solidFill>
                <a:latin typeface="Arial Black"/>
                <a:cs typeface="Arial Black"/>
              </a:rPr>
              <a:t>XLPO</a:t>
            </a:r>
            <a:r>
              <a:rPr dirty="0" sz="2000" spc="-25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FFFFFF"/>
                </a:solidFill>
                <a:latin typeface="Arial Black"/>
                <a:cs typeface="Arial Black"/>
              </a:rPr>
              <a:t>Insulation, </a:t>
            </a:r>
            <a:r>
              <a:rPr dirty="0" sz="2000">
                <a:solidFill>
                  <a:srgbClr val="FFFFFF"/>
                </a:solidFill>
                <a:latin typeface="Arial Black"/>
                <a:cs typeface="Arial Black"/>
              </a:rPr>
              <a:t>Multi-</a:t>
            </a:r>
            <a:r>
              <a:rPr dirty="0" sz="2000" spc="-20">
                <a:solidFill>
                  <a:srgbClr val="FFFFFF"/>
                </a:solidFill>
                <a:latin typeface="Arial Black"/>
                <a:cs typeface="Arial Black"/>
              </a:rPr>
              <a:t>Core,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Unscreened, </a:t>
            </a:r>
            <a:r>
              <a:rPr dirty="0" sz="2000" spc="-75">
                <a:solidFill>
                  <a:srgbClr val="FFFFFF"/>
                </a:solidFill>
                <a:latin typeface="Arial Black"/>
                <a:cs typeface="Arial Black"/>
              </a:rPr>
              <a:t>High</a:t>
            </a:r>
            <a:r>
              <a:rPr dirty="0" sz="2000" spc="-22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Voltage Cables</a:t>
            </a:r>
            <a:endParaRPr sz="2000">
              <a:latin typeface="Arial Black"/>
              <a:cs typeface="Arial Black"/>
            </a:endParaRPr>
          </a:p>
          <a:p>
            <a:pPr marL="12700" marR="38735">
              <a:lnSpc>
                <a:spcPct val="100000"/>
              </a:lnSpc>
              <a:spcBef>
                <a:spcPts val="65"/>
              </a:spcBef>
            </a:pP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Temp</a:t>
            </a:r>
            <a:r>
              <a:rPr dirty="0" sz="1300" spc="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FFFFFF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0">
                <a:solidFill>
                  <a:srgbClr val="FFFFFF"/>
                </a:solidFill>
                <a:latin typeface="Lucida Sans Unicode"/>
                <a:cs typeface="Lucida Sans Unicode"/>
              </a:rPr>
              <a:t>+150° </a:t>
            </a:r>
            <a:r>
              <a:rPr dirty="0" sz="1300" spc="45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endParaRPr sz="1300">
              <a:latin typeface="Lucida Sans Unicode"/>
              <a:cs typeface="Lucida Sans Unicode"/>
            </a:endParaRPr>
          </a:p>
          <a:p>
            <a:pPr marL="12700" marR="191135">
              <a:lnSpc>
                <a:spcPct val="100000"/>
              </a:lnSpc>
            </a:pP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Voltage:</a:t>
            </a:r>
            <a:r>
              <a:rPr dirty="0" sz="130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25">
                <a:solidFill>
                  <a:srgbClr val="FFFFFF"/>
                </a:solidFill>
                <a:latin typeface="Lucida Sans Unicode"/>
                <a:cs typeface="Lucida Sans Unicode"/>
              </a:rPr>
              <a:t>1000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FFFFFF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25">
                <a:solidFill>
                  <a:srgbClr val="FFFFFF"/>
                </a:solidFill>
                <a:latin typeface="Lucida Sans Unicode"/>
                <a:cs typeface="Lucida Sans Unicode"/>
              </a:rPr>
              <a:t>1500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50">
                <a:solidFill>
                  <a:srgbClr val="FFFFFF"/>
                </a:solidFill>
                <a:latin typeface="Lucida Sans Unicode"/>
                <a:cs typeface="Lucida Sans Unicode"/>
              </a:rPr>
              <a:t>V 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DC</a:t>
            </a:r>
            <a:endParaRPr sz="1300">
              <a:latin typeface="Lucida Sans Unicode"/>
              <a:cs typeface="Lucida Sans Unicode"/>
            </a:endParaRPr>
          </a:p>
          <a:p>
            <a:pPr marL="12700" marR="5080">
              <a:lnSpc>
                <a:spcPct val="100000"/>
              </a:lnSpc>
            </a:pP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Core: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35">
                <a:solidFill>
                  <a:srgbClr val="FFFFFF"/>
                </a:solidFill>
                <a:latin typeface="Lucida Sans Unicode"/>
                <a:cs typeface="Lucida Sans Unicode"/>
              </a:rPr>
              <a:t>Multi-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core,</a:t>
            </a:r>
            <a:r>
              <a:rPr dirty="0" sz="130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Unscreened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Insulation</a:t>
            </a:r>
            <a:r>
              <a:rPr dirty="0" sz="1300" spc="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XLPO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736847" y="6781800"/>
            <a:ext cx="2729865" cy="3114040"/>
          </a:xfrm>
          <a:prstGeom prst="rect">
            <a:avLst/>
          </a:prstGeom>
          <a:solidFill>
            <a:srgbClr val="828F93"/>
          </a:solidFill>
        </p:spPr>
        <p:txBody>
          <a:bodyPr wrap="square" lIns="0" tIns="113030" rIns="0" bIns="0" rtlCol="0" vert="horz">
            <a:spAutoFit/>
          </a:bodyPr>
          <a:lstStyle/>
          <a:p>
            <a:pPr marL="109855" marR="66040">
              <a:lnSpc>
                <a:spcPct val="100000"/>
              </a:lnSpc>
              <a:spcBef>
                <a:spcPts val="890"/>
              </a:spcBef>
            </a:pPr>
            <a:r>
              <a:rPr dirty="0" sz="2000" spc="-125">
                <a:solidFill>
                  <a:srgbClr val="462E89"/>
                </a:solidFill>
                <a:latin typeface="Arial Black"/>
                <a:cs typeface="Arial Black"/>
              </a:rPr>
              <a:t>150°C</a:t>
            </a:r>
            <a:r>
              <a:rPr dirty="0" sz="2000" spc="-23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50">
                <a:solidFill>
                  <a:srgbClr val="462E89"/>
                </a:solidFill>
                <a:latin typeface="Arial Black"/>
                <a:cs typeface="Arial Black"/>
              </a:rPr>
              <a:t>Copper,</a:t>
            </a:r>
            <a:r>
              <a:rPr dirty="0" sz="2000" spc="-204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185">
                <a:solidFill>
                  <a:srgbClr val="462E89"/>
                </a:solidFill>
                <a:latin typeface="Arial Black"/>
                <a:cs typeface="Arial Black"/>
              </a:rPr>
              <a:t>XLPO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Insulation,</a:t>
            </a:r>
            <a:endParaRPr sz="2000">
              <a:latin typeface="Arial Black"/>
              <a:cs typeface="Arial Black"/>
            </a:endParaRPr>
          </a:p>
          <a:p>
            <a:pPr marL="109855" marR="925194">
              <a:lnSpc>
                <a:spcPct val="100000"/>
              </a:lnSpc>
            </a:pPr>
            <a:r>
              <a:rPr dirty="0" sz="2000">
                <a:solidFill>
                  <a:srgbClr val="462E89"/>
                </a:solidFill>
                <a:latin typeface="Arial Black"/>
                <a:cs typeface="Arial Black"/>
              </a:rPr>
              <a:t>Multi-</a:t>
            </a:r>
            <a:r>
              <a:rPr dirty="0" sz="2000" spc="-20">
                <a:solidFill>
                  <a:srgbClr val="462E89"/>
                </a:solidFill>
                <a:latin typeface="Arial Black"/>
                <a:cs typeface="Arial Black"/>
              </a:rPr>
              <a:t>Core,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Screened, </a:t>
            </a:r>
            <a:r>
              <a:rPr dirty="0" sz="2000" spc="-75">
                <a:solidFill>
                  <a:srgbClr val="462E89"/>
                </a:solidFill>
                <a:latin typeface="Arial Black"/>
                <a:cs typeface="Arial Black"/>
              </a:rPr>
              <a:t>High</a:t>
            </a:r>
            <a:r>
              <a:rPr dirty="0" sz="2000" spc="-2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462E89"/>
                </a:solidFill>
                <a:latin typeface="Arial Black"/>
                <a:cs typeface="Arial Black"/>
              </a:rPr>
              <a:t>Voltage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Cables</a:t>
            </a:r>
            <a:endParaRPr sz="2000">
              <a:latin typeface="Arial Black"/>
              <a:cs typeface="Arial Black"/>
            </a:endParaRPr>
          </a:p>
          <a:p>
            <a:pPr marL="109855" marR="78740">
              <a:lnSpc>
                <a:spcPct val="100000"/>
              </a:lnSpc>
              <a:spcBef>
                <a:spcPts val="65"/>
              </a:spcBef>
            </a:pP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Temp</a:t>
            </a:r>
            <a:r>
              <a:rPr dirty="0" sz="1300" spc="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2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462E89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462E89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90">
                <a:solidFill>
                  <a:srgbClr val="462E89"/>
                </a:solidFill>
                <a:latin typeface="Lucida Sans Unicode"/>
                <a:cs typeface="Lucida Sans Unicode"/>
              </a:rPr>
              <a:t>+150°</a:t>
            </a:r>
            <a:r>
              <a:rPr dirty="0" sz="1300" spc="-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5">
                <a:solidFill>
                  <a:srgbClr val="462E89"/>
                </a:solidFill>
                <a:latin typeface="Lucida Sans Unicode"/>
                <a:cs typeface="Lucida Sans Unicode"/>
              </a:rPr>
              <a:t>C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Voltage: </a:t>
            </a:r>
            <a:r>
              <a:rPr dirty="0" sz="1300" spc="-125">
                <a:solidFill>
                  <a:srgbClr val="462E89"/>
                </a:solidFill>
                <a:latin typeface="Lucida Sans Unicode"/>
                <a:cs typeface="Lucida Sans Unicode"/>
              </a:rPr>
              <a:t>1000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462E89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25">
                <a:solidFill>
                  <a:srgbClr val="462E89"/>
                </a:solidFill>
                <a:latin typeface="Lucida Sans Unicode"/>
                <a:cs typeface="Lucida Sans Unicode"/>
              </a:rPr>
              <a:t>1500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25">
                <a:solidFill>
                  <a:srgbClr val="462E89"/>
                </a:solidFill>
                <a:latin typeface="Lucida Sans Unicode"/>
                <a:cs typeface="Lucida Sans Unicode"/>
              </a:rPr>
              <a:t> DC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Core: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35">
                <a:solidFill>
                  <a:srgbClr val="462E89"/>
                </a:solidFill>
                <a:latin typeface="Lucida Sans Unicode"/>
                <a:cs typeface="Lucida Sans Unicode"/>
              </a:rPr>
              <a:t>Multi-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core,</a:t>
            </a:r>
            <a:r>
              <a:rPr dirty="0" sz="1300" spc="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0">
                <a:solidFill>
                  <a:srgbClr val="462E89"/>
                </a:solidFill>
                <a:latin typeface="Lucida Sans Unicode"/>
                <a:cs typeface="Lucida Sans Unicode"/>
              </a:rPr>
              <a:t>Screened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Insulation</a:t>
            </a:r>
            <a:r>
              <a:rPr dirty="0" sz="1300" spc="8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6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462E89"/>
                </a:solidFill>
                <a:latin typeface="Lucida Sans Unicode"/>
                <a:cs typeface="Lucida Sans Unicode"/>
              </a:rPr>
              <a:t>XLPO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Conductor</a:t>
            </a:r>
            <a:r>
              <a:rPr dirty="0" sz="1300" spc="19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18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Copper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751446" y="6885178"/>
            <a:ext cx="2557780" cy="27470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235585">
              <a:lnSpc>
                <a:spcPct val="100000"/>
              </a:lnSpc>
              <a:spcBef>
                <a:spcPts val="105"/>
              </a:spcBef>
            </a:pPr>
            <a:r>
              <a:rPr dirty="0" sz="2000" spc="-125">
                <a:solidFill>
                  <a:srgbClr val="FFFFFF"/>
                </a:solidFill>
                <a:latin typeface="Arial Black"/>
                <a:cs typeface="Arial Black"/>
              </a:rPr>
              <a:t>150°C</a:t>
            </a:r>
            <a:r>
              <a:rPr dirty="0" sz="2000" spc="-229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Aluminum, </a:t>
            </a:r>
            <a:r>
              <a:rPr dirty="0" sz="2000" spc="-210">
                <a:solidFill>
                  <a:srgbClr val="FFFFFF"/>
                </a:solidFill>
                <a:latin typeface="Arial Black"/>
                <a:cs typeface="Arial Black"/>
              </a:rPr>
              <a:t>XLPO</a:t>
            </a:r>
            <a:r>
              <a:rPr dirty="0" sz="2000" spc="-25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Insulation, </a:t>
            </a:r>
            <a:r>
              <a:rPr dirty="0" sz="2000">
                <a:solidFill>
                  <a:srgbClr val="FFFFFF"/>
                </a:solidFill>
                <a:latin typeface="Arial Black"/>
                <a:cs typeface="Arial Black"/>
              </a:rPr>
              <a:t>Single-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Core, </a:t>
            </a:r>
            <a:r>
              <a:rPr dirty="0" sz="2000" spc="-90">
                <a:solidFill>
                  <a:srgbClr val="FFFFFF"/>
                </a:solidFill>
                <a:latin typeface="Arial Black"/>
                <a:cs typeface="Arial Black"/>
              </a:rPr>
              <a:t>Unscreened,</a:t>
            </a:r>
            <a:r>
              <a:rPr dirty="0" sz="2000" spc="-18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FFFFFF"/>
                </a:solidFill>
                <a:latin typeface="Arial Black"/>
                <a:cs typeface="Arial Black"/>
              </a:rPr>
              <a:t>High </a:t>
            </a:r>
            <a:r>
              <a:rPr dirty="0" sz="2000" spc="-65">
                <a:solidFill>
                  <a:srgbClr val="FFFFFF"/>
                </a:solidFill>
                <a:latin typeface="Arial Black"/>
                <a:cs typeface="Arial Black"/>
              </a:rPr>
              <a:t>Voltage</a:t>
            </a:r>
            <a:r>
              <a:rPr dirty="0" sz="2000" spc="-2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Cables</a:t>
            </a:r>
            <a:endParaRPr sz="200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  <a:spcBef>
                <a:spcPts val="60"/>
              </a:spcBef>
            </a:pP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Temp</a:t>
            </a:r>
            <a:r>
              <a:rPr dirty="0" sz="1300" spc="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FFFFFF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90">
                <a:solidFill>
                  <a:srgbClr val="FFFFFF"/>
                </a:solidFill>
                <a:latin typeface="Lucida Sans Unicode"/>
                <a:cs typeface="Lucida Sans Unicode"/>
              </a:rPr>
              <a:t>+150°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5">
                <a:solidFill>
                  <a:srgbClr val="FFFFFF"/>
                </a:solidFill>
                <a:latin typeface="Lucida Sans Unicode"/>
                <a:cs typeface="Lucida Sans Unicode"/>
              </a:rPr>
              <a:t>C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Voltage: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600</a:t>
            </a:r>
            <a:r>
              <a:rPr dirty="0" sz="13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4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FFFFFF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900</a:t>
            </a:r>
            <a:r>
              <a:rPr dirty="0" sz="13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 DC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Core: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Single-core,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Unscreened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Insulation</a:t>
            </a:r>
            <a:r>
              <a:rPr dirty="0" sz="1300" spc="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XLPO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Conductor</a:t>
            </a:r>
            <a:r>
              <a:rPr dirty="0" sz="1300" spc="2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500">
                <a:solidFill>
                  <a:srgbClr val="FFFFFF"/>
                </a:solidFill>
                <a:latin typeface="Lucida Sans Unicode"/>
                <a:cs typeface="Lucida Sans Unicode"/>
              </a:rPr>
              <a:t> 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Aluminum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559797" y="6881876"/>
            <a:ext cx="2557780" cy="30518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280035">
              <a:lnSpc>
                <a:spcPct val="100000"/>
              </a:lnSpc>
              <a:spcBef>
                <a:spcPts val="105"/>
              </a:spcBef>
            </a:pPr>
            <a:r>
              <a:rPr dirty="0" sz="2000" spc="-125">
                <a:solidFill>
                  <a:srgbClr val="462E89"/>
                </a:solidFill>
                <a:latin typeface="Arial Black"/>
                <a:cs typeface="Arial Black"/>
              </a:rPr>
              <a:t>150°C</a:t>
            </a:r>
            <a:r>
              <a:rPr dirty="0" sz="2000" spc="-23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Aluminum, </a:t>
            </a:r>
            <a:r>
              <a:rPr dirty="0" sz="2000" spc="-210">
                <a:solidFill>
                  <a:srgbClr val="462E89"/>
                </a:solidFill>
                <a:latin typeface="Arial Black"/>
                <a:cs typeface="Arial Black"/>
              </a:rPr>
              <a:t>XLPO</a:t>
            </a:r>
            <a:r>
              <a:rPr dirty="0" sz="2000" spc="-25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Insulation, </a:t>
            </a:r>
            <a:r>
              <a:rPr dirty="0" sz="2000">
                <a:solidFill>
                  <a:srgbClr val="462E89"/>
                </a:solidFill>
                <a:latin typeface="Arial Black"/>
                <a:cs typeface="Arial Black"/>
              </a:rPr>
              <a:t>Single-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Core, Screened,</a:t>
            </a:r>
            <a:endParaRPr sz="2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</a:pPr>
            <a:r>
              <a:rPr dirty="0" sz="2000" spc="-75">
                <a:solidFill>
                  <a:srgbClr val="462E89"/>
                </a:solidFill>
                <a:latin typeface="Arial Black"/>
                <a:cs typeface="Arial Black"/>
              </a:rPr>
              <a:t>High</a:t>
            </a:r>
            <a:r>
              <a:rPr dirty="0" sz="2000" spc="-2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Voltage</a:t>
            </a:r>
            <a:endParaRPr sz="2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</a:pP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Cables</a:t>
            </a:r>
            <a:endParaRPr sz="200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  <a:spcBef>
                <a:spcPts val="65"/>
              </a:spcBef>
            </a:pP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Temp</a:t>
            </a:r>
            <a:r>
              <a:rPr dirty="0" sz="1300" spc="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2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462E89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462E89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90">
                <a:solidFill>
                  <a:srgbClr val="462E89"/>
                </a:solidFill>
                <a:latin typeface="Lucida Sans Unicode"/>
                <a:cs typeface="Lucida Sans Unicode"/>
              </a:rPr>
              <a:t>+150°</a:t>
            </a:r>
            <a:r>
              <a:rPr dirty="0" sz="1300" spc="-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5">
                <a:solidFill>
                  <a:srgbClr val="462E89"/>
                </a:solidFill>
                <a:latin typeface="Lucida Sans Unicode"/>
                <a:cs typeface="Lucida Sans Unicode"/>
              </a:rPr>
              <a:t>C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Voltage:</a:t>
            </a:r>
            <a:r>
              <a:rPr dirty="0" sz="1300" spc="-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600</a:t>
            </a:r>
            <a:r>
              <a:rPr dirty="0" sz="1300" spc="-5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4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462E89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900</a:t>
            </a:r>
            <a:r>
              <a:rPr dirty="0" sz="1300" spc="-3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25">
                <a:solidFill>
                  <a:srgbClr val="462E89"/>
                </a:solidFill>
                <a:latin typeface="Lucida Sans Unicode"/>
                <a:cs typeface="Lucida Sans Unicode"/>
              </a:rPr>
              <a:t> DC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Core:</a:t>
            </a:r>
            <a:r>
              <a:rPr dirty="0" sz="1300" spc="-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Single-core, </a:t>
            </a:r>
            <a:r>
              <a:rPr dirty="0" sz="1300" spc="40">
                <a:solidFill>
                  <a:srgbClr val="462E89"/>
                </a:solidFill>
                <a:latin typeface="Lucida Sans Unicode"/>
                <a:cs typeface="Lucida Sans Unicode"/>
              </a:rPr>
              <a:t>Screened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Insulation</a:t>
            </a:r>
            <a:r>
              <a:rPr dirty="0" sz="1300" spc="8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6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462E89"/>
                </a:solidFill>
                <a:latin typeface="Lucida Sans Unicode"/>
                <a:cs typeface="Lucida Sans Unicode"/>
              </a:rPr>
              <a:t>XLPO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Conductor</a:t>
            </a:r>
            <a:r>
              <a:rPr dirty="0" sz="1300" spc="2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500">
                <a:solidFill>
                  <a:srgbClr val="462E89"/>
                </a:solidFill>
                <a:latin typeface="Lucida Sans Unicode"/>
                <a:cs typeface="Lucida Sans Unicode"/>
              </a:rPr>
              <a:t> 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Aluminum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2262104" y="6830568"/>
            <a:ext cx="2731135" cy="3114040"/>
          </a:xfrm>
          <a:prstGeom prst="rect">
            <a:avLst/>
          </a:prstGeom>
          <a:solidFill>
            <a:srgbClr val="6B569E"/>
          </a:solidFill>
        </p:spPr>
        <p:txBody>
          <a:bodyPr wrap="square" lIns="0" tIns="85725" rIns="0" bIns="0" rtlCol="0" vert="horz">
            <a:spAutoFit/>
          </a:bodyPr>
          <a:lstStyle/>
          <a:p>
            <a:pPr marL="137795" marR="283210">
              <a:lnSpc>
                <a:spcPct val="100000"/>
              </a:lnSpc>
              <a:spcBef>
                <a:spcPts val="675"/>
              </a:spcBef>
            </a:pPr>
            <a:r>
              <a:rPr dirty="0" sz="2000" spc="-125">
                <a:solidFill>
                  <a:srgbClr val="FFFFFF"/>
                </a:solidFill>
                <a:latin typeface="Arial Black"/>
                <a:cs typeface="Arial Black"/>
              </a:rPr>
              <a:t>150°C</a:t>
            </a:r>
            <a:r>
              <a:rPr dirty="0" sz="2000" spc="-23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Aluminum, </a:t>
            </a:r>
            <a:r>
              <a:rPr dirty="0" sz="2000" spc="-210">
                <a:solidFill>
                  <a:srgbClr val="FFFFFF"/>
                </a:solidFill>
                <a:latin typeface="Arial Black"/>
                <a:cs typeface="Arial Black"/>
              </a:rPr>
              <a:t>XLPO</a:t>
            </a:r>
            <a:r>
              <a:rPr dirty="0" sz="2000" spc="-25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Insulation, </a:t>
            </a:r>
            <a:r>
              <a:rPr dirty="0" sz="2000">
                <a:solidFill>
                  <a:srgbClr val="FFFFFF"/>
                </a:solidFill>
                <a:latin typeface="Arial Black"/>
                <a:cs typeface="Arial Black"/>
              </a:rPr>
              <a:t>Single-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Core, </a:t>
            </a:r>
            <a:r>
              <a:rPr dirty="0" sz="2000" spc="-90">
                <a:solidFill>
                  <a:srgbClr val="FFFFFF"/>
                </a:solidFill>
                <a:latin typeface="Arial Black"/>
                <a:cs typeface="Arial Black"/>
              </a:rPr>
              <a:t>Unscreened,</a:t>
            </a:r>
            <a:r>
              <a:rPr dirty="0" sz="2000" spc="-18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FFFFFF"/>
                </a:solidFill>
                <a:latin typeface="Arial Black"/>
                <a:cs typeface="Arial Black"/>
              </a:rPr>
              <a:t>High </a:t>
            </a:r>
            <a:r>
              <a:rPr dirty="0" sz="2000" spc="-65">
                <a:solidFill>
                  <a:srgbClr val="FFFFFF"/>
                </a:solidFill>
                <a:latin typeface="Arial Black"/>
                <a:cs typeface="Arial Black"/>
              </a:rPr>
              <a:t>Voltage</a:t>
            </a:r>
            <a:r>
              <a:rPr dirty="0" sz="2000" spc="-2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Cables</a:t>
            </a:r>
            <a:endParaRPr sz="2000">
              <a:latin typeface="Arial Black"/>
              <a:cs typeface="Arial Black"/>
            </a:endParaRPr>
          </a:p>
          <a:p>
            <a:pPr marL="137795" marR="27940">
              <a:lnSpc>
                <a:spcPct val="100000"/>
              </a:lnSpc>
              <a:spcBef>
                <a:spcPts val="65"/>
              </a:spcBef>
            </a:pP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Temp</a:t>
            </a:r>
            <a:r>
              <a:rPr dirty="0" sz="1300" spc="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FFFFFF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90">
                <a:solidFill>
                  <a:srgbClr val="FFFFFF"/>
                </a:solidFill>
                <a:latin typeface="Lucida Sans Unicode"/>
                <a:cs typeface="Lucida Sans Unicode"/>
              </a:rPr>
              <a:t>+150°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5">
                <a:solidFill>
                  <a:srgbClr val="FFFFFF"/>
                </a:solidFill>
                <a:latin typeface="Lucida Sans Unicode"/>
                <a:cs typeface="Lucida Sans Unicode"/>
              </a:rPr>
              <a:t>C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Voltage: </a:t>
            </a:r>
            <a:r>
              <a:rPr dirty="0" sz="1300" spc="-125">
                <a:solidFill>
                  <a:srgbClr val="FFFFFF"/>
                </a:solidFill>
                <a:latin typeface="Lucida Sans Unicode"/>
                <a:cs typeface="Lucida Sans Unicode"/>
              </a:rPr>
              <a:t>1000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FFFFFF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25">
                <a:solidFill>
                  <a:srgbClr val="FFFFFF"/>
                </a:solidFill>
                <a:latin typeface="Lucida Sans Unicode"/>
                <a:cs typeface="Lucida Sans Unicode"/>
              </a:rPr>
              <a:t>1500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 DC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Core: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Single-core,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Unscreened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Insulation</a:t>
            </a:r>
            <a:r>
              <a:rPr dirty="0" sz="1300" spc="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XLPO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Conductor</a:t>
            </a:r>
            <a:r>
              <a:rPr dirty="0" sz="1300" spc="1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1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Aluminum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5183738" y="6903466"/>
            <a:ext cx="2557780" cy="30518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281940">
              <a:lnSpc>
                <a:spcPct val="100000"/>
              </a:lnSpc>
              <a:spcBef>
                <a:spcPts val="105"/>
              </a:spcBef>
            </a:pPr>
            <a:r>
              <a:rPr dirty="0" sz="2000" spc="-125">
                <a:solidFill>
                  <a:srgbClr val="462E89"/>
                </a:solidFill>
                <a:latin typeface="Arial Black"/>
                <a:cs typeface="Arial Black"/>
              </a:rPr>
              <a:t>150°C</a:t>
            </a:r>
            <a:r>
              <a:rPr dirty="0" sz="2000" spc="-23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Aluminum, </a:t>
            </a:r>
            <a:r>
              <a:rPr dirty="0" sz="2000" spc="-210">
                <a:solidFill>
                  <a:srgbClr val="462E89"/>
                </a:solidFill>
                <a:latin typeface="Arial Black"/>
                <a:cs typeface="Arial Black"/>
              </a:rPr>
              <a:t>XLPO</a:t>
            </a:r>
            <a:r>
              <a:rPr dirty="0" sz="2000" spc="-25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Insulation, </a:t>
            </a:r>
            <a:r>
              <a:rPr dirty="0" sz="2000">
                <a:solidFill>
                  <a:srgbClr val="462E89"/>
                </a:solidFill>
                <a:latin typeface="Arial Black"/>
                <a:cs typeface="Arial Black"/>
              </a:rPr>
              <a:t>Single-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Core, Screened,</a:t>
            </a:r>
            <a:endParaRPr sz="2000">
              <a:latin typeface="Arial Black"/>
              <a:cs typeface="Arial Black"/>
            </a:endParaRPr>
          </a:p>
          <a:p>
            <a:pPr marL="12700" marR="851535">
              <a:lnSpc>
                <a:spcPct val="100000"/>
              </a:lnSpc>
            </a:pPr>
            <a:r>
              <a:rPr dirty="0" sz="2000" spc="-75">
                <a:solidFill>
                  <a:srgbClr val="462E89"/>
                </a:solidFill>
                <a:latin typeface="Arial Black"/>
                <a:cs typeface="Arial Black"/>
              </a:rPr>
              <a:t>High</a:t>
            </a:r>
            <a:r>
              <a:rPr dirty="0" sz="2000" spc="-21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462E89"/>
                </a:solidFill>
                <a:latin typeface="Arial Black"/>
                <a:cs typeface="Arial Black"/>
              </a:rPr>
              <a:t>Voltage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Cables</a:t>
            </a:r>
            <a:endParaRPr sz="200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  <a:spcBef>
                <a:spcPts val="60"/>
              </a:spcBef>
            </a:pP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Temp</a:t>
            </a:r>
            <a:r>
              <a:rPr dirty="0" sz="1300" spc="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2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462E89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462E89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90">
                <a:solidFill>
                  <a:srgbClr val="462E89"/>
                </a:solidFill>
                <a:latin typeface="Lucida Sans Unicode"/>
                <a:cs typeface="Lucida Sans Unicode"/>
              </a:rPr>
              <a:t>+150°</a:t>
            </a:r>
            <a:r>
              <a:rPr dirty="0" sz="1300" spc="-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5">
                <a:solidFill>
                  <a:srgbClr val="462E89"/>
                </a:solidFill>
                <a:latin typeface="Lucida Sans Unicode"/>
                <a:cs typeface="Lucida Sans Unicode"/>
              </a:rPr>
              <a:t>C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Voltage: </a:t>
            </a:r>
            <a:r>
              <a:rPr dirty="0" sz="1300" spc="-125">
                <a:solidFill>
                  <a:srgbClr val="462E89"/>
                </a:solidFill>
                <a:latin typeface="Lucida Sans Unicode"/>
                <a:cs typeface="Lucida Sans Unicode"/>
              </a:rPr>
              <a:t>1000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462E89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25">
                <a:solidFill>
                  <a:srgbClr val="462E89"/>
                </a:solidFill>
                <a:latin typeface="Lucida Sans Unicode"/>
                <a:cs typeface="Lucida Sans Unicode"/>
              </a:rPr>
              <a:t>1500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25">
                <a:solidFill>
                  <a:srgbClr val="462E89"/>
                </a:solidFill>
                <a:latin typeface="Lucida Sans Unicode"/>
                <a:cs typeface="Lucida Sans Unicode"/>
              </a:rPr>
              <a:t> DC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Core:</a:t>
            </a:r>
            <a:r>
              <a:rPr dirty="0" sz="1300" spc="-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Single-core, </a:t>
            </a:r>
            <a:r>
              <a:rPr dirty="0" sz="1300" spc="40">
                <a:solidFill>
                  <a:srgbClr val="462E89"/>
                </a:solidFill>
                <a:latin typeface="Lucida Sans Unicode"/>
                <a:cs typeface="Lucida Sans Unicode"/>
              </a:rPr>
              <a:t>Screened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Insulation</a:t>
            </a:r>
            <a:r>
              <a:rPr dirty="0" sz="1300" spc="8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6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462E89"/>
                </a:solidFill>
                <a:latin typeface="Lucida Sans Unicode"/>
                <a:cs typeface="Lucida Sans Unicode"/>
              </a:rPr>
              <a:t>XLPO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Conductor</a:t>
            </a:r>
            <a:r>
              <a:rPr dirty="0" sz="1300" spc="2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500">
                <a:solidFill>
                  <a:srgbClr val="462E89"/>
                </a:solidFill>
                <a:latin typeface="Lucida Sans Unicode"/>
                <a:cs typeface="Lucida Sans Unicode"/>
              </a:rPr>
              <a:t> 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Aluminum</a:t>
            </a:r>
            <a:endParaRPr sz="1300">
              <a:latin typeface="Lucida Sans Unicode"/>
              <a:cs typeface="Lucida Sans Unicode"/>
            </a:endParaRPr>
          </a:p>
        </p:txBody>
      </p:sp>
      <p:pic>
        <p:nvPicPr>
          <p:cNvPr id="29" name="object 2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143987" y="6403847"/>
            <a:ext cx="2654500" cy="295624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284964" y="6353555"/>
            <a:ext cx="2644014" cy="414294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456419" y="6388608"/>
            <a:ext cx="2681243" cy="297147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614159" y="6391664"/>
            <a:ext cx="2718375" cy="301205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767328" y="6341376"/>
            <a:ext cx="2663736" cy="312677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49452" y="6355092"/>
            <a:ext cx="2576124" cy="325586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165323" y="2802635"/>
            <a:ext cx="2589909" cy="246888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2320016" y="2735585"/>
            <a:ext cx="2705868" cy="300731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503664" y="2702054"/>
            <a:ext cx="2634211" cy="308455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707123" y="2718816"/>
            <a:ext cx="2498343" cy="324963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776471" y="2802635"/>
            <a:ext cx="2624328" cy="29870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4" name="object 4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016000" y="1637861"/>
            <a:ext cx="5323205" cy="1074420"/>
          </a:xfrm>
          <a:prstGeom prst="rect">
            <a:avLst/>
          </a:prstGeom>
        </p:spPr>
        <p:txBody>
          <a:bodyPr wrap="square" lIns="0" tIns="5841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dirty="0" sz="4000" spc="-150">
                <a:solidFill>
                  <a:srgbClr val="462E89"/>
                </a:solidFill>
                <a:latin typeface="Arial Black"/>
                <a:cs typeface="Arial Black"/>
              </a:rPr>
              <a:t>High</a:t>
            </a:r>
            <a:r>
              <a:rPr dirty="0" sz="4000" spc="-44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20">
                <a:solidFill>
                  <a:srgbClr val="462E89"/>
                </a:solidFill>
                <a:latin typeface="Arial Black"/>
                <a:cs typeface="Arial Black"/>
              </a:rPr>
              <a:t>Voltage</a:t>
            </a:r>
            <a:r>
              <a:rPr dirty="0" sz="4000" spc="-45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60">
                <a:solidFill>
                  <a:srgbClr val="462E89"/>
                </a:solidFill>
                <a:latin typeface="Arial Black"/>
                <a:cs typeface="Arial Black"/>
              </a:rPr>
              <a:t>Cables</a:t>
            </a:r>
            <a:endParaRPr sz="4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dirty="0" sz="2400" spc="-175">
                <a:solidFill>
                  <a:srgbClr val="0F0F0F"/>
                </a:solidFill>
                <a:latin typeface="Arial Black"/>
                <a:cs typeface="Arial Black"/>
              </a:rPr>
              <a:t>180°</a:t>
            </a:r>
            <a:r>
              <a:rPr dirty="0" sz="2400" spc="-275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45">
                <a:solidFill>
                  <a:srgbClr val="0F0F0F"/>
                </a:solidFill>
                <a:latin typeface="Arial Black"/>
                <a:cs typeface="Arial Black"/>
              </a:rPr>
              <a:t>C</a:t>
            </a:r>
            <a:r>
              <a:rPr dirty="0" sz="2400" spc="-280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10">
                <a:solidFill>
                  <a:srgbClr val="0F0F0F"/>
                </a:solidFill>
                <a:latin typeface="Arial Black"/>
                <a:cs typeface="Arial Black"/>
              </a:rPr>
              <a:t>Series</a:t>
            </a:r>
            <a:endParaRPr sz="24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/>
          <p:nvPr/>
        </p:nvSpPr>
        <p:spPr>
          <a:xfrm>
            <a:off x="9424416" y="6768083"/>
            <a:ext cx="2731135" cy="3114040"/>
          </a:xfrm>
          <a:custGeom>
            <a:avLst/>
            <a:gdLst/>
            <a:ahLst/>
            <a:cxnLst/>
            <a:rect l="l" t="t" r="r" b="b"/>
            <a:pathLst>
              <a:path w="2731134" h="3114040">
                <a:moveTo>
                  <a:pt x="2731007" y="0"/>
                </a:moveTo>
                <a:lnTo>
                  <a:pt x="0" y="0"/>
                </a:lnTo>
                <a:lnTo>
                  <a:pt x="0" y="3113531"/>
                </a:lnTo>
                <a:lnTo>
                  <a:pt x="2731007" y="3113531"/>
                </a:lnTo>
                <a:lnTo>
                  <a:pt x="2731007" y="0"/>
                </a:lnTo>
                <a:close/>
              </a:path>
            </a:pathLst>
          </a:custGeom>
          <a:solidFill>
            <a:srgbClr val="828F9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9456419" y="3162300"/>
            <a:ext cx="2731135" cy="3114040"/>
          </a:xfrm>
          <a:custGeom>
            <a:avLst/>
            <a:gdLst/>
            <a:ahLst/>
            <a:cxnLst/>
            <a:rect l="l" t="t" r="r" b="b"/>
            <a:pathLst>
              <a:path w="2731134" h="3114040">
                <a:moveTo>
                  <a:pt x="2731007" y="0"/>
                </a:moveTo>
                <a:lnTo>
                  <a:pt x="0" y="0"/>
                </a:lnTo>
                <a:lnTo>
                  <a:pt x="0" y="3113532"/>
                </a:lnTo>
                <a:lnTo>
                  <a:pt x="2731007" y="3113532"/>
                </a:lnTo>
                <a:lnTo>
                  <a:pt x="2731007" y="0"/>
                </a:lnTo>
                <a:close/>
              </a:path>
            </a:pathLst>
          </a:custGeom>
          <a:solidFill>
            <a:srgbClr val="828F9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902208" y="3162300"/>
            <a:ext cx="2729865" cy="3114040"/>
          </a:xfrm>
          <a:prstGeom prst="rect">
            <a:avLst/>
          </a:prstGeom>
          <a:solidFill>
            <a:srgbClr val="6B569E"/>
          </a:solidFill>
        </p:spPr>
        <p:txBody>
          <a:bodyPr wrap="square" lIns="0" tIns="25400" rIns="0" bIns="0" rtlCol="0" vert="horz">
            <a:spAutoFit/>
          </a:bodyPr>
          <a:lstStyle/>
          <a:p>
            <a:pPr marL="83185" marR="159385">
              <a:lnSpc>
                <a:spcPct val="100000"/>
              </a:lnSpc>
              <a:spcBef>
                <a:spcPts val="200"/>
              </a:spcBef>
            </a:pPr>
            <a:r>
              <a:rPr dirty="0" sz="2000" b="1" i="1">
                <a:solidFill>
                  <a:srgbClr val="FFFFFF"/>
                </a:solidFill>
                <a:latin typeface="Arial"/>
                <a:cs typeface="Arial"/>
              </a:rPr>
              <a:t>180°C</a:t>
            </a:r>
            <a:r>
              <a:rPr dirty="0" sz="2000" spc="80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70" b="1" i="1">
                <a:solidFill>
                  <a:srgbClr val="FFFFFF"/>
                </a:solidFill>
                <a:latin typeface="Arial"/>
                <a:cs typeface="Arial"/>
              </a:rPr>
              <a:t>Copper,</a:t>
            </a:r>
            <a:r>
              <a:rPr dirty="0" sz="2000" spc="70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b="1" i="1">
                <a:solidFill>
                  <a:srgbClr val="FFFFFF"/>
                </a:solidFill>
                <a:latin typeface="Arial"/>
                <a:cs typeface="Arial"/>
              </a:rPr>
              <a:t>Silicone</a:t>
            </a:r>
            <a:r>
              <a:rPr dirty="0" sz="2000" spc="295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75" b="1" i="1">
                <a:solidFill>
                  <a:srgbClr val="FFFFFF"/>
                </a:solidFill>
                <a:latin typeface="Arial"/>
                <a:cs typeface="Arial"/>
              </a:rPr>
              <a:t>Insulation, </a:t>
            </a:r>
            <a:r>
              <a:rPr dirty="0" sz="2000" spc="120" b="1" i="1">
                <a:solidFill>
                  <a:srgbClr val="FFFFFF"/>
                </a:solidFill>
                <a:latin typeface="Arial"/>
                <a:cs typeface="Arial"/>
              </a:rPr>
              <a:t>Single-</a:t>
            </a:r>
            <a:r>
              <a:rPr dirty="0" sz="2000" spc="40" b="1" i="1">
                <a:solidFill>
                  <a:srgbClr val="FFFFFF"/>
                </a:solidFill>
                <a:latin typeface="Arial"/>
                <a:cs typeface="Arial"/>
              </a:rPr>
              <a:t>Core, </a:t>
            </a:r>
            <a:r>
              <a:rPr dirty="0" sz="2000" spc="70" b="1" i="1">
                <a:solidFill>
                  <a:srgbClr val="FFFFFF"/>
                </a:solidFill>
                <a:latin typeface="Arial"/>
                <a:cs typeface="Arial"/>
              </a:rPr>
              <a:t>Unscreened,</a:t>
            </a:r>
            <a:endParaRPr sz="2000">
              <a:latin typeface="Arial"/>
              <a:cs typeface="Arial"/>
            </a:endParaRPr>
          </a:p>
          <a:p>
            <a:pPr marL="83185" marR="948055">
              <a:lnSpc>
                <a:spcPct val="100000"/>
              </a:lnSpc>
            </a:pPr>
            <a:r>
              <a:rPr dirty="0" sz="2000" spc="65" b="1" i="1">
                <a:solidFill>
                  <a:srgbClr val="FFFFFF"/>
                </a:solidFill>
                <a:latin typeface="Arial"/>
                <a:cs typeface="Arial"/>
              </a:rPr>
              <a:t>High</a:t>
            </a:r>
            <a:r>
              <a:rPr dirty="0" sz="2000" spc="-85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105" b="1" i="1">
                <a:solidFill>
                  <a:srgbClr val="FFFFFF"/>
                </a:solidFill>
                <a:latin typeface="Arial"/>
                <a:cs typeface="Arial"/>
              </a:rPr>
              <a:t>Voltage</a:t>
            </a:r>
            <a:r>
              <a:rPr dirty="0" sz="2000" spc="105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80" b="1" i="1">
                <a:solidFill>
                  <a:srgbClr val="FFFFFF"/>
                </a:solidFill>
                <a:latin typeface="Arial"/>
                <a:cs typeface="Arial"/>
              </a:rPr>
              <a:t>Cables</a:t>
            </a:r>
            <a:endParaRPr sz="2000">
              <a:latin typeface="Arial"/>
              <a:cs typeface="Arial"/>
            </a:endParaRPr>
          </a:p>
          <a:p>
            <a:pPr marL="83185" marR="104139">
              <a:lnSpc>
                <a:spcPct val="100000"/>
              </a:lnSpc>
              <a:spcBef>
                <a:spcPts val="65"/>
              </a:spcBef>
            </a:pP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Temp</a:t>
            </a:r>
            <a:r>
              <a:rPr dirty="0" sz="1300" spc="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5">
                <a:solidFill>
                  <a:srgbClr val="FFFFFF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95">
                <a:solidFill>
                  <a:srgbClr val="FFFFFF"/>
                </a:solidFill>
                <a:latin typeface="Lucida Sans Unicode"/>
                <a:cs typeface="Lucida Sans Unicode"/>
              </a:rPr>
              <a:t>+180°</a:t>
            </a:r>
            <a:r>
              <a:rPr dirty="0" sz="1300" spc="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5">
                <a:solidFill>
                  <a:srgbClr val="FFFFFF"/>
                </a:solidFill>
                <a:latin typeface="Lucida Sans Unicode"/>
                <a:cs typeface="Lucida Sans Unicode"/>
              </a:rPr>
              <a:t>C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Voltage: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600</a:t>
            </a:r>
            <a:r>
              <a:rPr dirty="0" sz="13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4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FFFFFF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900</a:t>
            </a:r>
            <a:r>
              <a:rPr dirty="0" sz="13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 DC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Core: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Single-core,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Unscreened Insulation: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High</a:t>
            </a:r>
            <a:r>
              <a:rPr dirty="0" sz="13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Tear</a:t>
            </a:r>
            <a:r>
              <a:rPr dirty="0" sz="13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Resistant Silicone</a:t>
            </a:r>
            <a:endParaRPr sz="1300">
              <a:latin typeface="Lucida Sans Unicode"/>
              <a:cs typeface="Lucida Sans Unicode"/>
            </a:endParaRPr>
          </a:p>
          <a:p>
            <a:pPr marL="83185">
              <a:lnSpc>
                <a:spcPct val="100000"/>
              </a:lnSpc>
            </a:pP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Conductor</a:t>
            </a:r>
            <a:r>
              <a:rPr dirty="0" sz="1300" spc="1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1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Copper</a:t>
            </a:r>
            <a:endParaRPr sz="1300">
              <a:latin typeface="Lucida Sans Unicode"/>
              <a:cs typeface="Lucida Sans Unicode"/>
            </a:endParaRPr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7739" y="2668529"/>
            <a:ext cx="2713892" cy="432810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3742944" y="3162300"/>
            <a:ext cx="2731135" cy="3114040"/>
          </a:xfrm>
          <a:prstGeom prst="rect">
            <a:avLst/>
          </a:prstGeom>
          <a:solidFill>
            <a:srgbClr val="828F93"/>
          </a:solidFill>
        </p:spPr>
        <p:txBody>
          <a:bodyPr wrap="square" lIns="0" tIns="29209" rIns="0" bIns="0" rtlCol="0" vert="horz">
            <a:spAutoFit/>
          </a:bodyPr>
          <a:lstStyle/>
          <a:p>
            <a:pPr marL="136525" marR="116205">
              <a:lnSpc>
                <a:spcPct val="100000"/>
              </a:lnSpc>
              <a:spcBef>
                <a:spcPts val="229"/>
              </a:spcBef>
            </a:pPr>
            <a:r>
              <a:rPr dirty="0" sz="2000" spc="-125">
                <a:solidFill>
                  <a:srgbClr val="462E89"/>
                </a:solidFill>
                <a:latin typeface="Arial Black"/>
                <a:cs typeface="Arial Black"/>
              </a:rPr>
              <a:t>180°C</a:t>
            </a:r>
            <a:r>
              <a:rPr dirty="0" sz="2000" spc="-229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Copper, </a:t>
            </a:r>
            <a:r>
              <a:rPr dirty="0" sz="2000" spc="-100">
                <a:solidFill>
                  <a:srgbClr val="462E89"/>
                </a:solidFill>
                <a:latin typeface="Arial Black"/>
                <a:cs typeface="Arial Black"/>
              </a:rPr>
              <a:t>Silicone</a:t>
            </a:r>
            <a:r>
              <a:rPr dirty="0" sz="2000" spc="-204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462E89"/>
                </a:solidFill>
                <a:latin typeface="Arial Black"/>
                <a:cs typeface="Arial Black"/>
              </a:rPr>
              <a:t>Insulation, </a:t>
            </a:r>
            <a:r>
              <a:rPr dirty="0" sz="2000">
                <a:solidFill>
                  <a:srgbClr val="462E89"/>
                </a:solidFill>
                <a:latin typeface="Arial Black"/>
                <a:cs typeface="Arial Black"/>
              </a:rPr>
              <a:t>Single-</a:t>
            </a:r>
            <a:r>
              <a:rPr dirty="0" sz="2000" spc="-20">
                <a:solidFill>
                  <a:srgbClr val="462E89"/>
                </a:solidFill>
                <a:latin typeface="Arial Black"/>
                <a:cs typeface="Arial Black"/>
              </a:rPr>
              <a:t>Core,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Screened,</a:t>
            </a:r>
            <a:endParaRPr sz="2000">
              <a:latin typeface="Arial Black"/>
              <a:cs typeface="Arial Black"/>
            </a:endParaRPr>
          </a:p>
          <a:p>
            <a:pPr marL="136525" marR="901065">
              <a:lnSpc>
                <a:spcPct val="100000"/>
              </a:lnSpc>
            </a:pPr>
            <a:r>
              <a:rPr dirty="0" sz="2000" spc="-75">
                <a:solidFill>
                  <a:srgbClr val="462E89"/>
                </a:solidFill>
                <a:latin typeface="Arial Black"/>
                <a:cs typeface="Arial Black"/>
              </a:rPr>
              <a:t>High</a:t>
            </a:r>
            <a:r>
              <a:rPr dirty="0" sz="2000" spc="-21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462E89"/>
                </a:solidFill>
                <a:latin typeface="Arial Black"/>
                <a:cs typeface="Arial Black"/>
              </a:rPr>
              <a:t>Voltage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Cables</a:t>
            </a:r>
            <a:endParaRPr sz="2000">
              <a:latin typeface="Arial Black"/>
              <a:cs typeface="Arial Black"/>
            </a:endParaRPr>
          </a:p>
          <a:p>
            <a:pPr marL="136525" marR="52705">
              <a:lnSpc>
                <a:spcPct val="100000"/>
              </a:lnSpc>
              <a:spcBef>
                <a:spcPts val="65"/>
              </a:spcBef>
            </a:pP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Temp</a:t>
            </a:r>
            <a:r>
              <a:rPr dirty="0" sz="1300" spc="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462E89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462E89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95">
                <a:solidFill>
                  <a:srgbClr val="462E89"/>
                </a:solidFill>
                <a:latin typeface="Lucida Sans Unicode"/>
                <a:cs typeface="Lucida Sans Unicode"/>
              </a:rPr>
              <a:t>+180°</a:t>
            </a:r>
            <a:r>
              <a:rPr dirty="0" sz="1300" spc="2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5">
                <a:solidFill>
                  <a:srgbClr val="462E89"/>
                </a:solidFill>
                <a:latin typeface="Lucida Sans Unicode"/>
                <a:cs typeface="Lucida Sans Unicode"/>
              </a:rPr>
              <a:t>C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Voltage:</a:t>
            </a:r>
            <a:r>
              <a:rPr dirty="0" sz="1300" spc="-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600</a:t>
            </a:r>
            <a:r>
              <a:rPr dirty="0" sz="1300" spc="-5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4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462E89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900</a:t>
            </a:r>
            <a:r>
              <a:rPr dirty="0" sz="1300" spc="-3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25">
                <a:solidFill>
                  <a:srgbClr val="462E89"/>
                </a:solidFill>
                <a:latin typeface="Lucida Sans Unicode"/>
                <a:cs typeface="Lucida Sans Unicode"/>
              </a:rPr>
              <a:t> DC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Type:</a:t>
            </a:r>
            <a:r>
              <a:rPr dirty="0" sz="1300" spc="-5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Single-core,</a:t>
            </a:r>
            <a:r>
              <a:rPr dirty="0" sz="1300" spc="-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0">
                <a:solidFill>
                  <a:srgbClr val="462E89"/>
                </a:solidFill>
                <a:latin typeface="Lucida Sans Unicode"/>
                <a:cs typeface="Lucida Sans Unicode"/>
              </a:rPr>
              <a:t>Screened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Insulation:</a:t>
            </a:r>
            <a:r>
              <a:rPr dirty="0" sz="1300" spc="-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High</a:t>
            </a:r>
            <a:r>
              <a:rPr dirty="0" sz="1300" spc="-4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Tear</a:t>
            </a:r>
            <a:r>
              <a:rPr dirty="0" sz="1300" spc="-3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Resistant Silicone</a:t>
            </a:r>
            <a:endParaRPr sz="1300">
              <a:latin typeface="Lucida Sans Unicode"/>
              <a:cs typeface="Lucida Sans Unicode"/>
            </a:endParaRPr>
          </a:p>
          <a:p>
            <a:pPr marL="136525">
              <a:lnSpc>
                <a:spcPct val="100000"/>
              </a:lnSpc>
            </a:pP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Conductor</a:t>
            </a:r>
            <a:r>
              <a:rPr dirty="0" sz="1300" spc="19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18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Copper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600443" y="3162300"/>
            <a:ext cx="2729865" cy="3114040"/>
          </a:xfrm>
          <a:prstGeom prst="rect">
            <a:avLst/>
          </a:prstGeom>
          <a:solidFill>
            <a:srgbClr val="6B569E"/>
          </a:solidFill>
        </p:spPr>
        <p:txBody>
          <a:bodyPr wrap="square" lIns="0" tIns="6350" rIns="0" bIns="0" rtlCol="0" vert="horz">
            <a:spAutoFit/>
          </a:bodyPr>
          <a:lstStyle/>
          <a:p>
            <a:pPr marL="151765" marR="99695">
              <a:lnSpc>
                <a:spcPct val="100000"/>
              </a:lnSpc>
              <a:spcBef>
                <a:spcPts val="50"/>
              </a:spcBef>
            </a:pPr>
            <a:r>
              <a:rPr dirty="0" sz="2000" spc="-125">
                <a:solidFill>
                  <a:srgbClr val="FFFFFF"/>
                </a:solidFill>
                <a:latin typeface="Arial Black"/>
                <a:cs typeface="Arial Black"/>
              </a:rPr>
              <a:t>180°C</a:t>
            </a:r>
            <a:r>
              <a:rPr dirty="0" sz="2000" spc="-229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Copper, </a:t>
            </a:r>
            <a:r>
              <a:rPr dirty="0" sz="2000" spc="-100">
                <a:solidFill>
                  <a:srgbClr val="FFFFFF"/>
                </a:solidFill>
                <a:latin typeface="Arial Black"/>
                <a:cs typeface="Arial Black"/>
              </a:rPr>
              <a:t>Silicone</a:t>
            </a:r>
            <a:r>
              <a:rPr dirty="0" sz="2000" spc="-204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FFFFFF"/>
                </a:solidFill>
                <a:latin typeface="Arial Black"/>
                <a:cs typeface="Arial Black"/>
              </a:rPr>
              <a:t>Insulation, </a:t>
            </a:r>
            <a:r>
              <a:rPr dirty="0" sz="2000">
                <a:solidFill>
                  <a:srgbClr val="FFFFFF"/>
                </a:solidFill>
                <a:latin typeface="Arial Black"/>
                <a:cs typeface="Arial Black"/>
              </a:rPr>
              <a:t>Single-</a:t>
            </a:r>
            <a:r>
              <a:rPr dirty="0" sz="2000" spc="-20">
                <a:solidFill>
                  <a:srgbClr val="FFFFFF"/>
                </a:solidFill>
                <a:latin typeface="Arial Black"/>
                <a:cs typeface="Arial Black"/>
              </a:rPr>
              <a:t>Core,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Unscreened,</a:t>
            </a:r>
            <a:endParaRPr sz="2000">
              <a:latin typeface="Arial Black"/>
              <a:cs typeface="Arial Black"/>
            </a:endParaRPr>
          </a:p>
          <a:p>
            <a:pPr marL="151765" marR="883919">
              <a:lnSpc>
                <a:spcPct val="100000"/>
              </a:lnSpc>
            </a:pPr>
            <a:r>
              <a:rPr dirty="0" sz="2000" spc="-75">
                <a:solidFill>
                  <a:srgbClr val="FFFFFF"/>
                </a:solidFill>
                <a:latin typeface="Arial Black"/>
                <a:cs typeface="Arial Black"/>
              </a:rPr>
              <a:t>High</a:t>
            </a:r>
            <a:r>
              <a:rPr dirty="0" sz="2000" spc="-21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FFFFFF"/>
                </a:solidFill>
                <a:latin typeface="Arial Black"/>
                <a:cs typeface="Arial Black"/>
              </a:rPr>
              <a:t>Voltage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Cables</a:t>
            </a:r>
            <a:endParaRPr sz="2000">
              <a:latin typeface="Arial Black"/>
              <a:cs typeface="Arial Black"/>
            </a:endParaRPr>
          </a:p>
          <a:p>
            <a:pPr marL="151765" marR="208279">
              <a:lnSpc>
                <a:spcPct val="100000"/>
              </a:lnSpc>
              <a:spcBef>
                <a:spcPts val="65"/>
              </a:spcBef>
            </a:pP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Temp</a:t>
            </a:r>
            <a:r>
              <a:rPr dirty="0" sz="1300" spc="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FFFFFF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0">
                <a:solidFill>
                  <a:srgbClr val="FFFFFF"/>
                </a:solidFill>
                <a:latin typeface="Lucida Sans Unicode"/>
                <a:cs typeface="Lucida Sans Unicode"/>
              </a:rPr>
              <a:t>+180° </a:t>
            </a:r>
            <a:r>
              <a:rPr dirty="0" sz="1300" spc="45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endParaRPr sz="1300">
              <a:latin typeface="Lucida Sans Unicode"/>
              <a:cs typeface="Lucida Sans Unicode"/>
            </a:endParaRPr>
          </a:p>
          <a:p>
            <a:pPr marL="151765" marR="360680">
              <a:lnSpc>
                <a:spcPct val="100000"/>
              </a:lnSpc>
            </a:pP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Voltage:</a:t>
            </a:r>
            <a:r>
              <a:rPr dirty="0" sz="130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25">
                <a:solidFill>
                  <a:srgbClr val="FFFFFF"/>
                </a:solidFill>
                <a:latin typeface="Lucida Sans Unicode"/>
                <a:cs typeface="Lucida Sans Unicode"/>
              </a:rPr>
              <a:t>1000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FFFFFF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25">
                <a:solidFill>
                  <a:srgbClr val="FFFFFF"/>
                </a:solidFill>
                <a:latin typeface="Lucida Sans Unicode"/>
                <a:cs typeface="Lucida Sans Unicode"/>
              </a:rPr>
              <a:t>1500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50">
                <a:solidFill>
                  <a:srgbClr val="FFFFFF"/>
                </a:solidFill>
                <a:latin typeface="Lucida Sans Unicode"/>
                <a:cs typeface="Lucida Sans Unicode"/>
              </a:rPr>
              <a:t>V 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DC</a:t>
            </a:r>
            <a:endParaRPr sz="1300">
              <a:latin typeface="Lucida Sans Unicode"/>
              <a:cs typeface="Lucida Sans Unicode"/>
            </a:endParaRPr>
          </a:p>
          <a:p>
            <a:pPr marL="151765" marR="1101725">
              <a:lnSpc>
                <a:spcPct val="100000"/>
              </a:lnSpc>
            </a:pP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Core: Single-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core,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Unscreened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739890" y="6182614"/>
            <a:ext cx="2487930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Insulation: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High</a:t>
            </a:r>
            <a:r>
              <a:rPr dirty="0" sz="13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Tear</a:t>
            </a:r>
            <a:r>
              <a:rPr dirty="0" sz="13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Resistant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594595" y="3164535"/>
            <a:ext cx="2521585" cy="325056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31115">
              <a:lnSpc>
                <a:spcPct val="100000"/>
              </a:lnSpc>
              <a:spcBef>
                <a:spcPts val="105"/>
              </a:spcBef>
            </a:pPr>
            <a:r>
              <a:rPr dirty="0" sz="2000" spc="-125">
                <a:solidFill>
                  <a:srgbClr val="462E89"/>
                </a:solidFill>
                <a:latin typeface="Arial Black"/>
                <a:cs typeface="Arial Black"/>
              </a:rPr>
              <a:t>180°C</a:t>
            </a:r>
            <a:r>
              <a:rPr dirty="0" sz="2000" spc="-229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Copper, </a:t>
            </a:r>
            <a:r>
              <a:rPr dirty="0" sz="2000" spc="-100">
                <a:solidFill>
                  <a:srgbClr val="462E89"/>
                </a:solidFill>
                <a:latin typeface="Arial Black"/>
                <a:cs typeface="Arial Black"/>
              </a:rPr>
              <a:t>Silicone</a:t>
            </a:r>
            <a:r>
              <a:rPr dirty="0" sz="2000" spc="-204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462E89"/>
                </a:solidFill>
                <a:latin typeface="Arial Black"/>
                <a:cs typeface="Arial Black"/>
              </a:rPr>
              <a:t>Insulation, </a:t>
            </a:r>
            <a:r>
              <a:rPr dirty="0" sz="2000">
                <a:solidFill>
                  <a:srgbClr val="462E89"/>
                </a:solidFill>
                <a:latin typeface="Arial Black"/>
                <a:cs typeface="Arial Black"/>
              </a:rPr>
              <a:t>Single-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Core, Screened,</a:t>
            </a:r>
            <a:endParaRPr sz="2000">
              <a:latin typeface="Arial Black"/>
              <a:cs typeface="Arial Black"/>
            </a:endParaRPr>
          </a:p>
          <a:p>
            <a:pPr marL="12700" marR="815340">
              <a:lnSpc>
                <a:spcPct val="100000"/>
              </a:lnSpc>
            </a:pPr>
            <a:r>
              <a:rPr dirty="0" sz="2000" spc="-75">
                <a:solidFill>
                  <a:srgbClr val="462E89"/>
                </a:solidFill>
                <a:latin typeface="Arial Black"/>
                <a:cs typeface="Arial Black"/>
              </a:rPr>
              <a:t>High</a:t>
            </a:r>
            <a:r>
              <a:rPr dirty="0" sz="2000" spc="-21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462E89"/>
                </a:solidFill>
                <a:latin typeface="Arial Black"/>
                <a:cs typeface="Arial Black"/>
              </a:rPr>
              <a:t>Voltage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Cables</a:t>
            </a:r>
            <a:endParaRPr sz="2000">
              <a:latin typeface="Arial Black"/>
              <a:cs typeface="Arial Black"/>
            </a:endParaRPr>
          </a:p>
          <a:p>
            <a:pPr marL="12700" marR="139700">
              <a:lnSpc>
                <a:spcPct val="100000"/>
              </a:lnSpc>
              <a:spcBef>
                <a:spcPts val="65"/>
              </a:spcBef>
            </a:pP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Temp</a:t>
            </a:r>
            <a:r>
              <a:rPr dirty="0" sz="1300" spc="3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462E89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462E89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2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0">
                <a:solidFill>
                  <a:srgbClr val="462E89"/>
                </a:solidFill>
                <a:latin typeface="Lucida Sans Unicode"/>
                <a:cs typeface="Lucida Sans Unicode"/>
              </a:rPr>
              <a:t>+180° </a:t>
            </a:r>
            <a:r>
              <a:rPr dirty="0" sz="1300" spc="45">
                <a:solidFill>
                  <a:srgbClr val="462E89"/>
                </a:solidFill>
                <a:latin typeface="Lucida Sans Unicode"/>
                <a:cs typeface="Lucida Sans Unicode"/>
              </a:rPr>
              <a:t>C</a:t>
            </a:r>
            <a:endParaRPr sz="1300">
              <a:latin typeface="Lucida Sans Unicode"/>
              <a:cs typeface="Lucida Sans Unicode"/>
            </a:endParaRPr>
          </a:p>
          <a:p>
            <a:pPr marL="12700" marR="5080">
              <a:lnSpc>
                <a:spcPct val="100000"/>
              </a:lnSpc>
            </a:pP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Voltage: </a:t>
            </a:r>
            <a:r>
              <a:rPr dirty="0" sz="1300" spc="-125">
                <a:solidFill>
                  <a:srgbClr val="462E89"/>
                </a:solidFill>
                <a:latin typeface="Lucida Sans Unicode"/>
                <a:cs typeface="Lucida Sans Unicode"/>
              </a:rPr>
              <a:t>1000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462E89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25">
                <a:solidFill>
                  <a:srgbClr val="462E89"/>
                </a:solidFill>
                <a:latin typeface="Lucida Sans Unicode"/>
                <a:cs typeface="Lucida Sans Unicode"/>
              </a:rPr>
              <a:t>1500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25">
                <a:solidFill>
                  <a:srgbClr val="462E89"/>
                </a:solidFill>
                <a:latin typeface="Lucida Sans Unicode"/>
                <a:cs typeface="Lucida Sans Unicode"/>
              </a:rPr>
              <a:t> DC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Core: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Single-core,</a:t>
            </a:r>
            <a:r>
              <a:rPr dirty="0" sz="1300" spc="-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0">
                <a:solidFill>
                  <a:srgbClr val="462E89"/>
                </a:solidFill>
                <a:latin typeface="Lucida Sans Unicode"/>
                <a:cs typeface="Lucida Sans Unicode"/>
              </a:rPr>
              <a:t>Screened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Insulation:</a:t>
            </a:r>
            <a:r>
              <a:rPr dirty="0" sz="1300" spc="-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High</a:t>
            </a:r>
            <a:r>
              <a:rPr dirty="0" sz="1300" spc="-4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Tear</a:t>
            </a:r>
            <a:r>
              <a:rPr dirty="0" sz="1300" spc="-3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Resistant Silicone</a:t>
            </a:r>
            <a:endParaRPr sz="13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Conductor</a:t>
            </a:r>
            <a:r>
              <a:rPr dirty="0" sz="1300" spc="19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18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Copper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94588" y="6781800"/>
            <a:ext cx="2731135" cy="3114040"/>
          </a:xfrm>
          <a:prstGeom prst="rect">
            <a:avLst/>
          </a:prstGeom>
          <a:solidFill>
            <a:srgbClr val="6B569E"/>
          </a:solidFill>
        </p:spPr>
        <p:txBody>
          <a:bodyPr wrap="square" lIns="0" tIns="74930" rIns="0" bIns="0" rtlCol="0" vert="horz">
            <a:spAutoFit/>
          </a:bodyPr>
          <a:lstStyle/>
          <a:p>
            <a:pPr marL="85725" marR="167005">
              <a:lnSpc>
                <a:spcPct val="100000"/>
              </a:lnSpc>
              <a:spcBef>
                <a:spcPts val="590"/>
              </a:spcBef>
            </a:pPr>
            <a:r>
              <a:rPr dirty="0" sz="2000" spc="-125">
                <a:solidFill>
                  <a:srgbClr val="FFFFFF"/>
                </a:solidFill>
                <a:latin typeface="Arial Black"/>
                <a:cs typeface="Arial Black"/>
              </a:rPr>
              <a:t>180°C</a:t>
            </a:r>
            <a:r>
              <a:rPr dirty="0" sz="2000" spc="-22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Aluminum, </a:t>
            </a:r>
            <a:r>
              <a:rPr dirty="0" sz="2000" spc="-100">
                <a:solidFill>
                  <a:srgbClr val="FFFFFF"/>
                </a:solidFill>
                <a:latin typeface="Arial Black"/>
                <a:cs typeface="Arial Black"/>
              </a:rPr>
              <a:t>Silicone</a:t>
            </a:r>
            <a:r>
              <a:rPr dirty="0" sz="2000" spc="-204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FFFFFF"/>
                </a:solidFill>
                <a:latin typeface="Arial Black"/>
                <a:cs typeface="Arial Black"/>
              </a:rPr>
              <a:t>Insulation, </a:t>
            </a:r>
            <a:r>
              <a:rPr dirty="0" sz="2000">
                <a:solidFill>
                  <a:srgbClr val="FFFFFF"/>
                </a:solidFill>
                <a:latin typeface="Arial Black"/>
                <a:cs typeface="Arial Black"/>
              </a:rPr>
              <a:t>Single-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Core, </a:t>
            </a:r>
            <a:r>
              <a:rPr dirty="0" sz="2000" spc="-90">
                <a:solidFill>
                  <a:srgbClr val="FFFFFF"/>
                </a:solidFill>
                <a:latin typeface="Arial Black"/>
                <a:cs typeface="Arial Black"/>
              </a:rPr>
              <a:t>Unscreened,</a:t>
            </a:r>
            <a:r>
              <a:rPr dirty="0" sz="2000" spc="-18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20">
                <a:solidFill>
                  <a:srgbClr val="FFFFFF"/>
                </a:solidFill>
                <a:latin typeface="Arial Black"/>
                <a:cs typeface="Arial Black"/>
              </a:rPr>
              <a:t>High </a:t>
            </a:r>
            <a:r>
              <a:rPr dirty="0" sz="2000" spc="-70">
                <a:solidFill>
                  <a:srgbClr val="FFFFFF"/>
                </a:solidFill>
                <a:latin typeface="Arial Black"/>
                <a:cs typeface="Arial Black"/>
              </a:rPr>
              <a:t>Voltage</a:t>
            </a:r>
            <a:r>
              <a:rPr dirty="0" sz="2000" spc="-19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Cables</a:t>
            </a:r>
            <a:endParaRPr sz="2000">
              <a:latin typeface="Arial Black"/>
              <a:cs typeface="Arial Black"/>
            </a:endParaRPr>
          </a:p>
          <a:p>
            <a:pPr marL="85725" marR="102870">
              <a:lnSpc>
                <a:spcPct val="100000"/>
              </a:lnSpc>
              <a:spcBef>
                <a:spcPts val="65"/>
              </a:spcBef>
            </a:pP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Temp</a:t>
            </a:r>
            <a:r>
              <a:rPr dirty="0" sz="1300" spc="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FFFFFF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95">
                <a:solidFill>
                  <a:srgbClr val="FFFFFF"/>
                </a:solidFill>
                <a:latin typeface="Lucida Sans Unicode"/>
                <a:cs typeface="Lucida Sans Unicode"/>
              </a:rPr>
              <a:t>+180°</a:t>
            </a:r>
            <a:r>
              <a:rPr dirty="0" sz="1300" spc="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5">
                <a:solidFill>
                  <a:srgbClr val="FFFFFF"/>
                </a:solidFill>
                <a:latin typeface="Lucida Sans Unicode"/>
                <a:cs typeface="Lucida Sans Unicode"/>
              </a:rPr>
              <a:t>C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Voltage: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600</a:t>
            </a:r>
            <a:r>
              <a:rPr dirty="0" sz="13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4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FFFFFF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900</a:t>
            </a:r>
            <a:r>
              <a:rPr dirty="0" sz="13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 DC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Core: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Single-core,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Unscreened Insulation: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High</a:t>
            </a:r>
            <a:r>
              <a:rPr dirty="0" sz="13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Tear</a:t>
            </a:r>
            <a:r>
              <a:rPr dirty="0" sz="13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Resistant Silicone</a:t>
            </a:r>
            <a:endParaRPr sz="1300">
              <a:latin typeface="Lucida Sans Unicode"/>
              <a:cs typeface="Lucida Sans Unicode"/>
            </a:endParaRPr>
          </a:p>
          <a:p>
            <a:pPr marL="85725" marR="975994">
              <a:lnSpc>
                <a:spcPct val="100000"/>
              </a:lnSpc>
            </a:pP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Conductor</a:t>
            </a:r>
            <a:r>
              <a:rPr dirty="0" sz="1300" spc="2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material: Aluminum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736847" y="6781800"/>
            <a:ext cx="2729865" cy="3114040"/>
          </a:xfrm>
          <a:prstGeom prst="rect">
            <a:avLst/>
          </a:prstGeom>
          <a:solidFill>
            <a:srgbClr val="828F93"/>
          </a:solidFill>
        </p:spPr>
        <p:txBody>
          <a:bodyPr wrap="square" lIns="0" tIns="16510" rIns="0" bIns="0" rtlCol="0" vert="horz">
            <a:spAutoFit/>
          </a:bodyPr>
          <a:lstStyle/>
          <a:p>
            <a:pPr marL="64135" marR="187325">
              <a:lnSpc>
                <a:spcPct val="100000"/>
              </a:lnSpc>
              <a:spcBef>
                <a:spcPts val="130"/>
              </a:spcBef>
            </a:pPr>
            <a:r>
              <a:rPr dirty="0" sz="2000" spc="-125">
                <a:solidFill>
                  <a:srgbClr val="462E89"/>
                </a:solidFill>
                <a:latin typeface="Arial Black"/>
                <a:cs typeface="Arial Black"/>
              </a:rPr>
              <a:t>180°C</a:t>
            </a:r>
            <a:r>
              <a:rPr dirty="0" sz="2000" spc="-229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Aluminum, </a:t>
            </a:r>
            <a:r>
              <a:rPr dirty="0" sz="2000" spc="-100">
                <a:solidFill>
                  <a:srgbClr val="462E89"/>
                </a:solidFill>
                <a:latin typeface="Arial Black"/>
                <a:cs typeface="Arial Black"/>
              </a:rPr>
              <a:t>Silicone</a:t>
            </a:r>
            <a:r>
              <a:rPr dirty="0" sz="2000" spc="-204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462E89"/>
                </a:solidFill>
                <a:latin typeface="Arial Black"/>
                <a:cs typeface="Arial Black"/>
              </a:rPr>
              <a:t>Insulation, </a:t>
            </a:r>
            <a:r>
              <a:rPr dirty="0" sz="2000">
                <a:solidFill>
                  <a:srgbClr val="462E89"/>
                </a:solidFill>
                <a:latin typeface="Arial Black"/>
                <a:cs typeface="Arial Black"/>
              </a:rPr>
              <a:t>Single-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Core, Screened,</a:t>
            </a:r>
            <a:endParaRPr sz="2000">
              <a:latin typeface="Arial Black"/>
              <a:cs typeface="Arial Black"/>
            </a:endParaRPr>
          </a:p>
          <a:p>
            <a:pPr marL="64135" marR="972185">
              <a:lnSpc>
                <a:spcPct val="100000"/>
              </a:lnSpc>
              <a:spcBef>
                <a:spcPts val="5"/>
              </a:spcBef>
            </a:pPr>
            <a:r>
              <a:rPr dirty="0" sz="2000" spc="-75">
                <a:solidFill>
                  <a:srgbClr val="462E89"/>
                </a:solidFill>
                <a:latin typeface="Arial Black"/>
                <a:cs typeface="Arial Black"/>
              </a:rPr>
              <a:t>High</a:t>
            </a:r>
            <a:r>
              <a:rPr dirty="0" sz="2000" spc="-21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462E89"/>
                </a:solidFill>
                <a:latin typeface="Arial Black"/>
                <a:cs typeface="Arial Black"/>
              </a:rPr>
              <a:t>Voltage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Cables</a:t>
            </a:r>
            <a:endParaRPr sz="2000">
              <a:latin typeface="Arial Black"/>
              <a:cs typeface="Arial Black"/>
            </a:endParaRPr>
          </a:p>
          <a:p>
            <a:pPr marL="64135" marR="123189">
              <a:lnSpc>
                <a:spcPct val="100000"/>
              </a:lnSpc>
              <a:spcBef>
                <a:spcPts val="65"/>
              </a:spcBef>
            </a:pP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Temp</a:t>
            </a:r>
            <a:r>
              <a:rPr dirty="0" sz="1300" spc="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2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462E89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462E89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2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95">
                <a:solidFill>
                  <a:srgbClr val="462E89"/>
                </a:solidFill>
                <a:latin typeface="Lucida Sans Unicode"/>
                <a:cs typeface="Lucida Sans Unicode"/>
              </a:rPr>
              <a:t>+180°</a:t>
            </a:r>
            <a:r>
              <a:rPr dirty="0" sz="1300" spc="2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5">
                <a:solidFill>
                  <a:srgbClr val="462E89"/>
                </a:solidFill>
                <a:latin typeface="Lucida Sans Unicode"/>
                <a:cs typeface="Lucida Sans Unicode"/>
              </a:rPr>
              <a:t>C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Voltage:</a:t>
            </a:r>
            <a:r>
              <a:rPr dirty="0" sz="1300" spc="-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600</a:t>
            </a:r>
            <a:r>
              <a:rPr dirty="0" sz="1300" spc="-5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4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462E89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900</a:t>
            </a:r>
            <a:r>
              <a:rPr dirty="0" sz="1300" spc="-3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25">
                <a:solidFill>
                  <a:srgbClr val="462E89"/>
                </a:solidFill>
                <a:latin typeface="Lucida Sans Unicode"/>
                <a:cs typeface="Lucida Sans Unicode"/>
              </a:rPr>
              <a:t> DC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Core:</a:t>
            </a:r>
            <a:r>
              <a:rPr dirty="0" sz="1300" spc="-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Single-core, </a:t>
            </a:r>
            <a:r>
              <a:rPr dirty="0" sz="1300" spc="40">
                <a:solidFill>
                  <a:srgbClr val="462E89"/>
                </a:solidFill>
                <a:latin typeface="Lucida Sans Unicode"/>
                <a:cs typeface="Lucida Sans Unicode"/>
              </a:rPr>
              <a:t>Screened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Insulation:</a:t>
            </a:r>
            <a:r>
              <a:rPr dirty="0" sz="1300" spc="-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High</a:t>
            </a:r>
            <a:r>
              <a:rPr dirty="0" sz="1300" spc="-4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Tear</a:t>
            </a:r>
            <a:r>
              <a:rPr dirty="0" sz="1300" spc="-3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Resistant Silicone</a:t>
            </a:r>
            <a:endParaRPr sz="1300">
              <a:latin typeface="Lucida Sans Unicode"/>
              <a:cs typeface="Lucida Sans Unicode"/>
            </a:endParaRPr>
          </a:p>
          <a:p>
            <a:pPr marL="64135">
              <a:lnSpc>
                <a:spcPct val="100000"/>
              </a:lnSpc>
            </a:pP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Conductor</a:t>
            </a:r>
            <a:r>
              <a:rPr dirty="0" sz="1300" spc="2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material: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788409" y="9812528"/>
            <a:ext cx="873760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Aluminum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620256" y="6774180"/>
            <a:ext cx="2731135" cy="3114040"/>
          </a:xfrm>
          <a:prstGeom prst="rect">
            <a:avLst/>
          </a:prstGeom>
          <a:solidFill>
            <a:srgbClr val="6B569E"/>
          </a:solidFill>
        </p:spPr>
        <p:txBody>
          <a:bodyPr wrap="square" lIns="0" tIns="32384" rIns="0" bIns="0" rtlCol="0" vert="horz">
            <a:spAutoFit/>
          </a:bodyPr>
          <a:lstStyle/>
          <a:p>
            <a:pPr marL="91440" marR="161925">
              <a:lnSpc>
                <a:spcPct val="100000"/>
              </a:lnSpc>
              <a:spcBef>
                <a:spcPts val="254"/>
              </a:spcBef>
            </a:pPr>
            <a:r>
              <a:rPr dirty="0" sz="2000" spc="-125">
                <a:solidFill>
                  <a:srgbClr val="FFFFFF"/>
                </a:solidFill>
                <a:latin typeface="Arial Black"/>
                <a:cs typeface="Arial Black"/>
              </a:rPr>
              <a:t>180°C</a:t>
            </a:r>
            <a:r>
              <a:rPr dirty="0" sz="2000" spc="-229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Aluminum, </a:t>
            </a:r>
            <a:r>
              <a:rPr dirty="0" sz="2000" spc="-100">
                <a:solidFill>
                  <a:srgbClr val="FFFFFF"/>
                </a:solidFill>
                <a:latin typeface="Arial Black"/>
                <a:cs typeface="Arial Black"/>
              </a:rPr>
              <a:t>Silicone</a:t>
            </a:r>
            <a:r>
              <a:rPr dirty="0" sz="2000" spc="-204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FFFFFF"/>
                </a:solidFill>
                <a:latin typeface="Arial Black"/>
                <a:cs typeface="Arial Black"/>
              </a:rPr>
              <a:t>Insulation, </a:t>
            </a:r>
            <a:r>
              <a:rPr dirty="0" sz="2000">
                <a:solidFill>
                  <a:srgbClr val="FFFFFF"/>
                </a:solidFill>
                <a:latin typeface="Arial Black"/>
                <a:cs typeface="Arial Black"/>
              </a:rPr>
              <a:t>Single-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Core, </a:t>
            </a:r>
            <a:r>
              <a:rPr dirty="0" sz="2000" spc="-90">
                <a:solidFill>
                  <a:srgbClr val="FFFFFF"/>
                </a:solidFill>
                <a:latin typeface="Arial Black"/>
                <a:cs typeface="Arial Black"/>
              </a:rPr>
              <a:t>Unscreened,</a:t>
            </a:r>
            <a:r>
              <a:rPr dirty="0" sz="2000" spc="-18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20">
                <a:solidFill>
                  <a:srgbClr val="FFFFFF"/>
                </a:solidFill>
                <a:latin typeface="Arial Black"/>
                <a:cs typeface="Arial Black"/>
              </a:rPr>
              <a:t>High </a:t>
            </a:r>
            <a:r>
              <a:rPr dirty="0" sz="2000" spc="-65">
                <a:solidFill>
                  <a:srgbClr val="FFFFFF"/>
                </a:solidFill>
                <a:latin typeface="Arial Black"/>
                <a:cs typeface="Arial Black"/>
              </a:rPr>
              <a:t>Voltage</a:t>
            </a:r>
            <a:r>
              <a:rPr dirty="0" sz="2000" spc="-2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 Black"/>
                <a:cs typeface="Arial Black"/>
              </a:rPr>
              <a:t>Cables</a:t>
            </a:r>
            <a:endParaRPr sz="2000">
              <a:latin typeface="Arial Black"/>
              <a:cs typeface="Arial Black"/>
            </a:endParaRPr>
          </a:p>
          <a:p>
            <a:pPr marL="91440" marR="97790">
              <a:lnSpc>
                <a:spcPct val="100000"/>
              </a:lnSpc>
              <a:spcBef>
                <a:spcPts val="60"/>
              </a:spcBef>
            </a:pP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Temp</a:t>
            </a:r>
            <a:r>
              <a:rPr dirty="0" sz="1300" spc="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FFFFFF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FFFFFF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95">
                <a:solidFill>
                  <a:srgbClr val="FFFFFF"/>
                </a:solidFill>
                <a:latin typeface="Lucida Sans Unicode"/>
                <a:cs typeface="Lucida Sans Unicode"/>
              </a:rPr>
              <a:t>+180°</a:t>
            </a:r>
            <a:r>
              <a:rPr dirty="0" sz="1300" spc="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5">
                <a:solidFill>
                  <a:srgbClr val="FFFFFF"/>
                </a:solidFill>
                <a:latin typeface="Lucida Sans Unicode"/>
                <a:cs typeface="Lucida Sans Unicode"/>
              </a:rPr>
              <a:t>C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Voltage: </a:t>
            </a:r>
            <a:r>
              <a:rPr dirty="0" sz="1300" spc="-125">
                <a:solidFill>
                  <a:srgbClr val="FFFFFF"/>
                </a:solidFill>
                <a:latin typeface="Lucida Sans Unicode"/>
                <a:cs typeface="Lucida Sans Unicode"/>
              </a:rPr>
              <a:t>1000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FFFFFF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25">
                <a:solidFill>
                  <a:srgbClr val="FFFFFF"/>
                </a:solidFill>
                <a:latin typeface="Lucida Sans Unicode"/>
                <a:cs typeface="Lucida Sans Unicode"/>
              </a:rPr>
              <a:t>1500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 DC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Core: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Single-core,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Unscreened Insulation: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High</a:t>
            </a:r>
            <a:r>
              <a:rPr dirty="0" sz="13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Tear</a:t>
            </a:r>
            <a:r>
              <a:rPr dirty="0" sz="13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Resistant Silicone</a:t>
            </a:r>
            <a:endParaRPr sz="1300">
              <a:latin typeface="Lucida Sans Unicode"/>
              <a:cs typeface="Lucida Sans Unicode"/>
            </a:endParaRPr>
          </a:p>
          <a:p>
            <a:pPr marL="91440">
              <a:lnSpc>
                <a:spcPct val="100000"/>
              </a:lnSpc>
              <a:spcBef>
                <a:spcPts val="5"/>
              </a:spcBef>
            </a:pP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Conductor</a:t>
            </a:r>
            <a:r>
              <a:rPr dirty="0" sz="1300" spc="1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material:</a:t>
            </a:r>
            <a:r>
              <a:rPr dirty="0" sz="1300" spc="1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Aluminum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507093" y="6793230"/>
            <a:ext cx="2559685" cy="32499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69215">
              <a:lnSpc>
                <a:spcPct val="100000"/>
              </a:lnSpc>
              <a:spcBef>
                <a:spcPts val="105"/>
              </a:spcBef>
            </a:pPr>
            <a:r>
              <a:rPr dirty="0" sz="2000" spc="-125">
                <a:solidFill>
                  <a:srgbClr val="462E89"/>
                </a:solidFill>
                <a:latin typeface="Arial Black"/>
                <a:cs typeface="Arial Black"/>
              </a:rPr>
              <a:t>180°C</a:t>
            </a:r>
            <a:r>
              <a:rPr dirty="0" sz="2000" spc="-2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Aluminum, </a:t>
            </a:r>
            <a:r>
              <a:rPr dirty="0" sz="2000" spc="-100">
                <a:solidFill>
                  <a:srgbClr val="462E89"/>
                </a:solidFill>
                <a:latin typeface="Arial Black"/>
                <a:cs typeface="Arial Black"/>
              </a:rPr>
              <a:t>Silicone</a:t>
            </a:r>
            <a:r>
              <a:rPr dirty="0" sz="2000" spc="-204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462E89"/>
                </a:solidFill>
                <a:latin typeface="Arial Black"/>
                <a:cs typeface="Arial Black"/>
              </a:rPr>
              <a:t>Insulation, </a:t>
            </a:r>
            <a:r>
              <a:rPr dirty="0" sz="2000">
                <a:solidFill>
                  <a:srgbClr val="462E89"/>
                </a:solidFill>
                <a:latin typeface="Arial Black"/>
                <a:cs typeface="Arial Black"/>
              </a:rPr>
              <a:t>Single-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Core, Screened,</a:t>
            </a:r>
            <a:endParaRPr sz="2000">
              <a:latin typeface="Arial Black"/>
              <a:cs typeface="Arial Black"/>
            </a:endParaRPr>
          </a:p>
          <a:p>
            <a:pPr marL="12700" marR="853440">
              <a:lnSpc>
                <a:spcPct val="100000"/>
              </a:lnSpc>
            </a:pPr>
            <a:r>
              <a:rPr dirty="0" sz="2000" spc="-75">
                <a:solidFill>
                  <a:srgbClr val="462E89"/>
                </a:solidFill>
                <a:latin typeface="Arial Black"/>
                <a:cs typeface="Arial Black"/>
              </a:rPr>
              <a:t>High</a:t>
            </a:r>
            <a:r>
              <a:rPr dirty="0" sz="2000" spc="-21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000" spc="-60">
                <a:solidFill>
                  <a:srgbClr val="462E89"/>
                </a:solidFill>
                <a:latin typeface="Arial Black"/>
                <a:cs typeface="Arial Black"/>
              </a:rPr>
              <a:t>Voltage </a:t>
            </a:r>
            <a:r>
              <a:rPr dirty="0" sz="2000" spc="-10">
                <a:solidFill>
                  <a:srgbClr val="462E89"/>
                </a:solidFill>
                <a:latin typeface="Arial Black"/>
                <a:cs typeface="Arial Black"/>
              </a:rPr>
              <a:t>Cables</a:t>
            </a:r>
            <a:endParaRPr sz="200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  <a:spcBef>
                <a:spcPts val="60"/>
              </a:spcBef>
            </a:pP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Temp</a:t>
            </a:r>
            <a:r>
              <a:rPr dirty="0" sz="1300" spc="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Range:</a:t>
            </a:r>
            <a:r>
              <a:rPr dirty="0" sz="1300" spc="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5">
                <a:solidFill>
                  <a:srgbClr val="462E89"/>
                </a:solidFill>
                <a:latin typeface="Lucida Sans Unicode"/>
                <a:cs typeface="Lucida Sans Unicode"/>
              </a:rPr>
              <a:t>-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40°</a:t>
            </a:r>
            <a:r>
              <a:rPr dirty="0" sz="1300" spc="-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95">
                <a:solidFill>
                  <a:srgbClr val="462E89"/>
                </a:solidFill>
                <a:latin typeface="Lucida Sans Unicode"/>
                <a:cs typeface="Lucida Sans Unicode"/>
              </a:rPr>
              <a:t>C</a:t>
            </a:r>
            <a:r>
              <a:rPr dirty="0" sz="1300" spc="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95">
                <a:solidFill>
                  <a:srgbClr val="462E89"/>
                </a:solidFill>
                <a:latin typeface="Lucida Sans Unicode"/>
                <a:cs typeface="Lucida Sans Unicode"/>
              </a:rPr>
              <a:t>+180°</a:t>
            </a:r>
            <a:r>
              <a:rPr dirty="0" sz="1300" spc="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45">
                <a:solidFill>
                  <a:srgbClr val="462E89"/>
                </a:solidFill>
                <a:latin typeface="Lucida Sans Unicode"/>
                <a:cs typeface="Lucida Sans Unicode"/>
              </a:rPr>
              <a:t>C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Voltage: </a:t>
            </a:r>
            <a:r>
              <a:rPr dirty="0" sz="1300" spc="-125">
                <a:solidFill>
                  <a:srgbClr val="462E89"/>
                </a:solidFill>
                <a:latin typeface="Lucida Sans Unicode"/>
                <a:cs typeface="Lucida Sans Unicode"/>
              </a:rPr>
              <a:t>1000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AC</a:t>
            </a:r>
            <a:r>
              <a:rPr dirty="0" sz="1300" spc="-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5">
                <a:solidFill>
                  <a:srgbClr val="462E89"/>
                </a:solidFill>
                <a:latin typeface="Lucida Sans Unicode"/>
                <a:cs typeface="Lucida Sans Unicode"/>
              </a:rPr>
              <a:t>/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25">
                <a:solidFill>
                  <a:srgbClr val="462E89"/>
                </a:solidFill>
                <a:latin typeface="Lucida Sans Unicode"/>
                <a:cs typeface="Lucida Sans Unicode"/>
              </a:rPr>
              <a:t>1500</a:t>
            </a:r>
            <a:r>
              <a:rPr dirty="0" sz="1300" spc="-3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V</a:t>
            </a:r>
            <a:r>
              <a:rPr dirty="0" sz="1300" spc="-25">
                <a:solidFill>
                  <a:srgbClr val="462E89"/>
                </a:solidFill>
                <a:latin typeface="Lucida Sans Unicode"/>
                <a:cs typeface="Lucida Sans Unicode"/>
              </a:rPr>
              <a:t> DC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Core:</a:t>
            </a:r>
            <a:r>
              <a:rPr dirty="0" sz="1300" spc="-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Single-core, </a:t>
            </a:r>
            <a:r>
              <a:rPr dirty="0" sz="1300" spc="40">
                <a:solidFill>
                  <a:srgbClr val="462E89"/>
                </a:solidFill>
                <a:latin typeface="Lucida Sans Unicode"/>
                <a:cs typeface="Lucida Sans Unicode"/>
              </a:rPr>
              <a:t>Screened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Insulation:</a:t>
            </a:r>
            <a:r>
              <a:rPr dirty="0" sz="1300" spc="-1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High</a:t>
            </a:r>
            <a:r>
              <a:rPr dirty="0" sz="1300" spc="-4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Tear</a:t>
            </a:r>
            <a:r>
              <a:rPr dirty="0" sz="1300" spc="-3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Resistant Silicone</a:t>
            </a:r>
            <a:endParaRPr sz="1300">
              <a:latin typeface="Lucida Sans Unicode"/>
              <a:cs typeface="Lucida Sans Unicode"/>
            </a:endParaRPr>
          </a:p>
          <a:p>
            <a:pPr marL="12700" marR="878205">
              <a:lnSpc>
                <a:spcPct val="100000"/>
              </a:lnSpc>
              <a:spcBef>
                <a:spcPts val="5"/>
              </a:spcBef>
            </a:pPr>
            <a:r>
              <a:rPr dirty="0" sz="1300">
                <a:solidFill>
                  <a:srgbClr val="462E89"/>
                </a:solidFill>
                <a:latin typeface="Lucida Sans Unicode"/>
                <a:cs typeface="Lucida Sans Unicode"/>
              </a:rPr>
              <a:t>Conductor</a:t>
            </a:r>
            <a:r>
              <a:rPr dirty="0" sz="1300" spc="2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62E89"/>
                </a:solidFill>
                <a:latin typeface="Lucida Sans Unicode"/>
                <a:cs typeface="Lucida Sans Unicode"/>
              </a:rPr>
              <a:t>material: Aluminum</a:t>
            </a:r>
            <a:endParaRPr sz="1300">
              <a:latin typeface="Lucida Sans Unicode"/>
              <a:cs typeface="Lucida Sans Unicode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9512807" y="1680972"/>
            <a:ext cx="8775700" cy="7469505"/>
            <a:chOff x="9512807" y="1680972"/>
            <a:chExt cx="8775700" cy="7469505"/>
          </a:xfrm>
        </p:grpSpPr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12807" y="6403848"/>
              <a:ext cx="2660644" cy="29562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43287" y="2823972"/>
              <a:ext cx="2591364" cy="24841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208763" y="1680972"/>
              <a:ext cx="6079235" cy="369417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643359" y="4824983"/>
              <a:ext cx="6612636" cy="4325112"/>
            </a:xfrm>
            <a:prstGeom prst="rect">
              <a:avLst/>
            </a:prstGeom>
          </p:spPr>
        </p:pic>
      </p:grpSp>
      <p:pic>
        <p:nvPicPr>
          <p:cNvPr id="28" name="object 2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717792" y="6353555"/>
            <a:ext cx="2642467" cy="414294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756659" y="6388608"/>
            <a:ext cx="2681243" cy="297147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14400" y="6391664"/>
            <a:ext cx="2718375" cy="301205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632447" y="2793497"/>
            <a:ext cx="2705868" cy="300731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776471" y="2802635"/>
            <a:ext cx="2624328" cy="29870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16000" y="1683842"/>
            <a:ext cx="11260455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50">
                <a:solidFill>
                  <a:srgbClr val="462E89"/>
                </a:solidFill>
                <a:latin typeface="Arial Black"/>
                <a:cs typeface="Arial Black"/>
              </a:rPr>
              <a:t>High</a:t>
            </a:r>
            <a:r>
              <a:rPr dirty="0" sz="4000" spc="-44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20">
                <a:solidFill>
                  <a:srgbClr val="462E89"/>
                </a:solidFill>
                <a:latin typeface="Arial Black"/>
                <a:cs typeface="Arial Black"/>
              </a:rPr>
              <a:t>Voltage</a:t>
            </a:r>
            <a:r>
              <a:rPr dirty="0" sz="4000" spc="-459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5">
                <a:solidFill>
                  <a:srgbClr val="462E89"/>
                </a:solidFill>
                <a:latin typeface="Arial Black"/>
                <a:cs typeface="Arial Black"/>
              </a:rPr>
              <a:t>Cables</a:t>
            </a:r>
            <a:r>
              <a:rPr dirty="0" sz="4000" spc="-434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59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14">
                <a:solidFill>
                  <a:srgbClr val="462E89"/>
                </a:solidFill>
                <a:latin typeface="Arial Black"/>
                <a:cs typeface="Arial Black"/>
              </a:rPr>
              <a:t>Equipment</a:t>
            </a:r>
            <a:r>
              <a:rPr dirty="0" sz="4000" spc="-42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">
                <a:solidFill>
                  <a:srgbClr val="462E89"/>
                </a:solidFill>
                <a:latin typeface="Arial Black"/>
                <a:cs typeface="Arial Black"/>
              </a:rPr>
              <a:t>Capacity</a:t>
            </a:r>
            <a:endParaRPr sz="40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5" name="object 5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1016000" y="6372859"/>
            <a:ext cx="152590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10">
                <a:solidFill>
                  <a:srgbClr val="0F0F0F"/>
                </a:solidFill>
                <a:latin typeface="Arial Black"/>
                <a:cs typeface="Arial Black"/>
              </a:rPr>
              <a:t>Extruders</a:t>
            </a:r>
            <a:endParaRPr sz="2400">
              <a:latin typeface="Arial Black"/>
              <a:cs typeface="Arial Black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6027" y="2967227"/>
            <a:ext cx="3589020" cy="2845308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24400" y="2951988"/>
            <a:ext cx="4291584" cy="2860547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01328" y="2968751"/>
            <a:ext cx="3657600" cy="284378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28700" y="7037831"/>
            <a:ext cx="4218432" cy="2740152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312664" y="7048500"/>
            <a:ext cx="5795772" cy="272948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4" name="object 4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016000" y="1683842"/>
            <a:ext cx="11260455" cy="1376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50">
                <a:solidFill>
                  <a:srgbClr val="462E89"/>
                </a:solidFill>
                <a:latin typeface="Arial Black"/>
                <a:cs typeface="Arial Black"/>
              </a:rPr>
              <a:t>High</a:t>
            </a:r>
            <a:r>
              <a:rPr dirty="0" sz="4000" spc="-44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20">
                <a:solidFill>
                  <a:srgbClr val="462E89"/>
                </a:solidFill>
                <a:latin typeface="Arial Black"/>
                <a:cs typeface="Arial Black"/>
              </a:rPr>
              <a:t>Voltage</a:t>
            </a:r>
            <a:r>
              <a:rPr dirty="0" sz="4000" spc="-459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5">
                <a:solidFill>
                  <a:srgbClr val="462E89"/>
                </a:solidFill>
                <a:latin typeface="Arial Black"/>
                <a:cs typeface="Arial Black"/>
              </a:rPr>
              <a:t>Cables</a:t>
            </a:r>
            <a:r>
              <a:rPr dirty="0" sz="4000" spc="-434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59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14">
                <a:solidFill>
                  <a:srgbClr val="462E89"/>
                </a:solidFill>
                <a:latin typeface="Arial Black"/>
                <a:cs typeface="Arial Black"/>
              </a:rPr>
              <a:t>Equipment</a:t>
            </a:r>
            <a:r>
              <a:rPr dirty="0" sz="4000" spc="-42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">
                <a:solidFill>
                  <a:srgbClr val="462E89"/>
                </a:solidFill>
                <a:latin typeface="Arial Black"/>
                <a:cs typeface="Arial Black"/>
              </a:rPr>
              <a:t>Capacity</a:t>
            </a:r>
            <a:endParaRPr sz="4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965"/>
              </a:spcBef>
            </a:pPr>
            <a:r>
              <a:rPr dirty="0" sz="2400" spc="-60">
                <a:solidFill>
                  <a:srgbClr val="0F0F0F"/>
                </a:solidFill>
                <a:latin typeface="Arial Black"/>
                <a:cs typeface="Arial Black"/>
              </a:rPr>
              <a:t>Braiding</a:t>
            </a:r>
            <a:r>
              <a:rPr dirty="0" sz="2400" spc="-265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10">
                <a:solidFill>
                  <a:srgbClr val="0F0F0F"/>
                </a:solidFill>
                <a:latin typeface="Arial Black"/>
                <a:cs typeface="Arial Black"/>
              </a:rPr>
              <a:t>Machine</a:t>
            </a:r>
            <a:endParaRPr sz="24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/>
          <p:cNvGrpSpPr/>
          <p:nvPr/>
        </p:nvGrpSpPr>
        <p:grpSpPr>
          <a:xfrm>
            <a:off x="5583935" y="3322320"/>
            <a:ext cx="9295130" cy="3136900"/>
            <a:chOff x="5583935" y="3322320"/>
            <a:chExt cx="9295130" cy="313690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57915" y="3322320"/>
              <a:ext cx="4120895" cy="313639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83935" y="3322320"/>
              <a:ext cx="5132832" cy="3136391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0143" y="3322320"/>
            <a:ext cx="5132832" cy="3136391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942819" y="3319271"/>
            <a:ext cx="3256788" cy="3136391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4" name="object 4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016000" y="1683842"/>
            <a:ext cx="11260455" cy="1376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50">
                <a:solidFill>
                  <a:srgbClr val="462E89"/>
                </a:solidFill>
                <a:latin typeface="Arial Black"/>
                <a:cs typeface="Arial Black"/>
              </a:rPr>
              <a:t>High</a:t>
            </a:r>
            <a:r>
              <a:rPr dirty="0" sz="4000" spc="-44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20">
                <a:solidFill>
                  <a:srgbClr val="462E89"/>
                </a:solidFill>
                <a:latin typeface="Arial Black"/>
                <a:cs typeface="Arial Black"/>
              </a:rPr>
              <a:t>Voltage</a:t>
            </a:r>
            <a:r>
              <a:rPr dirty="0" sz="4000" spc="-459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5">
                <a:solidFill>
                  <a:srgbClr val="462E89"/>
                </a:solidFill>
                <a:latin typeface="Arial Black"/>
                <a:cs typeface="Arial Black"/>
              </a:rPr>
              <a:t>Cables</a:t>
            </a:r>
            <a:r>
              <a:rPr dirty="0" sz="4000" spc="-434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59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14">
                <a:solidFill>
                  <a:srgbClr val="462E89"/>
                </a:solidFill>
                <a:latin typeface="Arial Black"/>
                <a:cs typeface="Arial Black"/>
              </a:rPr>
              <a:t>Equipment</a:t>
            </a:r>
            <a:r>
              <a:rPr dirty="0" sz="4000" spc="-42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">
                <a:solidFill>
                  <a:srgbClr val="462E89"/>
                </a:solidFill>
                <a:latin typeface="Arial Black"/>
                <a:cs typeface="Arial Black"/>
              </a:rPr>
              <a:t>Capacity</a:t>
            </a:r>
            <a:endParaRPr sz="4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965"/>
              </a:spcBef>
            </a:pPr>
            <a:r>
              <a:rPr dirty="0" sz="2400" spc="-50">
                <a:solidFill>
                  <a:srgbClr val="0F0F0F"/>
                </a:solidFill>
                <a:latin typeface="Arial Black"/>
                <a:cs typeface="Arial Black"/>
              </a:rPr>
              <a:t>Cable</a:t>
            </a:r>
            <a:r>
              <a:rPr dirty="0" sz="2400" spc="-254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65">
                <a:solidFill>
                  <a:srgbClr val="0F0F0F"/>
                </a:solidFill>
                <a:latin typeface="Arial Black"/>
                <a:cs typeface="Arial Black"/>
              </a:rPr>
              <a:t>Forming</a:t>
            </a:r>
            <a:r>
              <a:rPr dirty="0" sz="2400" spc="-265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245">
                <a:solidFill>
                  <a:srgbClr val="0F0F0F"/>
                </a:solidFill>
                <a:latin typeface="Arial Black"/>
                <a:cs typeface="Arial Black"/>
              </a:rPr>
              <a:t>&amp;</a:t>
            </a:r>
            <a:r>
              <a:rPr dirty="0" sz="2400" spc="-254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65">
                <a:solidFill>
                  <a:srgbClr val="0F0F0F"/>
                </a:solidFill>
                <a:latin typeface="Arial Black"/>
                <a:cs typeface="Arial Black"/>
              </a:rPr>
              <a:t>Packaging</a:t>
            </a:r>
            <a:r>
              <a:rPr dirty="0" sz="2400" spc="-275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10">
                <a:solidFill>
                  <a:srgbClr val="0F0F0F"/>
                </a:solidFill>
                <a:latin typeface="Arial Black"/>
                <a:cs typeface="Arial Black"/>
              </a:rPr>
              <a:t>Machines</a:t>
            </a:r>
            <a:endParaRPr sz="24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/>
          <p:cNvGrpSpPr/>
          <p:nvPr/>
        </p:nvGrpSpPr>
        <p:grpSpPr>
          <a:xfrm>
            <a:off x="7815088" y="2112264"/>
            <a:ext cx="9928860" cy="7839709"/>
            <a:chOff x="7815088" y="2112264"/>
            <a:chExt cx="9928860" cy="7839709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15088" y="4137355"/>
              <a:ext cx="5864336" cy="369545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679424" y="2112264"/>
              <a:ext cx="4064507" cy="7839456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496345" y="3624203"/>
            <a:ext cx="4801298" cy="469988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4" name="object 4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0" y="0"/>
            <a:ext cx="18171795" cy="9633585"/>
            <a:chOff x="0" y="0"/>
            <a:chExt cx="18171795" cy="963358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36479" y="3435322"/>
              <a:ext cx="2895117" cy="292118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55364" y="3555491"/>
              <a:ext cx="2497836" cy="252069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78168" y="3360420"/>
              <a:ext cx="3032505" cy="305600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73240" y="3555491"/>
              <a:ext cx="2482596" cy="250545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480804" y="3360420"/>
              <a:ext cx="3047492" cy="307098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75876" y="3555491"/>
              <a:ext cx="2497835" cy="252069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280392" y="3363467"/>
              <a:ext cx="3047492" cy="307251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475464" y="3558540"/>
              <a:ext cx="2497835" cy="252221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124176" y="3364991"/>
              <a:ext cx="3047492" cy="307098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319247" y="3560064"/>
              <a:ext cx="2497836" cy="252069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71272" y="6315418"/>
              <a:ext cx="3293617" cy="331774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66344" y="6510528"/>
              <a:ext cx="2743200" cy="276758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249167" y="6286462"/>
              <a:ext cx="3293617" cy="331774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444240" y="6481571"/>
              <a:ext cx="2743200" cy="276758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59652" y="6315418"/>
              <a:ext cx="3293617" cy="331774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54723" y="6510528"/>
              <a:ext cx="2743200" cy="2767584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1016000" y="1683842"/>
            <a:ext cx="10720070" cy="1376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50">
                <a:solidFill>
                  <a:srgbClr val="462E89"/>
                </a:solidFill>
                <a:latin typeface="Arial Black"/>
                <a:cs typeface="Arial Black"/>
              </a:rPr>
              <a:t>High</a:t>
            </a:r>
            <a:r>
              <a:rPr dirty="0" sz="4000" spc="-44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20">
                <a:solidFill>
                  <a:srgbClr val="462E89"/>
                </a:solidFill>
                <a:latin typeface="Arial Black"/>
                <a:cs typeface="Arial Black"/>
              </a:rPr>
              <a:t>Voltage</a:t>
            </a:r>
            <a:r>
              <a:rPr dirty="0" sz="4000" spc="-45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5">
                <a:solidFill>
                  <a:srgbClr val="462E89"/>
                </a:solidFill>
                <a:latin typeface="Arial Black"/>
                <a:cs typeface="Arial Black"/>
              </a:rPr>
              <a:t>Cables</a:t>
            </a:r>
            <a:r>
              <a:rPr dirty="0" sz="4000" spc="-43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5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90">
                <a:solidFill>
                  <a:srgbClr val="462E89"/>
                </a:solidFill>
                <a:latin typeface="Arial Black"/>
                <a:cs typeface="Arial Black"/>
              </a:rPr>
              <a:t>Quality</a:t>
            </a:r>
            <a:r>
              <a:rPr dirty="0" sz="4000" spc="-44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80">
                <a:solidFill>
                  <a:srgbClr val="462E89"/>
                </a:solidFill>
                <a:latin typeface="Arial Black"/>
                <a:cs typeface="Arial Black"/>
              </a:rPr>
              <a:t>Assurance</a:t>
            </a:r>
            <a:endParaRPr sz="4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965"/>
              </a:spcBef>
            </a:pPr>
            <a:r>
              <a:rPr dirty="0" sz="2400" spc="-135">
                <a:solidFill>
                  <a:srgbClr val="0F0F0F"/>
                </a:solidFill>
                <a:latin typeface="Arial Black"/>
                <a:cs typeface="Arial Black"/>
              </a:rPr>
              <a:t>Electrical</a:t>
            </a:r>
            <a:r>
              <a:rPr dirty="0" sz="2400" spc="-225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75">
                <a:solidFill>
                  <a:srgbClr val="0F0F0F"/>
                </a:solidFill>
                <a:latin typeface="Arial Black"/>
                <a:cs typeface="Arial Black"/>
              </a:rPr>
              <a:t>Performance</a:t>
            </a:r>
            <a:r>
              <a:rPr dirty="0" sz="2400" spc="-270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120">
                <a:solidFill>
                  <a:srgbClr val="0F0F0F"/>
                </a:solidFill>
                <a:latin typeface="Arial Black"/>
                <a:cs typeface="Arial Black"/>
              </a:rPr>
              <a:t>Testing</a:t>
            </a:r>
            <a:r>
              <a:rPr dirty="0" sz="2400" spc="-245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10">
                <a:solidFill>
                  <a:srgbClr val="0F0F0F"/>
                </a:solidFill>
                <a:latin typeface="Arial Black"/>
                <a:cs typeface="Arial Black"/>
              </a:rPr>
              <a:t>Equipment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857882" y="6257035"/>
            <a:ext cx="434340" cy="19558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100" spc="-20" b="1">
                <a:latin typeface="Arial"/>
                <a:cs typeface="Arial"/>
              </a:rPr>
              <a:t>ROHS</a:t>
            </a:r>
            <a:endParaRPr sz="11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618482" y="6244208"/>
            <a:ext cx="1478915" cy="19558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100" b="1">
                <a:latin typeface="Arial"/>
                <a:cs typeface="Arial"/>
              </a:rPr>
              <a:t>Carton</a:t>
            </a:r>
            <a:r>
              <a:rPr dirty="0" sz="1100" spc="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burst </a:t>
            </a:r>
            <a:r>
              <a:rPr dirty="0" sz="1100" spc="-10" b="1">
                <a:latin typeface="Arial"/>
                <a:cs typeface="Arial"/>
              </a:rPr>
              <a:t>strength</a:t>
            </a:r>
            <a:endParaRPr sz="11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647178" y="6244208"/>
            <a:ext cx="920750" cy="19558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100" b="1">
                <a:latin typeface="Arial"/>
                <a:cs typeface="Arial"/>
              </a:rPr>
              <a:t>Screw </a:t>
            </a:r>
            <a:r>
              <a:rPr dirty="0" sz="1100" spc="-10" b="1">
                <a:latin typeface="Arial"/>
                <a:cs typeface="Arial"/>
              </a:rPr>
              <a:t>torque</a:t>
            </a:r>
            <a:endParaRPr sz="11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305033" y="6244208"/>
            <a:ext cx="1242060" cy="19558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100" b="1">
                <a:latin typeface="Arial"/>
                <a:cs typeface="Arial"/>
              </a:rPr>
              <a:t>Coating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thickness</a:t>
            </a:r>
            <a:endParaRPr sz="11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3038582" y="6221729"/>
            <a:ext cx="1376045" cy="19558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100" b="1">
                <a:latin typeface="Arial"/>
                <a:cs typeface="Arial"/>
              </a:rPr>
              <a:t>Dimension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Metering</a:t>
            </a:r>
            <a:endParaRPr sz="11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5881985" y="6204584"/>
            <a:ext cx="1421765" cy="19558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100" b="1">
                <a:latin typeface="Arial"/>
                <a:cs typeface="Arial"/>
              </a:rPr>
              <a:t>Electron </a:t>
            </a:r>
            <a:r>
              <a:rPr dirty="0" sz="1100" spc="-10" b="1">
                <a:latin typeface="Arial"/>
                <a:cs typeface="Arial"/>
              </a:rPr>
              <a:t>microscope</a:t>
            </a:r>
            <a:endParaRPr sz="11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524761" y="9551619"/>
            <a:ext cx="553720" cy="19558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100" spc="-10" b="1">
                <a:latin typeface="Arial"/>
                <a:cs typeface="Arial"/>
              </a:rPr>
              <a:t>Coating</a:t>
            </a:r>
            <a:endParaRPr sz="11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162171" y="9563201"/>
            <a:ext cx="1555750" cy="19558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100" b="1">
                <a:latin typeface="Arial"/>
                <a:cs typeface="Arial"/>
              </a:rPr>
              <a:t>Alloy</a:t>
            </a:r>
            <a:r>
              <a:rPr dirty="0" sz="1100" spc="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material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analyzer</a:t>
            </a:r>
            <a:endParaRPr sz="11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236079" y="9507118"/>
            <a:ext cx="1739900" cy="19558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100" b="1">
                <a:latin typeface="Arial"/>
                <a:cs typeface="Arial"/>
              </a:rPr>
              <a:t>Wechsler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hardness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tester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35" name="object 3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66344" y="3555491"/>
            <a:ext cx="3345179" cy="250545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4" name="object 4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016000" y="1683842"/>
            <a:ext cx="14815185" cy="1376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50">
                <a:solidFill>
                  <a:srgbClr val="462E89"/>
                </a:solidFill>
                <a:latin typeface="Arial Black"/>
                <a:cs typeface="Arial Black"/>
              </a:rPr>
              <a:t>High</a:t>
            </a:r>
            <a:r>
              <a:rPr dirty="0" sz="4000" spc="-44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20">
                <a:solidFill>
                  <a:srgbClr val="462E89"/>
                </a:solidFill>
                <a:latin typeface="Arial Black"/>
                <a:cs typeface="Arial Black"/>
              </a:rPr>
              <a:t>Voltage</a:t>
            </a:r>
            <a:r>
              <a:rPr dirty="0" sz="4000" spc="-45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5">
                <a:solidFill>
                  <a:srgbClr val="462E89"/>
                </a:solidFill>
                <a:latin typeface="Arial Black"/>
                <a:cs typeface="Arial Black"/>
              </a:rPr>
              <a:t>Cables</a:t>
            </a:r>
            <a:r>
              <a:rPr dirty="0" sz="4000" spc="-43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5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90">
                <a:solidFill>
                  <a:srgbClr val="462E89"/>
                </a:solidFill>
                <a:latin typeface="Arial Black"/>
                <a:cs typeface="Arial Black"/>
              </a:rPr>
              <a:t>Quality</a:t>
            </a:r>
            <a:r>
              <a:rPr dirty="0" sz="4000" spc="-44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">
                <a:solidFill>
                  <a:srgbClr val="462E89"/>
                </a:solidFill>
                <a:latin typeface="Arial Black"/>
                <a:cs typeface="Arial Black"/>
              </a:rPr>
              <a:t>Assurance</a:t>
            </a:r>
            <a:endParaRPr sz="4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965"/>
              </a:spcBef>
              <a:tabLst>
                <a:tab pos="7369175" algn="l"/>
              </a:tabLst>
            </a:pPr>
            <a:r>
              <a:rPr dirty="0" sz="2400" spc="-75">
                <a:solidFill>
                  <a:srgbClr val="0F0F0F"/>
                </a:solidFill>
                <a:latin typeface="Arial Black"/>
                <a:cs typeface="Arial Black"/>
              </a:rPr>
              <a:t>Mechanical</a:t>
            </a:r>
            <a:r>
              <a:rPr dirty="0" sz="2400" spc="-254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80">
                <a:solidFill>
                  <a:srgbClr val="0F0F0F"/>
                </a:solidFill>
                <a:latin typeface="Arial Black"/>
                <a:cs typeface="Arial Black"/>
              </a:rPr>
              <a:t>Property</a:t>
            </a:r>
            <a:r>
              <a:rPr dirty="0" sz="2400" spc="-250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120">
                <a:solidFill>
                  <a:srgbClr val="0F0F0F"/>
                </a:solidFill>
                <a:latin typeface="Arial Black"/>
                <a:cs typeface="Arial Black"/>
              </a:rPr>
              <a:t>Testing</a:t>
            </a:r>
            <a:r>
              <a:rPr dirty="0" sz="2400" spc="-245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10">
                <a:solidFill>
                  <a:srgbClr val="0F0F0F"/>
                </a:solidFill>
                <a:latin typeface="Arial Black"/>
                <a:cs typeface="Arial Black"/>
              </a:rPr>
              <a:t>Equipment</a:t>
            </a:r>
            <a:r>
              <a:rPr dirty="0" sz="2400">
                <a:solidFill>
                  <a:srgbClr val="0F0F0F"/>
                </a:solidFill>
                <a:latin typeface="Arial Black"/>
                <a:cs typeface="Arial Black"/>
              </a:rPr>
              <a:t>	</a:t>
            </a:r>
            <a:r>
              <a:rPr dirty="0" sz="2400" spc="-65">
                <a:solidFill>
                  <a:srgbClr val="0F0F0F"/>
                </a:solidFill>
                <a:latin typeface="Arial Black"/>
                <a:cs typeface="Arial Black"/>
              </a:rPr>
              <a:t>Environmental</a:t>
            </a:r>
            <a:r>
              <a:rPr dirty="0" sz="2400" spc="-254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75">
                <a:solidFill>
                  <a:srgbClr val="0F0F0F"/>
                </a:solidFill>
                <a:latin typeface="Arial Black"/>
                <a:cs typeface="Arial Black"/>
              </a:rPr>
              <a:t>Performance</a:t>
            </a:r>
            <a:r>
              <a:rPr dirty="0" sz="2400" spc="-260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120">
                <a:solidFill>
                  <a:srgbClr val="0F0F0F"/>
                </a:solidFill>
                <a:latin typeface="Arial Black"/>
                <a:cs typeface="Arial Black"/>
              </a:rPr>
              <a:t>Testing</a:t>
            </a:r>
            <a:r>
              <a:rPr dirty="0" sz="2400" spc="-240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25">
                <a:solidFill>
                  <a:srgbClr val="0F0F0F"/>
                </a:solidFill>
                <a:latin typeface="Arial Black"/>
                <a:cs typeface="Arial Black"/>
              </a:rPr>
              <a:t>Equipment</a:t>
            </a:r>
            <a:endParaRPr sz="24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/>
          <p:cNvGrpSpPr/>
          <p:nvPr/>
        </p:nvGrpSpPr>
        <p:grpSpPr>
          <a:xfrm>
            <a:off x="1612814" y="3944752"/>
            <a:ext cx="15521940" cy="5611495"/>
            <a:chOff x="1612814" y="3944752"/>
            <a:chExt cx="15521940" cy="5611495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2814" y="3944752"/>
              <a:ext cx="5147237" cy="561095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59324" y="4098036"/>
              <a:ext cx="11875007" cy="470763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4" name="object 4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016000" y="1683842"/>
            <a:ext cx="10720070" cy="1376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50">
                <a:solidFill>
                  <a:srgbClr val="462E89"/>
                </a:solidFill>
                <a:latin typeface="Arial Black"/>
                <a:cs typeface="Arial Black"/>
              </a:rPr>
              <a:t>High</a:t>
            </a:r>
            <a:r>
              <a:rPr dirty="0" sz="4000" spc="-44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20">
                <a:solidFill>
                  <a:srgbClr val="462E89"/>
                </a:solidFill>
                <a:latin typeface="Arial Black"/>
                <a:cs typeface="Arial Black"/>
              </a:rPr>
              <a:t>Voltage</a:t>
            </a:r>
            <a:r>
              <a:rPr dirty="0" sz="4000" spc="-45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5">
                <a:solidFill>
                  <a:srgbClr val="462E89"/>
                </a:solidFill>
                <a:latin typeface="Arial Black"/>
                <a:cs typeface="Arial Black"/>
              </a:rPr>
              <a:t>Cables</a:t>
            </a:r>
            <a:r>
              <a:rPr dirty="0" sz="4000" spc="-43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5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90">
                <a:solidFill>
                  <a:srgbClr val="462E89"/>
                </a:solidFill>
                <a:latin typeface="Arial Black"/>
                <a:cs typeface="Arial Black"/>
              </a:rPr>
              <a:t>Quality</a:t>
            </a:r>
            <a:r>
              <a:rPr dirty="0" sz="4000" spc="-44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80">
                <a:solidFill>
                  <a:srgbClr val="462E89"/>
                </a:solidFill>
                <a:latin typeface="Arial Black"/>
                <a:cs typeface="Arial Black"/>
              </a:rPr>
              <a:t>Assurance</a:t>
            </a:r>
            <a:endParaRPr sz="4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965"/>
              </a:spcBef>
            </a:pPr>
            <a:r>
              <a:rPr dirty="0" sz="2400" spc="-50">
                <a:solidFill>
                  <a:srgbClr val="0F0F0F"/>
                </a:solidFill>
                <a:latin typeface="Arial Black"/>
                <a:cs typeface="Arial Black"/>
              </a:rPr>
              <a:t>Combustion</a:t>
            </a:r>
            <a:r>
              <a:rPr dirty="0" sz="2400" spc="-229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80">
                <a:solidFill>
                  <a:srgbClr val="0F0F0F"/>
                </a:solidFill>
                <a:latin typeface="Arial Black"/>
                <a:cs typeface="Arial Black"/>
              </a:rPr>
              <a:t>Performance</a:t>
            </a:r>
            <a:r>
              <a:rPr dirty="0" sz="2400" spc="-245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120">
                <a:solidFill>
                  <a:srgbClr val="0F0F0F"/>
                </a:solidFill>
                <a:latin typeface="Arial Black"/>
                <a:cs typeface="Arial Black"/>
              </a:rPr>
              <a:t>Testing</a:t>
            </a:r>
            <a:r>
              <a:rPr dirty="0" sz="2400" spc="-229">
                <a:solidFill>
                  <a:srgbClr val="0F0F0F"/>
                </a:solidFill>
                <a:latin typeface="Arial Black"/>
                <a:cs typeface="Arial Black"/>
              </a:rPr>
              <a:t> </a:t>
            </a:r>
            <a:r>
              <a:rPr dirty="0" sz="2400" spc="-10">
                <a:solidFill>
                  <a:srgbClr val="0F0F0F"/>
                </a:solidFill>
                <a:latin typeface="Arial Black"/>
                <a:cs typeface="Arial Black"/>
              </a:rPr>
              <a:t>Equipment</a:t>
            </a:r>
            <a:endParaRPr sz="24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78823" y="3002277"/>
            <a:ext cx="7419974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16000" y="1683842"/>
            <a:ext cx="5414010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85">
                <a:solidFill>
                  <a:srgbClr val="462E89"/>
                </a:solidFill>
                <a:latin typeface="Arial Black"/>
                <a:cs typeface="Arial Black"/>
              </a:rPr>
              <a:t>Sensor</a:t>
            </a:r>
            <a:r>
              <a:rPr dirty="0" sz="4000" spc="-42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50">
                <a:solidFill>
                  <a:srgbClr val="462E89"/>
                </a:solidFill>
                <a:latin typeface="Arial Black"/>
                <a:cs typeface="Arial Black"/>
              </a:rPr>
              <a:t>Technologies</a:t>
            </a:r>
            <a:endParaRPr sz="40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5" name="object 5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ACD98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993139" y="2516505"/>
            <a:ext cx="15894685" cy="30981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85">
                <a:latin typeface="Lucida Sans Unicode"/>
                <a:cs typeface="Lucida Sans Unicode"/>
              </a:rPr>
              <a:t>Rancommunication</a:t>
            </a:r>
            <a:r>
              <a:rPr dirty="0" sz="2400" spc="-60">
                <a:latin typeface="Lucida Sans Unicode"/>
                <a:cs typeface="Lucida Sans Unicode"/>
              </a:rPr>
              <a:t> </a:t>
            </a:r>
            <a:r>
              <a:rPr dirty="0" sz="2400" spc="60">
                <a:latin typeface="Lucida Sans Unicode"/>
                <a:cs typeface="Lucida Sans Unicode"/>
              </a:rPr>
              <a:t>Global</a:t>
            </a:r>
            <a:r>
              <a:rPr dirty="0" sz="2400" spc="-110">
                <a:latin typeface="Lucida Sans Unicode"/>
                <a:cs typeface="Lucida Sans Unicode"/>
              </a:rPr>
              <a:t> </a:t>
            </a:r>
            <a:r>
              <a:rPr dirty="0" sz="2400" spc="-45">
                <a:latin typeface="Lucida Sans Unicode"/>
                <a:cs typeface="Lucida Sans Unicode"/>
              </a:rPr>
              <a:t>is</a:t>
            </a:r>
            <a:r>
              <a:rPr dirty="0" sz="2400" spc="-110">
                <a:latin typeface="Lucida Sans Unicode"/>
                <a:cs typeface="Lucida Sans Unicode"/>
              </a:rPr>
              <a:t> </a:t>
            </a:r>
            <a:r>
              <a:rPr dirty="0" sz="2400" spc="290">
                <a:latin typeface="Lucida Sans Unicode"/>
                <a:cs typeface="Lucida Sans Unicode"/>
              </a:rPr>
              <a:t>a</a:t>
            </a:r>
            <a:r>
              <a:rPr dirty="0" sz="2400" spc="-105">
                <a:latin typeface="Lucida Sans Unicode"/>
                <a:cs typeface="Lucida Sans Unicode"/>
              </a:rPr>
              <a:t> </a:t>
            </a:r>
            <a:r>
              <a:rPr dirty="0" sz="2400" spc="50">
                <a:latin typeface="Lucida Sans Unicode"/>
                <a:cs typeface="Lucida Sans Unicode"/>
              </a:rPr>
              <a:t>market</a:t>
            </a:r>
            <a:r>
              <a:rPr dirty="0" sz="2400" spc="-100">
                <a:latin typeface="Lucida Sans Unicode"/>
                <a:cs typeface="Lucida Sans Unicode"/>
              </a:rPr>
              <a:t> </a:t>
            </a:r>
            <a:r>
              <a:rPr dirty="0" sz="2400" spc="75">
                <a:latin typeface="Lucida Sans Unicode"/>
                <a:cs typeface="Lucida Sans Unicode"/>
              </a:rPr>
              <a:t>leader</a:t>
            </a:r>
            <a:r>
              <a:rPr dirty="0" sz="2400" spc="-9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in</a:t>
            </a:r>
            <a:r>
              <a:rPr dirty="0" sz="2400" spc="-10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sensor</a:t>
            </a:r>
            <a:r>
              <a:rPr dirty="0" sz="2400" spc="-100">
                <a:latin typeface="Lucida Sans Unicode"/>
                <a:cs typeface="Lucida Sans Unicode"/>
              </a:rPr>
              <a:t> </a:t>
            </a:r>
            <a:r>
              <a:rPr dirty="0" sz="2400" spc="45">
                <a:latin typeface="Lucida Sans Unicode"/>
                <a:cs typeface="Lucida Sans Unicode"/>
              </a:rPr>
              <a:t>technologies</a:t>
            </a:r>
            <a:r>
              <a:rPr dirty="0" sz="2400" spc="-90">
                <a:latin typeface="Lucida Sans Unicode"/>
                <a:cs typeface="Lucida Sans Unicode"/>
              </a:rPr>
              <a:t> </a:t>
            </a:r>
            <a:r>
              <a:rPr dirty="0" sz="2400" spc="140">
                <a:latin typeface="Lucida Sans Unicode"/>
                <a:cs typeface="Lucida Sans Unicode"/>
              </a:rPr>
              <a:t>and</a:t>
            </a:r>
            <a:r>
              <a:rPr dirty="0" sz="2400" spc="-100">
                <a:latin typeface="Lucida Sans Unicode"/>
                <a:cs typeface="Lucida Sans Unicode"/>
              </a:rPr>
              <a:t> </a:t>
            </a:r>
            <a:r>
              <a:rPr dirty="0" sz="2400" spc="50">
                <a:latin typeface="Lucida Sans Unicode"/>
                <a:cs typeface="Lucida Sans Unicode"/>
              </a:rPr>
              <a:t>optical</a:t>
            </a:r>
            <a:r>
              <a:rPr dirty="0" sz="2400" spc="-80">
                <a:latin typeface="Lucida Sans Unicode"/>
                <a:cs typeface="Lucida Sans Unicode"/>
              </a:rPr>
              <a:t> </a:t>
            </a:r>
            <a:r>
              <a:rPr dirty="0" sz="2400" spc="95">
                <a:latin typeface="Lucida Sans Unicode"/>
                <a:cs typeface="Lucida Sans Unicode"/>
              </a:rPr>
              <a:t>device</a:t>
            </a:r>
            <a:r>
              <a:rPr dirty="0" sz="2400" spc="-90">
                <a:latin typeface="Lucida Sans Unicode"/>
                <a:cs typeface="Lucida Sans Unicode"/>
              </a:rPr>
              <a:t> </a:t>
            </a:r>
            <a:r>
              <a:rPr dirty="0" sz="2400" spc="-10">
                <a:latin typeface="Lucida Sans Unicode"/>
                <a:cs typeface="Lucida Sans Unicode"/>
              </a:rPr>
              <a:t>production.</a:t>
            </a:r>
            <a:endParaRPr sz="2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340"/>
              </a:spcBef>
            </a:pPr>
            <a:endParaRPr sz="2400">
              <a:latin typeface="Lucida Sans Unicode"/>
              <a:cs typeface="Lucida Sans Unicode"/>
            </a:endParaRPr>
          </a:p>
          <a:p>
            <a:pPr marL="12700" marR="5080">
              <a:lnSpc>
                <a:spcPct val="120000"/>
              </a:lnSpc>
              <a:spcBef>
                <a:spcPts val="5"/>
              </a:spcBef>
            </a:pPr>
            <a:r>
              <a:rPr dirty="0" sz="2400" spc="120">
                <a:latin typeface="Lucida Sans Unicode"/>
                <a:cs typeface="Lucida Sans Unicode"/>
              </a:rPr>
              <a:t>Rancom</a:t>
            </a:r>
            <a:r>
              <a:rPr dirty="0" sz="2400" spc="-1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Automotive</a:t>
            </a:r>
            <a:r>
              <a:rPr dirty="0" sz="2400" spc="-4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Sensor</a:t>
            </a:r>
            <a:r>
              <a:rPr dirty="0" sz="2400" spc="-2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Products</a:t>
            </a:r>
            <a:r>
              <a:rPr dirty="0" sz="2400" spc="-25">
                <a:latin typeface="Lucida Sans Unicode"/>
                <a:cs typeface="Lucida Sans Unicode"/>
              </a:rPr>
              <a:t> </a:t>
            </a:r>
            <a:r>
              <a:rPr dirty="0" sz="2400" spc="-20">
                <a:latin typeface="Lucida Sans Unicode"/>
                <a:cs typeface="Lucida Sans Unicode"/>
              </a:rPr>
              <a:t>Offer</a:t>
            </a:r>
            <a:r>
              <a:rPr dirty="0" sz="2400" spc="-5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A</a:t>
            </a:r>
            <a:r>
              <a:rPr dirty="0" sz="2400" spc="-35">
                <a:latin typeface="Lucida Sans Unicode"/>
                <a:cs typeface="Lucida Sans Unicode"/>
              </a:rPr>
              <a:t> </a:t>
            </a:r>
            <a:r>
              <a:rPr dirty="0" sz="2400" spc="100">
                <a:latin typeface="Lucida Sans Unicode"/>
                <a:cs typeface="Lucida Sans Unicode"/>
              </a:rPr>
              <a:t>Wide</a:t>
            </a:r>
            <a:r>
              <a:rPr dirty="0" sz="2400" spc="-40">
                <a:latin typeface="Lucida Sans Unicode"/>
                <a:cs typeface="Lucida Sans Unicode"/>
              </a:rPr>
              <a:t> </a:t>
            </a:r>
            <a:r>
              <a:rPr dirty="0" sz="2400" spc="100">
                <a:latin typeface="Lucida Sans Unicode"/>
                <a:cs typeface="Lucida Sans Unicode"/>
              </a:rPr>
              <a:t>Range</a:t>
            </a:r>
            <a:r>
              <a:rPr dirty="0" sz="2400" spc="-30">
                <a:latin typeface="Lucida Sans Unicode"/>
                <a:cs typeface="Lucida Sans Unicode"/>
              </a:rPr>
              <a:t> </a:t>
            </a:r>
            <a:r>
              <a:rPr dirty="0" sz="2400" spc="-20">
                <a:latin typeface="Lucida Sans Unicode"/>
                <a:cs typeface="Lucida Sans Unicode"/>
              </a:rPr>
              <a:t>Of</a:t>
            </a:r>
            <a:r>
              <a:rPr dirty="0" sz="2400" spc="-3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Sensors</a:t>
            </a:r>
            <a:r>
              <a:rPr dirty="0" sz="2400" spc="-30">
                <a:latin typeface="Lucida Sans Unicode"/>
                <a:cs typeface="Lucida Sans Unicode"/>
              </a:rPr>
              <a:t> </a:t>
            </a:r>
            <a:r>
              <a:rPr dirty="0" sz="2400" spc="-20">
                <a:latin typeface="Lucida Sans Unicode"/>
                <a:cs typeface="Lucida Sans Unicode"/>
              </a:rPr>
              <a:t>For </a:t>
            </a:r>
            <a:r>
              <a:rPr dirty="0" sz="2400">
                <a:latin typeface="Lucida Sans Unicode"/>
                <a:cs typeface="Lucida Sans Unicode"/>
              </a:rPr>
              <a:t>Use</a:t>
            </a:r>
            <a:r>
              <a:rPr dirty="0" sz="2400" spc="-4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In</a:t>
            </a:r>
            <a:r>
              <a:rPr dirty="0" sz="2400" spc="-3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Monitoring</a:t>
            </a:r>
            <a:r>
              <a:rPr dirty="0" sz="2400" spc="-40">
                <a:latin typeface="Lucida Sans Unicode"/>
                <a:cs typeface="Lucida Sans Unicode"/>
              </a:rPr>
              <a:t> </a:t>
            </a:r>
            <a:r>
              <a:rPr dirty="0" sz="2400" spc="-10">
                <a:latin typeface="Lucida Sans Unicode"/>
                <a:cs typeface="Lucida Sans Unicode"/>
              </a:rPr>
              <a:t>Various </a:t>
            </a:r>
            <a:r>
              <a:rPr dirty="0" sz="2400">
                <a:latin typeface="Lucida Sans Unicode"/>
                <a:cs typeface="Lucida Sans Unicode"/>
              </a:rPr>
              <a:t>Vehicular</a:t>
            </a:r>
            <a:r>
              <a:rPr dirty="0" sz="2400" spc="3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Functions</a:t>
            </a:r>
            <a:r>
              <a:rPr dirty="0" sz="2400" spc="2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In</a:t>
            </a:r>
            <a:r>
              <a:rPr dirty="0" sz="2400" spc="1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The</a:t>
            </a:r>
            <a:r>
              <a:rPr dirty="0" sz="2400" spc="15">
                <a:latin typeface="Lucida Sans Unicode"/>
                <a:cs typeface="Lucida Sans Unicode"/>
              </a:rPr>
              <a:t> </a:t>
            </a:r>
            <a:r>
              <a:rPr dirty="0" sz="2400" spc="65">
                <a:latin typeface="Lucida Sans Unicode"/>
                <a:cs typeface="Lucida Sans Unicode"/>
              </a:rPr>
              <a:t>Areas</a:t>
            </a:r>
            <a:r>
              <a:rPr dirty="0" sz="2400" spc="5">
                <a:latin typeface="Lucida Sans Unicode"/>
                <a:cs typeface="Lucida Sans Unicode"/>
              </a:rPr>
              <a:t> </a:t>
            </a:r>
            <a:r>
              <a:rPr dirty="0" sz="2400" spc="-20">
                <a:latin typeface="Lucida Sans Unicode"/>
                <a:cs typeface="Lucida Sans Unicode"/>
              </a:rPr>
              <a:t>Of</a:t>
            </a:r>
            <a:r>
              <a:rPr dirty="0" sz="2400" spc="10">
                <a:latin typeface="Lucida Sans Unicode"/>
                <a:cs typeface="Lucida Sans Unicode"/>
              </a:rPr>
              <a:t> </a:t>
            </a:r>
            <a:r>
              <a:rPr dirty="0" sz="2400" spc="80">
                <a:latin typeface="Lucida Sans Unicode"/>
                <a:cs typeface="Lucida Sans Unicode"/>
              </a:rPr>
              <a:t>Passenger</a:t>
            </a:r>
            <a:r>
              <a:rPr dirty="0" sz="2400" spc="3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Safety,</a:t>
            </a:r>
            <a:r>
              <a:rPr dirty="0" sz="2400" spc="1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Comfort</a:t>
            </a:r>
            <a:r>
              <a:rPr dirty="0" sz="2400" spc="2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And</a:t>
            </a:r>
            <a:r>
              <a:rPr dirty="0" sz="2400" spc="15">
                <a:latin typeface="Lucida Sans Unicode"/>
                <a:cs typeface="Lucida Sans Unicode"/>
              </a:rPr>
              <a:t> </a:t>
            </a:r>
            <a:r>
              <a:rPr dirty="0" sz="2400" spc="60">
                <a:latin typeface="Lucida Sans Unicode"/>
                <a:cs typeface="Lucida Sans Unicode"/>
              </a:rPr>
              <a:t>Convenience.</a:t>
            </a:r>
            <a:r>
              <a:rPr dirty="0" sz="2400" spc="5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Specialized</a:t>
            </a:r>
            <a:r>
              <a:rPr dirty="0" sz="2400" spc="45">
                <a:latin typeface="Lucida Sans Unicode"/>
                <a:cs typeface="Lucida Sans Unicode"/>
              </a:rPr>
              <a:t> </a:t>
            </a:r>
            <a:r>
              <a:rPr dirty="0" sz="2400" spc="-25">
                <a:latin typeface="Lucida Sans Unicode"/>
                <a:cs typeface="Lucida Sans Unicode"/>
              </a:rPr>
              <a:t>in </a:t>
            </a:r>
            <a:r>
              <a:rPr dirty="0" sz="2400">
                <a:latin typeface="Lucida Sans Unicode"/>
                <a:cs typeface="Lucida Sans Unicode"/>
              </a:rPr>
              <a:t>thermistor</a:t>
            </a:r>
            <a:r>
              <a:rPr dirty="0" sz="2400" spc="-95">
                <a:latin typeface="Lucida Sans Unicode"/>
                <a:cs typeface="Lucida Sans Unicode"/>
              </a:rPr>
              <a:t> </a:t>
            </a:r>
            <a:r>
              <a:rPr dirty="0" sz="2400" spc="100">
                <a:latin typeface="Lucida Sans Unicode"/>
                <a:cs typeface="Lucida Sans Unicode"/>
              </a:rPr>
              <a:t>(temperature</a:t>
            </a:r>
            <a:r>
              <a:rPr dirty="0" sz="2400" spc="-110">
                <a:latin typeface="Lucida Sans Unicode"/>
                <a:cs typeface="Lucida Sans Unicode"/>
              </a:rPr>
              <a:t> </a:t>
            </a:r>
            <a:r>
              <a:rPr dirty="0" sz="2400" spc="65">
                <a:latin typeface="Lucida Sans Unicode"/>
                <a:cs typeface="Lucida Sans Unicode"/>
              </a:rPr>
              <a:t>sensor)</a:t>
            </a:r>
            <a:r>
              <a:rPr dirty="0" sz="2400" spc="-95">
                <a:latin typeface="Lucida Sans Unicode"/>
                <a:cs typeface="Lucida Sans Unicode"/>
              </a:rPr>
              <a:t> </a:t>
            </a:r>
            <a:r>
              <a:rPr dirty="0" sz="2400" spc="-90">
                <a:latin typeface="Lucida Sans Unicode"/>
                <a:cs typeface="Lucida Sans Unicode"/>
              </a:rPr>
              <a:t>R&amp;D,</a:t>
            </a:r>
            <a:r>
              <a:rPr dirty="0" sz="2400" spc="-9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design,</a:t>
            </a:r>
            <a:r>
              <a:rPr dirty="0" sz="2400" spc="-100">
                <a:latin typeface="Lucida Sans Unicode"/>
                <a:cs typeface="Lucida Sans Unicode"/>
              </a:rPr>
              <a:t> </a:t>
            </a:r>
            <a:r>
              <a:rPr dirty="0" sz="2400" spc="70">
                <a:latin typeface="Lucida Sans Unicode"/>
                <a:cs typeface="Lucida Sans Unicode"/>
              </a:rPr>
              <a:t>manufacturing</a:t>
            </a:r>
            <a:r>
              <a:rPr dirty="0" sz="2400" spc="-75">
                <a:latin typeface="Lucida Sans Unicode"/>
                <a:cs typeface="Lucida Sans Unicode"/>
              </a:rPr>
              <a:t> </a:t>
            </a:r>
            <a:r>
              <a:rPr dirty="0" sz="2400" spc="140">
                <a:latin typeface="Lucida Sans Unicode"/>
                <a:cs typeface="Lucida Sans Unicode"/>
              </a:rPr>
              <a:t>and</a:t>
            </a:r>
            <a:r>
              <a:rPr dirty="0" sz="2400" spc="-105">
                <a:latin typeface="Lucida Sans Unicode"/>
                <a:cs typeface="Lucida Sans Unicode"/>
              </a:rPr>
              <a:t> </a:t>
            </a:r>
            <a:r>
              <a:rPr dirty="0" sz="2400" spc="55">
                <a:latin typeface="Lucida Sans Unicode"/>
                <a:cs typeface="Lucida Sans Unicode"/>
              </a:rPr>
              <a:t>service</a:t>
            </a:r>
            <a:r>
              <a:rPr dirty="0" sz="2400" spc="-85">
                <a:latin typeface="Lucida Sans Unicode"/>
                <a:cs typeface="Lucida Sans Unicode"/>
              </a:rPr>
              <a:t> </a:t>
            </a:r>
            <a:r>
              <a:rPr dirty="0" sz="2400" spc="60">
                <a:latin typeface="Lucida Sans Unicode"/>
                <a:cs typeface="Lucida Sans Unicode"/>
              </a:rPr>
              <a:t>since</a:t>
            </a:r>
            <a:r>
              <a:rPr dirty="0" sz="2400" spc="-100">
                <a:latin typeface="Lucida Sans Unicode"/>
                <a:cs typeface="Lucida Sans Unicode"/>
              </a:rPr>
              <a:t> </a:t>
            </a:r>
            <a:r>
              <a:rPr dirty="0" sz="2400" spc="-240">
                <a:latin typeface="Lucida Sans Unicode"/>
                <a:cs typeface="Lucida Sans Unicode"/>
              </a:rPr>
              <a:t>2016,</a:t>
            </a:r>
            <a:r>
              <a:rPr dirty="0" sz="2400" spc="-105">
                <a:latin typeface="Lucida Sans Unicode"/>
                <a:cs typeface="Lucida Sans Unicode"/>
              </a:rPr>
              <a:t> </a:t>
            </a:r>
            <a:r>
              <a:rPr dirty="0" sz="2400" spc="125">
                <a:latin typeface="Lucida Sans Unicode"/>
                <a:cs typeface="Lucida Sans Unicode"/>
              </a:rPr>
              <a:t>we</a:t>
            </a:r>
            <a:r>
              <a:rPr dirty="0" sz="2400" spc="-120">
                <a:latin typeface="Lucida Sans Unicode"/>
                <a:cs typeface="Lucida Sans Unicode"/>
              </a:rPr>
              <a:t> </a:t>
            </a:r>
            <a:r>
              <a:rPr dirty="0" sz="2400" spc="145">
                <a:latin typeface="Lucida Sans Unicode"/>
                <a:cs typeface="Lucida Sans Unicode"/>
              </a:rPr>
              <a:t>have</a:t>
            </a:r>
            <a:r>
              <a:rPr dirty="0" sz="2400" spc="-100">
                <a:latin typeface="Lucida Sans Unicode"/>
                <a:cs typeface="Lucida Sans Unicode"/>
              </a:rPr>
              <a:t> </a:t>
            </a:r>
            <a:r>
              <a:rPr dirty="0" sz="2400" spc="165">
                <a:latin typeface="Lucida Sans Unicode"/>
                <a:cs typeface="Lucida Sans Unicode"/>
              </a:rPr>
              <a:t>an</a:t>
            </a:r>
            <a:r>
              <a:rPr dirty="0" sz="2400" spc="-100">
                <a:latin typeface="Lucida Sans Unicode"/>
                <a:cs typeface="Lucida Sans Unicode"/>
              </a:rPr>
              <a:t> </a:t>
            </a:r>
            <a:r>
              <a:rPr dirty="0" sz="2400" spc="90">
                <a:latin typeface="Lucida Sans Unicode"/>
                <a:cs typeface="Lucida Sans Unicode"/>
              </a:rPr>
              <a:t>annual </a:t>
            </a:r>
            <a:r>
              <a:rPr dirty="0" sz="2400">
                <a:latin typeface="Lucida Sans Unicode"/>
                <a:cs typeface="Lucida Sans Unicode"/>
              </a:rPr>
              <a:t>output</a:t>
            </a:r>
            <a:r>
              <a:rPr dirty="0" sz="2400" spc="-1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of</a:t>
            </a:r>
            <a:r>
              <a:rPr dirty="0" sz="2400" spc="-20">
                <a:latin typeface="Lucida Sans Unicode"/>
                <a:cs typeface="Lucida Sans Unicode"/>
              </a:rPr>
              <a:t> </a:t>
            </a:r>
            <a:r>
              <a:rPr dirty="0" sz="2400" spc="-760">
                <a:latin typeface="Lucida Sans Unicode"/>
                <a:cs typeface="Lucida Sans Unicode"/>
              </a:rPr>
              <a:t>1</a:t>
            </a:r>
            <a:r>
              <a:rPr dirty="0" sz="2400" spc="-45">
                <a:latin typeface="Lucida Sans Unicode"/>
                <a:cs typeface="Lucida Sans Unicode"/>
              </a:rPr>
              <a:t> </a:t>
            </a:r>
            <a:r>
              <a:rPr dirty="0" sz="2400" spc="-35">
                <a:latin typeface="Lucida Sans Unicode"/>
                <a:cs typeface="Lucida Sans Unicode"/>
              </a:rPr>
              <a:t>billion</a:t>
            </a:r>
            <a:r>
              <a:rPr dirty="0" sz="2400" spc="-15">
                <a:latin typeface="Lucida Sans Unicode"/>
                <a:cs typeface="Lucida Sans Unicode"/>
              </a:rPr>
              <a:t> </a:t>
            </a:r>
            <a:r>
              <a:rPr dirty="0" sz="2400" spc="85">
                <a:latin typeface="Lucida Sans Unicode"/>
                <a:cs typeface="Lucida Sans Unicode"/>
              </a:rPr>
              <a:t>pieces</a:t>
            </a:r>
            <a:r>
              <a:rPr dirty="0" sz="2400" spc="-2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of</a:t>
            </a:r>
            <a:r>
              <a:rPr dirty="0" sz="2400" spc="-2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various</a:t>
            </a:r>
            <a:r>
              <a:rPr dirty="0" sz="2400" spc="-10">
                <a:latin typeface="Lucida Sans Unicode"/>
                <a:cs typeface="Lucida Sans Unicode"/>
              </a:rPr>
              <a:t> </a:t>
            </a:r>
            <a:r>
              <a:rPr dirty="0" sz="2400" spc="-20">
                <a:latin typeface="Lucida Sans Unicode"/>
                <a:cs typeface="Lucida Sans Unicode"/>
              </a:rPr>
              <a:t>multi-</a:t>
            </a:r>
            <a:r>
              <a:rPr dirty="0" sz="2400">
                <a:latin typeface="Lucida Sans Unicode"/>
                <a:cs typeface="Lucida Sans Unicode"/>
              </a:rPr>
              <a:t>functional</a:t>
            </a:r>
            <a:r>
              <a:rPr dirty="0" sz="2400" spc="-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sensors.</a:t>
            </a:r>
            <a:r>
              <a:rPr dirty="0" sz="2400" spc="-20">
                <a:latin typeface="Lucida Sans Unicode"/>
                <a:cs typeface="Lucida Sans Unicode"/>
              </a:rPr>
              <a:t> </a:t>
            </a:r>
            <a:r>
              <a:rPr dirty="0" sz="2400" spc="80">
                <a:latin typeface="Lucida Sans Unicode"/>
                <a:cs typeface="Lucida Sans Unicode"/>
              </a:rPr>
              <a:t>Among</a:t>
            </a:r>
            <a:r>
              <a:rPr dirty="0" sz="2400" spc="-2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them,</a:t>
            </a:r>
            <a:r>
              <a:rPr dirty="0" sz="2400" spc="-1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air</a:t>
            </a:r>
            <a:r>
              <a:rPr dirty="0" sz="2400" spc="-2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conditioning</a:t>
            </a:r>
            <a:r>
              <a:rPr dirty="0" sz="2400" spc="-1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sensors</a:t>
            </a:r>
            <a:r>
              <a:rPr dirty="0" sz="2400" spc="-15">
                <a:latin typeface="Lucida Sans Unicode"/>
                <a:cs typeface="Lucida Sans Unicode"/>
              </a:rPr>
              <a:t> </a:t>
            </a:r>
            <a:r>
              <a:rPr dirty="0" sz="2400" spc="75">
                <a:latin typeface="Lucida Sans Unicode"/>
                <a:cs typeface="Lucida Sans Unicode"/>
              </a:rPr>
              <a:t>cover </a:t>
            </a:r>
            <a:r>
              <a:rPr dirty="0" sz="2400">
                <a:latin typeface="Lucida Sans Unicode"/>
                <a:cs typeface="Lucida Sans Unicode"/>
              </a:rPr>
              <a:t>25%</a:t>
            </a:r>
            <a:r>
              <a:rPr dirty="0" sz="2400" spc="-10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of</a:t>
            </a:r>
            <a:r>
              <a:rPr dirty="0" sz="2400" spc="-9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the</a:t>
            </a:r>
            <a:r>
              <a:rPr dirty="0" sz="2400" spc="-95">
                <a:latin typeface="Lucida Sans Unicode"/>
                <a:cs typeface="Lucida Sans Unicode"/>
              </a:rPr>
              <a:t> </a:t>
            </a:r>
            <a:r>
              <a:rPr dirty="0" sz="2400" spc="55">
                <a:latin typeface="Lucida Sans Unicode"/>
                <a:cs typeface="Lucida Sans Unicode"/>
              </a:rPr>
              <a:t>global</a:t>
            </a:r>
            <a:r>
              <a:rPr dirty="0" sz="2400" spc="-100">
                <a:latin typeface="Lucida Sans Unicode"/>
                <a:cs typeface="Lucida Sans Unicode"/>
              </a:rPr>
              <a:t> </a:t>
            </a:r>
            <a:r>
              <a:rPr dirty="0" sz="2400" spc="50">
                <a:latin typeface="Lucida Sans Unicode"/>
                <a:cs typeface="Lucida Sans Unicode"/>
              </a:rPr>
              <a:t>market</a:t>
            </a:r>
            <a:r>
              <a:rPr dirty="0" sz="2400" spc="-85">
                <a:latin typeface="Lucida Sans Unicode"/>
                <a:cs typeface="Lucida Sans Unicode"/>
              </a:rPr>
              <a:t> </a:t>
            </a:r>
            <a:r>
              <a:rPr dirty="0" sz="2400" spc="75">
                <a:latin typeface="Lucida Sans Unicode"/>
                <a:cs typeface="Lucida Sans Unicode"/>
              </a:rPr>
              <a:t>share</a:t>
            </a:r>
            <a:r>
              <a:rPr dirty="0" sz="2400" spc="-100">
                <a:latin typeface="Lucida Sans Unicode"/>
                <a:cs typeface="Lucida Sans Unicode"/>
              </a:rPr>
              <a:t> </a:t>
            </a:r>
            <a:r>
              <a:rPr dirty="0" sz="2400" spc="140">
                <a:latin typeface="Lucida Sans Unicode"/>
                <a:cs typeface="Lucida Sans Unicode"/>
              </a:rPr>
              <a:t>and</a:t>
            </a:r>
            <a:r>
              <a:rPr dirty="0" sz="2400" spc="-90">
                <a:latin typeface="Lucida Sans Unicode"/>
                <a:cs typeface="Lucida Sans Unicode"/>
              </a:rPr>
              <a:t> </a:t>
            </a:r>
            <a:r>
              <a:rPr dirty="0" sz="2400" spc="85">
                <a:latin typeface="Lucida Sans Unicode"/>
                <a:cs typeface="Lucida Sans Unicode"/>
              </a:rPr>
              <a:t>cover</a:t>
            </a:r>
            <a:r>
              <a:rPr dirty="0" sz="2400" spc="-8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32%</a:t>
            </a:r>
            <a:r>
              <a:rPr dirty="0" sz="2400" spc="-110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of</a:t>
            </a:r>
            <a:r>
              <a:rPr dirty="0" sz="2400" spc="-95">
                <a:latin typeface="Lucida Sans Unicode"/>
                <a:cs typeface="Lucida Sans Unicode"/>
              </a:rPr>
              <a:t> </a:t>
            </a:r>
            <a:r>
              <a:rPr dirty="0" sz="2400">
                <a:latin typeface="Lucida Sans Unicode"/>
                <a:cs typeface="Lucida Sans Unicode"/>
              </a:rPr>
              <a:t>the</a:t>
            </a:r>
            <a:r>
              <a:rPr dirty="0" sz="2400" spc="-95">
                <a:latin typeface="Lucida Sans Unicode"/>
                <a:cs typeface="Lucida Sans Unicode"/>
              </a:rPr>
              <a:t> </a:t>
            </a:r>
            <a:r>
              <a:rPr dirty="0" sz="2400" spc="90">
                <a:latin typeface="Lucida Sans Unicode"/>
                <a:cs typeface="Lucida Sans Unicode"/>
              </a:rPr>
              <a:t>new</a:t>
            </a:r>
            <a:r>
              <a:rPr dirty="0" sz="2400" spc="-110">
                <a:latin typeface="Lucida Sans Unicode"/>
                <a:cs typeface="Lucida Sans Unicode"/>
              </a:rPr>
              <a:t> </a:t>
            </a:r>
            <a:r>
              <a:rPr dirty="0" sz="2400" spc="75">
                <a:latin typeface="Lucida Sans Unicode"/>
                <a:cs typeface="Lucida Sans Unicode"/>
              </a:rPr>
              <a:t>energy</a:t>
            </a:r>
            <a:r>
              <a:rPr dirty="0" sz="2400" spc="-90">
                <a:latin typeface="Lucida Sans Unicode"/>
                <a:cs typeface="Lucida Sans Unicode"/>
              </a:rPr>
              <a:t> </a:t>
            </a:r>
            <a:r>
              <a:rPr dirty="0" sz="2400" spc="60">
                <a:latin typeface="Lucida Sans Unicode"/>
                <a:cs typeface="Lucida Sans Unicode"/>
              </a:rPr>
              <a:t>vehicle</a:t>
            </a:r>
            <a:r>
              <a:rPr dirty="0" sz="2400" spc="-95">
                <a:latin typeface="Lucida Sans Unicode"/>
                <a:cs typeface="Lucida Sans Unicode"/>
              </a:rPr>
              <a:t> </a:t>
            </a:r>
            <a:r>
              <a:rPr dirty="0" sz="2400" spc="-10">
                <a:latin typeface="Lucida Sans Unicode"/>
                <a:cs typeface="Lucida Sans Unicode"/>
              </a:rPr>
              <a:t>market.</a:t>
            </a:r>
            <a:endParaRPr sz="2400">
              <a:latin typeface="Lucida Sans Unicode"/>
              <a:cs typeface="Lucida Sans Unicode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5925311"/>
            <a:ext cx="5202936" cy="3467100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6922261" y="6522973"/>
            <a:ext cx="8940800" cy="2425700"/>
            <a:chOff x="6922261" y="6522973"/>
            <a:chExt cx="8940800" cy="2425700"/>
          </a:xfrm>
        </p:grpSpPr>
        <p:sp>
          <p:nvSpPr>
            <p:cNvPr id="13" name="object 13"/>
            <p:cNvSpPr/>
            <p:nvPr/>
          </p:nvSpPr>
          <p:spPr>
            <a:xfrm>
              <a:off x="6934961" y="6535673"/>
              <a:ext cx="8915400" cy="2400300"/>
            </a:xfrm>
            <a:custGeom>
              <a:avLst/>
              <a:gdLst/>
              <a:ahLst/>
              <a:cxnLst/>
              <a:rect l="l" t="t" r="r" b="b"/>
              <a:pathLst>
                <a:path w="8915400" h="2400300">
                  <a:moveTo>
                    <a:pt x="8515350" y="0"/>
                  </a:moveTo>
                  <a:lnTo>
                    <a:pt x="400050" y="0"/>
                  </a:lnTo>
                  <a:lnTo>
                    <a:pt x="353388" y="2690"/>
                  </a:lnTo>
                  <a:lnTo>
                    <a:pt x="308310" y="10563"/>
                  </a:lnTo>
                  <a:lnTo>
                    <a:pt x="265114" y="23318"/>
                  </a:lnTo>
                  <a:lnTo>
                    <a:pt x="224101" y="40654"/>
                  </a:lnTo>
                  <a:lnTo>
                    <a:pt x="185570" y="62273"/>
                  </a:lnTo>
                  <a:lnTo>
                    <a:pt x="149822" y="87874"/>
                  </a:lnTo>
                  <a:lnTo>
                    <a:pt x="117157" y="117157"/>
                  </a:lnTo>
                  <a:lnTo>
                    <a:pt x="87874" y="149822"/>
                  </a:lnTo>
                  <a:lnTo>
                    <a:pt x="62273" y="185570"/>
                  </a:lnTo>
                  <a:lnTo>
                    <a:pt x="40654" y="224101"/>
                  </a:lnTo>
                  <a:lnTo>
                    <a:pt x="23318" y="265114"/>
                  </a:lnTo>
                  <a:lnTo>
                    <a:pt x="10563" y="308310"/>
                  </a:lnTo>
                  <a:lnTo>
                    <a:pt x="2690" y="353388"/>
                  </a:lnTo>
                  <a:lnTo>
                    <a:pt x="0" y="400050"/>
                  </a:lnTo>
                  <a:lnTo>
                    <a:pt x="0" y="2000250"/>
                  </a:lnTo>
                  <a:lnTo>
                    <a:pt x="2690" y="2046911"/>
                  </a:lnTo>
                  <a:lnTo>
                    <a:pt x="10563" y="2091989"/>
                  </a:lnTo>
                  <a:lnTo>
                    <a:pt x="23318" y="2135185"/>
                  </a:lnTo>
                  <a:lnTo>
                    <a:pt x="40654" y="2176198"/>
                  </a:lnTo>
                  <a:lnTo>
                    <a:pt x="62273" y="2214729"/>
                  </a:lnTo>
                  <a:lnTo>
                    <a:pt x="87874" y="2250477"/>
                  </a:lnTo>
                  <a:lnTo>
                    <a:pt x="117157" y="2283142"/>
                  </a:lnTo>
                  <a:lnTo>
                    <a:pt x="149822" y="2312425"/>
                  </a:lnTo>
                  <a:lnTo>
                    <a:pt x="185570" y="2338026"/>
                  </a:lnTo>
                  <a:lnTo>
                    <a:pt x="224101" y="2359645"/>
                  </a:lnTo>
                  <a:lnTo>
                    <a:pt x="265114" y="2376981"/>
                  </a:lnTo>
                  <a:lnTo>
                    <a:pt x="308310" y="2389736"/>
                  </a:lnTo>
                  <a:lnTo>
                    <a:pt x="353388" y="2397609"/>
                  </a:lnTo>
                  <a:lnTo>
                    <a:pt x="400050" y="2400300"/>
                  </a:lnTo>
                  <a:lnTo>
                    <a:pt x="8515350" y="2400300"/>
                  </a:lnTo>
                  <a:lnTo>
                    <a:pt x="8562011" y="2397609"/>
                  </a:lnTo>
                  <a:lnTo>
                    <a:pt x="8607089" y="2389736"/>
                  </a:lnTo>
                  <a:lnTo>
                    <a:pt x="8650285" y="2376981"/>
                  </a:lnTo>
                  <a:lnTo>
                    <a:pt x="8691298" y="2359645"/>
                  </a:lnTo>
                  <a:lnTo>
                    <a:pt x="8729829" y="2338026"/>
                  </a:lnTo>
                  <a:lnTo>
                    <a:pt x="8765577" y="2312425"/>
                  </a:lnTo>
                  <a:lnTo>
                    <a:pt x="8798242" y="2283142"/>
                  </a:lnTo>
                  <a:lnTo>
                    <a:pt x="8827525" y="2250477"/>
                  </a:lnTo>
                  <a:lnTo>
                    <a:pt x="8853126" y="2214729"/>
                  </a:lnTo>
                  <a:lnTo>
                    <a:pt x="8874745" y="2176198"/>
                  </a:lnTo>
                  <a:lnTo>
                    <a:pt x="8892081" y="2135185"/>
                  </a:lnTo>
                  <a:lnTo>
                    <a:pt x="8904836" y="2091989"/>
                  </a:lnTo>
                  <a:lnTo>
                    <a:pt x="8912709" y="2046911"/>
                  </a:lnTo>
                  <a:lnTo>
                    <a:pt x="8915400" y="2000250"/>
                  </a:lnTo>
                  <a:lnTo>
                    <a:pt x="8915400" y="400050"/>
                  </a:lnTo>
                  <a:lnTo>
                    <a:pt x="8912709" y="353388"/>
                  </a:lnTo>
                  <a:lnTo>
                    <a:pt x="8904836" y="308310"/>
                  </a:lnTo>
                  <a:lnTo>
                    <a:pt x="8892081" y="265114"/>
                  </a:lnTo>
                  <a:lnTo>
                    <a:pt x="8874745" y="224101"/>
                  </a:lnTo>
                  <a:lnTo>
                    <a:pt x="8853126" y="185570"/>
                  </a:lnTo>
                  <a:lnTo>
                    <a:pt x="8827525" y="149822"/>
                  </a:lnTo>
                  <a:lnTo>
                    <a:pt x="8798242" y="117157"/>
                  </a:lnTo>
                  <a:lnTo>
                    <a:pt x="8765577" y="87874"/>
                  </a:lnTo>
                  <a:lnTo>
                    <a:pt x="8729829" y="62273"/>
                  </a:lnTo>
                  <a:lnTo>
                    <a:pt x="8691298" y="40654"/>
                  </a:lnTo>
                  <a:lnTo>
                    <a:pt x="8650285" y="23318"/>
                  </a:lnTo>
                  <a:lnTo>
                    <a:pt x="8607089" y="10563"/>
                  </a:lnTo>
                  <a:lnTo>
                    <a:pt x="8562011" y="2690"/>
                  </a:lnTo>
                  <a:lnTo>
                    <a:pt x="8515350" y="0"/>
                  </a:lnTo>
                  <a:close/>
                </a:path>
              </a:pathLst>
            </a:custGeom>
            <a:solidFill>
              <a:srgbClr val="462E8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6934961" y="6535673"/>
              <a:ext cx="8915400" cy="2400300"/>
            </a:xfrm>
            <a:custGeom>
              <a:avLst/>
              <a:gdLst/>
              <a:ahLst/>
              <a:cxnLst/>
              <a:rect l="l" t="t" r="r" b="b"/>
              <a:pathLst>
                <a:path w="8915400" h="2400300">
                  <a:moveTo>
                    <a:pt x="0" y="400050"/>
                  </a:moveTo>
                  <a:lnTo>
                    <a:pt x="2690" y="353388"/>
                  </a:lnTo>
                  <a:lnTo>
                    <a:pt x="10563" y="308310"/>
                  </a:lnTo>
                  <a:lnTo>
                    <a:pt x="23318" y="265114"/>
                  </a:lnTo>
                  <a:lnTo>
                    <a:pt x="40654" y="224101"/>
                  </a:lnTo>
                  <a:lnTo>
                    <a:pt x="62273" y="185570"/>
                  </a:lnTo>
                  <a:lnTo>
                    <a:pt x="87874" y="149822"/>
                  </a:lnTo>
                  <a:lnTo>
                    <a:pt x="117157" y="117157"/>
                  </a:lnTo>
                  <a:lnTo>
                    <a:pt x="149822" y="87874"/>
                  </a:lnTo>
                  <a:lnTo>
                    <a:pt x="185570" y="62273"/>
                  </a:lnTo>
                  <a:lnTo>
                    <a:pt x="224101" y="40654"/>
                  </a:lnTo>
                  <a:lnTo>
                    <a:pt x="265114" y="23318"/>
                  </a:lnTo>
                  <a:lnTo>
                    <a:pt x="308310" y="10563"/>
                  </a:lnTo>
                  <a:lnTo>
                    <a:pt x="353388" y="2690"/>
                  </a:lnTo>
                  <a:lnTo>
                    <a:pt x="400050" y="0"/>
                  </a:lnTo>
                  <a:lnTo>
                    <a:pt x="8515350" y="0"/>
                  </a:lnTo>
                  <a:lnTo>
                    <a:pt x="8562011" y="2690"/>
                  </a:lnTo>
                  <a:lnTo>
                    <a:pt x="8607089" y="10563"/>
                  </a:lnTo>
                  <a:lnTo>
                    <a:pt x="8650285" y="23318"/>
                  </a:lnTo>
                  <a:lnTo>
                    <a:pt x="8691298" y="40654"/>
                  </a:lnTo>
                  <a:lnTo>
                    <a:pt x="8729829" y="62273"/>
                  </a:lnTo>
                  <a:lnTo>
                    <a:pt x="8765577" y="87874"/>
                  </a:lnTo>
                  <a:lnTo>
                    <a:pt x="8798242" y="117157"/>
                  </a:lnTo>
                  <a:lnTo>
                    <a:pt x="8827525" y="149822"/>
                  </a:lnTo>
                  <a:lnTo>
                    <a:pt x="8853126" y="185570"/>
                  </a:lnTo>
                  <a:lnTo>
                    <a:pt x="8874745" y="224101"/>
                  </a:lnTo>
                  <a:lnTo>
                    <a:pt x="8892081" y="265114"/>
                  </a:lnTo>
                  <a:lnTo>
                    <a:pt x="8904836" y="308310"/>
                  </a:lnTo>
                  <a:lnTo>
                    <a:pt x="8912709" y="353388"/>
                  </a:lnTo>
                  <a:lnTo>
                    <a:pt x="8915400" y="400050"/>
                  </a:lnTo>
                  <a:lnTo>
                    <a:pt x="8915400" y="2000250"/>
                  </a:lnTo>
                  <a:lnTo>
                    <a:pt x="8912709" y="2046911"/>
                  </a:lnTo>
                  <a:lnTo>
                    <a:pt x="8904836" y="2091989"/>
                  </a:lnTo>
                  <a:lnTo>
                    <a:pt x="8892081" y="2135185"/>
                  </a:lnTo>
                  <a:lnTo>
                    <a:pt x="8874745" y="2176198"/>
                  </a:lnTo>
                  <a:lnTo>
                    <a:pt x="8853126" y="2214729"/>
                  </a:lnTo>
                  <a:lnTo>
                    <a:pt x="8827525" y="2250477"/>
                  </a:lnTo>
                  <a:lnTo>
                    <a:pt x="8798242" y="2283142"/>
                  </a:lnTo>
                  <a:lnTo>
                    <a:pt x="8765577" y="2312425"/>
                  </a:lnTo>
                  <a:lnTo>
                    <a:pt x="8729829" y="2338026"/>
                  </a:lnTo>
                  <a:lnTo>
                    <a:pt x="8691298" y="2359645"/>
                  </a:lnTo>
                  <a:lnTo>
                    <a:pt x="8650285" y="2376981"/>
                  </a:lnTo>
                  <a:lnTo>
                    <a:pt x="8607089" y="2389736"/>
                  </a:lnTo>
                  <a:lnTo>
                    <a:pt x="8562011" y="2397609"/>
                  </a:lnTo>
                  <a:lnTo>
                    <a:pt x="8515350" y="2400300"/>
                  </a:lnTo>
                  <a:lnTo>
                    <a:pt x="400050" y="2400300"/>
                  </a:lnTo>
                  <a:lnTo>
                    <a:pt x="353388" y="2397609"/>
                  </a:lnTo>
                  <a:lnTo>
                    <a:pt x="308310" y="2389736"/>
                  </a:lnTo>
                  <a:lnTo>
                    <a:pt x="265114" y="2376981"/>
                  </a:lnTo>
                  <a:lnTo>
                    <a:pt x="224101" y="2359645"/>
                  </a:lnTo>
                  <a:lnTo>
                    <a:pt x="185570" y="2338026"/>
                  </a:lnTo>
                  <a:lnTo>
                    <a:pt x="149822" y="2312425"/>
                  </a:lnTo>
                  <a:lnTo>
                    <a:pt x="117157" y="2283142"/>
                  </a:lnTo>
                  <a:lnTo>
                    <a:pt x="87874" y="2250477"/>
                  </a:lnTo>
                  <a:lnTo>
                    <a:pt x="62273" y="2214729"/>
                  </a:lnTo>
                  <a:lnTo>
                    <a:pt x="40654" y="2176198"/>
                  </a:lnTo>
                  <a:lnTo>
                    <a:pt x="23318" y="2135185"/>
                  </a:lnTo>
                  <a:lnTo>
                    <a:pt x="10563" y="2091989"/>
                  </a:lnTo>
                  <a:lnTo>
                    <a:pt x="2690" y="2046911"/>
                  </a:lnTo>
                  <a:lnTo>
                    <a:pt x="0" y="2000250"/>
                  </a:lnTo>
                  <a:lnTo>
                    <a:pt x="0" y="400050"/>
                  </a:lnTo>
                  <a:close/>
                </a:path>
              </a:pathLst>
            </a:custGeom>
            <a:ln w="25400">
              <a:solidFill>
                <a:srgbClr val="462E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7345806" y="7061403"/>
            <a:ext cx="8091170" cy="13055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2800" spc="-20">
                <a:solidFill>
                  <a:srgbClr val="FFFFFF"/>
                </a:solidFill>
                <a:latin typeface="Calibri"/>
                <a:cs typeface="Calibri"/>
              </a:rPr>
              <a:t>Multi-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functional</a:t>
            </a:r>
            <a:r>
              <a:rPr dirty="0" sz="2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sensors</a:t>
            </a:r>
            <a:r>
              <a:rPr dirty="0" sz="28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such</a:t>
            </a:r>
            <a:r>
              <a:rPr dirty="0" sz="28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dirty="0" sz="2800" spc="-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temperature,</a:t>
            </a:r>
            <a:r>
              <a:rPr dirty="0" sz="28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humidity,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light,</a:t>
            </a:r>
            <a:r>
              <a:rPr dirty="0" sz="2800" spc="-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dirty="0" sz="28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40">
                <a:solidFill>
                  <a:srgbClr val="FFFFFF"/>
                </a:solidFill>
                <a:latin typeface="Calibri"/>
                <a:cs typeface="Calibri"/>
              </a:rPr>
              <a:t>air,</a:t>
            </a:r>
            <a:r>
              <a:rPr dirty="0" sz="28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dirty="0" sz="28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PTC</a:t>
            </a:r>
            <a:r>
              <a:rPr dirty="0" sz="28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heating</a:t>
            </a:r>
            <a:r>
              <a:rPr dirty="0" sz="2800" spc="-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systems</a:t>
            </a:r>
            <a:r>
              <a:rPr dirty="0" sz="28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25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endParaRPr sz="2800">
              <a:latin typeface="Calibri"/>
              <a:cs typeface="Calibri"/>
            </a:endParaRPr>
          </a:p>
          <a:p>
            <a:pPr algn="ctr" marL="2540">
              <a:lnSpc>
                <a:spcPct val="100000"/>
              </a:lnSpc>
              <a:spcBef>
                <a:spcPts val="5"/>
              </a:spcBef>
            </a:pP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new</a:t>
            </a:r>
            <a:r>
              <a:rPr dirty="0" sz="2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FFFFFF"/>
                </a:solidFill>
                <a:latin typeface="Calibri"/>
                <a:cs typeface="Calibri"/>
              </a:rPr>
              <a:t>energy</a:t>
            </a:r>
            <a:r>
              <a:rPr dirty="0" sz="2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vehicles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6072" y="2138172"/>
            <a:ext cx="8377555" cy="3819525"/>
            <a:chOff x="576072" y="2138172"/>
            <a:chExt cx="8377555" cy="3819525"/>
          </a:xfrm>
        </p:grpSpPr>
        <p:sp>
          <p:nvSpPr>
            <p:cNvPr id="3" name="object 3"/>
            <p:cNvSpPr/>
            <p:nvPr/>
          </p:nvSpPr>
          <p:spPr>
            <a:xfrm>
              <a:off x="576072" y="2138172"/>
              <a:ext cx="4189729" cy="3819525"/>
            </a:xfrm>
            <a:custGeom>
              <a:avLst/>
              <a:gdLst/>
              <a:ahLst/>
              <a:cxnLst/>
              <a:rect l="l" t="t" r="r" b="b"/>
              <a:pathLst>
                <a:path w="4189729" h="3819525">
                  <a:moveTo>
                    <a:pt x="4189476" y="0"/>
                  </a:moveTo>
                  <a:lnTo>
                    <a:pt x="0" y="0"/>
                  </a:lnTo>
                  <a:lnTo>
                    <a:pt x="0" y="3819144"/>
                  </a:lnTo>
                  <a:lnTo>
                    <a:pt x="4189476" y="3819144"/>
                  </a:lnTo>
                  <a:lnTo>
                    <a:pt x="4189476" y="0"/>
                  </a:lnTo>
                  <a:close/>
                </a:path>
              </a:pathLst>
            </a:custGeom>
            <a:solidFill>
              <a:srgbClr val="6B56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4765548" y="2138172"/>
              <a:ext cx="4188460" cy="3819525"/>
            </a:xfrm>
            <a:custGeom>
              <a:avLst/>
              <a:gdLst/>
              <a:ahLst/>
              <a:cxnLst/>
              <a:rect l="l" t="t" r="r" b="b"/>
              <a:pathLst>
                <a:path w="4188459" h="3819525">
                  <a:moveTo>
                    <a:pt x="4187952" y="0"/>
                  </a:moveTo>
                  <a:lnTo>
                    <a:pt x="0" y="0"/>
                  </a:lnTo>
                  <a:lnTo>
                    <a:pt x="0" y="3819144"/>
                  </a:lnTo>
                  <a:lnTo>
                    <a:pt x="4187952" y="3819144"/>
                  </a:lnTo>
                  <a:lnTo>
                    <a:pt x="4187952" y="0"/>
                  </a:lnTo>
                  <a:close/>
                </a:path>
              </a:pathLst>
            </a:custGeom>
            <a:solidFill>
              <a:srgbClr val="828F9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/>
          <p:nvPr/>
        </p:nvSpPr>
        <p:spPr>
          <a:xfrm>
            <a:off x="13149071" y="2154935"/>
            <a:ext cx="4189729" cy="3802379"/>
          </a:xfrm>
          <a:custGeom>
            <a:avLst/>
            <a:gdLst/>
            <a:ahLst/>
            <a:cxnLst/>
            <a:rect l="l" t="t" r="r" b="b"/>
            <a:pathLst>
              <a:path w="4189730" h="3802379">
                <a:moveTo>
                  <a:pt x="4189475" y="0"/>
                </a:moveTo>
                <a:lnTo>
                  <a:pt x="0" y="0"/>
                </a:lnTo>
                <a:lnTo>
                  <a:pt x="0" y="3802379"/>
                </a:lnTo>
                <a:lnTo>
                  <a:pt x="4189475" y="3802379"/>
                </a:lnTo>
                <a:lnTo>
                  <a:pt x="4189475" y="0"/>
                </a:lnTo>
                <a:close/>
              </a:path>
            </a:pathLst>
          </a:custGeom>
          <a:solidFill>
            <a:srgbClr val="80017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803273"/>
            <a:ext cx="13086080" cy="19050"/>
          </a:xfrm>
          <a:custGeom>
            <a:avLst/>
            <a:gdLst/>
            <a:ahLst/>
            <a:cxnLst/>
            <a:rect l="l" t="t" r="r" b="b"/>
            <a:pathLst>
              <a:path w="13086080" h="19050">
                <a:moveTo>
                  <a:pt x="13085826" y="0"/>
                </a:moveTo>
                <a:lnTo>
                  <a:pt x="0" y="0"/>
                </a:lnTo>
                <a:lnTo>
                  <a:pt x="0" y="19050"/>
                </a:lnTo>
                <a:lnTo>
                  <a:pt x="13085826" y="19050"/>
                </a:lnTo>
                <a:lnTo>
                  <a:pt x="13085826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7" name="object 7"/>
          <p:cNvGrpSpPr/>
          <p:nvPr/>
        </p:nvGrpSpPr>
        <p:grpSpPr>
          <a:xfrm>
            <a:off x="582168" y="5957315"/>
            <a:ext cx="16756380" cy="3810000"/>
            <a:chOff x="582168" y="5957315"/>
            <a:chExt cx="16756380" cy="3810000"/>
          </a:xfrm>
        </p:grpSpPr>
        <p:sp>
          <p:nvSpPr>
            <p:cNvPr id="8" name="object 8"/>
            <p:cNvSpPr/>
            <p:nvPr/>
          </p:nvSpPr>
          <p:spPr>
            <a:xfrm>
              <a:off x="8959596" y="5957315"/>
              <a:ext cx="4189729" cy="3810000"/>
            </a:xfrm>
            <a:custGeom>
              <a:avLst/>
              <a:gdLst/>
              <a:ahLst/>
              <a:cxnLst/>
              <a:rect l="l" t="t" r="r" b="b"/>
              <a:pathLst>
                <a:path w="4189730" h="3810000">
                  <a:moveTo>
                    <a:pt x="4189476" y="0"/>
                  </a:moveTo>
                  <a:lnTo>
                    <a:pt x="0" y="0"/>
                  </a:lnTo>
                  <a:lnTo>
                    <a:pt x="0" y="3810000"/>
                  </a:lnTo>
                  <a:lnTo>
                    <a:pt x="4189476" y="3810000"/>
                  </a:lnTo>
                  <a:lnTo>
                    <a:pt x="4189476" y="0"/>
                  </a:lnTo>
                  <a:close/>
                </a:path>
              </a:pathLst>
            </a:custGeom>
            <a:solidFill>
              <a:srgbClr val="6B56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4771644" y="5957315"/>
              <a:ext cx="4188460" cy="3810000"/>
            </a:xfrm>
            <a:custGeom>
              <a:avLst/>
              <a:gdLst/>
              <a:ahLst/>
              <a:cxnLst/>
              <a:rect l="l" t="t" r="r" b="b"/>
              <a:pathLst>
                <a:path w="4188459" h="3810000">
                  <a:moveTo>
                    <a:pt x="4187952" y="0"/>
                  </a:moveTo>
                  <a:lnTo>
                    <a:pt x="0" y="0"/>
                  </a:lnTo>
                  <a:lnTo>
                    <a:pt x="0" y="3810000"/>
                  </a:lnTo>
                  <a:lnTo>
                    <a:pt x="4187952" y="3810000"/>
                  </a:lnTo>
                  <a:lnTo>
                    <a:pt x="4187952" y="0"/>
                  </a:lnTo>
                  <a:close/>
                </a:path>
              </a:pathLst>
            </a:custGeom>
            <a:solidFill>
              <a:srgbClr val="4AC6E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3149072" y="5957315"/>
              <a:ext cx="4189729" cy="3810000"/>
            </a:xfrm>
            <a:custGeom>
              <a:avLst/>
              <a:gdLst/>
              <a:ahLst/>
              <a:cxnLst/>
              <a:rect l="l" t="t" r="r" b="b"/>
              <a:pathLst>
                <a:path w="4189730" h="3810000">
                  <a:moveTo>
                    <a:pt x="4189475" y="0"/>
                  </a:moveTo>
                  <a:lnTo>
                    <a:pt x="0" y="0"/>
                  </a:lnTo>
                  <a:lnTo>
                    <a:pt x="0" y="3810000"/>
                  </a:lnTo>
                  <a:lnTo>
                    <a:pt x="4189475" y="3810000"/>
                  </a:lnTo>
                  <a:lnTo>
                    <a:pt x="4189475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582168" y="5957315"/>
              <a:ext cx="4189729" cy="3810000"/>
            </a:xfrm>
            <a:custGeom>
              <a:avLst/>
              <a:gdLst/>
              <a:ahLst/>
              <a:cxnLst/>
              <a:rect l="l" t="t" r="r" b="b"/>
              <a:pathLst>
                <a:path w="4189729" h="3810000">
                  <a:moveTo>
                    <a:pt x="4189476" y="0"/>
                  </a:moveTo>
                  <a:lnTo>
                    <a:pt x="0" y="0"/>
                  </a:lnTo>
                  <a:lnTo>
                    <a:pt x="0" y="3810000"/>
                  </a:lnTo>
                  <a:lnTo>
                    <a:pt x="4189476" y="3810000"/>
                  </a:lnTo>
                  <a:lnTo>
                    <a:pt x="4189476" y="0"/>
                  </a:lnTo>
                  <a:close/>
                </a:path>
              </a:pathLst>
            </a:custGeom>
            <a:solidFill>
              <a:srgbClr val="24408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655726" y="437514"/>
            <a:ext cx="5409565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15">
                <a:solidFill>
                  <a:srgbClr val="462E89"/>
                </a:solidFill>
              </a:rPr>
              <a:t>Product</a:t>
            </a:r>
            <a:r>
              <a:rPr dirty="0" spc="-615">
                <a:solidFill>
                  <a:srgbClr val="462E89"/>
                </a:solidFill>
              </a:rPr>
              <a:t> </a:t>
            </a:r>
            <a:r>
              <a:rPr dirty="0" spc="-120">
                <a:solidFill>
                  <a:srgbClr val="462E89"/>
                </a:solidFill>
              </a:rPr>
              <a:t>Range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26719" y="2404109"/>
            <a:ext cx="155638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45">
                <a:solidFill>
                  <a:srgbClr val="FFFFFF"/>
                </a:solidFill>
                <a:latin typeface="Arial Black"/>
                <a:cs typeface="Arial Black"/>
              </a:rPr>
              <a:t>Antennas</a:t>
            </a:r>
            <a:endParaRPr sz="2400">
              <a:latin typeface="Arial Black"/>
              <a:cs typeface="Arial Black"/>
            </a:endParaRPr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06984" y="329184"/>
            <a:ext cx="4045898" cy="1275587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5050663" y="2404109"/>
            <a:ext cx="2962275" cy="3180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80">
                <a:solidFill>
                  <a:srgbClr val="462E89"/>
                </a:solidFill>
                <a:latin typeface="Arial Black"/>
                <a:cs typeface="Arial Black"/>
              </a:rPr>
              <a:t>Mobile</a:t>
            </a:r>
            <a:r>
              <a:rPr dirty="0" sz="2400" spc="-25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2400" spc="-10">
                <a:solidFill>
                  <a:srgbClr val="462E89"/>
                </a:solidFill>
                <a:latin typeface="Arial Black"/>
                <a:cs typeface="Arial Black"/>
              </a:rPr>
              <a:t>Broadband</a:t>
            </a:r>
            <a:endParaRPr sz="2400">
              <a:latin typeface="Arial Black"/>
              <a:cs typeface="Arial Black"/>
            </a:endParaRPr>
          </a:p>
          <a:p>
            <a:pPr marL="332740" indent="-19304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332740" algn="l"/>
              </a:tabLst>
            </a:pPr>
            <a:r>
              <a:rPr dirty="0" sz="1800" spc="-25">
                <a:solidFill>
                  <a:srgbClr val="462E89"/>
                </a:solidFill>
                <a:latin typeface="Lucida Sans Unicode"/>
                <a:cs typeface="Lucida Sans Unicode"/>
              </a:rPr>
              <a:t>IOT</a:t>
            </a:r>
            <a:endParaRPr sz="1800">
              <a:latin typeface="Lucida Sans Unicode"/>
              <a:cs typeface="Lucida Sans Unicode"/>
            </a:endParaRPr>
          </a:p>
          <a:p>
            <a:pPr marL="332740" indent="-193040">
              <a:lnSpc>
                <a:spcPct val="100000"/>
              </a:lnSpc>
              <a:spcBef>
                <a:spcPts val="745"/>
              </a:spcBef>
              <a:buFont typeface="Arial"/>
              <a:buChar char="•"/>
              <a:tabLst>
                <a:tab pos="332740" algn="l"/>
              </a:tabLst>
            </a:pPr>
            <a:r>
              <a:rPr dirty="0" sz="1800">
                <a:solidFill>
                  <a:srgbClr val="462E89"/>
                </a:solidFill>
                <a:latin typeface="Lucida Sans Unicode"/>
                <a:cs typeface="Lucida Sans Unicode"/>
              </a:rPr>
              <a:t>CPE (4G,</a:t>
            </a:r>
            <a:r>
              <a:rPr dirty="0" sz="1800" spc="2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75">
                <a:solidFill>
                  <a:srgbClr val="462E89"/>
                </a:solidFill>
                <a:latin typeface="Lucida Sans Unicode"/>
                <a:cs typeface="Lucida Sans Unicode"/>
              </a:rPr>
              <a:t>5G)</a:t>
            </a:r>
            <a:endParaRPr sz="1800">
              <a:latin typeface="Lucida Sans Unicode"/>
              <a:cs typeface="Lucida Sans Unicode"/>
            </a:endParaRPr>
          </a:p>
          <a:p>
            <a:pPr marL="333375" marR="758190" indent="-193675">
              <a:lnSpc>
                <a:spcPct val="133900"/>
              </a:lnSpc>
              <a:spcBef>
                <a:spcPts val="10"/>
              </a:spcBef>
              <a:buFont typeface="Arial"/>
              <a:buChar char="•"/>
              <a:tabLst>
                <a:tab pos="333375" algn="l"/>
              </a:tabLst>
            </a:pPr>
            <a:r>
              <a:rPr dirty="0" sz="1800">
                <a:solidFill>
                  <a:srgbClr val="462E89"/>
                </a:solidFill>
                <a:latin typeface="Lucida Sans Unicode"/>
                <a:cs typeface="Lucida Sans Unicode"/>
              </a:rPr>
              <a:t>Wireless</a:t>
            </a:r>
            <a:r>
              <a:rPr dirty="0" sz="1800" spc="8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462E89"/>
                </a:solidFill>
                <a:latin typeface="Lucida Sans Unicode"/>
                <a:cs typeface="Lucida Sans Unicode"/>
              </a:rPr>
              <a:t>Routers </a:t>
            </a:r>
            <a:r>
              <a:rPr dirty="0" sz="1800" spc="-55">
                <a:solidFill>
                  <a:srgbClr val="462E89"/>
                </a:solidFill>
                <a:latin typeface="Lucida Sans Unicode"/>
                <a:cs typeface="Lucida Sans Unicode"/>
              </a:rPr>
              <a:t>(ONT, </a:t>
            </a:r>
            <a:r>
              <a:rPr dirty="0" sz="1800" spc="-20">
                <a:solidFill>
                  <a:srgbClr val="462E89"/>
                </a:solidFill>
                <a:latin typeface="Lucida Sans Unicode"/>
                <a:cs typeface="Lucida Sans Unicode"/>
              </a:rPr>
              <a:t>ONU)</a:t>
            </a:r>
            <a:endParaRPr sz="1800">
              <a:latin typeface="Lucida Sans Unicode"/>
              <a:cs typeface="Lucida Sans Unicode"/>
            </a:endParaRPr>
          </a:p>
          <a:p>
            <a:pPr marL="332740" indent="-193040">
              <a:lnSpc>
                <a:spcPct val="100000"/>
              </a:lnSpc>
              <a:spcBef>
                <a:spcPts val="745"/>
              </a:spcBef>
              <a:buFont typeface="Arial"/>
              <a:buChar char="•"/>
              <a:tabLst>
                <a:tab pos="332740" algn="l"/>
              </a:tabLst>
            </a:pPr>
            <a:r>
              <a:rPr dirty="0" sz="1800" spc="40">
                <a:solidFill>
                  <a:srgbClr val="462E89"/>
                </a:solidFill>
                <a:latin typeface="Lucida Sans Unicode"/>
                <a:cs typeface="Lucida Sans Unicode"/>
              </a:rPr>
              <a:t>Repeaters</a:t>
            </a:r>
            <a:endParaRPr sz="1800">
              <a:latin typeface="Lucida Sans Unicode"/>
              <a:cs typeface="Lucida Sans Unicode"/>
            </a:endParaRPr>
          </a:p>
          <a:p>
            <a:pPr marL="332740" indent="-193040">
              <a:lnSpc>
                <a:spcPct val="100000"/>
              </a:lnSpc>
              <a:spcBef>
                <a:spcPts val="745"/>
              </a:spcBef>
              <a:buFont typeface="Arial"/>
              <a:buChar char="•"/>
              <a:tabLst>
                <a:tab pos="332740" algn="l"/>
              </a:tabLst>
            </a:pPr>
            <a:r>
              <a:rPr dirty="0" sz="1800" spc="-10">
                <a:solidFill>
                  <a:srgbClr val="462E89"/>
                </a:solidFill>
                <a:latin typeface="Lucida Sans Unicode"/>
                <a:cs typeface="Lucida Sans Unicode"/>
              </a:rPr>
              <a:t>Digital</a:t>
            </a:r>
            <a:r>
              <a:rPr dirty="0" sz="1800" spc="-13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462E89"/>
                </a:solidFill>
                <a:latin typeface="Lucida Sans Unicode"/>
                <a:cs typeface="Lucida Sans Unicode"/>
              </a:rPr>
              <a:t>DAS</a:t>
            </a:r>
            <a:endParaRPr sz="1800">
              <a:latin typeface="Lucida Sans Unicode"/>
              <a:cs typeface="Lucida Sans Unicode"/>
            </a:endParaRPr>
          </a:p>
          <a:p>
            <a:pPr marL="332740" indent="-193040">
              <a:lnSpc>
                <a:spcPct val="100000"/>
              </a:lnSpc>
              <a:spcBef>
                <a:spcPts val="735"/>
              </a:spcBef>
              <a:buFont typeface="Arial"/>
              <a:buChar char="•"/>
              <a:tabLst>
                <a:tab pos="332740" algn="l"/>
              </a:tabLst>
            </a:pPr>
            <a:r>
              <a:rPr dirty="0" sz="1800">
                <a:solidFill>
                  <a:srgbClr val="462E89"/>
                </a:solidFill>
                <a:latin typeface="Lucida Sans Unicode"/>
                <a:cs typeface="Lucida Sans Unicode"/>
              </a:rPr>
              <a:t>Unlicensed</a:t>
            </a:r>
            <a:r>
              <a:rPr dirty="0" sz="1800" spc="5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95">
                <a:solidFill>
                  <a:srgbClr val="462E89"/>
                </a:solidFill>
                <a:latin typeface="Lucida Sans Unicode"/>
                <a:cs typeface="Lucida Sans Unicode"/>
              </a:rPr>
              <a:t>Band</a:t>
            </a:r>
            <a:r>
              <a:rPr dirty="0" sz="1800" spc="10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462E89"/>
                </a:solidFill>
                <a:latin typeface="Lucida Sans Unicode"/>
                <a:cs typeface="Lucida Sans Unicode"/>
              </a:rPr>
              <a:t>Radio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665200" y="3190493"/>
            <a:ext cx="2423795" cy="2237105"/>
          </a:xfrm>
          <a:prstGeom prst="rect">
            <a:avLst/>
          </a:prstGeom>
        </p:spPr>
        <p:txBody>
          <a:bodyPr wrap="square" lIns="0" tIns="107315" rIns="0" bIns="0" rtlCol="0" vert="horz">
            <a:spAutoFit/>
          </a:bodyPr>
          <a:lstStyle/>
          <a:p>
            <a:pPr marL="205740" indent="-193040">
              <a:lnSpc>
                <a:spcPct val="100000"/>
              </a:lnSpc>
              <a:spcBef>
                <a:spcPts val="845"/>
              </a:spcBef>
              <a:buFont typeface="Arial"/>
              <a:buChar char="•"/>
              <a:tabLst>
                <a:tab pos="205740" algn="l"/>
              </a:tabLst>
            </a:pPr>
            <a:r>
              <a:rPr dirty="0" sz="1800" spc="-10">
                <a:solidFill>
                  <a:srgbClr val="D9D9D9"/>
                </a:solidFill>
                <a:latin typeface="Lucida Sans Unicode"/>
                <a:cs typeface="Lucida Sans Unicode"/>
              </a:rPr>
              <a:t>Telemetics</a:t>
            </a:r>
            <a:endParaRPr sz="1800">
              <a:latin typeface="Lucida Sans Unicode"/>
              <a:cs typeface="Lucida Sans Unicode"/>
            </a:endParaRPr>
          </a:p>
          <a:p>
            <a:pPr marL="205740" indent="-193040">
              <a:lnSpc>
                <a:spcPct val="100000"/>
              </a:lnSpc>
              <a:spcBef>
                <a:spcPts val="740"/>
              </a:spcBef>
              <a:buFont typeface="Arial"/>
              <a:buChar char="•"/>
              <a:tabLst>
                <a:tab pos="205740" algn="l"/>
              </a:tabLst>
            </a:pPr>
            <a:r>
              <a:rPr dirty="0" sz="1800" spc="-10">
                <a:solidFill>
                  <a:srgbClr val="D9D9D9"/>
                </a:solidFill>
                <a:latin typeface="Lucida Sans Unicode"/>
                <a:cs typeface="Lucida Sans Unicode"/>
              </a:rPr>
              <a:t>High</a:t>
            </a:r>
            <a:r>
              <a:rPr dirty="0" sz="1800" spc="-95">
                <a:solidFill>
                  <a:srgbClr val="D9D9D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50">
                <a:solidFill>
                  <a:srgbClr val="D9D9D9"/>
                </a:solidFill>
                <a:latin typeface="Lucida Sans Unicode"/>
                <a:cs typeface="Lucida Sans Unicode"/>
              </a:rPr>
              <a:t>Voltage</a:t>
            </a:r>
            <a:r>
              <a:rPr dirty="0" sz="1800" spc="-100">
                <a:solidFill>
                  <a:srgbClr val="D9D9D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75">
                <a:solidFill>
                  <a:srgbClr val="D9D9D9"/>
                </a:solidFill>
                <a:latin typeface="Lucida Sans Unicode"/>
                <a:cs typeface="Lucida Sans Unicode"/>
              </a:rPr>
              <a:t>Cable</a:t>
            </a:r>
            <a:endParaRPr sz="1800">
              <a:latin typeface="Lucida Sans Unicode"/>
              <a:cs typeface="Lucida Sans Unicode"/>
            </a:endParaRPr>
          </a:p>
          <a:p>
            <a:pPr marL="205740" indent="-193040">
              <a:lnSpc>
                <a:spcPct val="100000"/>
              </a:lnSpc>
              <a:spcBef>
                <a:spcPts val="750"/>
              </a:spcBef>
              <a:buFont typeface="Arial"/>
              <a:buChar char="•"/>
              <a:tabLst>
                <a:tab pos="205740" algn="l"/>
              </a:tabLst>
            </a:pPr>
            <a:r>
              <a:rPr dirty="0" sz="1800" spc="45">
                <a:solidFill>
                  <a:srgbClr val="D9D9D9"/>
                </a:solidFill>
                <a:latin typeface="Lucida Sans Unicode"/>
                <a:cs typeface="Lucida Sans Unicode"/>
              </a:rPr>
              <a:t>Busbar</a:t>
            </a:r>
            <a:endParaRPr sz="1800">
              <a:latin typeface="Lucida Sans Unicode"/>
              <a:cs typeface="Lucida Sans Unicode"/>
            </a:endParaRPr>
          </a:p>
          <a:p>
            <a:pPr marL="205740" indent="-193040">
              <a:lnSpc>
                <a:spcPct val="100000"/>
              </a:lnSpc>
              <a:spcBef>
                <a:spcPts val="730"/>
              </a:spcBef>
              <a:buFont typeface="Arial"/>
              <a:buChar char="•"/>
              <a:tabLst>
                <a:tab pos="205740" algn="l"/>
              </a:tabLst>
            </a:pPr>
            <a:r>
              <a:rPr dirty="0" sz="1800" spc="-10">
                <a:solidFill>
                  <a:srgbClr val="D9D9D9"/>
                </a:solidFill>
                <a:latin typeface="Lucida Sans Unicode"/>
                <a:cs typeface="Lucida Sans Unicode"/>
              </a:rPr>
              <a:t>Sensors</a:t>
            </a:r>
            <a:endParaRPr sz="1800">
              <a:latin typeface="Lucida Sans Unicode"/>
              <a:cs typeface="Lucida Sans Unicode"/>
            </a:endParaRPr>
          </a:p>
          <a:p>
            <a:pPr marL="205740" indent="-193040">
              <a:lnSpc>
                <a:spcPct val="100000"/>
              </a:lnSpc>
              <a:spcBef>
                <a:spcPts val="745"/>
              </a:spcBef>
              <a:buFont typeface="Arial"/>
              <a:buChar char="•"/>
              <a:tabLst>
                <a:tab pos="205740" algn="l"/>
              </a:tabLst>
            </a:pPr>
            <a:r>
              <a:rPr dirty="0" sz="1800" spc="40">
                <a:solidFill>
                  <a:srgbClr val="D9D9D9"/>
                </a:solidFill>
                <a:latin typeface="Lucida Sans Unicode"/>
                <a:cs typeface="Lucida Sans Unicode"/>
              </a:rPr>
              <a:t>Antennas</a:t>
            </a:r>
            <a:endParaRPr sz="1800">
              <a:latin typeface="Lucida Sans Unicode"/>
              <a:cs typeface="Lucida Sans Unicode"/>
            </a:endParaRPr>
          </a:p>
          <a:p>
            <a:pPr marL="205740" indent="-193040">
              <a:lnSpc>
                <a:spcPct val="100000"/>
              </a:lnSpc>
              <a:spcBef>
                <a:spcPts val="745"/>
              </a:spcBef>
              <a:buFont typeface="Arial"/>
              <a:buChar char="•"/>
              <a:tabLst>
                <a:tab pos="205740" algn="l"/>
              </a:tabLst>
            </a:pPr>
            <a:r>
              <a:rPr dirty="0" sz="1800" spc="-25">
                <a:solidFill>
                  <a:srgbClr val="D9D9D9"/>
                </a:solidFill>
                <a:latin typeface="Lucida Sans Unicode"/>
                <a:cs typeface="Lucida Sans Unicode"/>
              </a:rPr>
              <a:t>ESA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99591" y="6395161"/>
            <a:ext cx="188595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20">
                <a:solidFill>
                  <a:srgbClr val="FFFFFF"/>
                </a:solidFill>
                <a:latin typeface="Arial Black"/>
                <a:cs typeface="Arial Black"/>
              </a:rPr>
              <a:t>Fiber</a:t>
            </a:r>
            <a:r>
              <a:rPr dirty="0" sz="2400" spc="-254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400" spc="-80">
                <a:solidFill>
                  <a:srgbClr val="FFFFFF"/>
                </a:solidFill>
                <a:latin typeface="Arial Black"/>
                <a:cs typeface="Arial Black"/>
              </a:rPr>
              <a:t>Optics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94663" y="7182104"/>
            <a:ext cx="2697480" cy="1132205"/>
          </a:xfrm>
          <a:prstGeom prst="rect">
            <a:avLst/>
          </a:prstGeom>
        </p:spPr>
        <p:txBody>
          <a:bodyPr wrap="square" lIns="0" tIns="106680" rIns="0" bIns="0" rtlCol="0" vert="horz">
            <a:spAutoFit/>
          </a:bodyPr>
          <a:lstStyle/>
          <a:p>
            <a:pPr marL="205740" indent="-193040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205740" algn="l"/>
              </a:tabLst>
            </a:pPr>
            <a:r>
              <a:rPr dirty="0" sz="1800">
                <a:solidFill>
                  <a:srgbClr val="D9D9D9"/>
                </a:solidFill>
                <a:latin typeface="Lucida Sans Unicode"/>
                <a:cs typeface="Lucida Sans Unicode"/>
              </a:rPr>
              <a:t>Photos</a:t>
            </a:r>
            <a:r>
              <a:rPr dirty="0" sz="1800" spc="20">
                <a:solidFill>
                  <a:srgbClr val="D9D9D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D9D9D9"/>
                </a:solidFill>
                <a:latin typeface="Lucida Sans Unicode"/>
                <a:cs typeface="Lucida Sans Unicode"/>
              </a:rPr>
              <a:t>Technologies</a:t>
            </a:r>
            <a:endParaRPr sz="1800">
              <a:latin typeface="Lucida Sans Unicode"/>
              <a:cs typeface="Lucida Sans Unicode"/>
            </a:endParaRPr>
          </a:p>
          <a:p>
            <a:pPr marL="205740" indent="-193040">
              <a:lnSpc>
                <a:spcPct val="100000"/>
              </a:lnSpc>
              <a:spcBef>
                <a:spcPts val="745"/>
              </a:spcBef>
              <a:buFont typeface="Arial"/>
              <a:buChar char="•"/>
              <a:tabLst>
                <a:tab pos="205740" algn="l"/>
              </a:tabLst>
            </a:pPr>
            <a:r>
              <a:rPr dirty="0" sz="1800" spc="-170">
                <a:solidFill>
                  <a:srgbClr val="D9D9D9"/>
                </a:solidFill>
                <a:latin typeface="Lucida Sans Unicode"/>
                <a:cs typeface="Lucida Sans Unicode"/>
              </a:rPr>
              <a:t>FTTx</a:t>
            </a:r>
            <a:r>
              <a:rPr dirty="0" sz="1800" spc="30">
                <a:solidFill>
                  <a:srgbClr val="D9D9D9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D9D9D9"/>
                </a:solidFill>
                <a:latin typeface="Lucida Sans Unicode"/>
                <a:cs typeface="Lucida Sans Unicode"/>
              </a:rPr>
              <a:t>Active</a:t>
            </a:r>
            <a:r>
              <a:rPr dirty="0" sz="1800" spc="5">
                <a:solidFill>
                  <a:srgbClr val="D9D9D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D9D9D9"/>
                </a:solidFill>
                <a:latin typeface="Lucida Sans Unicode"/>
                <a:cs typeface="Lucida Sans Unicode"/>
              </a:rPr>
              <a:t>Solutions</a:t>
            </a:r>
            <a:endParaRPr sz="1800">
              <a:latin typeface="Lucida Sans Unicode"/>
              <a:cs typeface="Lucida Sans Unicode"/>
            </a:endParaRPr>
          </a:p>
          <a:p>
            <a:pPr marL="205740" indent="-193040">
              <a:lnSpc>
                <a:spcPct val="100000"/>
              </a:lnSpc>
              <a:spcBef>
                <a:spcPts val="745"/>
              </a:spcBef>
              <a:buFont typeface="Arial"/>
              <a:buChar char="•"/>
              <a:tabLst>
                <a:tab pos="205740" algn="l"/>
              </a:tabLst>
            </a:pPr>
            <a:r>
              <a:rPr dirty="0" sz="1800" spc="-170">
                <a:solidFill>
                  <a:srgbClr val="D9D9D9"/>
                </a:solidFill>
                <a:latin typeface="Lucida Sans Unicode"/>
                <a:cs typeface="Lucida Sans Unicode"/>
              </a:rPr>
              <a:t>FTTx</a:t>
            </a:r>
            <a:r>
              <a:rPr dirty="0" sz="1800" spc="-75">
                <a:solidFill>
                  <a:srgbClr val="D9D9D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50">
                <a:solidFill>
                  <a:srgbClr val="D9D9D9"/>
                </a:solidFill>
                <a:latin typeface="Lucida Sans Unicode"/>
                <a:cs typeface="Lucida Sans Unicode"/>
              </a:rPr>
              <a:t>Passive</a:t>
            </a:r>
            <a:r>
              <a:rPr dirty="0" sz="1800" spc="-95">
                <a:solidFill>
                  <a:srgbClr val="D9D9D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D9D9D9"/>
                </a:solidFill>
                <a:latin typeface="Lucida Sans Unicode"/>
                <a:cs typeface="Lucida Sans Unicode"/>
              </a:rPr>
              <a:t>Solutions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470128" y="6395161"/>
            <a:ext cx="212090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5">
                <a:latin typeface="Arial Black"/>
                <a:cs typeface="Arial Black"/>
              </a:rPr>
              <a:t>Green</a:t>
            </a:r>
            <a:r>
              <a:rPr dirty="0" sz="2400" spc="-280">
                <a:latin typeface="Arial Black"/>
                <a:cs typeface="Arial Black"/>
              </a:rPr>
              <a:t> </a:t>
            </a:r>
            <a:r>
              <a:rPr dirty="0" sz="2400" spc="-70">
                <a:latin typeface="Arial Black"/>
                <a:cs typeface="Arial Black"/>
              </a:rPr>
              <a:t>Energy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665200" y="7182104"/>
            <a:ext cx="3263265" cy="1132205"/>
          </a:xfrm>
          <a:prstGeom prst="rect">
            <a:avLst/>
          </a:prstGeom>
        </p:spPr>
        <p:txBody>
          <a:bodyPr wrap="square" lIns="0" tIns="106680" rIns="0" bIns="0" rtlCol="0" vert="horz">
            <a:spAutoFit/>
          </a:bodyPr>
          <a:lstStyle/>
          <a:p>
            <a:pPr marL="205740" indent="-193040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205740" algn="l"/>
              </a:tabLst>
            </a:pPr>
            <a:r>
              <a:rPr dirty="0" sz="1800" spc="-30">
                <a:latin typeface="Lucida Sans Unicode"/>
                <a:cs typeface="Lucida Sans Unicode"/>
              </a:rPr>
              <a:t>Lithium</a:t>
            </a:r>
            <a:r>
              <a:rPr dirty="0" sz="1800" spc="-90">
                <a:latin typeface="Lucida Sans Unicode"/>
                <a:cs typeface="Lucida Sans Unicode"/>
              </a:rPr>
              <a:t> </a:t>
            </a:r>
            <a:r>
              <a:rPr dirty="0" sz="1800" spc="35">
                <a:latin typeface="Lucida Sans Unicode"/>
                <a:cs typeface="Lucida Sans Unicode"/>
              </a:rPr>
              <a:t>Battery</a:t>
            </a:r>
            <a:endParaRPr sz="1800">
              <a:latin typeface="Lucida Sans Unicode"/>
              <a:cs typeface="Lucida Sans Unicode"/>
            </a:endParaRPr>
          </a:p>
          <a:p>
            <a:pPr marL="205740" indent="-193040">
              <a:lnSpc>
                <a:spcPct val="100000"/>
              </a:lnSpc>
              <a:spcBef>
                <a:spcPts val="745"/>
              </a:spcBef>
              <a:buFont typeface="Arial"/>
              <a:buChar char="•"/>
              <a:tabLst>
                <a:tab pos="205740" algn="l"/>
              </a:tabLst>
            </a:pPr>
            <a:r>
              <a:rPr dirty="0" sz="1800">
                <a:latin typeface="Lucida Sans Unicode"/>
                <a:cs typeface="Lucida Sans Unicode"/>
              </a:rPr>
              <a:t>Solar</a:t>
            </a:r>
            <a:r>
              <a:rPr dirty="0" sz="1800" spc="8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Invertors</a:t>
            </a:r>
            <a:endParaRPr sz="1800">
              <a:latin typeface="Lucida Sans Unicode"/>
              <a:cs typeface="Lucida Sans Unicode"/>
            </a:endParaRPr>
          </a:p>
          <a:p>
            <a:pPr marL="205740" indent="-193040">
              <a:lnSpc>
                <a:spcPct val="100000"/>
              </a:lnSpc>
              <a:spcBef>
                <a:spcPts val="745"/>
              </a:spcBef>
              <a:buFont typeface="Arial"/>
              <a:buChar char="•"/>
              <a:tabLst>
                <a:tab pos="205740" algn="l"/>
              </a:tabLst>
            </a:pPr>
            <a:r>
              <a:rPr dirty="0" sz="1800">
                <a:latin typeface="Lucida Sans Unicode"/>
                <a:cs typeface="Lucida Sans Unicode"/>
              </a:rPr>
              <a:t>Hydrogen-</a:t>
            </a:r>
            <a:r>
              <a:rPr dirty="0" sz="1800" spc="95">
                <a:latin typeface="Lucida Sans Unicode"/>
                <a:cs typeface="Lucida Sans Unicode"/>
              </a:rPr>
              <a:t>Based </a:t>
            </a:r>
            <a:r>
              <a:rPr dirty="0" sz="1800" spc="-10">
                <a:latin typeface="Lucida Sans Unicode"/>
                <a:cs typeface="Lucida Sans Unicode"/>
              </a:rPr>
              <a:t>Solutions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213595" y="6336653"/>
            <a:ext cx="3824604" cy="2379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45085" marR="165100">
              <a:lnSpc>
                <a:spcPct val="117900"/>
              </a:lnSpc>
              <a:spcBef>
                <a:spcPts val="95"/>
              </a:spcBef>
            </a:pPr>
            <a:r>
              <a:rPr dirty="0" sz="2400" spc="-70">
                <a:solidFill>
                  <a:srgbClr val="FFFFFF"/>
                </a:solidFill>
                <a:latin typeface="Arial Black"/>
                <a:cs typeface="Arial Black"/>
              </a:rPr>
              <a:t>Industrial</a:t>
            </a:r>
            <a:r>
              <a:rPr dirty="0" sz="2400" spc="-21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400" spc="-90">
                <a:solidFill>
                  <a:srgbClr val="FFFFFF"/>
                </a:solidFill>
                <a:latin typeface="Arial Black"/>
                <a:cs typeface="Arial Black"/>
              </a:rPr>
              <a:t>Interconnect </a:t>
            </a:r>
            <a:r>
              <a:rPr dirty="0" sz="2400" spc="-10">
                <a:solidFill>
                  <a:srgbClr val="FFFFFF"/>
                </a:solidFill>
                <a:latin typeface="Arial Black"/>
                <a:cs typeface="Arial Black"/>
              </a:rPr>
              <a:t>Solutions</a:t>
            </a:r>
            <a:endParaRPr sz="2400">
              <a:latin typeface="Arial Black"/>
              <a:cs typeface="Arial Black"/>
            </a:endParaRPr>
          </a:p>
          <a:p>
            <a:pPr marL="205740" indent="-193040">
              <a:lnSpc>
                <a:spcPct val="100000"/>
              </a:lnSpc>
              <a:spcBef>
                <a:spcPts val="890"/>
              </a:spcBef>
              <a:buFont typeface="Arial"/>
              <a:buChar char="•"/>
              <a:tabLst>
                <a:tab pos="205740" algn="l"/>
              </a:tabLst>
            </a:pPr>
            <a:r>
              <a:rPr dirty="0" sz="1800">
                <a:latin typeface="Lucida Sans Unicode"/>
                <a:cs typeface="Lucida Sans Unicode"/>
              </a:rPr>
              <a:t>Rail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60">
                <a:latin typeface="Lucida Sans Unicode"/>
                <a:cs typeface="Lucida Sans Unicode"/>
              </a:rPr>
              <a:t>system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315">
                <a:latin typeface="Lucida Sans Unicode"/>
                <a:cs typeface="Lucida Sans Unicode"/>
              </a:rPr>
              <a:t>–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traction,</a:t>
            </a:r>
            <a:r>
              <a:rPr dirty="0" sz="1800" spc="-12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coupling,</a:t>
            </a:r>
            <a:endParaRPr sz="1800">
              <a:latin typeface="Lucida Sans Unicode"/>
              <a:cs typeface="Lucida Sans Unicode"/>
            </a:endParaRPr>
          </a:p>
          <a:p>
            <a:pPr marL="205740">
              <a:lnSpc>
                <a:spcPct val="100000"/>
              </a:lnSpc>
              <a:spcBef>
                <a:spcPts val="745"/>
              </a:spcBef>
            </a:pPr>
            <a:r>
              <a:rPr dirty="0" sz="1800" spc="-10">
                <a:latin typeface="Lucida Sans Unicode"/>
                <a:cs typeface="Lucida Sans Unicode"/>
              </a:rPr>
              <a:t>braking</a:t>
            </a:r>
            <a:endParaRPr sz="1800">
              <a:latin typeface="Lucida Sans Unicode"/>
              <a:cs typeface="Lucida Sans Unicode"/>
            </a:endParaRPr>
          </a:p>
          <a:p>
            <a:pPr marL="205740" indent="-193040">
              <a:lnSpc>
                <a:spcPct val="100000"/>
              </a:lnSpc>
              <a:spcBef>
                <a:spcPts val="745"/>
              </a:spcBef>
              <a:buFont typeface="Arial"/>
              <a:buChar char="•"/>
              <a:tabLst>
                <a:tab pos="205740" algn="l"/>
              </a:tabLst>
            </a:pPr>
            <a:r>
              <a:rPr dirty="0" sz="1800" spc="-55">
                <a:latin typeface="Lucida Sans Unicode"/>
                <a:cs typeface="Lucida Sans Unicode"/>
              </a:rPr>
              <a:t>Off-</a:t>
            </a:r>
            <a:r>
              <a:rPr dirty="0" sz="1800" spc="-10">
                <a:latin typeface="Lucida Sans Unicode"/>
                <a:cs typeface="Lucida Sans Unicode"/>
              </a:rPr>
              <a:t>shore</a:t>
            </a:r>
            <a:endParaRPr sz="1800">
              <a:latin typeface="Lucida Sans Unicode"/>
              <a:cs typeface="Lucida Sans Unicode"/>
            </a:endParaRPr>
          </a:p>
          <a:p>
            <a:pPr marL="205740" indent="-193040">
              <a:lnSpc>
                <a:spcPct val="100000"/>
              </a:lnSpc>
              <a:spcBef>
                <a:spcPts val="730"/>
              </a:spcBef>
              <a:buFont typeface="Arial"/>
              <a:buChar char="•"/>
              <a:tabLst>
                <a:tab pos="205740" algn="l"/>
              </a:tabLst>
            </a:pPr>
            <a:r>
              <a:rPr dirty="0" sz="1800" spc="-10">
                <a:latin typeface="Lucida Sans Unicode"/>
                <a:cs typeface="Lucida Sans Unicode"/>
              </a:rPr>
              <a:t>Civil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aviation</a:t>
            </a:r>
            <a:endParaRPr sz="1800">
              <a:latin typeface="Lucida Sans Unicode"/>
              <a:cs typeface="Lucida Sans Unicode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7379207" y="2747772"/>
            <a:ext cx="1442085" cy="2301240"/>
            <a:chOff x="7379207" y="2747772"/>
            <a:chExt cx="1442085" cy="2301240"/>
          </a:xfrm>
        </p:grpSpPr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98891" y="3561588"/>
              <a:ext cx="922020" cy="117500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85303" y="4018788"/>
              <a:ext cx="580644" cy="103022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79207" y="2747772"/>
              <a:ext cx="673607" cy="1181100"/>
            </a:xfrm>
            <a:prstGeom prst="rect">
              <a:avLst/>
            </a:prstGeom>
          </p:spPr>
        </p:pic>
      </p:grpSp>
      <p:pic>
        <p:nvPicPr>
          <p:cNvPr id="26" name="object 2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210561" y="1988057"/>
            <a:ext cx="3375405" cy="3374389"/>
          </a:xfrm>
          <a:prstGeom prst="rect">
            <a:avLst/>
          </a:prstGeom>
        </p:spPr>
      </p:pic>
      <p:grpSp>
        <p:nvGrpSpPr>
          <p:cNvPr id="27" name="object 27"/>
          <p:cNvGrpSpPr/>
          <p:nvPr/>
        </p:nvGrpSpPr>
        <p:grpSpPr>
          <a:xfrm>
            <a:off x="7898892" y="8567928"/>
            <a:ext cx="5133340" cy="1199515"/>
            <a:chOff x="7898892" y="8567928"/>
            <a:chExt cx="5133340" cy="1199515"/>
          </a:xfrm>
        </p:grpSpPr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898892" y="8567928"/>
              <a:ext cx="1124711" cy="119938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94948" y="8577072"/>
              <a:ext cx="1636775" cy="929639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994054" y="3240151"/>
            <a:ext cx="3575685" cy="2237105"/>
          </a:xfrm>
          <a:prstGeom prst="rect">
            <a:avLst/>
          </a:prstGeom>
        </p:spPr>
        <p:txBody>
          <a:bodyPr wrap="square" lIns="0" tIns="106680" rIns="0" bIns="0" rtlCol="0" vert="horz">
            <a:spAutoFit/>
          </a:bodyPr>
          <a:lstStyle/>
          <a:p>
            <a:pPr marL="205740" indent="-193040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205740" algn="l"/>
              </a:tabLst>
            </a:pPr>
            <a:r>
              <a:rPr dirty="0" sz="1800" spc="95">
                <a:solidFill>
                  <a:srgbClr val="D9D9D9"/>
                </a:solidFill>
                <a:latin typeface="Lucida Sans Unicode"/>
                <a:cs typeface="Lucida Sans Unicode"/>
              </a:rPr>
              <a:t>Base</a:t>
            </a:r>
            <a:r>
              <a:rPr dirty="0" sz="1800" spc="-90">
                <a:solidFill>
                  <a:srgbClr val="D9D9D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D9D9D9"/>
                </a:solidFill>
                <a:latin typeface="Lucida Sans Unicode"/>
                <a:cs typeface="Lucida Sans Unicode"/>
              </a:rPr>
              <a:t>Station</a:t>
            </a:r>
            <a:endParaRPr sz="1800">
              <a:latin typeface="Lucida Sans Unicode"/>
              <a:cs typeface="Lucida Sans Unicode"/>
            </a:endParaRPr>
          </a:p>
          <a:p>
            <a:pPr marL="205740" indent="-193040">
              <a:lnSpc>
                <a:spcPct val="100000"/>
              </a:lnSpc>
              <a:spcBef>
                <a:spcPts val="745"/>
              </a:spcBef>
              <a:buFont typeface="Arial"/>
              <a:buChar char="•"/>
              <a:tabLst>
                <a:tab pos="205740" algn="l"/>
              </a:tabLst>
            </a:pPr>
            <a:r>
              <a:rPr dirty="0" sz="1800">
                <a:solidFill>
                  <a:srgbClr val="D9D9D9"/>
                </a:solidFill>
                <a:latin typeface="Lucida Sans Unicode"/>
                <a:cs typeface="Lucida Sans Unicode"/>
              </a:rPr>
              <a:t>Omni-</a:t>
            </a:r>
            <a:r>
              <a:rPr dirty="0" sz="1800" spc="-10">
                <a:solidFill>
                  <a:srgbClr val="D9D9D9"/>
                </a:solidFill>
                <a:latin typeface="Lucida Sans Unicode"/>
                <a:cs typeface="Lucida Sans Unicode"/>
              </a:rPr>
              <a:t>Directional</a:t>
            </a:r>
            <a:endParaRPr sz="1800">
              <a:latin typeface="Lucida Sans Unicode"/>
              <a:cs typeface="Lucida Sans Unicode"/>
            </a:endParaRPr>
          </a:p>
          <a:p>
            <a:pPr marL="205740" indent="-193040">
              <a:lnSpc>
                <a:spcPct val="100000"/>
              </a:lnSpc>
              <a:spcBef>
                <a:spcPts val="745"/>
              </a:spcBef>
              <a:buFont typeface="Arial"/>
              <a:buChar char="•"/>
              <a:tabLst>
                <a:tab pos="205740" algn="l"/>
              </a:tabLst>
            </a:pPr>
            <a:r>
              <a:rPr dirty="0" sz="1800">
                <a:solidFill>
                  <a:srgbClr val="D9D9D9"/>
                </a:solidFill>
                <a:latin typeface="Lucida Sans Unicode"/>
                <a:cs typeface="Lucida Sans Unicode"/>
              </a:rPr>
              <a:t>DAS</a:t>
            </a:r>
            <a:r>
              <a:rPr dirty="0" sz="1800" spc="-100">
                <a:solidFill>
                  <a:srgbClr val="D9D9D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75">
                <a:solidFill>
                  <a:srgbClr val="D9D9D9"/>
                </a:solidFill>
                <a:latin typeface="Lucida Sans Unicode"/>
                <a:cs typeface="Lucida Sans Unicode"/>
              </a:rPr>
              <a:t>&amp;</a:t>
            </a:r>
            <a:r>
              <a:rPr dirty="0" sz="1800" spc="-110">
                <a:solidFill>
                  <a:srgbClr val="D9D9D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50">
                <a:solidFill>
                  <a:srgbClr val="D9D9D9"/>
                </a:solidFill>
                <a:latin typeface="Lucida Sans Unicode"/>
                <a:cs typeface="Lucida Sans Unicode"/>
              </a:rPr>
              <a:t>Small</a:t>
            </a:r>
            <a:r>
              <a:rPr dirty="0" sz="1800" spc="-95">
                <a:solidFill>
                  <a:srgbClr val="D9D9D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0">
                <a:solidFill>
                  <a:srgbClr val="D9D9D9"/>
                </a:solidFill>
                <a:latin typeface="Lucida Sans Unicode"/>
                <a:cs typeface="Lucida Sans Unicode"/>
              </a:rPr>
              <a:t>Cell</a:t>
            </a:r>
            <a:endParaRPr sz="1800">
              <a:latin typeface="Lucida Sans Unicode"/>
              <a:cs typeface="Lucida Sans Unicode"/>
            </a:endParaRPr>
          </a:p>
          <a:p>
            <a:pPr marL="205740" indent="-193040">
              <a:lnSpc>
                <a:spcPct val="100000"/>
              </a:lnSpc>
              <a:spcBef>
                <a:spcPts val="730"/>
              </a:spcBef>
              <a:buFont typeface="Arial"/>
              <a:buChar char="•"/>
              <a:tabLst>
                <a:tab pos="205740" algn="l"/>
              </a:tabLst>
            </a:pPr>
            <a:r>
              <a:rPr dirty="0" sz="1800" spc="45">
                <a:solidFill>
                  <a:srgbClr val="D9D9D9"/>
                </a:solidFill>
                <a:latin typeface="Lucida Sans Unicode"/>
                <a:cs typeface="Lucida Sans Unicode"/>
              </a:rPr>
              <a:t>Massive</a:t>
            </a:r>
            <a:r>
              <a:rPr dirty="0" sz="1800" spc="-90">
                <a:solidFill>
                  <a:srgbClr val="D9D9D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0">
                <a:solidFill>
                  <a:srgbClr val="D9D9D9"/>
                </a:solidFill>
                <a:latin typeface="Lucida Sans Unicode"/>
                <a:cs typeface="Lucida Sans Unicode"/>
              </a:rPr>
              <a:t>MIMO</a:t>
            </a:r>
            <a:endParaRPr sz="1800">
              <a:latin typeface="Lucida Sans Unicode"/>
              <a:cs typeface="Lucida Sans Unicode"/>
            </a:endParaRPr>
          </a:p>
          <a:p>
            <a:pPr marL="205740" indent="-193040">
              <a:lnSpc>
                <a:spcPct val="100000"/>
              </a:lnSpc>
              <a:spcBef>
                <a:spcPts val="745"/>
              </a:spcBef>
              <a:buFont typeface="Arial"/>
              <a:buChar char="•"/>
              <a:tabLst>
                <a:tab pos="205740" algn="l"/>
              </a:tabLst>
            </a:pPr>
            <a:r>
              <a:rPr dirty="0" sz="1800" spc="-20">
                <a:solidFill>
                  <a:srgbClr val="D9D9D9"/>
                </a:solidFill>
                <a:latin typeface="Lucida Sans Unicode"/>
                <a:cs typeface="Lucida Sans Unicode"/>
              </a:rPr>
              <a:t>Front-</a:t>
            </a:r>
            <a:r>
              <a:rPr dirty="0" sz="1800" spc="-85">
                <a:solidFill>
                  <a:srgbClr val="D9D9D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75">
                <a:solidFill>
                  <a:srgbClr val="D9D9D9"/>
                </a:solidFill>
                <a:latin typeface="Lucida Sans Unicode"/>
                <a:cs typeface="Lucida Sans Unicode"/>
              </a:rPr>
              <a:t>&amp;</a:t>
            </a:r>
            <a:r>
              <a:rPr dirty="0" sz="1800" spc="-65">
                <a:solidFill>
                  <a:srgbClr val="D9D9D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50">
                <a:solidFill>
                  <a:srgbClr val="D9D9D9"/>
                </a:solidFill>
                <a:latin typeface="Lucida Sans Unicode"/>
                <a:cs typeface="Lucida Sans Unicode"/>
              </a:rPr>
              <a:t>Back-</a:t>
            </a:r>
            <a:r>
              <a:rPr dirty="0" sz="1800">
                <a:solidFill>
                  <a:srgbClr val="D9D9D9"/>
                </a:solidFill>
                <a:latin typeface="Lucida Sans Unicode"/>
                <a:cs typeface="Lucida Sans Unicode"/>
              </a:rPr>
              <a:t>Haul</a:t>
            </a:r>
            <a:r>
              <a:rPr dirty="0" sz="1800" spc="-80">
                <a:solidFill>
                  <a:srgbClr val="D9D9D9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135">
                <a:solidFill>
                  <a:srgbClr val="D9D9D9"/>
                </a:solidFill>
                <a:latin typeface="Lucida Sans Unicode"/>
                <a:cs typeface="Lucida Sans Unicode"/>
              </a:rPr>
              <a:t>mmWave</a:t>
            </a:r>
            <a:endParaRPr sz="1800">
              <a:latin typeface="Lucida Sans Unicode"/>
              <a:cs typeface="Lucida Sans Unicode"/>
            </a:endParaRPr>
          </a:p>
          <a:p>
            <a:pPr marL="205740" indent="-193040">
              <a:lnSpc>
                <a:spcPct val="100000"/>
              </a:lnSpc>
              <a:spcBef>
                <a:spcPts val="745"/>
              </a:spcBef>
              <a:buFont typeface="Arial"/>
              <a:buChar char="•"/>
              <a:tabLst>
                <a:tab pos="205740" algn="l"/>
              </a:tabLst>
            </a:pPr>
            <a:r>
              <a:rPr dirty="0" sz="1800" spc="60">
                <a:solidFill>
                  <a:srgbClr val="D9D9D9"/>
                </a:solidFill>
                <a:latin typeface="Lucida Sans Unicode"/>
                <a:cs typeface="Lucida Sans Unicode"/>
              </a:rPr>
              <a:t>Satcom/6G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022596" y="6267703"/>
            <a:ext cx="3300729" cy="3157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1430">
              <a:lnSpc>
                <a:spcPct val="117900"/>
              </a:lnSpc>
              <a:spcBef>
                <a:spcPts val="100"/>
              </a:spcBef>
            </a:pPr>
            <a:r>
              <a:rPr dirty="0" sz="2400" spc="-75">
                <a:latin typeface="Arial Black"/>
                <a:cs typeface="Arial Black"/>
              </a:rPr>
              <a:t>High</a:t>
            </a:r>
            <a:r>
              <a:rPr dirty="0" sz="2400" spc="-254">
                <a:latin typeface="Arial Black"/>
                <a:cs typeface="Arial Black"/>
              </a:rPr>
              <a:t> </a:t>
            </a:r>
            <a:r>
              <a:rPr dirty="0" sz="2400" spc="-85">
                <a:latin typeface="Arial Black"/>
                <a:cs typeface="Arial Black"/>
              </a:rPr>
              <a:t>Frequency</a:t>
            </a:r>
            <a:r>
              <a:rPr dirty="0" sz="2400" spc="-295">
                <a:latin typeface="Arial Black"/>
                <a:cs typeface="Arial Black"/>
              </a:rPr>
              <a:t> </a:t>
            </a:r>
            <a:r>
              <a:rPr dirty="0" sz="2400" spc="-50">
                <a:latin typeface="Arial Black"/>
                <a:cs typeface="Arial Black"/>
              </a:rPr>
              <a:t>&amp; </a:t>
            </a:r>
            <a:r>
              <a:rPr dirty="0" sz="2400" spc="-75">
                <a:latin typeface="Arial Black"/>
                <a:cs typeface="Arial Black"/>
              </a:rPr>
              <a:t>High</a:t>
            </a:r>
            <a:r>
              <a:rPr dirty="0" sz="2400" spc="-265">
                <a:latin typeface="Arial Black"/>
                <a:cs typeface="Arial Black"/>
              </a:rPr>
              <a:t> </a:t>
            </a:r>
            <a:r>
              <a:rPr dirty="0" sz="2400" spc="-75">
                <a:latin typeface="Arial Black"/>
                <a:cs typeface="Arial Black"/>
              </a:rPr>
              <a:t>Performance</a:t>
            </a:r>
            <a:r>
              <a:rPr dirty="0" sz="2400" spc="-275">
                <a:latin typeface="Arial Black"/>
                <a:cs typeface="Arial Black"/>
              </a:rPr>
              <a:t> </a:t>
            </a:r>
            <a:r>
              <a:rPr dirty="0" sz="2400" spc="-325">
                <a:latin typeface="Arial Black"/>
                <a:cs typeface="Arial Black"/>
              </a:rPr>
              <a:t>RF</a:t>
            </a:r>
            <a:endParaRPr sz="2400">
              <a:latin typeface="Arial Black"/>
              <a:cs typeface="Arial Black"/>
            </a:endParaRPr>
          </a:p>
          <a:p>
            <a:pPr marL="401320" marR="168275" indent="-194310">
              <a:lnSpc>
                <a:spcPct val="134400"/>
              </a:lnSpc>
              <a:spcBef>
                <a:spcPts val="459"/>
              </a:spcBef>
              <a:buFont typeface="Arial"/>
              <a:buChar char="•"/>
              <a:tabLst>
                <a:tab pos="401320" algn="l"/>
              </a:tabLst>
            </a:pPr>
            <a:r>
              <a:rPr dirty="0" sz="1800" spc="-65">
                <a:latin typeface="Lucida Sans Unicode"/>
                <a:cs typeface="Lucida Sans Unicode"/>
              </a:rPr>
              <a:t>20-</a:t>
            </a:r>
            <a:r>
              <a:rPr dirty="0" sz="1800" spc="-225">
                <a:latin typeface="Lucida Sans Unicode"/>
                <a:cs typeface="Lucida Sans Unicode"/>
              </a:rPr>
              <a:t>130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85">
                <a:latin typeface="Lucida Sans Unicode"/>
                <a:cs typeface="Lucida Sans Unicode"/>
              </a:rPr>
              <a:t>GHz</a:t>
            </a:r>
            <a:r>
              <a:rPr dirty="0" sz="1800" spc="-80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for</a:t>
            </a:r>
            <a:r>
              <a:rPr dirty="0" sz="1800" spc="-8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Military</a:t>
            </a:r>
            <a:r>
              <a:rPr dirty="0" sz="1800" spc="-114">
                <a:latin typeface="Lucida Sans Unicode"/>
                <a:cs typeface="Lucida Sans Unicode"/>
              </a:rPr>
              <a:t> </a:t>
            </a:r>
            <a:r>
              <a:rPr dirty="0" sz="1800" spc="25">
                <a:latin typeface="Lucida Sans Unicode"/>
                <a:cs typeface="Lucida Sans Unicode"/>
              </a:rPr>
              <a:t>&amp; </a:t>
            </a:r>
            <a:r>
              <a:rPr dirty="0" sz="1800" spc="60">
                <a:latin typeface="Lucida Sans Unicode"/>
                <a:cs typeface="Lucida Sans Unicode"/>
              </a:rPr>
              <a:t>Aerospace</a:t>
            </a:r>
            <a:endParaRPr sz="1800">
              <a:latin typeface="Lucida Sans Unicode"/>
              <a:cs typeface="Lucida Sans Unicode"/>
            </a:endParaRPr>
          </a:p>
          <a:p>
            <a:pPr marL="401320" indent="-193675">
              <a:lnSpc>
                <a:spcPct val="100000"/>
              </a:lnSpc>
              <a:spcBef>
                <a:spcPts val="740"/>
              </a:spcBef>
              <a:buFont typeface="Arial"/>
              <a:buChar char="•"/>
              <a:tabLst>
                <a:tab pos="401320" algn="l"/>
              </a:tabLst>
            </a:pPr>
            <a:r>
              <a:rPr dirty="0" sz="1800" spc="65">
                <a:latin typeface="Lucida Sans Unicode"/>
                <a:cs typeface="Lucida Sans Unicode"/>
              </a:rPr>
              <a:t>Quantum</a:t>
            </a:r>
            <a:r>
              <a:rPr dirty="0" sz="1800" spc="-110">
                <a:latin typeface="Lucida Sans Unicode"/>
                <a:cs typeface="Lucida Sans Unicode"/>
              </a:rPr>
              <a:t> </a:t>
            </a:r>
            <a:r>
              <a:rPr dirty="0" sz="1800" spc="40">
                <a:latin typeface="Lucida Sans Unicode"/>
                <a:cs typeface="Lucida Sans Unicode"/>
              </a:rPr>
              <a:t>computing</a:t>
            </a:r>
            <a:endParaRPr sz="1800">
              <a:latin typeface="Lucida Sans Unicode"/>
              <a:cs typeface="Lucida Sans Unicode"/>
            </a:endParaRPr>
          </a:p>
          <a:p>
            <a:pPr marL="401320" indent="-193675">
              <a:lnSpc>
                <a:spcPct val="100000"/>
              </a:lnSpc>
              <a:spcBef>
                <a:spcPts val="735"/>
              </a:spcBef>
              <a:buFont typeface="Arial"/>
              <a:buChar char="•"/>
              <a:tabLst>
                <a:tab pos="401320" algn="l"/>
              </a:tabLst>
            </a:pPr>
            <a:r>
              <a:rPr dirty="0" sz="1800">
                <a:latin typeface="Lucida Sans Unicode"/>
                <a:cs typeface="Lucida Sans Unicode"/>
              </a:rPr>
              <a:t>EMC</a:t>
            </a:r>
            <a:r>
              <a:rPr dirty="0" sz="1800" spc="-60">
                <a:latin typeface="Lucida Sans Unicode"/>
                <a:cs typeface="Lucida Sans Unicode"/>
              </a:rPr>
              <a:t> </a:t>
            </a:r>
            <a:r>
              <a:rPr dirty="0" sz="1800" spc="75">
                <a:latin typeface="Lucida Sans Unicode"/>
                <a:cs typeface="Lucida Sans Unicode"/>
              </a:rPr>
              <a:t>&amp;</a:t>
            </a:r>
            <a:r>
              <a:rPr dirty="0" sz="1800" spc="-60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Fiber</a:t>
            </a:r>
            <a:r>
              <a:rPr dirty="0" sz="1800" spc="-45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Optic</a:t>
            </a:r>
            <a:r>
              <a:rPr dirty="0" sz="1800" spc="-9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Testing</a:t>
            </a:r>
            <a:endParaRPr sz="1800">
              <a:latin typeface="Lucida Sans Unicode"/>
              <a:cs typeface="Lucida Sans Unicode"/>
            </a:endParaRPr>
          </a:p>
          <a:p>
            <a:pPr marL="401320" indent="-193675">
              <a:lnSpc>
                <a:spcPct val="100000"/>
              </a:lnSpc>
              <a:spcBef>
                <a:spcPts val="745"/>
              </a:spcBef>
              <a:buFont typeface="Arial"/>
              <a:buChar char="•"/>
              <a:tabLst>
                <a:tab pos="401320" algn="l"/>
              </a:tabLst>
            </a:pPr>
            <a:r>
              <a:rPr dirty="0" sz="1800" spc="70">
                <a:latin typeface="Lucida Sans Unicode"/>
                <a:cs typeface="Lucida Sans Unicode"/>
              </a:rPr>
              <a:t>Commercial</a:t>
            </a:r>
            <a:r>
              <a:rPr dirty="0" sz="1800" spc="-8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5G</a:t>
            </a:r>
            <a:endParaRPr sz="1800">
              <a:latin typeface="Lucida Sans Unicode"/>
              <a:cs typeface="Lucida Sans Unicode"/>
            </a:endParaRPr>
          </a:p>
          <a:p>
            <a:pPr marL="400685" indent="-193040">
              <a:lnSpc>
                <a:spcPct val="100000"/>
              </a:lnSpc>
              <a:spcBef>
                <a:spcPts val="740"/>
              </a:spcBef>
              <a:buFont typeface="Arial"/>
              <a:buChar char="•"/>
              <a:tabLst>
                <a:tab pos="400685" algn="l"/>
              </a:tabLst>
            </a:pPr>
            <a:r>
              <a:rPr dirty="0" sz="1800">
                <a:latin typeface="Lucida Sans Unicode"/>
                <a:cs typeface="Lucida Sans Unicode"/>
              </a:rPr>
              <a:t>Automotive</a:t>
            </a:r>
            <a:r>
              <a:rPr dirty="0" sz="1800" spc="21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Applications</a:t>
            </a:r>
            <a:endParaRPr sz="1800">
              <a:latin typeface="Lucida Sans Unicode"/>
              <a:cs typeface="Lucida Sans Unicode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406140" y="2142744"/>
            <a:ext cx="14084935" cy="7641590"/>
            <a:chOff x="3406140" y="2142744"/>
            <a:chExt cx="14084935" cy="7641590"/>
          </a:xfrm>
        </p:grpSpPr>
        <p:pic>
          <p:nvPicPr>
            <p:cNvPr id="33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06140" y="8407908"/>
              <a:ext cx="1245108" cy="1307591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479268" y="4387595"/>
              <a:ext cx="1997963" cy="199796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18892" y="8415528"/>
              <a:ext cx="1972055" cy="1368552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8959596" y="2142744"/>
              <a:ext cx="4189729" cy="3810000"/>
            </a:xfrm>
            <a:custGeom>
              <a:avLst/>
              <a:gdLst/>
              <a:ahLst/>
              <a:cxnLst/>
              <a:rect l="l" t="t" r="r" b="b"/>
              <a:pathLst>
                <a:path w="4189730" h="3810000">
                  <a:moveTo>
                    <a:pt x="4189476" y="0"/>
                  </a:moveTo>
                  <a:lnTo>
                    <a:pt x="0" y="0"/>
                  </a:lnTo>
                  <a:lnTo>
                    <a:pt x="0" y="3810000"/>
                  </a:lnTo>
                  <a:lnTo>
                    <a:pt x="4189476" y="3810000"/>
                  </a:lnTo>
                  <a:lnTo>
                    <a:pt x="4189476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712196" y="4253483"/>
              <a:ext cx="2284476" cy="1626108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9103868" y="2378709"/>
            <a:ext cx="3450590" cy="24117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>
                <a:latin typeface="Arial Black"/>
                <a:cs typeface="Arial Black"/>
              </a:rPr>
              <a:t>Services</a:t>
            </a:r>
            <a:endParaRPr sz="2400">
              <a:latin typeface="Arial Black"/>
              <a:cs typeface="Arial Black"/>
            </a:endParaRPr>
          </a:p>
          <a:p>
            <a:pPr marL="357505" indent="-193040">
              <a:lnSpc>
                <a:spcPct val="100000"/>
              </a:lnSpc>
              <a:spcBef>
                <a:spcPts val="2140"/>
              </a:spcBef>
              <a:buFont typeface="Arial"/>
              <a:buChar char="•"/>
              <a:tabLst>
                <a:tab pos="357505" algn="l"/>
              </a:tabLst>
            </a:pPr>
            <a:r>
              <a:rPr dirty="0" sz="1800" spc="-55">
                <a:latin typeface="Lucida Sans Unicode"/>
                <a:cs typeface="Lucida Sans Unicode"/>
              </a:rPr>
              <a:t>RF</a:t>
            </a:r>
            <a:r>
              <a:rPr dirty="0" sz="1800" spc="-8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Planning</a:t>
            </a:r>
            <a:endParaRPr sz="1800">
              <a:latin typeface="Lucida Sans Unicode"/>
              <a:cs typeface="Lucida Sans Unicode"/>
            </a:endParaRPr>
          </a:p>
          <a:p>
            <a:pPr marL="357505" indent="-193040">
              <a:lnSpc>
                <a:spcPct val="100000"/>
              </a:lnSpc>
              <a:spcBef>
                <a:spcPts val="745"/>
              </a:spcBef>
              <a:buFont typeface="Arial"/>
              <a:buChar char="•"/>
              <a:tabLst>
                <a:tab pos="357505" algn="l"/>
              </a:tabLst>
            </a:pPr>
            <a:r>
              <a:rPr dirty="0" sz="1800" spc="65">
                <a:latin typeface="Lucida Sans Unicode"/>
                <a:cs typeface="Lucida Sans Unicode"/>
              </a:rPr>
              <a:t>Macro</a:t>
            </a:r>
            <a:r>
              <a:rPr dirty="0" sz="1800" spc="-85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site</a:t>
            </a:r>
            <a:r>
              <a:rPr dirty="0" sz="1800" spc="-80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field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services</a:t>
            </a:r>
            <a:endParaRPr sz="1800">
              <a:latin typeface="Lucida Sans Unicode"/>
              <a:cs typeface="Lucida Sans Unicode"/>
            </a:endParaRPr>
          </a:p>
          <a:p>
            <a:pPr marL="357505" indent="-193040">
              <a:lnSpc>
                <a:spcPct val="100000"/>
              </a:lnSpc>
              <a:spcBef>
                <a:spcPts val="745"/>
              </a:spcBef>
              <a:buFont typeface="Arial"/>
              <a:buChar char="•"/>
              <a:tabLst>
                <a:tab pos="357505" algn="l"/>
              </a:tabLst>
            </a:pPr>
            <a:r>
              <a:rPr dirty="0" sz="1800">
                <a:latin typeface="Lucida Sans Unicode"/>
                <a:cs typeface="Lucida Sans Unicode"/>
              </a:rPr>
              <a:t>IBS planning</a:t>
            </a:r>
            <a:r>
              <a:rPr dirty="0" sz="1800" spc="-20">
                <a:latin typeface="Lucida Sans Unicode"/>
                <a:cs typeface="Lucida Sans Unicode"/>
              </a:rPr>
              <a:t> </a:t>
            </a:r>
            <a:r>
              <a:rPr dirty="0" sz="1800" spc="75">
                <a:latin typeface="Lucida Sans Unicode"/>
                <a:cs typeface="Lucida Sans Unicode"/>
              </a:rPr>
              <a:t>&amp;</a:t>
            </a:r>
            <a:r>
              <a:rPr dirty="0" sz="1800" spc="5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site</a:t>
            </a:r>
            <a:r>
              <a:rPr dirty="0" sz="1800" spc="-1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services</a:t>
            </a:r>
            <a:endParaRPr sz="1800">
              <a:latin typeface="Lucida Sans Unicode"/>
              <a:cs typeface="Lucida Sans Unicode"/>
            </a:endParaRPr>
          </a:p>
          <a:p>
            <a:pPr marL="357505" indent="-193040">
              <a:lnSpc>
                <a:spcPct val="100000"/>
              </a:lnSpc>
              <a:spcBef>
                <a:spcPts val="735"/>
              </a:spcBef>
              <a:buFont typeface="Arial"/>
              <a:buChar char="•"/>
              <a:tabLst>
                <a:tab pos="357505" algn="l"/>
              </a:tabLst>
            </a:pPr>
            <a:r>
              <a:rPr dirty="0" sz="1800">
                <a:latin typeface="Lucida Sans Unicode"/>
                <a:cs typeface="Lucida Sans Unicode"/>
              </a:rPr>
              <a:t>Wireline</a:t>
            </a:r>
            <a:r>
              <a:rPr dirty="0" sz="1800" spc="95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planning</a:t>
            </a:r>
            <a:r>
              <a:rPr dirty="0" sz="1800" spc="90">
                <a:latin typeface="Lucida Sans Unicode"/>
                <a:cs typeface="Lucida Sans Unicode"/>
              </a:rPr>
              <a:t> </a:t>
            </a:r>
            <a:r>
              <a:rPr dirty="0" sz="1800" spc="25">
                <a:latin typeface="Lucida Sans Unicode"/>
                <a:cs typeface="Lucida Sans Unicode"/>
              </a:rPr>
              <a:t>&amp;</a:t>
            </a:r>
            <a:endParaRPr sz="1800">
              <a:latin typeface="Lucida Sans Unicode"/>
              <a:cs typeface="Lucida Sans Unicode"/>
            </a:endParaRPr>
          </a:p>
          <a:p>
            <a:pPr marL="358140">
              <a:lnSpc>
                <a:spcPct val="100000"/>
              </a:lnSpc>
              <a:spcBef>
                <a:spcPts val="745"/>
              </a:spcBef>
            </a:pPr>
            <a:r>
              <a:rPr dirty="0" sz="1800" spc="-20">
                <a:latin typeface="Lucida Sans Unicode"/>
                <a:cs typeface="Lucida Sans Unicode"/>
              </a:rPr>
              <a:t>field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services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3470128" y="2423541"/>
            <a:ext cx="188087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45">
                <a:solidFill>
                  <a:srgbClr val="FFFFFF"/>
                </a:solidFill>
                <a:latin typeface="Arial Black"/>
                <a:cs typeface="Arial Black"/>
              </a:rPr>
              <a:t>Automotive</a:t>
            </a:r>
            <a:endParaRPr sz="24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16000" y="1683842"/>
            <a:ext cx="8133080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85">
                <a:solidFill>
                  <a:srgbClr val="462E89"/>
                </a:solidFill>
                <a:latin typeface="Arial Black"/>
                <a:cs typeface="Arial Black"/>
              </a:rPr>
              <a:t>Sensor</a:t>
            </a:r>
            <a:r>
              <a:rPr dirty="0" sz="4000" spc="-43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75">
                <a:solidFill>
                  <a:srgbClr val="462E89"/>
                </a:solidFill>
                <a:latin typeface="Arial Black"/>
                <a:cs typeface="Arial Black"/>
              </a:rPr>
              <a:t>Technologies</a:t>
            </a:r>
            <a:r>
              <a:rPr dirty="0" sz="4000" spc="-38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34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295">
                <a:solidFill>
                  <a:srgbClr val="462E89"/>
                </a:solidFill>
                <a:latin typeface="Arial Black"/>
                <a:cs typeface="Arial Black"/>
              </a:rPr>
              <a:t>Test</a:t>
            </a:r>
            <a:r>
              <a:rPr dirty="0" sz="4000" spc="-44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0">
                <a:solidFill>
                  <a:srgbClr val="462E89"/>
                </a:solidFill>
                <a:latin typeface="Arial Black"/>
                <a:cs typeface="Arial Black"/>
              </a:rPr>
              <a:t>Lab</a:t>
            </a:r>
            <a:endParaRPr sz="40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5" name="object 5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ACD98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1226058" y="4254246"/>
            <a:ext cx="3375660" cy="760730"/>
          </a:xfrm>
          <a:prstGeom prst="rect">
            <a:avLst/>
          </a:prstGeom>
          <a:solidFill>
            <a:srgbClr val="462E89"/>
          </a:solidFill>
        </p:spPr>
        <p:txBody>
          <a:bodyPr wrap="square" lIns="0" tIns="210820" rIns="0" bIns="0" rtlCol="0" vert="horz">
            <a:spAutoFit/>
          </a:bodyPr>
          <a:lstStyle/>
          <a:p>
            <a:pPr marL="735965">
              <a:lnSpc>
                <a:spcPct val="100000"/>
              </a:lnSpc>
              <a:spcBef>
                <a:spcPts val="1660"/>
              </a:spcBef>
            </a:pP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Partical</a:t>
            </a:r>
            <a:r>
              <a:rPr dirty="0" sz="20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Size</a:t>
            </a:r>
            <a:r>
              <a:rPr dirty="0" sz="20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Tester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05805" y="4254246"/>
            <a:ext cx="3375660" cy="760730"/>
          </a:xfrm>
          <a:prstGeom prst="rect">
            <a:avLst/>
          </a:prstGeom>
          <a:solidFill>
            <a:srgbClr val="462E89"/>
          </a:solidFill>
        </p:spPr>
        <p:txBody>
          <a:bodyPr wrap="square" lIns="0" tIns="58419" rIns="0" bIns="0" rtlCol="0" vert="horz">
            <a:spAutoFit/>
          </a:bodyPr>
          <a:lstStyle/>
          <a:p>
            <a:pPr marL="1339215" marR="48260" indent="-1289685">
              <a:lnSpc>
                <a:spcPct val="100000"/>
              </a:lnSpc>
              <a:spcBef>
                <a:spcPts val="459"/>
              </a:spcBef>
            </a:pP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Environmental</a:t>
            </a:r>
            <a:r>
              <a:rPr dirty="0" sz="20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Simulation</a:t>
            </a:r>
            <a:r>
              <a:rPr dirty="0" sz="20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FFFFFF"/>
                </a:solidFill>
                <a:latin typeface="Calibri"/>
                <a:cs typeface="Calibri"/>
              </a:rPr>
              <a:t>Wind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Tunnel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84030" y="4254246"/>
            <a:ext cx="3375660" cy="760730"/>
          </a:xfrm>
          <a:prstGeom prst="rect">
            <a:avLst/>
          </a:prstGeom>
          <a:solidFill>
            <a:srgbClr val="462E89"/>
          </a:solidFill>
        </p:spPr>
        <p:txBody>
          <a:bodyPr wrap="square" lIns="0" tIns="210820" rIns="0" bIns="0" rtlCol="0" vert="horz">
            <a:spAutoFit/>
          </a:bodyPr>
          <a:lstStyle/>
          <a:p>
            <a:pPr marL="34290">
              <a:lnSpc>
                <a:spcPct val="100000"/>
              </a:lnSpc>
              <a:spcBef>
                <a:spcPts val="1660"/>
              </a:spcBef>
            </a:pPr>
            <a:r>
              <a:rPr dirty="0" sz="2000" spc="-30">
                <a:solidFill>
                  <a:srgbClr val="FFFFFF"/>
                </a:solidFill>
                <a:latin typeface="Calibri"/>
                <a:cs typeface="Calibri"/>
              </a:rPr>
              <a:t>Walk-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dirty="0" sz="20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Low</a:t>
            </a:r>
            <a:r>
              <a:rPr dirty="0" sz="20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30">
                <a:solidFill>
                  <a:srgbClr val="FFFFFF"/>
                </a:solidFill>
                <a:latin typeface="Calibri"/>
                <a:cs typeface="Calibri"/>
              </a:rPr>
              <a:t>Temperature</a:t>
            </a:r>
            <a:r>
              <a:rPr dirty="0" sz="20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FFFFFF"/>
                </a:solidFill>
                <a:latin typeface="Calibri"/>
                <a:cs typeface="Calibri"/>
              </a:rPr>
              <a:t>Room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463778" y="4254246"/>
            <a:ext cx="3375660" cy="760730"/>
          </a:xfrm>
          <a:prstGeom prst="rect">
            <a:avLst/>
          </a:prstGeom>
          <a:solidFill>
            <a:srgbClr val="462E89"/>
          </a:solidFill>
        </p:spPr>
        <p:txBody>
          <a:bodyPr wrap="square" lIns="0" tIns="210820" rIns="0" bIns="0" rtlCol="0" vert="horz">
            <a:spAutoFit/>
          </a:bodyPr>
          <a:lstStyle/>
          <a:p>
            <a:pPr marL="300355">
              <a:lnSpc>
                <a:spcPct val="100000"/>
              </a:lnSpc>
              <a:spcBef>
                <a:spcPts val="1660"/>
              </a:spcBef>
            </a:pP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Dustproof</a:t>
            </a:r>
            <a:r>
              <a:rPr dirty="0" sz="20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FFFFFF"/>
                </a:solidFill>
                <a:latin typeface="Calibri"/>
                <a:cs typeface="Calibri"/>
              </a:rPr>
              <a:t>Testing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Machine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26058" y="6909054"/>
            <a:ext cx="3375660" cy="760730"/>
          </a:xfrm>
          <a:prstGeom prst="rect">
            <a:avLst/>
          </a:prstGeom>
          <a:solidFill>
            <a:srgbClr val="462E89"/>
          </a:solidFill>
        </p:spPr>
        <p:txBody>
          <a:bodyPr wrap="square" lIns="0" tIns="228600" rIns="0" bIns="0" rtlCol="0" vert="horz">
            <a:spAutoFit/>
          </a:bodyPr>
          <a:lstStyle/>
          <a:p>
            <a:pPr marL="106680">
              <a:lnSpc>
                <a:spcPct val="100000"/>
              </a:lnSpc>
              <a:spcBef>
                <a:spcPts val="1800"/>
              </a:spcBef>
            </a:pP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Water</a:t>
            </a:r>
            <a:r>
              <a:rPr dirty="0" sz="18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Resistance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Testing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Machine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387078" y="6909054"/>
            <a:ext cx="3374390" cy="760730"/>
          </a:xfrm>
          <a:prstGeom prst="rect">
            <a:avLst/>
          </a:prstGeom>
          <a:solidFill>
            <a:srgbClr val="462E89"/>
          </a:solidFill>
        </p:spPr>
        <p:txBody>
          <a:bodyPr wrap="square" lIns="0" tIns="228600" rIns="0" bIns="0" rtlCol="0" vert="horz">
            <a:spAutoFit/>
          </a:bodyPr>
          <a:lstStyle/>
          <a:p>
            <a:pPr algn="ctr" marL="635">
              <a:lnSpc>
                <a:spcPct val="100000"/>
              </a:lnSpc>
              <a:spcBef>
                <a:spcPts val="1800"/>
              </a:spcBef>
            </a:pP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SEM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465302" y="6909054"/>
            <a:ext cx="3375660" cy="760730"/>
          </a:xfrm>
          <a:prstGeom prst="rect">
            <a:avLst/>
          </a:prstGeom>
          <a:solidFill>
            <a:srgbClr val="462E89"/>
          </a:solidFill>
        </p:spPr>
        <p:txBody>
          <a:bodyPr wrap="square" lIns="0" tIns="91440" rIns="0" bIns="0" rtlCol="0" vert="horz">
            <a:spAutoFit/>
          </a:bodyPr>
          <a:lstStyle/>
          <a:p>
            <a:pPr marL="1052195" marR="70485" indent="-975360">
              <a:lnSpc>
                <a:spcPct val="100000"/>
              </a:lnSpc>
              <a:spcBef>
                <a:spcPts val="720"/>
              </a:spcBef>
            </a:pP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High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Low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Temperature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Impact 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Test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Chamber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41297" y="9554718"/>
            <a:ext cx="3375660" cy="732790"/>
          </a:xfrm>
          <a:prstGeom prst="rect">
            <a:avLst/>
          </a:prstGeom>
          <a:solidFill>
            <a:srgbClr val="462E89"/>
          </a:solidFill>
        </p:spPr>
        <p:txBody>
          <a:bodyPr wrap="square" lIns="0" tIns="9080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715"/>
              </a:spcBef>
            </a:pP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High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Low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Temperature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Test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Chamber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387078" y="9565384"/>
            <a:ext cx="3374390" cy="721995"/>
          </a:xfrm>
          <a:prstGeom prst="rect">
            <a:avLst/>
          </a:prstGeom>
          <a:solidFill>
            <a:srgbClr val="462E89"/>
          </a:solidFill>
        </p:spPr>
        <p:txBody>
          <a:bodyPr wrap="square" lIns="0" tIns="227965" rIns="0" bIns="0" rtlCol="0" vert="horz">
            <a:spAutoFit/>
          </a:bodyPr>
          <a:lstStyle/>
          <a:p>
            <a:pPr marL="754380">
              <a:lnSpc>
                <a:spcPct val="100000"/>
              </a:lnSpc>
              <a:spcBef>
                <a:spcPts val="1795"/>
              </a:spcBef>
            </a:pP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Grinding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Equipment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465302" y="9565384"/>
            <a:ext cx="3375660" cy="721995"/>
          </a:xfrm>
          <a:prstGeom prst="rect">
            <a:avLst/>
          </a:prstGeom>
          <a:solidFill>
            <a:srgbClr val="462E89"/>
          </a:solidFill>
        </p:spPr>
        <p:txBody>
          <a:bodyPr wrap="square" lIns="0" tIns="65405" rIns="0" bIns="0" rtlCol="0" vert="horz">
            <a:spAutoFit/>
          </a:bodyPr>
          <a:lstStyle/>
          <a:p>
            <a:pPr algn="ctr" marL="351155" marR="343535" indent="-2540">
              <a:lnSpc>
                <a:spcPct val="74200"/>
              </a:lnSpc>
              <a:spcBef>
                <a:spcPts val="515"/>
              </a:spcBef>
            </a:pP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Humidity,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Temperature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Vibration</a:t>
            </a:r>
            <a:r>
              <a:rPr dirty="0" sz="1800" spc="-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Comprehensive Environmental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Test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Chamber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20" name="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49111" y="2650235"/>
            <a:ext cx="2019299" cy="1606295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982200" y="2676144"/>
            <a:ext cx="2019300" cy="1607819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060423" y="2641092"/>
            <a:ext cx="2020823" cy="1606295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932432" y="5205984"/>
            <a:ext cx="1991868" cy="1691639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17192" y="2641092"/>
            <a:ext cx="2020824" cy="1606295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5305805" y="6922769"/>
            <a:ext cx="3375660" cy="746760"/>
          </a:xfrm>
          <a:prstGeom prst="rect">
            <a:avLst/>
          </a:prstGeom>
          <a:solidFill>
            <a:srgbClr val="462E89"/>
          </a:solidFill>
        </p:spPr>
        <p:txBody>
          <a:bodyPr wrap="square" lIns="0" tIns="220979" rIns="0" bIns="0" rtlCol="0" vert="horz">
            <a:spAutoFit/>
          </a:bodyPr>
          <a:lstStyle/>
          <a:p>
            <a:pPr marL="996315">
              <a:lnSpc>
                <a:spcPct val="100000"/>
              </a:lnSpc>
              <a:spcBef>
                <a:spcPts val="1739"/>
              </a:spcBef>
            </a:pP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X-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Ray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Machine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26" name="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884164" y="5247132"/>
            <a:ext cx="1991867" cy="1691639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995916" y="5236464"/>
            <a:ext cx="1991868" cy="1691639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107667" y="5216652"/>
            <a:ext cx="1991867" cy="1691639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932432" y="7862316"/>
            <a:ext cx="1991868" cy="1691639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5305805" y="9524237"/>
            <a:ext cx="3375660" cy="763270"/>
          </a:xfrm>
          <a:prstGeom prst="rect">
            <a:avLst/>
          </a:prstGeom>
          <a:solidFill>
            <a:srgbClr val="462E89"/>
          </a:solidFill>
        </p:spPr>
        <p:txBody>
          <a:bodyPr wrap="square" lIns="0" tIns="233680" rIns="0" bIns="0" rtlCol="0" vert="horz">
            <a:spAutoFit/>
          </a:bodyPr>
          <a:lstStyle/>
          <a:p>
            <a:pPr marL="581660">
              <a:lnSpc>
                <a:spcPct val="100000"/>
              </a:lnSpc>
              <a:spcBef>
                <a:spcPts val="1840"/>
              </a:spcBef>
            </a:pP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High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Temperature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Oven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1" name="object 3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996940" y="7853171"/>
            <a:ext cx="1991867" cy="1693164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0000488" y="7882128"/>
            <a:ext cx="1991868" cy="1691639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154912" y="7871459"/>
            <a:ext cx="1991867" cy="169316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4" name="object 4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016000" y="1683842"/>
            <a:ext cx="14151610" cy="24530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85">
                <a:solidFill>
                  <a:srgbClr val="462E89"/>
                </a:solidFill>
                <a:latin typeface="Arial Black"/>
                <a:cs typeface="Arial Black"/>
              </a:rPr>
              <a:t>Sensor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75">
                <a:solidFill>
                  <a:srgbClr val="462E89"/>
                </a:solidFill>
                <a:latin typeface="Arial Black"/>
                <a:cs typeface="Arial Black"/>
              </a:rPr>
              <a:t>Technologies</a:t>
            </a:r>
            <a:r>
              <a:rPr dirty="0" sz="4000" spc="-36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2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">
                <a:solidFill>
                  <a:srgbClr val="462E89"/>
                </a:solidFill>
                <a:latin typeface="Arial Black"/>
                <a:cs typeface="Arial Black"/>
              </a:rPr>
              <a:t>Manufacturing</a:t>
            </a:r>
            <a:endParaRPr sz="4000">
              <a:latin typeface="Arial Black"/>
              <a:cs typeface="Arial Black"/>
            </a:endParaRPr>
          </a:p>
          <a:p>
            <a:pPr marL="332105" indent="-227965">
              <a:lnSpc>
                <a:spcPct val="100000"/>
              </a:lnSpc>
              <a:spcBef>
                <a:spcPts val="2280"/>
              </a:spcBef>
              <a:buFont typeface="Arial"/>
              <a:buChar char="•"/>
              <a:tabLst>
                <a:tab pos="332105" algn="l"/>
              </a:tabLst>
            </a:pPr>
            <a:r>
              <a:rPr dirty="0" sz="2200" spc="70">
                <a:latin typeface="Lucida Sans Unicode"/>
                <a:cs typeface="Lucida Sans Unicode"/>
              </a:rPr>
              <a:t>Automated</a:t>
            </a:r>
            <a:r>
              <a:rPr dirty="0" sz="2200" spc="-1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production</a:t>
            </a:r>
            <a:r>
              <a:rPr dirty="0" sz="2200" spc="-1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line</a:t>
            </a:r>
            <a:r>
              <a:rPr dirty="0" sz="2200" spc="-45">
                <a:latin typeface="Lucida Sans Unicode"/>
                <a:cs typeface="Lucida Sans Unicode"/>
              </a:rPr>
              <a:t> </a:t>
            </a:r>
            <a:r>
              <a:rPr dirty="0" sz="2200" spc="-25">
                <a:latin typeface="Lucida Sans Unicode"/>
                <a:cs typeface="Lucida Sans Unicode"/>
              </a:rPr>
              <a:t>for</a:t>
            </a:r>
            <a:r>
              <a:rPr dirty="0" sz="2200" spc="-35">
                <a:latin typeface="Lucida Sans Unicode"/>
                <a:cs typeface="Lucida Sans Unicode"/>
              </a:rPr>
              <a:t> </a:t>
            </a:r>
            <a:r>
              <a:rPr dirty="0" sz="2200" spc="-20">
                <a:latin typeface="Lucida Sans Unicode"/>
                <a:cs typeface="Lucida Sans Unicode"/>
              </a:rPr>
              <a:t>multi-</a:t>
            </a:r>
            <a:r>
              <a:rPr dirty="0" sz="2200">
                <a:latin typeface="Lucida Sans Unicode"/>
                <a:cs typeface="Lucida Sans Unicode"/>
              </a:rPr>
              <a:t>functional</a:t>
            </a:r>
            <a:r>
              <a:rPr dirty="0" sz="2200" spc="-1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sensors</a:t>
            </a:r>
            <a:r>
              <a:rPr dirty="0" sz="2200" spc="-15">
                <a:latin typeface="Lucida Sans Unicode"/>
                <a:cs typeface="Lucida Sans Unicode"/>
              </a:rPr>
              <a:t> </a:t>
            </a:r>
            <a:r>
              <a:rPr dirty="0" sz="2200" spc="-25">
                <a:latin typeface="Lucida Sans Unicode"/>
                <a:cs typeface="Lucida Sans Unicode"/>
              </a:rPr>
              <a:t>for</a:t>
            </a:r>
            <a:r>
              <a:rPr dirty="0" sz="2200" spc="-35">
                <a:latin typeface="Lucida Sans Unicode"/>
                <a:cs typeface="Lucida Sans Unicode"/>
              </a:rPr>
              <a:t> </a:t>
            </a:r>
            <a:r>
              <a:rPr dirty="0" sz="2200" spc="70">
                <a:latin typeface="Lucida Sans Unicode"/>
                <a:cs typeface="Lucida Sans Unicode"/>
              </a:rPr>
              <a:t>smart</a:t>
            </a:r>
            <a:r>
              <a:rPr dirty="0" sz="2200" spc="-45">
                <a:latin typeface="Lucida Sans Unicode"/>
                <a:cs typeface="Lucida Sans Unicode"/>
              </a:rPr>
              <a:t> </a:t>
            </a:r>
            <a:r>
              <a:rPr dirty="0" sz="2200" spc="100">
                <a:latin typeface="Lucida Sans Unicode"/>
                <a:cs typeface="Lucida Sans Unicode"/>
              </a:rPr>
              <a:t>home</a:t>
            </a:r>
            <a:r>
              <a:rPr dirty="0" sz="2200" spc="-30">
                <a:latin typeface="Lucida Sans Unicode"/>
                <a:cs typeface="Lucida Sans Unicode"/>
              </a:rPr>
              <a:t> </a:t>
            </a:r>
            <a:r>
              <a:rPr dirty="0" sz="2200" spc="90">
                <a:latin typeface="Lucida Sans Unicode"/>
                <a:cs typeface="Lucida Sans Unicode"/>
              </a:rPr>
              <a:t>appliances</a:t>
            </a:r>
            <a:r>
              <a:rPr dirty="0" sz="2200" spc="-40">
                <a:latin typeface="Lucida Sans Unicode"/>
                <a:cs typeface="Lucida Sans Unicode"/>
              </a:rPr>
              <a:t> </a:t>
            </a:r>
            <a:r>
              <a:rPr dirty="0" sz="2200" spc="130">
                <a:latin typeface="Lucida Sans Unicode"/>
                <a:cs typeface="Lucida Sans Unicode"/>
              </a:rPr>
              <a:t>and</a:t>
            </a:r>
            <a:r>
              <a:rPr dirty="0" sz="2200" spc="-35">
                <a:latin typeface="Lucida Sans Unicode"/>
                <a:cs typeface="Lucida Sans Unicode"/>
              </a:rPr>
              <a:t> </a:t>
            </a:r>
            <a:r>
              <a:rPr dirty="0" sz="2200" spc="70">
                <a:latin typeface="Lucida Sans Unicode"/>
                <a:cs typeface="Lucida Sans Unicode"/>
              </a:rPr>
              <a:t>smart</a:t>
            </a:r>
            <a:r>
              <a:rPr dirty="0" sz="2200" spc="-45">
                <a:latin typeface="Lucida Sans Unicode"/>
                <a:cs typeface="Lucida Sans Unicode"/>
              </a:rPr>
              <a:t> </a:t>
            </a:r>
            <a:r>
              <a:rPr dirty="0" sz="2200" spc="75">
                <a:latin typeface="Lucida Sans Unicode"/>
                <a:cs typeface="Lucida Sans Unicode"/>
              </a:rPr>
              <a:t>cars</a:t>
            </a:r>
            <a:endParaRPr sz="2200">
              <a:latin typeface="Lucida Sans Unicode"/>
              <a:cs typeface="Lucida Sans Unicode"/>
            </a:endParaRPr>
          </a:p>
          <a:p>
            <a:pPr marL="332105" indent="-227965">
              <a:lnSpc>
                <a:spcPct val="100000"/>
              </a:lnSpc>
              <a:spcBef>
                <a:spcPts val="2055"/>
              </a:spcBef>
              <a:buFont typeface="Arial"/>
              <a:buChar char="•"/>
              <a:tabLst>
                <a:tab pos="332105" algn="l"/>
              </a:tabLst>
            </a:pPr>
            <a:r>
              <a:rPr dirty="0" sz="2200">
                <a:latin typeface="Lucida Sans Unicode"/>
                <a:cs typeface="Lucida Sans Unicode"/>
              </a:rPr>
              <a:t>Annual</a:t>
            </a:r>
            <a:r>
              <a:rPr dirty="0" sz="2200" spc="1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production</a:t>
            </a:r>
            <a:r>
              <a:rPr dirty="0" sz="2200" spc="20">
                <a:latin typeface="Lucida Sans Unicode"/>
                <a:cs typeface="Lucida Sans Unicode"/>
              </a:rPr>
              <a:t> </a:t>
            </a:r>
            <a:r>
              <a:rPr dirty="0" sz="2200" spc="120">
                <a:latin typeface="Lucida Sans Unicode"/>
                <a:cs typeface="Lucida Sans Unicode"/>
              </a:rPr>
              <a:t>capacity</a:t>
            </a:r>
            <a:r>
              <a:rPr dirty="0" sz="2200" spc="-5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of</a:t>
            </a:r>
            <a:r>
              <a:rPr dirty="0" sz="2200" spc="-15">
                <a:latin typeface="Lucida Sans Unicode"/>
                <a:cs typeface="Lucida Sans Unicode"/>
              </a:rPr>
              <a:t> </a:t>
            </a:r>
            <a:r>
              <a:rPr dirty="0" sz="2200" spc="-695">
                <a:latin typeface="Lucida Sans Unicode"/>
                <a:cs typeface="Lucida Sans Unicode"/>
              </a:rPr>
              <a:t>1</a:t>
            </a:r>
            <a:r>
              <a:rPr dirty="0" sz="2200" spc="-25">
                <a:latin typeface="Lucida Sans Unicode"/>
                <a:cs typeface="Lucida Sans Unicode"/>
              </a:rPr>
              <a:t> billion</a:t>
            </a:r>
            <a:r>
              <a:rPr dirty="0" sz="2200" spc="-20">
                <a:latin typeface="Lucida Sans Unicode"/>
                <a:cs typeface="Lucida Sans Unicode"/>
              </a:rPr>
              <a:t> </a:t>
            </a:r>
            <a:r>
              <a:rPr dirty="0" sz="2200" spc="-10">
                <a:latin typeface="Lucida Sans Unicode"/>
                <a:cs typeface="Lucida Sans Unicode"/>
              </a:rPr>
              <a:t>pieces.</a:t>
            </a:r>
            <a:endParaRPr sz="2200">
              <a:latin typeface="Lucida Sans Unicode"/>
              <a:cs typeface="Lucida Sans Unicode"/>
            </a:endParaRPr>
          </a:p>
          <a:p>
            <a:pPr marL="332105" indent="-227965">
              <a:lnSpc>
                <a:spcPct val="100000"/>
              </a:lnSpc>
              <a:spcBef>
                <a:spcPts val="2065"/>
              </a:spcBef>
              <a:buFont typeface="Arial"/>
              <a:buChar char="•"/>
              <a:tabLst>
                <a:tab pos="332105" algn="l"/>
              </a:tabLst>
            </a:pPr>
            <a:r>
              <a:rPr dirty="0" sz="2200">
                <a:latin typeface="Lucida Sans Unicode"/>
                <a:cs typeface="Lucida Sans Unicode"/>
              </a:rPr>
              <a:t>World's</a:t>
            </a:r>
            <a:r>
              <a:rPr dirty="0" sz="2200" spc="9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largest</a:t>
            </a:r>
            <a:r>
              <a:rPr dirty="0" sz="2200" spc="90">
                <a:latin typeface="Lucida Sans Unicode"/>
                <a:cs typeface="Lucida Sans Unicode"/>
              </a:rPr>
              <a:t> </a:t>
            </a:r>
            <a:r>
              <a:rPr dirty="0" sz="2200" spc="-20">
                <a:latin typeface="Lucida Sans Unicode"/>
                <a:cs typeface="Lucida Sans Unicode"/>
              </a:rPr>
              <a:t>multi-</a:t>
            </a:r>
            <a:r>
              <a:rPr dirty="0" sz="2200">
                <a:latin typeface="Lucida Sans Unicode"/>
                <a:cs typeface="Lucida Sans Unicode"/>
              </a:rPr>
              <a:t>functional</a:t>
            </a:r>
            <a:r>
              <a:rPr dirty="0" sz="2200" spc="110">
                <a:latin typeface="Lucida Sans Unicode"/>
                <a:cs typeface="Lucida Sans Unicode"/>
              </a:rPr>
              <a:t> </a:t>
            </a:r>
            <a:r>
              <a:rPr dirty="0" sz="2200">
                <a:latin typeface="Lucida Sans Unicode"/>
                <a:cs typeface="Lucida Sans Unicode"/>
              </a:rPr>
              <a:t>sensor</a:t>
            </a:r>
            <a:r>
              <a:rPr dirty="0" sz="2200" spc="114">
                <a:latin typeface="Lucida Sans Unicode"/>
                <a:cs typeface="Lucida Sans Unicode"/>
              </a:rPr>
              <a:t> </a:t>
            </a:r>
            <a:r>
              <a:rPr dirty="0" sz="2200" spc="65">
                <a:latin typeface="Lucida Sans Unicode"/>
                <a:cs typeface="Lucida Sans Unicode"/>
              </a:rPr>
              <a:t>manufacturing</a:t>
            </a:r>
            <a:r>
              <a:rPr dirty="0" sz="2200" spc="125">
                <a:latin typeface="Lucida Sans Unicode"/>
                <a:cs typeface="Lucida Sans Unicode"/>
              </a:rPr>
              <a:t> </a:t>
            </a:r>
            <a:r>
              <a:rPr dirty="0" sz="2200" spc="105">
                <a:latin typeface="Lucida Sans Unicode"/>
                <a:cs typeface="Lucida Sans Unicode"/>
              </a:rPr>
              <a:t>base</a:t>
            </a:r>
            <a:endParaRPr sz="2200">
              <a:latin typeface="Lucida Sans Unicode"/>
              <a:cs typeface="Lucida Sans Unicode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ACD98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/>
          <p:cNvGrpSpPr/>
          <p:nvPr/>
        </p:nvGrpSpPr>
        <p:grpSpPr>
          <a:xfrm>
            <a:off x="972311" y="4270247"/>
            <a:ext cx="3523615" cy="5801995"/>
            <a:chOff x="972311" y="4270247"/>
            <a:chExt cx="3523615" cy="5801995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0139" y="4270247"/>
              <a:ext cx="3227705" cy="189572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2415" y="6155435"/>
              <a:ext cx="3390773" cy="198412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2311" y="8051241"/>
              <a:ext cx="3523361" cy="2020697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5582411" y="4259579"/>
            <a:ext cx="3209925" cy="5704205"/>
            <a:chOff x="5582411" y="4259579"/>
            <a:chExt cx="3209925" cy="5704205"/>
          </a:xfrm>
        </p:grpSpPr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82411" y="4259579"/>
              <a:ext cx="3209416" cy="189572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82411" y="6175247"/>
              <a:ext cx="3209416" cy="189572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17463" y="8064969"/>
              <a:ext cx="3174365" cy="1898777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9878568" y="4274820"/>
            <a:ext cx="3642360" cy="5690870"/>
            <a:chOff x="9878568" y="4274820"/>
            <a:chExt cx="3642360" cy="5690870"/>
          </a:xfrm>
        </p:grpSpPr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983724" y="4274820"/>
              <a:ext cx="3139312" cy="183476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878568" y="6117336"/>
              <a:ext cx="3642233" cy="202679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895332" y="8068005"/>
              <a:ext cx="3396869" cy="1897252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14397228" y="4218432"/>
            <a:ext cx="3057525" cy="5745480"/>
            <a:chOff x="14397228" y="4218432"/>
            <a:chExt cx="3057525" cy="5745480"/>
          </a:xfrm>
        </p:grpSpPr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421612" y="6149339"/>
              <a:ext cx="3006725" cy="192773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397228" y="4218432"/>
              <a:ext cx="3057017" cy="192773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397228" y="8064970"/>
              <a:ext cx="3006725" cy="189877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4" name="object 4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993139" y="1683842"/>
            <a:ext cx="16170910" cy="22885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4925">
              <a:lnSpc>
                <a:spcPct val="100000"/>
              </a:lnSpc>
              <a:spcBef>
                <a:spcPts val="95"/>
              </a:spcBef>
            </a:pPr>
            <a:r>
              <a:rPr dirty="0" sz="4000" spc="-185">
                <a:solidFill>
                  <a:srgbClr val="462E89"/>
                </a:solidFill>
                <a:latin typeface="Arial Black"/>
                <a:cs typeface="Arial Black"/>
              </a:rPr>
              <a:t>Sensor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75">
                <a:solidFill>
                  <a:srgbClr val="462E89"/>
                </a:solidFill>
                <a:latin typeface="Arial Black"/>
                <a:cs typeface="Arial Black"/>
              </a:rPr>
              <a:t>Technologies</a:t>
            </a:r>
            <a:r>
              <a:rPr dirty="0" sz="4000" spc="-36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25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30">
                <a:solidFill>
                  <a:srgbClr val="462E89"/>
                </a:solidFill>
                <a:latin typeface="Arial Black"/>
                <a:cs typeface="Arial Black"/>
              </a:rPr>
              <a:t>Thermistors</a:t>
            </a:r>
            <a:endParaRPr sz="4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635"/>
              </a:spcBef>
            </a:pPr>
            <a:endParaRPr sz="4000">
              <a:latin typeface="Arial Black"/>
              <a:cs typeface="Arial Black"/>
            </a:endParaRPr>
          </a:p>
          <a:p>
            <a:pPr marL="12700" marR="5080">
              <a:lnSpc>
                <a:spcPct val="100400"/>
              </a:lnSpc>
              <a:spcBef>
                <a:spcPts val="5"/>
              </a:spcBef>
            </a:pPr>
            <a:r>
              <a:rPr dirty="0" sz="2800">
                <a:latin typeface="Lucida Sans Unicode"/>
                <a:cs typeface="Lucida Sans Unicode"/>
              </a:rPr>
              <a:t>The</a:t>
            </a:r>
            <a:r>
              <a:rPr dirty="0" sz="2800" spc="-95">
                <a:latin typeface="Lucida Sans Unicode"/>
                <a:cs typeface="Lucida Sans Unicode"/>
              </a:rPr>
              <a:t> </a:t>
            </a:r>
            <a:r>
              <a:rPr dirty="0" sz="2800">
                <a:latin typeface="Lucida Sans Unicode"/>
                <a:cs typeface="Lucida Sans Unicode"/>
              </a:rPr>
              <a:t>ability</a:t>
            </a:r>
            <a:r>
              <a:rPr dirty="0" sz="2800" spc="-90">
                <a:latin typeface="Lucida Sans Unicode"/>
                <a:cs typeface="Lucida Sans Unicode"/>
              </a:rPr>
              <a:t> </a:t>
            </a:r>
            <a:r>
              <a:rPr dirty="0" sz="2800">
                <a:latin typeface="Lucida Sans Unicode"/>
                <a:cs typeface="Lucida Sans Unicode"/>
              </a:rPr>
              <a:t>of</a:t>
            </a:r>
            <a:r>
              <a:rPr dirty="0" sz="2800" spc="-90">
                <a:latin typeface="Lucida Sans Unicode"/>
                <a:cs typeface="Lucida Sans Unicode"/>
              </a:rPr>
              <a:t> </a:t>
            </a:r>
            <a:r>
              <a:rPr dirty="0" sz="2800">
                <a:latin typeface="Lucida Sans Unicode"/>
                <a:cs typeface="Lucida Sans Unicode"/>
              </a:rPr>
              <a:t>thermistors</a:t>
            </a:r>
            <a:r>
              <a:rPr dirty="0" sz="2800" spc="-45">
                <a:latin typeface="Lucida Sans Unicode"/>
                <a:cs typeface="Lucida Sans Unicode"/>
              </a:rPr>
              <a:t> </a:t>
            </a:r>
            <a:r>
              <a:rPr dirty="0" sz="2800">
                <a:latin typeface="Lucida Sans Unicode"/>
                <a:cs typeface="Lucida Sans Unicode"/>
              </a:rPr>
              <a:t>to</a:t>
            </a:r>
            <a:r>
              <a:rPr dirty="0" sz="2800" spc="-90">
                <a:latin typeface="Lucida Sans Unicode"/>
                <a:cs typeface="Lucida Sans Unicode"/>
              </a:rPr>
              <a:t> </a:t>
            </a:r>
            <a:r>
              <a:rPr dirty="0" sz="2800" spc="50">
                <a:latin typeface="Lucida Sans Unicode"/>
                <a:cs typeface="Lucida Sans Unicode"/>
              </a:rPr>
              <a:t>provide</a:t>
            </a:r>
            <a:r>
              <a:rPr dirty="0" sz="2800" spc="-95">
                <a:latin typeface="Lucida Sans Unicode"/>
                <a:cs typeface="Lucida Sans Unicode"/>
              </a:rPr>
              <a:t> </a:t>
            </a:r>
            <a:r>
              <a:rPr dirty="0" sz="2800">
                <a:latin typeface="Lucida Sans Unicode"/>
                <a:cs typeface="Lucida Sans Unicode"/>
              </a:rPr>
              <a:t>highly</a:t>
            </a:r>
            <a:r>
              <a:rPr dirty="0" sz="2800" spc="-90">
                <a:latin typeface="Lucida Sans Unicode"/>
                <a:cs typeface="Lucida Sans Unicode"/>
              </a:rPr>
              <a:t> </a:t>
            </a:r>
            <a:r>
              <a:rPr dirty="0" sz="2800" spc="150">
                <a:latin typeface="Lucida Sans Unicode"/>
                <a:cs typeface="Lucida Sans Unicode"/>
              </a:rPr>
              <a:t>accurate</a:t>
            </a:r>
            <a:r>
              <a:rPr dirty="0" sz="2800" spc="-65">
                <a:latin typeface="Lucida Sans Unicode"/>
                <a:cs typeface="Lucida Sans Unicode"/>
              </a:rPr>
              <a:t> </a:t>
            </a:r>
            <a:r>
              <a:rPr dirty="0" sz="2800" spc="165">
                <a:latin typeface="Lucida Sans Unicode"/>
                <a:cs typeface="Lucida Sans Unicode"/>
              </a:rPr>
              <a:t>and</a:t>
            </a:r>
            <a:r>
              <a:rPr dirty="0" sz="2800" spc="-100">
                <a:latin typeface="Lucida Sans Unicode"/>
                <a:cs typeface="Lucida Sans Unicode"/>
              </a:rPr>
              <a:t> </a:t>
            </a:r>
            <a:r>
              <a:rPr dirty="0" sz="2800">
                <a:latin typeface="Lucida Sans Unicode"/>
                <a:cs typeface="Lucida Sans Unicode"/>
              </a:rPr>
              <a:t>sensitive</a:t>
            </a:r>
            <a:r>
              <a:rPr dirty="0" sz="2800" spc="-65">
                <a:latin typeface="Lucida Sans Unicode"/>
                <a:cs typeface="Lucida Sans Unicode"/>
              </a:rPr>
              <a:t> </a:t>
            </a:r>
            <a:r>
              <a:rPr dirty="0" sz="2800" spc="70">
                <a:latin typeface="Lucida Sans Unicode"/>
                <a:cs typeface="Lucida Sans Unicode"/>
              </a:rPr>
              <a:t>readings</a:t>
            </a:r>
            <a:r>
              <a:rPr dirty="0" sz="2800" spc="-100">
                <a:latin typeface="Lucida Sans Unicode"/>
                <a:cs typeface="Lucida Sans Unicode"/>
              </a:rPr>
              <a:t> </a:t>
            </a:r>
            <a:r>
              <a:rPr dirty="0" sz="2800" spc="120">
                <a:latin typeface="Lucida Sans Unicode"/>
                <a:cs typeface="Lucida Sans Unicode"/>
              </a:rPr>
              <a:t>makes</a:t>
            </a:r>
            <a:r>
              <a:rPr dirty="0" sz="2800" spc="-85">
                <a:latin typeface="Lucida Sans Unicode"/>
                <a:cs typeface="Lucida Sans Unicode"/>
              </a:rPr>
              <a:t> </a:t>
            </a:r>
            <a:r>
              <a:rPr dirty="0" sz="2800" spc="100">
                <a:latin typeface="Lucida Sans Unicode"/>
                <a:cs typeface="Lucida Sans Unicode"/>
              </a:rPr>
              <a:t>them</a:t>
            </a:r>
            <a:r>
              <a:rPr dirty="0" sz="2800" spc="-65">
                <a:latin typeface="Lucida Sans Unicode"/>
                <a:cs typeface="Lucida Sans Unicode"/>
              </a:rPr>
              <a:t> </a:t>
            </a:r>
            <a:r>
              <a:rPr dirty="0" sz="2800" spc="155">
                <a:latin typeface="Lucida Sans Unicode"/>
                <a:cs typeface="Lucida Sans Unicode"/>
              </a:rPr>
              <a:t>an </a:t>
            </a:r>
            <a:r>
              <a:rPr dirty="0" sz="2800" spc="50">
                <a:latin typeface="Lucida Sans Unicode"/>
                <a:cs typeface="Lucida Sans Unicode"/>
              </a:rPr>
              <a:t>essential</a:t>
            </a:r>
            <a:r>
              <a:rPr dirty="0" sz="2800" spc="-55">
                <a:latin typeface="Lucida Sans Unicode"/>
                <a:cs typeface="Lucida Sans Unicode"/>
              </a:rPr>
              <a:t> </a:t>
            </a:r>
            <a:r>
              <a:rPr dirty="0" sz="2800" spc="110">
                <a:latin typeface="Lucida Sans Unicode"/>
                <a:cs typeface="Lucida Sans Unicode"/>
              </a:rPr>
              <a:t>component</a:t>
            </a:r>
            <a:r>
              <a:rPr dirty="0" sz="2800" spc="-50">
                <a:latin typeface="Lucida Sans Unicode"/>
                <a:cs typeface="Lucida Sans Unicode"/>
              </a:rPr>
              <a:t> </a:t>
            </a:r>
            <a:r>
              <a:rPr dirty="0" sz="2800">
                <a:latin typeface="Lucida Sans Unicode"/>
                <a:cs typeface="Lucida Sans Unicode"/>
              </a:rPr>
              <a:t>in</a:t>
            </a:r>
            <a:r>
              <a:rPr dirty="0" sz="2800" spc="-70">
                <a:latin typeface="Lucida Sans Unicode"/>
                <a:cs typeface="Lucida Sans Unicode"/>
              </a:rPr>
              <a:t> </a:t>
            </a:r>
            <a:r>
              <a:rPr dirty="0" sz="2800">
                <a:latin typeface="Lucida Sans Unicode"/>
                <a:cs typeface="Lucida Sans Unicode"/>
              </a:rPr>
              <a:t>various</a:t>
            </a:r>
            <a:r>
              <a:rPr dirty="0" sz="2800" spc="-75">
                <a:latin typeface="Lucida Sans Unicode"/>
                <a:cs typeface="Lucida Sans Unicode"/>
              </a:rPr>
              <a:t> </a:t>
            </a:r>
            <a:r>
              <a:rPr dirty="0" sz="2800" spc="-10">
                <a:latin typeface="Lucida Sans Unicode"/>
                <a:cs typeface="Lucida Sans Unicode"/>
              </a:rPr>
              <a:t>applications.</a:t>
            </a:r>
            <a:endParaRPr sz="2800">
              <a:latin typeface="Lucida Sans Unicode"/>
              <a:cs typeface="Lucida Sans Unicode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ACD98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1107439" y="4924425"/>
            <a:ext cx="3689350" cy="21380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>
                <a:solidFill>
                  <a:srgbClr val="462E89"/>
                </a:solidFill>
                <a:latin typeface="Arial Black"/>
                <a:cs typeface="Arial Black"/>
              </a:rPr>
              <a:t>Applications</a:t>
            </a:r>
            <a:endParaRPr sz="2400">
              <a:latin typeface="Arial Black"/>
              <a:cs typeface="Arial Black"/>
            </a:endParaRPr>
          </a:p>
          <a:p>
            <a:pPr marL="354965" indent="-342265">
              <a:lnSpc>
                <a:spcPct val="100000"/>
              </a:lnSpc>
              <a:spcBef>
                <a:spcPts val="2220"/>
              </a:spcBef>
              <a:buFont typeface="Arial"/>
              <a:buChar char="•"/>
              <a:tabLst>
                <a:tab pos="354965" algn="l"/>
              </a:tabLst>
            </a:pPr>
            <a:r>
              <a:rPr dirty="0" sz="2400" spc="75">
                <a:latin typeface="Lucida Sans Unicode"/>
                <a:cs typeface="Lucida Sans Unicode"/>
              </a:rPr>
              <a:t>Medical</a:t>
            </a:r>
            <a:r>
              <a:rPr dirty="0" sz="2400" spc="-105">
                <a:latin typeface="Lucida Sans Unicode"/>
                <a:cs typeface="Lucida Sans Unicode"/>
              </a:rPr>
              <a:t> </a:t>
            </a:r>
            <a:r>
              <a:rPr dirty="0" sz="2400" spc="50">
                <a:latin typeface="Lucida Sans Unicode"/>
                <a:cs typeface="Lucida Sans Unicode"/>
              </a:rPr>
              <a:t>Devices</a:t>
            </a:r>
            <a:endParaRPr sz="2400">
              <a:latin typeface="Lucida Sans Unicode"/>
              <a:cs typeface="Lucida Sans Unicode"/>
            </a:endParaRPr>
          </a:p>
          <a:p>
            <a:pPr marL="354965" indent="-342265">
              <a:lnSpc>
                <a:spcPct val="100000"/>
              </a:lnSpc>
              <a:buFont typeface="Arial"/>
              <a:buChar char="•"/>
              <a:tabLst>
                <a:tab pos="354965" algn="l"/>
              </a:tabLst>
            </a:pPr>
            <a:r>
              <a:rPr dirty="0" sz="2400">
                <a:latin typeface="Lucida Sans Unicode"/>
                <a:cs typeface="Lucida Sans Unicode"/>
              </a:rPr>
              <a:t>Automotive</a:t>
            </a:r>
            <a:r>
              <a:rPr dirty="0" sz="2400" spc="235">
                <a:latin typeface="Lucida Sans Unicode"/>
                <a:cs typeface="Lucida Sans Unicode"/>
              </a:rPr>
              <a:t> </a:t>
            </a:r>
            <a:r>
              <a:rPr dirty="0" sz="2400" spc="-10">
                <a:latin typeface="Lucida Sans Unicode"/>
                <a:cs typeface="Lucida Sans Unicode"/>
              </a:rPr>
              <a:t>Engines</a:t>
            </a:r>
            <a:endParaRPr sz="2400">
              <a:latin typeface="Lucida Sans Unicode"/>
              <a:cs typeface="Lucida Sans Unicode"/>
            </a:endParaRPr>
          </a:p>
          <a:p>
            <a:pPr marL="354965" indent="-342265">
              <a:lnSpc>
                <a:spcPct val="100000"/>
              </a:lnSpc>
              <a:buFont typeface="Arial"/>
              <a:buChar char="•"/>
              <a:tabLst>
                <a:tab pos="354965" algn="l"/>
              </a:tabLst>
            </a:pPr>
            <a:r>
              <a:rPr dirty="0" sz="2400" spc="70">
                <a:latin typeface="Lucida Sans Unicode"/>
                <a:cs typeface="Lucida Sans Unicode"/>
              </a:rPr>
              <a:t>Consumer</a:t>
            </a:r>
            <a:r>
              <a:rPr dirty="0" sz="2400" spc="-70">
                <a:latin typeface="Lucida Sans Unicode"/>
                <a:cs typeface="Lucida Sans Unicode"/>
              </a:rPr>
              <a:t> </a:t>
            </a:r>
            <a:r>
              <a:rPr dirty="0" sz="2400" spc="-10">
                <a:latin typeface="Lucida Sans Unicode"/>
                <a:cs typeface="Lucida Sans Unicode"/>
              </a:rPr>
              <a:t>Electronics</a:t>
            </a:r>
            <a:endParaRPr sz="2400">
              <a:latin typeface="Lucida Sans Unicode"/>
              <a:cs typeface="Lucida Sans Unicode"/>
            </a:endParaRPr>
          </a:p>
          <a:p>
            <a:pPr marL="354965" indent="-342265">
              <a:lnSpc>
                <a:spcPct val="100000"/>
              </a:lnSpc>
              <a:spcBef>
                <a:spcPts val="10"/>
              </a:spcBef>
              <a:buFont typeface="Arial"/>
              <a:buChar char="•"/>
              <a:tabLst>
                <a:tab pos="354965" algn="l"/>
              </a:tabLst>
            </a:pPr>
            <a:r>
              <a:rPr dirty="0" sz="2400">
                <a:latin typeface="Lucida Sans Unicode"/>
                <a:cs typeface="Lucida Sans Unicode"/>
              </a:rPr>
              <a:t>HVAC</a:t>
            </a:r>
            <a:r>
              <a:rPr dirty="0" sz="2400" spc="-55">
                <a:latin typeface="Lucida Sans Unicode"/>
                <a:cs typeface="Lucida Sans Unicode"/>
              </a:rPr>
              <a:t> </a:t>
            </a:r>
            <a:r>
              <a:rPr dirty="0" sz="2400" spc="70">
                <a:latin typeface="Lucida Sans Unicode"/>
                <a:cs typeface="Lucida Sans Unicode"/>
              </a:rPr>
              <a:t>Systems</a:t>
            </a:r>
            <a:endParaRPr sz="2400">
              <a:latin typeface="Lucida Sans Unicode"/>
              <a:cs typeface="Lucida Sans Unicode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10400" y="5029200"/>
            <a:ext cx="8153400" cy="458724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4" name="object 4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016000" y="1683842"/>
            <a:ext cx="11781790" cy="14960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85">
                <a:solidFill>
                  <a:srgbClr val="462E89"/>
                </a:solidFill>
                <a:latin typeface="Arial Black"/>
                <a:cs typeface="Arial Black"/>
              </a:rPr>
              <a:t>Sensor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75">
                <a:solidFill>
                  <a:srgbClr val="462E89"/>
                </a:solidFill>
                <a:latin typeface="Arial Black"/>
                <a:cs typeface="Arial Black"/>
              </a:rPr>
              <a:t>Technologies</a:t>
            </a:r>
            <a:r>
              <a:rPr dirty="0" sz="4000" spc="-36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0">
                <a:solidFill>
                  <a:srgbClr val="462E89"/>
                </a:solidFill>
                <a:latin typeface="Arial Black"/>
                <a:cs typeface="Arial Black"/>
              </a:rPr>
              <a:t>Automotive</a:t>
            </a:r>
            <a:r>
              <a:rPr dirty="0" sz="4000" spc="-39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65">
                <a:solidFill>
                  <a:srgbClr val="462E89"/>
                </a:solidFill>
                <a:latin typeface="Arial Black"/>
                <a:cs typeface="Arial Black"/>
              </a:rPr>
              <a:t>Electronic</a:t>
            </a:r>
            <a:endParaRPr sz="4000">
              <a:latin typeface="Arial Black"/>
              <a:cs typeface="Arial Black"/>
            </a:endParaRPr>
          </a:p>
          <a:p>
            <a:pPr marL="76835">
              <a:lnSpc>
                <a:spcPct val="100000"/>
              </a:lnSpc>
              <a:spcBef>
                <a:spcPts val="3900"/>
              </a:spcBef>
            </a:pPr>
            <a:r>
              <a:rPr dirty="0" sz="2400" spc="-80">
                <a:latin typeface="Arial Black"/>
                <a:cs typeface="Arial Black"/>
              </a:rPr>
              <a:t>Evaporator</a:t>
            </a:r>
            <a:r>
              <a:rPr dirty="0" sz="2400" spc="-225">
                <a:latin typeface="Arial Black"/>
                <a:cs typeface="Arial Black"/>
              </a:rPr>
              <a:t> </a:t>
            </a:r>
            <a:r>
              <a:rPr dirty="0" sz="2400" spc="-70">
                <a:latin typeface="Arial Black"/>
                <a:cs typeface="Arial Black"/>
              </a:rPr>
              <a:t>Temperature</a:t>
            </a:r>
            <a:r>
              <a:rPr dirty="0" sz="2400" spc="-254">
                <a:latin typeface="Arial Black"/>
                <a:cs typeface="Arial Black"/>
              </a:rPr>
              <a:t> </a:t>
            </a:r>
            <a:r>
              <a:rPr dirty="0" sz="2400" spc="-10">
                <a:latin typeface="Arial Black"/>
                <a:cs typeface="Arial Black"/>
              </a:rPr>
              <a:t>Sensor</a:t>
            </a:r>
            <a:endParaRPr sz="24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ACD98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9604629" y="4092488"/>
            <a:ext cx="7544434" cy="3877945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dirty="0" sz="1800" spc="-10">
                <a:latin typeface="Arial Black"/>
                <a:cs typeface="Arial Black"/>
              </a:rPr>
              <a:t>Features:</a:t>
            </a:r>
            <a:endParaRPr sz="1800">
              <a:latin typeface="Arial Black"/>
              <a:cs typeface="Arial Black"/>
            </a:endParaRPr>
          </a:p>
          <a:p>
            <a:pPr marL="299085" indent="-286385">
              <a:lnSpc>
                <a:spcPct val="100000"/>
              </a:lnSpc>
              <a:spcBef>
                <a:spcPts val="185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2000" spc="-10">
                <a:latin typeface="Calibri"/>
                <a:cs typeface="Calibri"/>
              </a:rPr>
              <a:t>Specifications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can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be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customized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according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to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customer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requirements</a:t>
            </a:r>
            <a:endParaRPr sz="2000">
              <a:latin typeface="Calibri"/>
              <a:cs typeface="Calibri"/>
            </a:endParaRPr>
          </a:p>
          <a:p>
            <a:pPr marL="299085" indent="-286385">
              <a:lnSpc>
                <a:spcPts val="2385"/>
              </a:lnSpc>
              <a:spcBef>
                <a:spcPts val="35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2000">
                <a:latin typeface="Calibri"/>
                <a:cs typeface="Calibri"/>
              </a:rPr>
              <a:t>The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accuracy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can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reach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≤</a:t>
            </a:r>
            <a:r>
              <a:rPr dirty="0" sz="2000">
                <a:latin typeface="SimSun"/>
                <a:cs typeface="SimSun"/>
              </a:rPr>
              <a:t>±</a:t>
            </a:r>
            <a:r>
              <a:rPr dirty="0" sz="2000">
                <a:latin typeface="Calibri"/>
                <a:cs typeface="Calibri"/>
              </a:rPr>
              <a:t>1%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accuracy</a:t>
            </a:r>
            <a:endParaRPr sz="2000">
              <a:latin typeface="Calibri"/>
              <a:cs typeface="Calibri"/>
            </a:endParaRPr>
          </a:p>
          <a:p>
            <a:pPr marL="299085" indent="-286385">
              <a:lnSpc>
                <a:spcPts val="2385"/>
              </a:lnSpc>
              <a:buFont typeface="Arial"/>
              <a:buChar char="•"/>
              <a:tabLst>
                <a:tab pos="299085" algn="l"/>
              </a:tabLst>
            </a:pPr>
            <a:r>
              <a:rPr dirty="0" sz="2000">
                <a:latin typeface="Calibri"/>
                <a:cs typeface="Calibri"/>
              </a:rPr>
              <a:t>Highly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sensitive,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reaction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time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constant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≤3s</a:t>
            </a:r>
            <a:endParaRPr sz="2000">
              <a:latin typeface="Calibri"/>
              <a:cs typeface="Calibri"/>
            </a:endParaRPr>
          </a:p>
          <a:p>
            <a:pPr marL="299085" marR="616585" indent="-287020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dirty="0" sz="2000" spc="-30">
                <a:latin typeface="Calibri"/>
                <a:cs typeface="Calibri"/>
              </a:rPr>
              <a:t>Temperature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and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moisture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resistance,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high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sealing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and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moisture resistance</a:t>
            </a:r>
            <a:endParaRPr sz="20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1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2000" spc="-10">
                <a:latin typeface="Calibri"/>
                <a:cs typeface="Calibri"/>
              </a:rPr>
              <a:t>Working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temperature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-40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r>
              <a:rPr dirty="0" sz="2000" spc="-10">
                <a:latin typeface="Calibri"/>
                <a:cs typeface="Calibri"/>
              </a:rPr>
              <a:t>~+100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00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  <a:spcBef>
                <a:spcPts val="590"/>
              </a:spcBef>
              <a:buFont typeface="Arial"/>
              <a:buChar char="•"/>
            </a:pPr>
            <a:endParaRPr sz="2000">
              <a:latin typeface="Cambria Math"/>
              <a:cs typeface="Cambria Math"/>
            </a:endParaRPr>
          </a:p>
          <a:p>
            <a:pPr marL="46355">
              <a:lnSpc>
                <a:spcPct val="100000"/>
              </a:lnSpc>
            </a:pPr>
            <a:r>
              <a:rPr dirty="0" sz="1800" spc="-10">
                <a:latin typeface="Arial Black"/>
                <a:cs typeface="Arial Black"/>
              </a:rPr>
              <a:t>Applications:</a:t>
            </a:r>
            <a:endParaRPr sz="1800">
              <a:latin typeface="Arial Black"/>
              <a:cs typeface="Arial Black"/>
            </a:endParaRPr>
          </a:p>
          <a:p>
            <a:pPr marL="332740" indent="-286385">
              <a:lnSpc>
                <a:spcPct val="100000"/>
              </a:lnSpc>
              <a:spcBef>
                <a:spcPts val="570"/>
              </a:spcBef>
              <a:buFont typeface="Arial"/>
              <a:buChar char="•"/>
              <a:tabLst>
                <a:tab pos="332740" algn="l"/>
              </a:tabLst>
            </a:pPr>
            <a:r>
              <a:rPr dirty="0" sz="2000" spc="-25">
                <a:latin typeface="Calibri"/>
                <a:cs typeface="Calibri"/>
              </a:rPr>
              <a:t>Temperature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measurement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at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evaporator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locations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for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automotive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air</a:t>
            </a:r>
            <a:endParaRPr sz="2000">
              <a:latin typeface="Calibri"/>
              <a:cs typeface="Calibri"/>
            </a:endParaRPr>
          </a:p>
          <a:p>
            <a:pPr marL="333375">
              <a:lnSpc>
                <a:spcPct val="100000"/>
              </a:lnSpc>
              <a:spcBef>
                <a:spcPts val="600"/>
              </a:spcBef>
            </a:pPr>
            <a:r>
              <a:rPr dirty="0" sz="2000">
                <a:latin typeface="Calibri"/>
                <a:cs typeface="Calibri"/>
              </a:rPr>
              <a:t>conditioning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systems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966216" y="3619500"/>
            <a:ext cx="2725420" cy="3564890"/>
            <a:chOff x="966216" y="3619500"/>
            <a:chExt cx="2725420" cy="3564890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6884" y="3619500"/>
              <a:ext cx="2223286" cy="17145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6216" y="5338572"/>
              <a:ext cx="2724912" cy="1845564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577583" y="5503164"/>
            <a:ext cx="2196028" cy="1543812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3712464" y="5332476"/>
            <a:ext cx="2621280" cy="3729354"/>
            <a:chOff x="3712464" y="5332476"/>
            <a:chExt cx="2621280" cy="3729354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12464" y="7316724"/>
              <a:ext cx="2574036" cy="174497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59708" y="5332476"/>
              <a:ext cx="2574036" cy="1984248"/>
            </a:xfrm>
            <a:prstGeom prst="rect">
              <a:avLst/>
            </a:prstGeom>
          </p:spPr>
        </p:pic>
      </p:grpSp>
      <p:pic>
        <p:nvPicPr>
          <p:cNvPr id="18" name="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759708" y="3502152"/>
            <a:ext cx="2424056" cy="1746503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821662" y="7306056"/>
            <a:ext cx="1993152" cy="163068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577583" y="3508247"/>
            <a:ext cx="2173224" cy="1746503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66216" y="7306056"/>
            <a:ext cx="2650236" cy="163068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16000" y="1683842"/>
            <a:ext cx="11781790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85">
                <a:solidFill>
                  <a:srgbClr val="462E89"/>
                </a:solidFill>
                <a:latin typeface="Arial Black"/>
                <a:cs typeface="Arial Black"/>
              </a:rPr>
              <a:t>Sensor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75">
                <a:solidFill>
                  <a:srgbClr val="462E89"/>
                </a:solidFill>
                <a:latin typeface="Arial Black"/>
                <a:cs typeface="Arial Black"/>
              </a:rPr>
              <a:t>Technologies</a:t>
            </a:r>
            <a:r>
              <a:rPr dirty="0" sz="4000" spc="-36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0">
                <a:solidFill>
                  <a:srgbClr val="462E89"/>
                </a:solidFill>
                <a:latin typeface="Arial Black"/>
                <a:cs typeface="Arial Black"/>
              </a:rPr>
              <a:t>Automotive</a:t>
            </a:r>
            <a:r>
              <a:rPr dirty="0" sz="4000" spc="-39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65">
                <a:solidFill>
                  <a:srgbClr val="462E89"/>
                </a:solidFill>
                <a:latin typeface="Arial Black"/>
                <a:cs typeface="Arial Black"/>
              </a:rPr>
              <a:t>Electronic</a:t>
            </a:r>
            <a:endParaRPr sz="40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5" name="object 5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ACD98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1013866" y="2825877"/>
            <a:ext cx="508000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5">
                <a:latin typeface="Arial Black"/>
                <a:cs typeface="Arial Black"/>
              </a:rPr>
              <a:t>Car</a:t>
            </a:r>
            <a:r>
              <a:rPr dirty="0" sz="2400" spc="-229">
                <a:latin typeface="Arial Black"/>
                <a:cs typeface="Arial Black"/>
              </a:rPr>
              <a:t> </a:t>
            </a:r>
            <a:r>
              <a:rPr dirty="0" sz="2400" spc="-95">
                <a:latin typeface="Arial Black"/>
                <a:cs typeface="Arial Black"/>
              </a:rPr>
              <a:t>Interior</a:t>
            </a:r>
            <a:r>
              <a:rPr dirty="0" sz="2400" spc="-229">
                <a:latin typeface="Arial Black"/>
                <a:cs typeface="Arial Black"/>
              </a:rPr>
              <a:t> </a:t>
            </a:r>
            <a:r>
              <a:rPr dirty="0" sz="2400" spc="-80">
                <a:latin typeface="Arial Black"/>
                <a:cs typeface="Arial Black"/>
              </a:rPr>
              <a:t>Temperature</a:t>
            </a:r>
            <a:r>
              <a:rPr dirty="0" sz="2400" spc="-275">
                <a:latin typeface="Arial Black"/>
                <a:cs typeface="Arial Black"/>
              </a:rPr>
              <a:t> </a:t>
            </a:r>
            <a:r>
              <a:rPr dirty="0" sz="2400" spc="-65">
                <a:latin typeface="Arial Black"/>
                <a:cs typeface="Arial Black"/>
              </a:rPr>
              <a:t>Sensor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033254" y="3885606"/>
            <a:ext cx="7507605" cy="1565275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dirty="0" sz="1800" spc="-10">
                <a:latin typeface="Arial Black"/>
                <a:cs typeface="Arial Black"/>
              </a:rPr>
              <a:t>Features:</a:t>
            </a:r>
            <a:endParaRPr sz="1800">
              <a:latin typeface="Arial Black"/>
              <a:cs typeface="Arial Black"/>
            </a:endParaRPr>
          </a:p>
          <a:p>
            <a:pPr marL="299085" indent="-286385">
              <a:lnSpc>
                <a:spcPct val="100000"/>
              </a:lnSpc>
              <a:spcBef>
                <a:spcPts val="185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2000" spc="-10">
                <a:latin typeface="Calibri"/>
                <a:cs typeface="Calibri"/>
              </a:rPr>
              <a:t>Specifications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can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be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customized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according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to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customer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requirements</a:t>
            </a:r>
            <a:endParaRPr sz="20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dirty="0" sz="2000">
                <a:latin typeface="Calibri"/>
                <a:cs typeface="Calibri"/>
              </a:rPr>
              <a:t>Use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self-</a:t>
            </a:r>
            <a:r>
              <a:rPr dirty="0" sz="2000">
                <a:latin typeface="Calibri"/>
                <a:cs typeface="Calibri"/>
              </a:rPr>
              <a:t>suction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fan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or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negative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pressure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design</a:t>
            </a:r>
            <a:endParaRPr sz="20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dirty="0" sz="2000">
                <a:latin typeface="Calibri"/>
                <a:cs typeface="Calibri"/>
              </a:rPr>
              <a:t>Easy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to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install,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with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multiple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interface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functions</a:t>
            </a:r>
            <a:endParaRPr sz="20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15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2000" spc="-10">
                <a:latin typeface="Calibri"/>
                <a:cs typeface="Calibri"/>
              </a:rPr>
              <a:t>Working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temperature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-40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r>
              <a:rPr dirty="0" sz="2000" spc="-10">
                <a:latin typeface="Calibri"/>
                <a:cs typeface="Calibri"/>
              </a:rPr>
              <a:t>~+100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67290" y="6640501"/>
            <a:ext cx="6701790" cy="1122680"/>
          </a:xfrm>
          <a:prstGeom prst="rect">
            <a:avLst/>
          </a:prstGeom>
        </p:spPr>
        <p:txBody>
          <a:bodyPr wrap="square" lIns="0" tIns="768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dirty="0" sz="1800" spc="-10">
                <a:latin typeface="Arial Black"/>
                <a:cs typeface="Arial Black"/>
              </a:rPr>
              <a:t>Applications:</a:t>
            </a:r>
            <a:endParaRPr sz="1800">
              <a:latin typeface="Arial Black"/>
              <a:cs typeface="Arial Black"/>
            </a:endParaRPr>
          </a:p>
          <a:p>
            <a:pPr marL="299085" indent="-286385">
              <a:lnSpc>
                <a:spcPct val="100000"/>
              </a:lnSpc>
              <a:spcBef>
                <a:spcPts val="57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2000">
                <a:latin typeface="Calibri"/>
                <a:cs typeface="Calibri"/>
              </a:rPr>
              <a:t>Used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for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interior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temperature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measurement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in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automobile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air</a:t>
            </a:r>
            <a:endParaRPr sz="20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600"/>
              </a:spcBef>
            </a:pPr>
            <a:r>
              <a:rPr dirty="0" sz="2000">
                <a:latin typeface="Calibri"/>
                <a:cs typeface="Calibri"/>
              </a:rPr>
              <a:t>conditioning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systems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32459" y="3240023"/>
            <a:ext cx="2658110" cy="6195060"/>
            <a:chOff x="632459" y="3240023"/>
            <a:chExt cx="2658110" cy="6195060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2459" y="6370127"/>
              <a:ext cx="2172845" cy="178322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0371" y="4818887"/>
              <a:ext cx="2599943" cy="175869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9723" y="3240023"/>
              <a:ext cx="2301240" cy="171754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8387" y="8133588"/>
              <a:ext cx="2200656" cy="1301496"/>
            </a:xfrm>
            <a:prstGeom prst="rect">
              <a:avLst/>
            </a:prstGeom>
          </p:spPr>
        </p:pic>
      </p:grpSp>
      <p:pic>
        <p:nvPicPr>
          <p:cNvPr id="18" name="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514344" y="3438144"/>
            <a:ext cx="2397252" cy="1440179"/>
          </a:xfrm>
          <a:prstGeom prst="rect">
            <a:avLst/>
          </a:prstGeom>
        </p:spPr>
      </p:pic>
      <p:grpSp>
        <p:nvGrpSpPr>
          <p:cNvPr id="19" name="object 19"/>
          <p:cNvGrpSpPr/>
          <p:nvPr/>
        </p:nvGrpSpPr>
        <p:grpSpPr>
          <a:xfrm>
            <a:off x="7046976" y="5161788"/>
            <a:ext cx="1783080" cy="4638040"/>
            <a:chOff x="7046976" y="5161788"/>
            <a:chExt cx="1783080" cy="4638040"/>
          </a:xfrm>
        </p:grpSpPr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60758" y="6672072"/>
              <a:ext cx="1619005" cy="162153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046976" y="8107680"/>
              <a:ext cx="1783079" cy="169163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127748" y="5161788"/>
              <a:ext cx="1621536" cy="1539239"/>
            </a:xfrm>
            <a:prstGeom prst="rect">
              <a:avLst/>
            </a:prstGeom>
          </p:spPr>
        </p:pic>
      </p:grpSp>
      <p:pic>
        <p:nvPicPr>
          <p:cNvPr id="23" name="object 2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675888" y="5084064"/>
            <a:ext cx="2252472" cy="1417319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573779" y="6641592"/>
            <a:ext cx="2398776" cy="1367027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581400" y="8389619"/>
            <a:ext cx="2427732" cy="1045463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342631" y="3305555"/>
            <a:ext cx="1335024" cy="1705356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16000" y="1683842"/>
            <a:ext cx="11781790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85">
                <a:solidFill>
                  <a:srgbClr val="462E89"/>
                </a:solidFill>
                <a:latin typeface="Arial Black"/>
                <a:cs typeface="Arial Black"/>
              </a:rPr>
              <a:t>Sensor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75">
                <a:solidFill>
                  <a:srgbClr val="462E89"/>
                </a:solidFill>
                <a:latin typeface="Arial Black"/>
                <a:cs typeface="Arial Black"/>
              </a:rPr>
              <a:t>Technologies</a:t>
            </a:r>
            <a:r>
              <a:rPr dirty="0" sz="4000" spc="-36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0">
                <a:solidFill>
                  <a:srgbClr val="462E89"/>
                </a:solidFill>
                <a:latin typeface="Arial Black"/>
                <a:cs typeface="Arial Black"/>
              </a:rPr>
              <a:t>Automotive</a:t>
            </a:r>
            <a:r>
              <a:rPr dirty="0" sz="4000" spc="-39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65">
                <a:solidFill>
                  <a:srgbClr val="462E89"/>
                </a:solidFill>
                <a:latin typeface="Arial Black"/>
                <a:cs typeface="Arial Black"/>
              </a:rPr>
              <a:t>Electronic</a:t>
            </a:r>
            <a:endParaRPr sz="40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5" name="object 5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ACD98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993139" y="2820416"/>
            <a:ext cx="458978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70">
                <a:latin typeface="Arial Black"/>
                <a:cs typeface="Arial Black"/>
              </a:rPr>
              <a:t>Outdoor</a:t>
            </a:r>
            <a:r>
              <a:rPr dirty="0" sz="2400" spc="-220">
                <a:latin typeface="Arial Black"/>
                <a:cs typeface="Arial Black"/>
              </a:rPr>
              <a:t> </a:t>
            </a:r>
            <a:r>
              <a:rPr dirty="0" sz="2400" spc="-70">
                <a:latin typeface="Arial Black"/>
                <a:cs typeface="Arial Black"/>
              </a:rPr>
              <a:t>Temperature</a:t>
            </a:r>
            <a:r>
              <a:rPr dirty="0" sz="2400" spc="-254">
                <a:latin typeface="Arial Black"/>
                <a:cs typeface="Arial Black"/>
              </a:rPr>
              <a:t> </a:t>
            </a:r>
            <a:r>
              <a:rPr dirty="0" sz="2400" spc="-70">
                <a:latin typeface="Arial Black"/>
                <a:cs typeface="Arial Black"/>
              </a:rPr>
              <a:t>Sensor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597897" y="4140031"/>
            <a:ext cx="7509509" cy="3877310"/>
          </a:xfrm>
          <a:prstGeom prst="rect">
            <a:avLst/>
          </a:prstGeom>
        </p:spPr>
        <p:txBody>
          <a:bodyPr wrap="square" lIns="0" tIns="3301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dirty="0" sz="1800" spc="-10">
                <a:latin typeface="Arial Black"/>
                <a:cs typeface="Arial Black"/>
              </a:rPr>
              <a:t>Features:</a:t>
            </a:r>
            <a:endParaRPr sz="1800">
              <a:latin typeface="Arial Black"/>
              <a:cs typeface="Arial Black"/>
            </a:endParaRPr>
          </a:p>
          <a:p>
            <a:pPr marL="299085" indent="-286385">
              <a:lnSpc>
                <a:spcPct val="100000"/>
              </a:lnSpc>
              <a:spcBef>
                <a:spcPts val="18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2000" spc="-10">
                <a:latin typeface="Calibri"/>
                <a:cs typeface="Calibri"/>
              </a:rPr>
              <a:t>Specifications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can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be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customized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according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to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customer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requirements</a:t>
            </a:r>
            <a:endParaRPr sz="20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2000">
                <a:latin typeface="Calibri"/>
                <a:cs typeface="Calibri"/>
              </a:rPr>
              <a:t>Adopt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injection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molding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or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potting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packaging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process</a:t>
            </a:r>
            <a:endParaRPr sz="2000">
              <a:latin typeface="Calibri"/>
              <a:cs typeface="Calibri"/>
            </a:endParaRPr>
          </a:p>
          <a:p>
            <a:pPr marL="299085" marR="508000" indent="-287020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dirty="0" sz="2000">
                <a:latin typeface="Calibri"/>
                <a:cs typeface="Calibri"/>
              </a:rPr>
              <a:t>It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has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good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waterproof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performance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and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the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protection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level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can </a:t>
            </a:r>
            <a:r>
              <a:rPr dirty="0" sz="2000">
                <a:latin typeface="Calibri"/>
                <a:cs typeface="Calibri"/>
              </a:rPr>
              <a:t>reach</a:t>
            </a:r>
            <a:r>
              <a:rPr dirty="0" sz="2000" spc="-10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IP67</a:t>
            </a:r>
            <a:endParaRPr sz="20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dirty="0" sz="2000">
                <a:latin typeface="Calibri"/>
                <a:cs typeface="Calibri"/>
              </a:rPr>
              <a:t>Designed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with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corrosion-resistant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materials</a:t>
            </a:r>
            <a:endParaRPr sz="20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1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2000" spc="-10">
                <a:latin typeface="Calibri"/>
                <a:cs typeface="Calibri"/>
              </a:rPr>
              <a:t>Working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temperature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-40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r>
              <a:rPr dirty="0" sz="2000" spc="-10">
                <a:latin typeface="Calibri"/>
                <a:cs typeface="Calibri"/>
              </a:rPr>
              <a:t>~+120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00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  <a:spcBef>
                <a:spcPts val="590"/>
              </a:spcBef>
              <a:buFont typeface="Arial"/>
              <a:buChar char="•"/>
            </a:pPr>
            <a:endParaRPr sz="2000">
              <a:latin typeface="Cambria Math"/>
              <a:cs typeface="Cambria Math"/>
            </a:endParaRPr>
          </a:p>
          <a:p>
            <a:pPr marL="46355">
              <a:lnSpc>
                <a:spcPct val="100000"/>
              </a:lnSpc>
            </a:pPr>
            <a:r>
              <a:rPr dirty="0" sz="1800" spc="-10">
                <a:latin typeface="Arial Black"/>
                <a:cs typeface="Arial Black"/>
              </a:rPr>
              <a:t>Applications:</a:t>
            </a:r>
            <a:endParaRPr sz="1800">
              <a:latin typeface="Arial Black"/>
              <a:cs typeface="Arial Black"/>
            </a:endParaRPr>
          </a:p>
          <a:p>
            <a:pPr marL="333375" marR="293370" indent="-287020">
              <a:lnSpc>
                <a:spcPts val="3000"/>
              </a:lnSpc>
              <a:spcBef>
                <a:spcPts val="70"/>
              </a:spcBef>
              <a:buFont typeface="Arial"/>
              <a:buChar char="•"/>
              <a:tabLst>
                <a:tab pos="333375" algn="l"/>
              </a:tabLst>
            </a:pPr>
            <a:r>
              <a:rPr dirty="0" sz="2000">
                <a:latin typeface="Calibri"/>
                <a:cs typeface="Calibri"/>
              </a:rPr>
              <a:t>Used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in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automobile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air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conditioning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systems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to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detect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the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ambient </a:t>
            </a:r>
            <a:r>
              <a:rPr dirty="0" sz="2000" spc="-20">
                <a:latin typeface="Calibri"/>
                <a:cs typeface="Calibri"/>
              </a:rPr>
              <a:t>temperature</a:t>
            </a:r>
            <a:r>
              <a:rPr dirty="0" sz="2000" spc="-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outside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the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car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4400" y="8075676"/>
            <a:ext cx="2346960" cy="1481328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72611" y="7936992"/>
            <a:ext cx="2602991" cy="175869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276600" y="3983735"/>
            <a:ext cx="2971800" cy="1271015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973836" y="3465876"/>
            <a:ext cx="2089785" cy="4044315"/>
            <a:chOff x="973836" y="3465876"/>
            <a:chExt cx="2089785" cy="4044315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90244" y="3465876"/>
              <a:ext cx="1872995" cy="242895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73836" y="5812535"/>
              <a:ext cx="2051177" cy="1697608"/>
            </a:xfrm>
            <a:prstGeom prst="rect">
              <a:avLst/>
            </a:prstGeom>
          </p:spPr>
        </p:pic>
      </p:grpSp>
      <p:pic>
        <p:nvPicPr>
          <p:cNvPr id="18" name="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150864" y="5542788"/>
            <a:ext cx="2831591" cy="1888236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166103" y="7807452"/>
            <a:ext cx="2831592" cy="1888236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316979" y="3654552"/>
            <a:ext cx="2830068" cy="1758357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436620" y="5615940"/>
            <a:ext cx="2602991" cy="2093976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4" name="object 4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016000" y="1683842"/>
            <a:ext cx="11781790" cy="15005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85">
                <a:solidFill>
                  <a:srgbClr val="462E89"/>
                </a:solidFill>
                <a:latin typeface="Arial Black"/>
                <a:cs typeface="Arial Black"/>
              </a:rPr>
              <a:t>Sensor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75">
                <a:solidFill>
                  <a:srgbClr val="462E89"/>
                </a:solidFill>
                <a:latin typeface="Arial Black"/>
                <a:cs typeface="Arial Black"/>
              </a:rPr>
              <a:t>Technologies</a:t>
            </a:r>
            <a:r>
              <a:rPr dirty="0" sz="4000" spc="-36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0">
                <a:solidFill>
                  <a:srgbClr val="462E89"/>
                </a:solidFill>
                <a:latin typeface="Arial Black"/>
                <a:cs typeface="Arial Black"/>
              </a:rPr>
              <a:t>Automotive</a:t>
            </a:r>
            <a:r>
              <a:rPr dirty="0" sz="4000" spc="-39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65">
                <a:solidFill>
                  <a:srgbClr val="462E89"/>
                </a:solidFill>
                <a:latin typeface="Arial Black"/>
                <a:cs typeface="Arial Black"/>
              </a:rPr>
              <a:t>Electronic</a:t>
            </a:r>
            <a:endParaRPr sz="4000">
              <a:latin typeface="Arial Black"/>
              <a:cs typeface="Arial Black"/>
            </a:endParaRPr>
          </a:p>
          <a:p>
            <a:pPr marL="41275">
              <a:lnSpc>
                <a:spcPct val="100000"/>
              </a:lnSpc>
              <a:spcBef>
                <a:spcPts val="3935"/>
              </a:spcBef>
            </a:pPr>
            <a:r>
              <a:rPr dirty="0" sz="2400" spc="-80">
                <a:latin typeface="Arial Black"/>
                <a:cs typeface="Arial Black"/>
              </a:rPr>
              <a:t>Air</a:t>
            </a:r>
            <a:r>
              <a:rPr dirty="0" sz="2400" spc="-245">
                <a:latin typeface="Arial Black"/>
                <a:cs typeface="Arial Black"/>
              </a:rPr>
              <a:t> </a:t>
            </a:r>
            <a:r>
              <a:rPr dirty="0" sz="2400" spc="-100">
                <a:latin typeface="Arial Black"/>
                <a:cs typeface="Arial Black"/>
              </a:rPr>
              <a:t>Duct</a:t>
            </a:r>
            <a:r>
              <a:rPr dirty="0" sz="2400" spc="-250">
                <a:latin typeface="Arial Black"/>
                <a:cs typeface="Arial Black"/>
              </a:rPr>
              <a:t> </a:t>
            </a:r>
            <a:r>
              <a:rPr dirty="0" sz="2400" spc="-75">
                <a:latin typeface="Arial Black"/>
                <a:cs typeface="Arial Black"/>
              </a:rPr>
              <a:t>Temperature</a:t>
            </a:r>
            <a:r>
              <a:rPr dirty="0" sz="2400" spc="-290">
                <a:latin typeface="Arial Black"/>
                <a:cs typeface="Arial Black"/>
              </a:rPr>
              <a:t> </a:t>
            </a:r>
            <a:r>
              <a:rPr dirty="0" sz="2400" spc="-10">
                <a:latin typeface="Arial Black"/>
                <a:cs typeface="Arial Black"/>
              </a:rPr>
              <a:t>Sensor</a:t>
            </a:r>
            <a:endParaRPr sz="24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ACD98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9512554" y="4347378"/>
            <a:ext cx="7507605" cy="387731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dirty="0" sz="1800" spc="-10">
                <a:latin typeface="Arial Black"/>
                <a:cs typeface="Arial Black"/>
              </a:rPr>
              <a:t>Features:</a:t>
            </a:r>
            <a:endParaRPr sz="1800">
              <a:latin typeface="Arial Black"/>
              <a:cs typeface="Arial Black"/>
            </a:endParaRPr>
          </a:p>
          <a:p>
            <a:pPr marL="299085" indent="-286385">
              <a:lnSpc>
                <a:spcPct val="100000"/>
              </a:lnSpc>
              <a:spcBef>
                <a:spcPts val="185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2000" spc="-10">
                <a:latin typeface="Calibri"/>
                <a:cs typeface="Calibri"/>
              </a:rPr>
              <a:t>Specifications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can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be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customized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according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to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customer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requirements</a:t>
            </a:r>
            <a:endParaRPr sz="20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dirty="0" sz="2000">
                <a:latin typeface="Calibri"/>
                <a:cs typeface="Calibri"/>
              </a:rPr>
              <a:t>Simple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structure,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capable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of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sensing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air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temperature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in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all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directions</a:t>
            </a:r>
            <a:endParaRPr sz="2000">
              <a:latin typeface="Calibri"/>
              <a:cs typeface="Calibri"/>
            </a:endParaRPr>
          </a:p>
          <a:p>
            <a:pPr marL="299085" marR="715010" indent="-287020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dirty="0" sz="2000">
                <a:latin typeface="Calibri"/>
                <a:cs typeface="Calibri"/>
              </a:rPr>
              <a:t>Design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sponge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or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sealing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ring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to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facilitate</a:t>
            </a:r>
            <a:r>
              <a:rPr dirty="0" sz="2000">
                <a:latin typeface="Calibri"/>
                <a:cs typeface="Calibri"/>
              </a:rPr>
              <a:t> the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fitting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of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the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air </a:t>
            </a:r>
            <a:r>
              <a:rPr dirty="0" sz="2000">
                <a:latin typeface="Calibri"/>
                <a:cs typeface="Calibri"/>
              </a:rPr>
              <a:t>conditioner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housing</a:t>
            </a:r>
            <a:endParaRPr sz="20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dirty="0" sz="2000" spc="-10">
                <a:latin typeface="Calibri"/>
                <a:cs typeface="Calibri"/>
              </a:rPr>
              <a:t>Rotating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buckle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or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double-</a:t>
            </a:r>
            <a:r>
              <a:rPr dirty="0" sz="2000">
                <a:latin typeface="Calibri"/>
                <a:cs typeface="Calibri"/>
              </a:rPr>
              <a:t>ear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clip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for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easy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installation </a:t>
            </a:r>
            <a:r>
              <a:rPr dirty="0" sz="2000">
                <a:latin typeface="Calibri"/>
                <a:cs typeface="Calibri"/>
              </a:rPr>
              <a:t>and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removal</a:t>
            </a:r>
            <a:endParaRPr sz="20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15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2000" spc="-10">
                <a:latin typeface="Calibri"/>
                <a:cs typeface="Calibri"/>
              </a:rPr>
              <a:t>Working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temperature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-40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r>
              <a:rPr dirty="0" sz="2000" spc="-10">
                <a:latin typeface="Calibri"/>
                <a:cs typeface="Calibri"/>
              </a:rPr>
              <a:t>~+100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00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  <a:spcBef>
                <a:spcPts val="585"/>
              </a:spcBef>
              <a:buFont typeface="Arial"/>
              <a:buChar char="•"/>
            </a:pPr>
            <a:endParaRPr sz="2000">
              <a:latin typeface="Cambria Math"/>
              <a:cs typeface="Cambria Math"/>
            </a:endParaRPr>
          </a:p>
          <a:p>
            <a:pPr marL="46355">
              <a:lnSpc>
                <a:spcPct val="100000"/>
              </a:lnSpc>
              <a:spcBef>
                <a:spcPts val="5"/>
              </a:spcBef>
            </a:pPr>
            <a:r>
              <a:rPr dirty="0" sz="1800" spc="-10">
                <a:latin typeface="Arial Black"/>
                <a:cs typeface="Arial Black"/>
              </a:rPr>
              <a:t>Applications:</a:t>
            </a:r>
            <a:endParaRPr sz="1800">
              <a:latin typeface="Arial Black"/>
              <a:cs typeface="Arial Black"/>
            </a:endParaRPr>
          </a:p>
          <a:p>
            <a:pPr marL="333375" marR="86360" indent="-287020">
              <a:lnSpc>
                <a:spcPts val="3000"/>
              </a:lnSpc>
              <a:spcBef>
                <a:spcPts val="70"/>
              </a:spcBef>
              <a:buFont typeface="Arial"/>
              <a:buChar char="•"/>
              <a:tabLst>
                <a:tab pos="333375" algn="l"/>
              </a:tabLst>
            </a:pPr>
            <a:r>
              <a:rPr dirty="0" sz="2000">
                <a:latin typeface="Calibri"/>
                <a:cs typeface="Calibri"/>
              </a:rPr>
              <a:t>Used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for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temperature </a:t>
            </a:r>
            <a:r>
              <a:rPr dirty="0" sz="2000" spc="-10">
                <a:latin typeface="Calibri"/>
                <a:cs typeface="Calibri"/>
              </a:rPr>
              <a:t>measurement </a:t>
            </a:r>
            <a:r>
              <a:rPr dirty="0" sz="2000">
                <a:latin typeface="Calibri"/>
                <a:cs typeface="Calibri"/>
              </a:rPr>
              <a:t>in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the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air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duct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of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automobile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air </a:t>
            </a:r>
            <a:r>
              <a:rPr dirty="0" sz="2000">
                <a:latin typeface="Calibri"/>
                <a:cs typeface="Calibri"/>
              </a:rPr>
              <a:t>conditioning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system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5632" y="3693176"/>
            <a:ext cx="2787444" cy="176883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27985" y="7657943"/>
            <a:ext cx="2779981" cy="1291336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468111" y="3535679"/>
            <a:ext cx="3287267" cy="1827276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3073907" y="5647944"/>
            <a:ext cx="4950460" cy="3345179"/>
            <a:chOff x="3073907" y="5647944"/>
            <a:chExt cx="4950460" cy="3345179"/>
          </a:xfrm>
        </p:grpSpPr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02611" y="7161276"/>
              <a:ext cx="2721247" cy="183184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73907" y="5647944"/>
              <a:ext cx="2900172" cy="186080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16000" y="1683842"/>
            <a:ext cx="11781790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85">
                <a:solidFill>
                  <a:srgbClr val="462E89"/>
                </a:solidFill>
                <a:latin typeface="Arial Black"/>
                <a:cs typeface="Arial Black"/>
              </a:rPr>
              <a:t>Sensor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75">
                <a:solidFill>
                  <a:srgbClr val="462E89"/>
                </a:solidFill>
                <a:latin typeface="Arial Black"/>
                <a:cs typeface="Arial Black"/>
              </a:rPr>
              <a:t>Technologies</a:t>
            </a:r>
            <a:r>
              <a:rPr dirty="0" sz="4000" spc="-36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0">
                <a:solidFill>
                  <a:srgbClr val="462E89"/>
                </a:solidFill>
                <a:latin typeface="Arial Black"/>
                <a:cs typeface="Arial Black"/>
              </a:rPr>
              <a:t>Automotive</a:t>
            </a:r>
            <a:r>
              <a:rPr dirty="0" sz="4000" spc="-39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65">
                <a:solidFill>
                  <a:srgbClr val="462E89"/>
                </a:solidFill>
                <a:latin typeface="Arial Black"/>
                <a:cs typeface="Arial Black"/>
              </a:rPr>
              <a:t>Electronic</a:t>
            </a:r>
            <a:endParaRPr sz="40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5" name="object 5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013866" y="2761945"/>
            <a:ext cx="630872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0">
                <a:latin typeface="Arial Black"/>
                <a:cs typeface="Arial Black"/>
              </a:rPr>
              <a:t>Water</a:t>
            </a:r>
            <a:r>
              <a:rPr dirty="0" sz="2400" spc="-265">
                <a:latin typeface="Arial Black"/>
                <a:cs typeface="Arial Black"/>
              </a:rPr>
              <a:t> </a:t>
            </a:r>
            <a:r>
              <a:rPr dirty="0" sz="2400" spc="-75">
                <a:latin typeface="Arial Black"/>
                <a:cs typeface="Arial Black"/>
              </a:rPr>
              <a:t>Temperature</a:t>
            </a:r>
            <a:r>
              <a:rPr dirty="0" sz="2400" spc="-295">
                <a:latin typeface="Arial Black"/>
                <a:cs typeface="Arial Black"/>
              </a:rPr>
              <a:t> </a:t>
            </a:r>
            <a:r>
              <a:rPr dirty="0" sz="2400" spc="420">
                <a:latin typeface="Arial Black"/>
                <a:cs typeface="Arial Black"/>
              </a:rPr>
              <a:t>/</a:t>
            </a:r>
            <a:r>
              <a:rPr dirty="0" sz="2400" spc="-254">
                <a:latin typeface="Arial Black"/>
                <a:cs typeface="Arial Black"/>
              </a:rPr>
              <a:t> </a:t>
            </a:r>
            <a:r>
              <a:rPr dirty="0" sz="2400" spc="-75">
                <a:latin typeface="Arial Black"/>
                <a:cs typeface="Arial Black"/>
              </a:rPr>
              <a:t>Refrigerant</a:t>
            </a:r>
            <a:r>
              <a:rPr dirty="0" sz="2400" spc="-280">
                <a:latin typeface="Arial Black"/>
                <a:cs typeface="Arial Black"/>
              </a:rPr>
              <a:t> </a:t>
            </a:r>
            <a:r>
              <a:rPr dirty="0" sz="2400" spc="-70">
                <a:latin typeface="Arial Black"/>
                <a:cs typeface="Arial Black"/>
              </a:rPr>
              <a:t>Sensor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330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dirty="0" spc="-10"/>
              <a:t>Features:</a:t>
            </a:r>
          </a:p>
          <a:p>
            <a:pPr marL="299085" indent="-286385">
              <a:lnSpc>
                <a:spcPct val="100000"/>
              </a:lnSpc>
              <a:spcBef>
                <a:spcPts val="185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2000" spc="-10">
                <a:latin typeface="Calibri"/>
                <a:cs typeface="Calibri"/>
              </a:rPr>
              <a:t>Specifications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can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be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customized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according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to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customer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requirements</a:t>
            </a:r>
            <a:endParaRPr sz="2000">
              <a:latin typeface="Calibri"/>
              <a:cs typeface="Calibri"/>
            </a:endParaRPr>
          </a:p>
          <a:p>
            <a:pPr marL="299085" marR="762635" indent="-287020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dirty="0" sz="2000">
                <a:latin typeface="Calibri"/>
                <a:cs typeface="Calibri"/>
              </a:rPr>
              <a:t>Using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copper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temperature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sensing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head,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it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can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quickly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realize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heat </a:t>
            </a:r>
            <a:r>
              <a:rPr dirty="0" sz="2000" spc="-10">
                <a:latin typeface="Calibri"/>
                <a:cs typeface="Calibri"/>
              </a:rPr>
              <a:t>conduction</a:t>
            </a:r>
            <a:endParaRPr sz="2000">
              <a:latin typeface="Calibri"/>
              <a:cs typeface="Calibri"/>
            </a:endParaRPr>
          </a:p>
          <a:p>
            <a:pPr marL="299085" marR="5080" indent="-287020">
              <a:lnSpc>
                <a:spcPts val="2410"/>
              </a:lnSpc>
              <a:spcBef>
                <a:spcPts val="7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2000">
                <a:latin typeface="Calibri"/>
                <a:cs typeface="Calibri"/>
              </a:rPr>
              <a:t>Select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high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temperature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resistant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materials,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the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working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temperature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can </a:t>
            </a:r>
            <a:r>
              <a:rPr dirty="0" sz="2000">
                <a:latin typeface="Calibri"/>
                <a:cs typeface="Calibri"/>
              </a:rPr>
              <a:t>reach</a:t>
            </a:r>
            <a:r>
              <a:rPr dirty="0" sz="2000" spc="-10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200</a:t>
            </a:r>
            <a:r>
              <a:rPr dirty="0" sz="2000" spc="-20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  <a:p>
            <a:pPr marL="299085" indent="-286385">
              <a:lnSpc>
                <a:spcPts val="2310"/>
              </a:lnSpc>
              <a:buFont typeface="Arial"/>
              <a:buChar char="•"/>
              <a:tabLst>
                <a:tab pos="299085" algn="l"/>
              </a:tabLst>
            </a:pPr>
            <a:r>
              <a:rPr dirty="0" sz="2000">
                <a:latin typeface="Calibri"/>
                <a:cs typeface="Calibri"/>
              </a:rPr>
              <a:t>The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product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adopts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thread,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wall</a:t>
            </a:r>
            <a:r>
              <a:rPr dirty="0" sz="2000" spc="-35">
                <a:latin typeface="Calibri"/>
                <a:cs typeface="Calibri"/>
              </a:rPr>
              <a:t> sticker, </a:t>
            </a:r>
            <a:r>
              <a:rPr dirty="0" sz="2000">
                <a:latin typeface="Calibri"/>
                <a:cs typeface="Calibri"/>
              </a:rPr>
              <a:t>and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pipe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access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methods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to</a:t>
            </a:r>
            <a:endParaRPr sz="20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dirty="0" sz="2000">
                <a:latin typeface="Calibri"/>
                <a:cs typeface="Calibri"/>
              </a:rPr>
              <a:t>achieve</a:t>
            </a:r>
            <a:r>
              <a:rPr dirty="0" sz="2000" spc="-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better</a:t>
            </a:r>
            <a:r>
              <a:rPr dirty="0" sz="2000" spc="-9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fixation.</a:t>
            </a:r>
            <a:endParaRPr sz="20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15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2000" spc="-10">
                <a:latin typeface="Calibri"/>
                <a:cs typeface="Calibri"/>
              </a:rPr>
              <a:t>Working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temperature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-40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r>
              <a:rPr dirty="0" sz="2000" spc="-10">
                <a:latin typeface="Calibri"/>
                <a:cs typeface="Calibri"/>
              </a:rPr>
              <a:t>~+150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  <a:spcBef>
                <a:spcPts val="2225"/>
              </a:spcBef>
              <a:buFont typeface="Arial"/>
              <a:buChar char="•"/>
            </a:pPr>
            <a:endParaRPr sz="20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</a:pPr>
            <a:r>
              <a:rPr dirty="0" spc="-10"/>
              <a:t>Applications:</a:t>
            </a:r>
          </a:p>
          <a:p>
            <a:pPr marL="299085" marR="100965" indent="-287020">
              <a:lnSpc>
                <a:spcPts val="3000"/>
              </a:lnSpc>
              <a:spcBef>
                <a:spcPts val="7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2000">
                <a:latin typeface="Calibri"/>
                <a:cs typeface="Calibri"/>
              </a:rPr>
              <a:t>Used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to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measure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the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temperature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of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automobile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water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tanks/refrigerant pipes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1183" y="5445252"/>
            <a:ext cx="2040636" cy="1397508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56716" y="3608832"/>
            <a:ext cx="2065020" cy="1397508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52144" y="7370064"/>
            <a:ext cx="2040636" cy="1397508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242303" y="4143755"/>
            <a:ext cx="1979676" cy="1999488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195059" y="6291071"/>
            <a:ext cx="2022347" cy="1776983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610355" y="5509259"/>
            <a:ext cx="2104644" cy="1269491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602735" y="7179564"/>
            <a:ext cx="2104643" cy="154686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613403" y="3721608"/>
            <a:ext cx="2084831" cy="1094232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18" name="object 18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ACD98E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4488" y="2728341"/>
            <a:ext cx="247840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70">
                <a:latin typeface="Arial Black"/>
                <a:cs typeface="Arial Black"/>
              </a:rPr>
              <a:t>Sunlight</a:t>
            </a:r>
            <a:r>
              <a:rPr dirty="0" sz="2400" spc="-240">
                <a:latin typeface="Arial Black"/>
                <a:cs typeface="Arial Black"/>
              </a:rPr>
              <a:t> </a:t>
            </a:r>
            <a:r>
              <a:rPr dirty="0" sz="2400" spc="-90">
                <a:latin typeface="Arial Black"/>
                <a:cs typeface="Arial Black"/>
              </a:rPr>
              <a:t>Sensor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506839" y="4200245"/>
            <a:ext cx="7330440" cy="1605915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dirty="0" sz="2000" spc="-10">
                <a:latin typeface="Arial Black"/>
                <a:cs typeface="Arial Black"/>
              </a:rPr>
              <a:t>Features:</a:t>
            </a:r>
            <a:endParaRPr sz="2000">
              <a:latin typeface="Arial Black"/>
              <a:cs typeface="Arial Black"/>
            </a:endParaRPr>
          </a:p>
          <a:p>
            <a:pPr marL="440690" indent="-427990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 spc="-10">
                <a:latin typeface="Calibri"/>
                <a:cs typeface="Calibri"/>
              </a:rPr>
              <a:t>Working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voltage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5V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Single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zone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and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dual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zone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functions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Low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angle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sensitivity,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easy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to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calibrate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with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air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conditioning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system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 spc="-10">
                <a:latin typeface="Calibri"/>
                <a:cs typeface="Calibri"/>
              </a:rPr>
              <a:t>Working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temperature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-40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r>
              <a:rPr dirty="0" sz="2000" spc="-10">
                <a:latin typeface="Calibri"/>
                <a:cs typeface="Calibri"/>
              </a:rPr>
              <a:t>~+100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558273" y="6809506"/>
            <a:ext cx="7764780" cy="1169670"/>
          </a:xfrm>
          <a:prstGeom prst="rect">
            <a:avLst/>
          </a:prstGeom>
        </p:spPr>
        <p:txBody>
          <a:bodyPr wrap="square" lIns="0" tIns="895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dirty="0" sz="2000" spc="-10">
                <a:latin typeface="Arial Black"/>
                <a:cs typeface="Arial Black"/>
              </a:rPr>
              <a:t>Applications:</a:t>
            </a:r>
            <a:endParaRPr sz="2000">
              <a:latin typeface="Arial Black"/>
              <a:cs typeface="Arial Black"/>
            </a:endParaRPr>
          </a:p>
          <a:p>
            <a:pPr marL="440690" marR="5080" indent="-428625">
              <a:lnSpc>
                <a:spcPct val="125000"/>
              </a:lnSpc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Used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to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measure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light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irradiance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and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provide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compensation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control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for </a:t>
            </a:r>
            <a:r>
              <a:rPr dirty="0" sz="2000">
                <a:latin typeface="Calibri"/>
                <a:cs typeface="Calibri"/>
              </a:rPr>
              <a:t>air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conditioning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systems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06780" y="3121151"/>
            <a:ext cx="7880984" cy="6544309"/>
            <a:chOff x="906780" y="3121151"/>
            <a:chExt cx="7880984" cy="6544309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29527" y="7505699"/>
              <a:ext cx="1610868" cy="205435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71032" y="5428487"/>
              <a:ext cx="1763267" cy="214274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89019" y="5343144"/>
              <a:ext cx="1833371" cy="217017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10883" y="3121151"/>
              <a:ext cx="2476499" cy="240334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68196" y="5382767"/>
              <a:ext cx="1495043" cy="197662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66844" y="3128771"/>
              <a:ext cx="1662683" cy="237134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6780" y="3285743"/>
              <a:ext cx="1548383" cy="197357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53968" y="7505699"/>
              <a:ext cx="1827275" cy="215950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73452" y="3145535"/>
              <a:ext cx="2007107" cy="2336292"/>
            </a:xfrm>
            <a:prstGeom prst="rect">
              <a:avLst/>
            </a:prstGeom>
          </p:spPr>
        </p:pic>
      </p:grpSp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62100" y="7505700"/>
            <a:ext cx="1426464" cy="2243328"/>
          </a:xfrm>
          <a:prstGeom prst="rect">
            <a:avLst/>
          </a:prstGeom>
        </p:spPr>
      </p:pic>
      <p:sp>
        <p:nvSpPr>
          <p:cNvPr id="16" name="object 16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016000" y="1683842"/>
            <a:ext cx="11781790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85">
                <a:solidFill>
                  <a:srgbClr val="462E89"/>
                </a:solidFill>
                <a:latin typeface="Arial Black"/>
                <a:cs typeface="Arial Black"/>
              </a:rPr>
              <a:t>Sensor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75">
                <a:solidFill>
                  <a:srgbClr val="462E89"/>
                </a:solidFill>
                <a:latin typeface="Arial Black"/>
                <a:cs typeface="Arial Black"/>
              </a:rPr>
              <a:t>Technologies</a:t>
            </a:r>
            <a:r>
              <a:rPr dirty="0" sz="4000" spc="-36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0">
                <a:solidFill>
                  <a:srgbClr val="462E89"/>
                </a:solidFill>
                <a:latin typeface="Arial Black"/>
                <a:cs typeface="Arial Black"/>
              </a:rPr>
              <a:t>Automotive</a:t>
            </a:r>
            <a:r>
              <a:rPr dirty="0" sz="4000" spc="-39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65">
                <a:solidFill>
                  <a:srgbClr val="462E89"/>
                </a:solidFill>
                <a:latin typeface="Arial Black"/>
                <a:cs typeface="Arial Black"/>
              </a:rPr>
              <a:t>Electronic</a:t>
            </a:r>
            <a:endParaRPr sz="4000">
              <a:latin typeface="Arial Black"/>
              <a:cs typeface="Arial Black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19" name="object 19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22" name="object 22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ACD98E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5344" y="2844800"/>
            <a:ext cx="336232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40">
                <a:latin typeface="Arial Black"/>
                <a:cs typeface="Arial Black"/>
              </a:rPr>
              <a:t>Ambient</a:t>
            </a:r>
            <a:r>
              <a:rPr dirty="0" sz="2400" spc="-245">
                <a:latin typeface="Arial Black"/>
                <a:cs typeface="Arial Black"/>
              </a:rPr>
              <a:t> </a:t>
            </a:r>
            <a:r>
              <a:rPr dirty="0" sz="2400" spc="-135">
                <a:latin typeface="Arial Black"/>
                <a:cs typeface="Arial Black"/>
              </a:rPr>
              <a:t>Light</a:t>
            </a:r>
            <a:r>
              <a:rPr dirty="0" sz="2400" spc="-229">
                <a:latin typeface="Arial Black"/>
                <a:cs typeface="Arial Black"/>
              </a:rPr>
              <a:t> </a:t>
            </a:r>
            <a:r>
              <a:rPr dirty="0" sz="2400" spc="-90">
                <a:latin typeface="Arial Black"/>
                <a:cs typeface="Arial Black"/>
              </a:rPr>
              <a:t>Sensor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749155" y="3903065"/>
            <a:ext cx="7078980" cy="1911350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dirty="0" sz="2000" spc="-10">
                <a:latin typeface="Arial Black"/>
                <a:cs typeface="Arial Black"/>
              </a:rPr>
              <a:t>Features:</a:t>
            </a:r>
            <a:endParaRPr sz="2000">
              <a:latin typeface="Arial Black"/>
              <a:cs typeface="Arial Black"/>
            </a:endParaRPr>
          </a:p>
          <a:p>
            <a:pPr marL="440690" indent="-427990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 spc="-10">
                <a:latin typeface="Calibri"/>
                <a:cs typeface="Calibri"/>
              </a:rPr>
              <a:t>Working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voltage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9~16V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Ambient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light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and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sunlight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sensor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platform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integration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functions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ts val="2380"/>
              </a:lnSpc>
              <a:spcBef>
                <a:spcPts val="4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Low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power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consumption,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control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accuracy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20">
                <a:latin typeface="SimSun"/>
                <a:cs typeface="SimSun"/>
              </a:rPr>
              <a:t>±</a:t>
            </a:r>
            <a:r>
              <a:rPr dirty="0" sz="2000" spc="-20">
                <a:latin typeface="Calibri"/>
                <a:cs typeface="Calibri"/>
              </a:rPr>
              <a:t>3LX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ts val="2380"/>
              </a:lnSpc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Comply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with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EMC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requirements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 spc="-10">
                <a:latin typeface="Calibri"/>
                <a:cs typeface="Calibri"/>
              </a:rPr>
              <a:t>Working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temperature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-40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r>
              <a:rPr dirty="0" sz="2000" spc="-10">
                <a:latin typeface="Calibri"/>
                <a:cs typeface="Calibri"/>
              </a:rPr>
              <a:t>~+100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749155" y="6630564"/>
            <a:ext cx="4425315" cy="788670"/>
          </a:xfrm>
          <a:prstGeom prst="rect">
            <a:avLst/>
          </a:prstGeom>
        </p:spPr>
        <p:txBody>
          <a:bodyPr wrap="square" lIns="0" tIns="895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dirty="0" sz="2000" spc="-10">
                <a:latin typeface="Arial Black"/>
                <a:cs typeface="Arial Black"/>
              </a:rPr>
              <a:t>Applications:</a:t>
            </a:r>
            <a:endParaRPr sz="2000">
              <a:latin typeface="Arial Black"/>
              <a:cs typeface="Arial Black"/>
            </a:endParaRPr>
          </a:p>
          <a:p>
            <a:pPr marL="440690" indent="-42799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Car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headlight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automatic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on/off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control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24822" y="3514344"/>
            <a:ext cx="1403865" cy="216255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21379" y="3456432"/>
            <a:ext cx="1496568" cy="217932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95677" y="6271259"/>
            <a:ext cx="1343890" cy="214547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358896" y="6265164"/>
            <a:ext cx="1621536" cy="215036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01267" y="3753611"/>
            <a:ext cx="1799844" cy="15720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665719" y="3598164"/>
            <a:ext cx="1249679" cy="189585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559552" y="6220967"/>
            <a:ext cx="1432559" cy="214883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571231" y="6220967"/>
            <a:ext cx="1344168" cy="1673351"/>
          </a:xfrm>
          <a:prstGeom prst="rect">
            <a:avLst/>
          </a:prstGeom>
        </p:spPr>
      </p:pic>
      <p:sp>
        <p:nvSpPr>
          <p:cNvPr id="13" name="object 13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16000" y="1683842"/>
            <a:ext cx="11781790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85">
                <a:solidFill>
                  <a:srgbClr val="462E89"/>
                </a:solidFill>
                <a:latin typeface="Arial Black"/>
                <a:cs typeface="Arial Black"/>
              </a:rPr>
              <a:t>Sensor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75">
                <a:solidFill>
                  <a:srgbClr val="462E89"/>
                </a:solidFill>
                <a:latin typeface="Arial Black"/>
                <a:cs typeface="Arial Black"/>
              </a:rPr>
              <a:t>Technologies</a:t>
            </a:r>
            <a:r>
              <a:rPr dirty="0" sz="4000" spc="-36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0">
                <a:solidFill>
                  <a:srgbClr val="462E89"/>
                </a:solidFill>
                <a:latin typeface="Arial Black"/>
                <a:cs typeface="Arial Black"/>
              </a:rPr>
              <a:t>Automotive</a:t>
            </a:r>
            <a:r>
              <a:rPr dirty="0" sz="4000" spc="-39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65">
                <a:solidFill>
                  <a:srgbClr val="462E89"/>
                </a:solidFill>
                <a:latin typeface="Arial Black"/>
                <a:cs typeface="Arial Black"/>
              </a:rPr>
              <a:t>Electronic</a:t>
            </a:r>
            <a:endParaRPr sz="4000">
              <a:latin typeface="Arial Black"/>
              <a:cs typeface="Arial Black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16" name="object 16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19" name="object 19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B3A1C6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063495"/>
            <a:ext cx="18288000" cy="8225155"/>
            <a:chOff x="0" y="2063495"/>
            <a:chExt cx="18288000" cy="82251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977771" y="6581326"/>
              <a:ext cx="1452549" cy="187603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39160" y="2063495"/>
              <a:ext cx="2148840" cy="622554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8255507"/>
              <a:ext cx="18288000" cy="2033270"/>
            </a:xfrm>
            <a:custGeom>
              <a:avLst/>
              <a:gdLst/>
              <a:ahLst/>
              <a:cxnLst/>
              <a:rect l="l" t="t" r="r" b="b"/>
              <a:pathLst>
                <a:path w="18288000" h="2033270">
                  <a:moveTo>
                    <a:pt x="18288000" y="0"/>
                  </a:moveTo>
                  <a:lnTo>
                    <a:pt x="0" y="0"/>
                  </a:lnTo>
                  <a:lnTo>
                    <a:pt x="0" y="2033016"/>
                  </a:lnTo>
                  <a:lnTo>
                    <a:pt x="18288000" y="2033016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462E8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1016000" y="8219313"/>
            <a:ext cx="5360035" cy="1730375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12700" marR="5080">
              <a:lnSpc>
                <a:spcPts val="6700"/>
              </a:lnSpc>
              <a:spcBef>
                <a:spcPts val="220"/>
              </a:spcBef>
            </a:pPr>
            <a:r>
              <a:rPr dirty="0" sz="5600" spc="-10">
                <a:solidFill>
                  <a:srgbClr val="FFFFFF"/>
                </a:solidFill>
                <a:latin typeface="Arial Black"/>
                <a:cs typeface="Arial Black"/>
              </a:rPr>
              <a:t>Market </a:t>
            </a:r>
            <a:r>
              <a:rPr dirty="0" sz="5600" spc="-175">
                <a:solidFill>
                  <a:srgbClr val="FFFFFF"/>
                </a:solidFill>
                <a:latin typeface="Arial Black"/>
                <a:cs typeface="Arial Black"/>
              </a:rPr>
              <a:t>Diversification</a:t>
            </a:r>
            <a:endParaRPr sz="56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977384" y="0"/>
            <a:ext cx="12922250" cy="9885045"/>
            <a:chOff x="4977384" y="0"/>
            <a:chExt cx="12922250" cy="988504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313664" y="8505443"/>
              <a:ext cx="4408932" cy="137922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79720" y="0"/>
              <a:ext cx="12519660" cy="89199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33972" y="1272539"/>
              <a:ext cx="2247900" cy="126949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58684" y="6551676"/>
              <a:ext cx="2555748" cy="170383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610332" y="822960"/>
              <a:ext cx="896111" cy="14523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252191" y="3921252"/>
              <a:ext cx="714755" cy="11811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382768" y="4840223"/>
              <a:ext cx="2811780" cy="88696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946648" y="6211823"/>
              <a:ext cx="1965959" cy="140360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977384" y="2395727"/>
              <a:ext cx="2496312" cy="2042160"/>
            </a:xfrm>
            <a:prstGeom prst="rect">
              <a:avLst/>
            </a:prstGeom>
          </p:spPr>
        </p:pic>
      </p:grpSp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xfrm>
            <a:off x="1016000" y="684519"/>
            <a:ext cx="2967355" cy="1635125"/>
          </a:xfrm>
          <a:prstGeom prst="rect"/>
        </p:spPr>
        <p:txBody>
          <a:bodyPr wrap="square" lIns="0" tIns="165735" rIns="0" bIns="0" rtlCol="0" vert="horz">
            <a:spAutoFit/>
          </a:bodyPr>
          <a:lstStyle/>
          <a:p>
            <a:pPr algn="ctr" marR="58419">
              <a:lnSpc>
                <a:spcPct val="100000"/>
              </a:lnSpc>
              <a:spcBef>
                <a:spcPts val="1305"/>
              </a:spcBef>
            </a:pPr>
            <a:r>
              <a:rPr dirty="0" sz="6800" spc="155" b="1">
                <a:solidFill>
                  <a:srgbClr val="462E89"/>
                </a:solidFill>
                <a:latin typeface="Calibri"/>
                <a:cs typeface="Calibri"/>
              </a:rPr>
              <a:t>6</a:t>
            </a:r>
            <a:endParaRPr sz="6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425"/>
              </a:spcBef>
            </a:pPr>
            <a:r>
              <a:rPr dirty="0" sz="2400" spc="50">
                <a:solidFill>
                  <a:srgbClr val="0F0F0F"/>
                </a:solidFill>
                <a:latin typeface="Lucida Sans Unicode"/>
                <a:cs typeface="Lucida Sans Unicode"/>
              </a:rPr>
              <a:t>Operating</a:t>
            </a:r>
            <a:r>
              <a:rPr dirty="0" sz="2400" spc="-100">
                <a:solidFill>
                  <a:srgbClr val="0F0F0F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-10">
                <a:solidFill>
                  <a:srgbClr val="0F0F0F"/>
                </a:solidFill>
                <a:latin typeface="Lucida Sans Unicode"/>
                <a:cs typeface="Lucida Sans Unicode"/>
              </a:rPr>
              <a:t>Divisions</a:t>
            </a:r>
            <a:endParaRPr sz="2400">
              <a:latin typeface="Lucida Sans Unicode"/>
              <a:cs typeface="Lucida Sans Unicode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454277" y="2677292"/>
            <a:ext cx="2462530" cy="4428490"/>
          </a:xfrm>
          <a:prstGeom prst="rect">
            <a:avLst/>
          </a:prstGeom>
        </p:spPr>
        <p:txBody>
          <a:bodyPr wrap="square" lIns="0" tIns="49466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894"/>
              </a:spcBef>
            </a:pPr>
            <a:r>
              <a:rPr dirty="0" sz="6800" spc="-10" b="1">
                <a:solidFill>
                  <a:srgbClr val="462E89"/>
                </a:solidFill>
                <a:latin typeface="Calibri"/>
                <a:cs typeface="Calibri"/>
              </a:rPr>
              <a:t>4,854</a:t>
            </a:r>
            <a:endParaRPr sz="6800">
              <a:latin typeface="Calibri"/>
              <a:cs typeface="Calibri"/>
            </a:endParaRPr>
          </a:p>
          <a:p>
            <a:pPr marL="238760">
              <a:lnSpc>
                <a:spcPct val="100000"/>
              </a:lnSpc>
              <a:spcBef>
                <a:spcPts val="1335"/>
              </a:spcBef>
            </a:pPr>
            <a:r>
              <a:rPr dirty="0" sz="2400" spc="55">
                <a:solidFill>
                  <a:srgbClr val="0F0F0F"/>
                </a:solidFill>
                <a:latin typeface="Lucida Sans Unicode"/>
                <a:cs typeface="Lucida Sans Unicode"/>
              </a:rPr>
              <a:t>Employees</a:t>
            </a:r>
            <a:endParaRPr sz="2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900"/>
              </a:spcBef>
            </a:pPr>
            <a:endParaRPr sz="2400">
              <a:latin typeface="Lucida Sans Unicode"/>
              <a:cs typeface="Lucida Sans Unicode"/>
            </a:endParaRPr>
          </a:p>
          <a:p>
            <a:pPr marL="490220">
              <a:lnSpc>
                <a:spcPct val="100000"/>
              </a:lnSpc>
            </a:pPr>
            <a:r>
              <a:rPr dirty="0" sz="6800" spc="-25" b="1">
                <a:solidFill>
                  <a:srgbClr val="462E89"/>
                </a:solidFill>
                <a:latin typeface="Calibri"/>
                <a:cs typeface="Calibri"/>
              </a:rPr>
              <a:t>168</a:t>
            </a:r>
            <a:endParaRPr sz="6800">
              <a:latin typeface="Calibri"/>
              <a:cs typeface="Calibri"/>
            </a:endParaRPr>
          </a:p>
          <a:p>
            <a:pPr marL="67945">
              <a:lnSpc>
                <a:spcPct val="100000"/>
              </a:lnSpc>
              <a:spcBef>
                <a:spcPts val="1870"/>
              </a:spcBef>
            </a:pPr>
            <a:r>
              <a:rPr dirty="0" sz="2400">
                <a:solidFill>
                  <a:srgbClr val="0F0F0F"/>
                </a:solidFill>
                <a:latin typeface="Lucida Sans Unicode"/>
                <a:cs typeface="Lucida Sans Unicode"/>
              </a:rPr>
              <a:t>R</a:t>
            </a:r>
            <a:r>
              <a:rPr dirty="0" sz="2400" spc="-155">
                <a:solidFill>
                  <a:srgbClr val="0F0F0F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80">
                <a:solidFill>
                  <a:srgbClr val="0F0F0F"/>
                </a:solidFill>
                <a:latin typeface="Lucida Sans Unicode"/>
                <a:cs typeface="Lucida Sans Unicode"/>
              </a:rPr>
              <a:t>&amp;</a:t>
            </a:r>
            <a:r>
              <a:rPr dirty="0" sz="2400" spc="-135">
                <a:solidFill>
                  <a:srgbClr val="0F0F0F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-114">
                <a:solidFill>
                  <a:srgbClr val="0F0F0F"/>
                </a:solidFill>
                <a:latin typeface="Lucida Sans Unicode"/>
                <a:cs typeface="Lucida Sans Unicode"/>
              </a:rPr>
              <a:t>D</a:t>
            </a:r>
            <a:r>
              <a:rPr dirty="0" sz="2400" spc="-125">
                <a:solidFill>
                  <a:srgbClr val="0F0F0F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40">
                <a:solidFill>
                  <a:srgbClr val="0F0F0F"/>
                </a:solidFill>
                <a:latin typeface="Lucida Sans Unicode"/>
                <a:cs typeface="Lucida Sans Unicode"/>
              </a:rPr>
              <a:t>engineers</a:t>
            </a:r>
            <a:endParaRPr sz="24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14229" y="4144746"/>
            <a:ext cx="5460365" cy="2216150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dirty="0" sz="2000" spc="-10">
                <a:latin typeface="Arial Black"/>
                <a:cs typeface="Arial Black"/>
              </a:rPr>
              <a:t>Features:</a:t>
            </a:r>
            <a:endParaRPr sz="2000">
              <a:latin typeface="Arial Black"/>
              <a:cs typeface="Arial Black"/>
            </a:endParaRPr>
          </a:p>
          <a:p>
            <a:pPr marL="440690" indent="-427990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voltage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5V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ts val="2380"/>
              </a:lnSpc>
              <a:spcBef>
                <a:spcPts val="35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Output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accuracy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SimSun"/>
                <a:cs typeface="SimSun"/>
              </a:rPr>
              <a:t>±</a:t>
            </a:r>
            <a:r>
              <a:rPr dirty="0" sz="2000" spc="-10">
                <a:latin typeface="Calibri"/>
                <a:cs typeface="Calibri"/>
              </a:rPr>
              <a:t>3%RH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ts val="2380"/>
              </a:lnSpc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Output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range: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0~100%RH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Output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control: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analog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output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and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digital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output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Humidity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response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time: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≤30s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 spc="-10">
                <a:latin typeface="Calibri"/>
                <a:cs typeface="Calibri"/>
              </a:rPr>
              <a:t>Working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temperature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-40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r>
              <a:rPr dirty="0" sz="2000" spc="-10">
                <a:latin typeface="Calibri"/>
                <a:cs typeface="Calibri"/>
              </a:rPr>
              <a:t>~+105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38993" y="7251466"/>
            <a:ext cx="7150100" cy="1169670"/>
          </a:xfrm>
          <a:prstGeom prst="rect">
            <a:avLst/>
          </a:prstGeom>
        </p:spPr>
        <p:txBody>
          <a:bodyPr wrap="square" lIns="0" tIns="895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dirty="0" sz="2000" spc="-10">
                <a:latin typeface="Arial Black"/>
                <a:cs typeface="Arial Black"/>
              </a:rPr>
              <a:t>Applications:</a:t>
            </a:r>
            <a:endParaRPr sz="2000">
              <a:latin typeface="Arial Black"/>
              <a:cs typeface="Arial Black"/>
            </a:endParaRPr>
          </a:p>
          <a:p>
            <a:pPr marL="440690" marR="5080" indent="-428625">
              <a:lnSpc>
                <a:spcPct val="125000"/>
              </a:lnSpc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Used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for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automotive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and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household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air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conditioners,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refrigerator </a:t>
            </a:r>
            <a:r>
              <a:rPr dirty="0" sz="2000">
                <a:latin typeface="Calibri"/>
                <a:cs typeface="Calibri"/>
              </a:rPr>
              <a:t>defogging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and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defrosting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detection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025906" y="5669279"/>
            <a:ext cx="2964815" cy="4617720"/>
            <a:chOff x="5025906" y="5669279"/>
            <a:chExt cx="2964815" cy="461772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25906" y="7583423"/>
              <a:ext cx="2964425" cy="270357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00827" y="5669279"/>
              <a:ext cx="2889504" cy="2130552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78052" y="3159251"/>
            <a:ext cx="3529584" cy="244297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68823" y="3337559"/>
            <a:ext cx="2938272" cy="208635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78052" y="5815584"/>
            <a:ext cx="3654552" cy="16002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78052" y="7729728"/>
            <a:ext cx="2680716" cy="201015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44840" y="4177284"/>
            <a:ext cx="1508759" cy="4834128"/>
          </a:xfrm>
          <a:prstGeom prst="rect">
            <a:avLst/>
          </a:prstGeom>
        </p:spPr>
      </p:pic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016000" y="1683842"/>
            <a:ext cx="11781790" cy="14820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85">
                <a:solidFill>
                  <a:srgbClr val="462E89"/>
                </a:solidFill>
                <a:latin typeface="Arial Black"/>
                <a:cs typeface="Arial Black"/>
              </a:rPr>
              <a:t>Sensor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75">
                <a:solidFill>
                  <a:srgbClr val="462E89"/>
                </a:solidFill>
                <a:latin typeface="Arial Black"/>
                <a:cs typeface="Arial Black"/>
              </a:rPr>
              <a:t>Technologies</a:t>
            </a:r>
            <a:r>
              <a:rPr dirty="0" sz="4000" spc="-36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0">
                <a:solidFill>
                  <a:srgbClr val="462E89"/>
                </a:solidFill>
                <a:latin typeface="Arial Black"/>
                <a:cs typeface="Arial Black"/>
              </a:rPr>
              <a:t>Automotive</a:t>
            </a:r>
            <a:r>
              <a:rPr dirty="0" sz="4000" spc="-39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65">
                <a:solidFill>
                  <a:srgbClr val="462E89"/>
                </a:solidFill>
                <a:latin typeface="Arial Black"/>
                <a:cs typeface="Arial Black"/>
              </a:rPr>
              <a:t>Electronic</a:t>
            </a:r>
            <a:endParaRPr sz="4000">
              <a:latin typeface="Arial Black"/>
              <a:cs typeface="Arial Black"/>
            </a:endParaRPr>
          </a:p>
          <a:p>
            <a:pPr marL="76835">
              <a:lnSpc>
                <a:spcPct val="100000"/>
              </a:lnSpc>
              <a:spcBef>
                <a:spcPts val="3794"/>
              </a:spcBef>
            </a:pPr>
            <a:r>
              <a:rPr dirty="0" sz="2400" spc="-50">
                <a:latin typeface="Arial Black"/>
                <a:cs typeface="Arial Black"/>
              </a:rPr>
              <a:t>Humidity</a:t>
            </a:r>
            <a:r>
              <a:rPr dirty="0" sz="2400" spc="-250">
                <a:latin typeface="Arial Black"/>
                <a:cs typeface="Arial Black"/>
              </a:rPr>
              <a:t> </a:t>
            </a:r>
            <a:r>
              <a:rPr dirty="0" sz="2400" spc="-10">
                <a:latin typeface="Arial Black"/>
                <a:cs typeface="Arial Black"/>
              </a:rPr>
              <a:t>Sensor</a:t>
            </a:r>
            <a:endParaRPr sz="2400">
              <a:latin typeface="Arial Black"/>
              <a:cs typeface="Arial Black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15" name="object 15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18" name="object 18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B3A1C6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8075" y="2941066"/>
            <a:ext cx="209677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50">
                <a:latin typeface="Arial Black"/>
                <a:cs typeface="Arial Black"/>
              </a:rPr>
              <a:t>PM2.5</a:t>
            </a:r>
            <a:r>
              <a:rPr dirty="0" sz="2400" spc="-260">
                <a:latin typeface="Arial Black"/>
                <a:cs typeface="Arial Black"/>
              </a:rPr>
              <a:t> </a:t>
            </a:r>
            <a:r>
              <a:rPr dirty="0" sz="2400" spc="-90">
                <a:latin typeface="Arial Black"/>
                <a:cs typeface="Arial Black"/>
              </a:rPr>
              <a:t>Sensor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728454" y="4191736"/>
            <a:ext cx="7338695" cy="1909445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dirty="0" sz="2000" spc="-10">
                <a:latin typeface="Arial Black"/>
                <a:cs typeface="Arial Black"/>
              </a:rPr>
              <a:t>Features:</a:t>
            </a:r>
            <a:endParaRPr sz="2000">
              <a:latin typeface="Arial Black"/>
              <a:cs typeface="Arial Black"/>
            </a:endParaRPr>
          </a:p>
          <a:p>
            <a:pPr marL="440690" indent="-427990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voltage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12V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With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enabling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control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terminal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Output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PWM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waveform,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frequency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200Hz</a:t>
            </a:r>
            <a:endParaRPr sz="2000">
              <a:latin typeface="Calibri"/>
              <a:cs typeface="Calibri"/>
            </a:endParaRPr>
          </a:p>
          <a:p>
            <a:pPr marL="440690" marR="5080" indent="-428625">
              <a:lnSpc>
                <a:spcPct val="100000"/>
              </a:lnSpc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PM2.5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concentration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effective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value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low-</a:t>
            </a:r>
            <a:r>
              <a:rPr dirty="0" sz="2000">
                <a:latin typeface="Calibri"/>
                <a:cs typeface="Calibri"/>
              </a:rPr>
              <a:t>level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duty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cycle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10%-</a:t>
            </a:r>
            <a:r>
              <a:rPr dirty="0" sz="2000" spc="-20">
                <a:latin typeface="Calibri"/>
                <a:cs typeface="Calibri"/>
              </a:rPr>
              <a:t>85%, </a:t>
            </a:r>
            <a:r>
              <a:rPr dirty="0" sz="2000" spc="-10">
                <a:latin typeface="Calibri"/>
                <a:cs typeface="Calibri"/>
              </a:rPr>
              <a:t>representing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0-500ug/m³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741789" y="6809506"/>
            <a:ext cx="6737984" cy="1169670"/>
          </a:xfrm>
          <a:prstGeom prst="rect">
            <a:avLst/>
          </a:prstGeom>
        </p:spPr>
        <p:txBody>
          <a:bodyPr wrap="square" lIns="0" tIns="895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dirty="0" sz="2000" spc="-10">
                <a:latin typeface="Arial Black"/>
                <a:cs typeface="Arial Black"/>
              </a:rPr>
              <a:t>Applications:</a:t>
            </a:r>
            <a:endParaRPr sz="2000">
              <a:latin typeface="Arial Black"/>
              <a:cs typeface="Arial Black"/>
            </a:endParaRPr>
          </a:p>
          <a:p>
            <a:pPr marL="441325" marR="5080" indent="-428625">
              <a:lnSpc>
                <a:spcPct val="125000"/>
              </a:lnSpc>
              <a:buFont typeface="Arial"/>
              <a:buChar char="•"/>
              <a:tabLst>
                <a:tab pos="441325" algn="l"/>
              </a:tabLst>
            </a:pPr>
            <a:r>
              <a:rPr dirty="0" sz="2000">
                <a:latin typeface="Calibri"/>
                <a:cs typeface="Calibri"/>
              </a:rPr>
              <a:t>Used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in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automobile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air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conditioning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systems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to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detect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PM2.5 concentration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in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the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passenger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cabin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in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real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time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6860" y="3678935"/>
            <a:ext cx="2212848" cy="243230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59708" y="7254240"/>
            <a:ext cx="2479548" cy="205892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06780" y="7254240"/>
            <a:ext cx="2388108" cy="176479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34484" y="3895344"/>
            <a:ext cx="4139184" cy="199948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04076" y="7220711"/>
            <a:ext cx="2575560" cy="2058924"/>
          </a:xfrm>
          <a:prstGeom prst="rect">
            <a:avLst/>
          </a:prstGeom>
        </p:spPr>
      </p:pic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016000" y="1683842"/>
            <a:ext cx="11781790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85">
                <a:solidFill>
                  <a:srgbClr val="462E89"/>
                </a:solidFill>
                <a:latin typeface="Arial Black"/>
                <a:cs typeface="Arial Black"/>
              </a:rPr>
              <a:t>Sensor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75">
                <a:solidFill>
                  <a:srgbClr val="462E89"/>
                </a:solidFill>
                <a:latin typeface="Arial Black"/>
                <a:cs typeface="Arial Black"/>
              </a:rPr>
              <a:t>Technologies</a:t>
            </a:r>
            <a:r>
              <a:rPr dirty="0" sz="4000" spc="-36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0">
                <a:solidFill>
                  <a:srgbClr val="462E89"/>
                </a:solidFill>
                <a:latin typeface="Arial Black"/>
                <a:cs typeface="Arial Black"/>
              </a:rPr>
              <a:t>Automotive</a:t>
            </a:r>
            <a:r>
              <a:rPr dirty="0" sz="4000" spc="-39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65">
                <a:solidFill>
                  <a:srgbClr val="462E89"/>
                </a:solidFill>
                <a:latin typeface="Arial Black"/>
                <a:cs typeface="Arial Black"/>
              </a:rPr>
              <a:t>Electronic</a:t>
            </a:r>
            <a:endParaRPr sz="4000">
              <a:latin typeface="Arial Black"/>
              <a:cs typeface="Arial Black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13" name="object 13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16" name="object 16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B3A1C6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4567" y="6751701"/>
            <a:ext cx="1958339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80">
                <a:latin typeface="Arial Black"/>
                <a:cs typeface="Arial Black"/>
              </a:rPr>
              <a:t>Specifications: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4567" y="7037298"/>
            <a:ext cx="5076825" cy="2769235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440690" indent="-427990">
              <a:lnSpc>
                <a:spcPct val="100000"/>
              </a:lnSpc>
              <a:spcBef>
                <a:spcPts val="13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Power: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1000W+5/-</a:t>
            </a:r>
            <a:r>
              <a:rPr dirty="0" sz="2000">
                <a:latin typeface="Calibri"/>
                <a:cs typeface="Calibri"/>
              </a:rPr>
              <a:t>10%@0</a:t>
            </a:r>
            <a:r>
              <a:rPr dirty="0" sz="2000">
                <a:latin typeface="Cambria Math"/>
                <a:cs typeface="Cambria Math"/>
              </a:rPr>
              <a:t>℃</a:t>
            </a:r>
            <a:r>
              <a:rPr dirty="0" sz="2000">
                <a:latin typeface="Calibri"/>
                <a:cs typeface="Calibri"/>
              </a:rPr>
              <a:t>,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400m³/h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12V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Withstand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36V/1min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Inrush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Current: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≤115A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Curie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 spc="-30">
                <a:latin typeface="Calibri"/>
                <a:cs typeface="Calibri"/>
              </a:rPr>
              <a:t>Temperature: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≤170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Core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Size: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250x173x27mm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0788" y="3526535"/>
            <a:ext cx="2996184" cy="203453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06823" y="3272028"/>
            <a:ext cx="4846320" cy="281635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260975" y="6043040"/>
            <a:ext cx="3244215" cy="6362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Calibri"/>
                <a:cs typeface="Calibri"/>
              </a:rPr>
              <a:t>Project: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JAC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H1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000">
                <a:latin typeface="Calibri"/>
                <a:cs typeface="Calibri"/>
              </a:rPr>
              <a:t>Application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Model: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JAC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Ruifeng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16000" y="1683842"/>
            <a:ext cx="11781790" cy="14077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85">
                <a:solidFill>
                  <a:srgbClr val="462E89"/>
                </a:solidFill>
                <a:latin typeface="Arial Black"/>
                <a:cs typeface="Arial Black"/>
              </a:rPr>
              <a:t>Sensor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75">
                <a:solidFill>
                  <a:srgbClr val="462E89"/>
                </a:solidFill>
                <a:latin typeface="Arial Black"/>
                <a:cs typeface="Arial Black"/>
              </a:rPr>
              <a:t>Technologies</a:t>
            </a:r>
            <a:r>
              <a:rPr dirty="0" sz="4000" spc="-36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0">
                <a:solidFill>
                  <a:srgbClr val="462E89"/>
                </a:solidFill>
                <a:latin typeface="Arial Black"/>
                <a:cs typeface="Arial Black"/>
              </a:rPr>
              <a:t>Automotive</a:t>
            </a:r>
            <a:r>
              <a:rPr dirty="0" sz="4000" spc="-39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65">
                <a:solidFill>
                  <a:srgbClr val="462E89"/>
                </a:solidFill>
                <a:latin typeface="Arial Black"/>
                <a:cs typeface="Arial Black"/>
              </a:rPr>
              <a:t>Electronic</a:t>
            </a:r>
            <a:endParaRPr sz="4000">
              <a:latin typeface="Arial Black"/>
              <a:cs typeface="Arial Black"/>
            </a:endParaRPr>
          </a:p>
          <a:p>
            <a:pPr marL="104139">
              <a:lnSpc>
                <a:spcPct val="100000"/>
              </a:lnSpc>
              <a:spcBef>
                <a:spcPts val="3204"/>
              </a:spcBef>
            </a:pPr>
            <a:r>
              <a:rPr dirty="0" sz="2400" spc="-135">
                <a:latin typeface="Arial Black"/>
                <a:cs typeface="Arial Black"/>
              </a:rPr>
              <a:t>Fuel</a:t>
            </a:r>
            <a:r>
              <a:rPr dirty="0" sz="2400" spc="-250">
                <a:latin typeface="Arial Black"/>
                <a:cs typeface="Arial Black"/>
              </a:rPr>
              <a:t> </a:t>
            </a:r>
            <a:r>
              <a:rPr dirty="0" sz="2400" spc="-105">
                <a:latin typeface="Arial Black"/>
                <a:cs typeface="Arial Black"/>
              </a:rPr>
              <a:t>Vehicle</a:t>
            </a:r>
            <a:r>
              <a:rPr dirty="0" sz="2400" spc="-245">
                <a:latin typeface="Arial Black"/>
                <a:cs typeface="Arial Black"/>
              </a:rPr>
              <a:t> </a:t>
            </a:r>
            <a:r>
              <a:rPr dirty="0" sz="2400" spc="-70">
                <a:latin typeface="Arial Black"/>
                <a:cs typeface="Arial Black"/>
              </a:rPr>
              <a:t>Auxiliary</a:t>
            </a:r>
            <a:r>
              <a:rPr dirty="0" sz="2400" spc="-250">
                <a:latin typeface="Arial Black"/>
                <a:cs typeface="Arial Black"/>
              </a:rPr>
              <a:t> </a:t>
            </a:r>
            <a:r>
              <a:rPr dirty="0" sz="2400" spc="-10">
                <a:latin typeface="Arial Black"/>
                <a:cs typeface="Arial Black"/>
              </a:rPr>
              <a:t>Heater</a:t>
            </a:r>
            <a:endParaRPr sz="2400">
              <a:latin typeface="Arial Black"/>
              <a:cs typeface="Arial Black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10" name="object 10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13" name="object 13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B3A1C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9910064" y="6751701"/>
            <a:ext cx="1958339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80">
                <a:latin typeface="Arial Black"/>
                <a:cs typeface="Arial Black"/>
              </a:rPr>
              <a:t>Specifications: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910064" y="7037298"/>
            <a:ext cx="5076825" cy="2769235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440690" indent="-427990">
              <a:lnSpc>
                <a:spcPct val="100000"/>
              </a:lnSpc>
              <a:spcBef>
                <a:spcPts val="13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Power: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1000W+5/-</a:t>
            </a:r>
            <a:r>
              <a:rPr dirty="0" sz="2000">
                <a:latin typeface="Calibri"/>
                <a:cs typeface="Calibri"/>
              </a:rPr>
              <a:t>10%@0</a:t>
            </a:r>
            <a:r>
              <a:rPr dirty="0" sz="2000">
                <a:latin typeface="Cambria Math"/>
                <a:cs typeface="Cambria Math"/>
              </a:rPr>
              <a:t>℃</a:t>
            </a:r>
            <a:r>
              <a:rPr dirty="0" sz="2000">
                <a:latin typeface="Calibri"/>
                <a:cs typeface="Calibri"/>
              </a:rPr>
              <a:t>,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300m³/h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13.5V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Withstand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36V/1min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Inrush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Current: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≤110A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Curie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 spc="-30">
                <a:latin typeface="Calibri"/>
                <a:cs typeface="Calibri"/>
              </a:rPr>
              <a:t>Temperature: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≤180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Core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Size: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275x73x14mm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495782" y="6037833"/>
            <a:ext cx="3714115" cy="6356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Calibri"/>
                <a:cs typeface="Calibri"/>
              </a:rPr>
              <a:t>Project: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SAIC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SV91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000" spc="-10">
                <a:latin typeface="Calibri"/>
                <a:cs typeface="Calibri"/>
              </a:rPr>
              <a:t>Application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Model: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SAIC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Maxus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D90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9816083" y="3240023"/>
            <a:ext cx="3438525" cy="2795270"/>
            <a:chOff x="9816083" y="3240023"/>
            <a:chExt cx="3438525" cy="2795270"/>
          </a:xfrm>
        </p:grpSpPr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816083" y="3240023"/>
              <a:ext cx="3413633" cy="277037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829799" y="3253739"/>
              <a:ext cx="3424301" cy="2781045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452347" y="3540252"/>
            <a:ext cx="4442459" cy="2499360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9444037" y="3267265"/>
            <a:ext cx="121285" cy="6622415"/>
            <a:chOff x="9444037" y="3267265"/>
            <a:chExt cx="121285" cy="6622415"/>
          </a:xfrm>
        </p:grpSpPr>
        <p:sp>
          <p:nvSpPr>
            <p:cNvPr id="23" name="object 23"/>
            <p:cNvSpPr/>
            <p:nvPr/>
          </p:nvSpPr>
          <p:spPr>
            <a:xfrm>
              <a:off x="9448800" y="3272028"/>
              <a:ext cx="74930" cy="6612890"/>
            </a:xfrm>
            <a:custGeom>
              <a:avLst/>
              <a:gdLst/>
              <a:ahLst/>
              <a:cxnLst/>
              <a:rect l="l" t="t" r="r" b="b"/>
              <a:pathLst>
                <a:path w="74929" h="6612890">
                  <a:moveTo>
                    <a:pt x="0" y="6612635"/>
                  </a:moveTo>
                  <a:lnTo>
                    <a:pt x="74675" y="6612635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6612635"/>
                  </a:lnTo>
                  <a:close/>
                </a:path>
              </a:pathLst>
            </a:custGeom>
            <a:ln w="9525">
              <a:solidFill>
                <a:srgbClr val="462E8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9448800" y="3272028"/>
              <a:ext cx="111760" cy="6612890"/>
            </a:xfrm>
            <a:custGeom>
              <a:avLst/>
              <a:gdLst/>
              <a:ahLst/>
              <a:cxnLst/>
              <a:rect l="l" t="t" r="r" b="b"/>
              <a:pathLst>
                <a:path w="111759" h="6612890">
                  <a:moveTo>
                    <a:pt x="111251" y="0"/>
                  </a:moveTo>
                  <a:lnTo>
                    <a:pt x="0" y="0"/>
                  </a:lnTo>
                  <a:lnTo>
                    <a:pt x="0" y="6612635"/>
                  </a:lnTo>
                  <a:lnTo>
                    <a:pt x="111251" y="6612635"/>
                  </a:lnTo>
                  <a:lnTo>
                    <a:pt x="111251" y="0"/>
                  </a:lnTo>
                  <a:close/>
                </a:path>
              </a:pathLst>
            </a:custGeom>
            <a:solidFill>
              <a:srgbClr val="462E8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9448800" y="3272028"/>
              <a:ext cx="111760" cy="6612890"/>
            </a:xfrm>
            <a:custGeom>
              <a:avLst/>
              <a:gdLst/>
              <a:ahLst/>
              <a:cxnLst/>
              <a:rect l="l" t="t" r="r" b="b"/>
              <a:pathLst>
                <a:path w="111759" h="6612890">
                  <a:moveTo>
                    <a:pt x="0" y="6612635"/>
                  </a:moveTo>
                  <a:lnTo>
                    <a:pt x="111251" y="6612635"/>
                  </a:lnTo>
                  <a:lnTo>
                    <a:pt x="111251" y="0"/>
                  </a:lnTo>
                  <a:lnTo>
                    <a:pt x="0" y="0"/>
                  </a:lnTo>
                  <a:lnTo>
                    <a:pt x="0" y="6612635"/>
                  </a:lnTo>
                  <a:close/>
                </a:path>
              </a:pathLst>
            </a:custGeom>
            <a:ln w="9525">
              <a:solidFill>
                <a:srgbClr val="462E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7439" y="6581013"/>
            <a:ext cx="1958339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80">
                <a:latin typeface="Arial Black"/>
                <a:cs typeface="Arial Black"/>
              </a:rPr>
              <a:t>Specifications: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07439" y="6865803"/>
            <a:ext cx="5076825" cy="2770505"/>
          </a:xfrm>
          <a:prstGeom prst="rect">
            <a:avLst/>
          </a:prstGeom>
        </p:spPr>
        <p:txBody>
          <a:bodyPr wrap="square" lIns="0" tIns="165735" rIns="0" bIns="0" rtlCol="0" vert="horz">
            <a:spAutoFit/>
          </a:bodyPr>
          <a:lstStyle/>
          <a:p>
            <a:pPr marL="440690" indent="-427990">
              <a:lnSpc>
                <a:spcPct val="100000"/>
              </a:lnSpc>
              <a:spcBef>
                <a:spcPts val="1305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Power: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1000W+5/-</a:t>
            </a:r>
            <a:r>
              <a:rPr dirty="0" sz="2000">
                <a:latin typeface="Calibri"/>
                <a:cs typeface="Calibri"/>
              </a:rPr>
              <a:t>10%@0</a:t>
            </a:r>
            <a:r>
              <a:rPr dirty="0" sz="2000">
                <a:latin typeface="Cambria Math"/>
                <a:cs typeface="Cambria Math"/>
              </a:rPr>
              <a:t>℃</a:t>
            </a:r>
            <a:r>
              <a:rPr dirty="0" sz="2000">
                <a:latin typeface="Calibri"/>
                <a:cs typeface="Calibri"/>
              </a:rPr>
              <a:t>,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300m³/h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13.5V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Withstand</a:t>
            </a:r>
            <a:r>
              <a:rPr dirty="0" sz="2000" spc="-10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10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36V/1min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Inrush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Current: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≤110A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Curie</a:t>
            </a:r>
            <a:r>
              <a:rPr dirty="0" sz="2000" spc="-30">
                <a:latin typeface="Calibri"/>
                <a:cs typeface="Calibri"/>
              </a:rPr>
              <a:t> Temperature: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≤180</a:t>
            </a:r>
            <a:r>
              <a:rPr dirty="0" sz="2000" spc="-20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  <a:p>
            <a:pPr marL="440690" indent="-427990">
              <a:lnSpc>
                <a:spcPct val="100000"/>
              </a:lnSpc>
              <a:spcBef>
                <a:spcPts val="1205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Core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Size: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245x103x13mm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84775" y="5965951"/>
            <a:ext cx="3717290" cy="6356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Calibri"/>
                <a:cs typeface="Calibri"/>
              </a:rPr>
              <a:t>Project: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SAIC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EV78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000" spc="-10">
                <a:latin typeface="Calibri"/>
                <a:cs typeface="Calibri"/>
              </a:rPr>
              <a:t>Application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Model: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SAIC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Maxus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G10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450335"/>
            <a:ext cx="3966971" cy="224485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20640" y="3291840"/>
            <a:ext cx="4005071" cy="2656331"/>
          </a:xfrm>
          <a:prstGeom prst="rect">
            <a:avLst/>
          </a:prstGeom>
        </p:spPr>
      </p:pic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16000" y="1683842"/>
            <a:ext cx="11781790" cy="14077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85">
                <a:solidFill>
                  <a:srgbClr val="462E89"/>
                </a:solidFill>
                <a:latin typeface="Arial Black"/>
                <a:cs typeface="Arial Black"/>
              </a:rPr>
              <a:t>Sensor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75">
                <a:solidFill>
                  <a:srgbClr val="462E89"/>
                </a:solidFill>
                <a:latin typeface="Arial Black"/>
                <a:cs typeface="Arial Black"/>
              </a:rPr>
              <a:t>Technologies</a:t>
            </a:r>
            <a:r>
              <a:rPr dirty="0" sz="4000" spc="-36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0">
                <a:solidFill>
                  <a:srgbClr val="462E89"/>
                </a:solidFill>
                <a:latin typeface="Arial Black"/>
                <a:cs typeface="Arial Black"/>
              </a:rPr>
              <a:t>Automotive</a:t>
            </a:r>
            <a:r>
              <a:rPr dirty="0" sz="4000" spc="-39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65">
                <a:solidFill>
                  <a:srgbClr val="462E89"/>
                </a:solidFill>
                <a:latin typeface="Arial Black"/>
                <a:cs typeface="Arial Black"/>
              </a:rPr>
              <a:t>Electronic</a:t>
            </a:r>
            <a:endParaRPr sz="4000">
              <a:latin typeface="Arial Black"/>
              <a:cs typeface="Arial Black"/>
            </a:endParaRPr>
          </a:p>
          <a:p>
            <a:pPr marL="104139">
              <a:lnSpc>
                <a:spcPct val="100000"/>
              </a:lnSpc>
              <a:spcBef>
                <a:spcPts val="3204"/>
              </a:spcBef>
            </a:pPr>
            <a:r>
              <a:rPr dirty="0" sz="2400" spc="-135">
                <a:latin typeface="Arial Black"/>
                <a:cs typeface="Arial Black"/>
              </a:rPr>
              <a:t>Fuel</a:t>
            </a:r>
            <a:r>
              <a:rPr dirty="0" sz="2400" spc="-250">
                <a:latin typeface="Arial Black"/>
                <a:cs typeface="Arial Black"/>
              </a:rPr>
              <a:t> </a:t>
            </a:r>
            <a:r>
              <a:rPr dirty="0" sz="2400" spc="-105">
                <a:latin typeface="Arial Black"/>
                <a:cs typeface="Arial Black"/>
              </a:rPr>
              <a:t>Vehicle</a:t>
            </a:r>
            <a:r>
              <a:rPr dirty="0" sz="2400" spc="-245">
                <a:latin typeface="Arial Black"/>
                <a:cs typeface="Arial Black"/>
              </a:rPr>
              <a:t> </a:t>
            </a:r>
            <a:r>
              <a:rPr dirty="0" sz="2400" spc="-70">
                <a:latin typeface="Arial Black"/>
                <a:cs typeface="Arial Black"/>
              </a:rPr>
              <a:t>Auxiliary</a:t>
            </a:r>
            <a:r>
              <a:rPr dirty="0" sz="2400" spc="-250">
                <a:latin typeface="Arial Black"/>
                <a:cs typeface="Arial Black"/>
              </a:rPr>
              <a:t> </a:t>
            </a:r>
            <a:r>
              <a:rPr dirty="0" sz="2400" spc="-10">
                <a:latin typeface="Arial Black"/>
                <a:cs typeface="Arial Black"/>
              </a:rPr>
              <a:t>Heater</a:t>
            </a:r>
            <a:endParaRPr sz="2400">
              <a:latin typeface="Arial Black"/>
              <a:cs typeface="Arial Black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10" name="object 10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13" name="object 13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B3A1C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" name="object 15"/>
          <p:cNvGrpSpPr/>
          <p:nvPr/>
        </p:nvGrpSpPr>
        <p:grpSpPr>
          <a:xfrm>
            <a:off x="9444037" y="3267265"/>
            <a:ext cx="121285" cy="6622415"/>
            <a:chOff x="9444037" y="3267265"/>
            <a:chExt cx="121285" cy="6622415"/>
          </a:xfrm>
        </p:grpSpPr>
        <p:sp>
          <p:nvSpPr>
            <p:cNvPr id="16" name="object 16"/>
            <p:cNvSpPr/>
            <p:nvPr/>
          </p:nvSpPr>
          <p:spPr>
            <a:xfrm>
              <a:off x="9448800" y="3272028"/>
              <a:ext cx="74930" cy="6612890"/>
            </a:xfrm>
            <a:custGeom>
              <a:avLst/>
              <a:gdLst/>
              <a:ahLst/>
              <a:cxnLst/>
              <a:rect l="l" t="t" r="r" b="b"/>
              <a:pathLst>
                <a:path w="74929" h="6612890">
                  <a:moveTo>
                    <a:pt x="0" y="6612635"/>
                  </a:moveTo>
                  <a:lnTo>
                    <a:pt x="74675" y="6612635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6612635"/>
                  </a:lnTo>
                  <a:close/>
                </a:path>
              </a:pathLst>
            </a:custGeom>
            <a:ln w="9525">
              <a:solidFill>
                <a:srgbClr val="462E8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9448800" y="3272028"/>
              <a:ext cx="111760" cy="6612890"/>
            </a:xfrm>
            <a:custGeom>
              <a:avLst/>
              <a:gdLst/>
              <a:ahLst/>
              <a:cxnLst/>
              <a:rect l="l" t="t" r="r" b="b"/>
              <a:pathLst>
                <a:path w="111759" h="6612890">
                  <a:moveTo>
                    <a:pt x="111251" y="0"/>
                  </a:moveTo>
                  <a:lnTo>
                    <a:pt x="0" y="0"/>
                  </a:lnTo>
                  <a:lnTo>
                    <a:pt x="0" y="6612635"/>
                  </a:lnTo>
                  <a:lnTo>
                    <a:pt x="111251" y="6612635"/>
                  </a:lnTo>
                  <a:lnTo>
                    <a:pt x="111251" y="0"/>
                  </a:lnTo>
                  <a:close/>
                </a:path>
              </a:pathLst>
            </a:custGeom>
            <a:solidFill>
              <a:srgbClr val="462E8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9448800" y="3272028"/>
              <a:ext cx="111760" cy="6612890"/>
            </a:xfrm>
            <a:custGeom>
              <a:avLst/>
              <a:gdLst/>
              <a:ahLst/>
              <a:cxnLst/>
              <a:rect l="l" t="t" r="r" b="b"/>
              <a:pathLst>
                <a:path w="111759" h="6612890">
                  <a:moveTo>
                    <a:pt x="0" y="6612635"/>
                  </a:moveTo>
                  <a:lnTo>
                    <a:pt x="111251" y="6612635"/>
                  </a:lnTo>
                  <a:lnTo>
                    <a:pt x="111251" y="0"/>
                  </a:lnTo>
                  <a:lnTo>
                    <a:pt x="0" y="0"/>
                  </a:lnTo>
                  <a:lnTo>
                    <a:pt x="0" y="6612635"/>
                  </a:lnTo>
                  <a:close/>
                </a:path>
              </a:pathLst>
            </a:custGeom>
            <a:ln w="9525">
              <a:solidFill>
                <a:srgbClr val="462E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9896347" y="6713601"/>
            <a:ext cx="1958339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80">
                <a:latin typeface="Arial Black"/>
                <a:cs typeface="Arial Black"/>
              </a:rPr>
              <a:t>Specifications: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896347" y="6999198"/>
            <a:ext cx="5076825" cy="2769235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440690" indent="-427990">
              <a:lnSpc>
                <a:spcPct val="100000"/>
              </a:lnSpc>
              <a:spcBef>
                <a:spcPts val="13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Power: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1000W+5/-</a:t>
            </a:r>
            <a:r>
              <a:rPr dirty="0" sz="2000">
                <a:latin typeface="Calibri"/>
                <a:cs typeface="Calibri"/>
              </a:rPr>
              <a:t>10%@0</a:t>
            </a:r>
            <a:r>
              <a:rPr dirty="0" sz="2000">
                <a:latin typeface="Cambria Math"/>
                <a:cs typeface="Cambria Math"/>
              </a:rPr>
              <a:t>℃</a:t>
            </a:r>
            <a:r>
              <a:rPr dirty="0" sz="2000">
                <a:latin typeface="Calibri"/>
                <a:cs typeface="Calibri"/>
              </a:rPr>
              <a:t>,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400m³/h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12V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Withstand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36V/1min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Inrush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Current: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≤100A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Curie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 spc="-30">
                <a:latin typeface="Calibri"/>
                <a:cs typeface="Calibri"/>
              </a:rPr>
              <a:t>Temperature: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≤170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Core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Size: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176x140x20mm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511276" y="5970523"/>
            <a:ext cx="3590290" cy="6356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Calibri"/>
                <a:cs typeface="Calibri"/>
              </a:rPr>
              <a:t>Project: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BYD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C200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000" spc="-10">
                <a:latin typeface="Calibri"/>
                <a:cs typeface="Calibri"/>
              </a:rPr>
              <a:t>Application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Model: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BYD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Qin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EV200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22" name="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816083" y="3371088"/>
            <a:ext cx="3450466" cy="259841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342112" y="3285235"/>
            <a:ext cx="4665980" cy="2675635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7439" y="6644132"/>
            <a:ext cx="1958339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80">
                <a:latin typeface="Arial Black"/>
                <a:cs typeface="Arial Black"/>
              </a:rPr>
              <a:t>Specifications: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07439" y="6929475"/>
            <a:ext cx="5076825" cy="2769235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440690" indent="-427990">
              <a:lnSpc>
                <a:spcPct val="100000"/>
              </a:lnSpc>
              <a:spcBef>
                <a:spcPts val="13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Power: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3000W+5/-</a:t>
            </a:r>
            <a:r>
              <a:rPr dirty="0" sz="2000">
                <a:latin typeface="Calibri"/>
                <a:cs typeface="Calibri"/>
              </a:rPr>
              <a:t>5%@25</a:t>
            </a:r>
            <a:r>
              <a:rPr dirty="0" sz="2000">
                <a:latin typeface="Cambria Math"/>
                <a:cs typeface="Cambria Math"/>
              </a:rPr>
              <a:t>℃</a:t>
            </a:r>
            <a:r>
              <a:rPr dirty="0" sz="2000">
                <a:latin typeface="Calibri"/>
                <a:cs typeface="Calibri"/>
              </a:rPr>
              <a:t>,</a:t>
            </a:r>
            <a:r>
              <a:rPr dirty="0" sz="2000" spc="-9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400m³/h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110V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Withstand</a:t>
            </a:r>
            <a:r>
              <a:rPr dirty="0" sz="2000" spc="-10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10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220V/1min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Inrush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Current: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≤2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times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working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current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Curie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 spc="-30">
                <a:latin typeface="Calibri"/>
                <a:cs typeface="Calibri"/>
              </a:rPr>
              <a:t>Temperature: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≤22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0</a:t>
            </a:r>
            <a:r>
              <a:rPr dirty="0" sz="2000" spc="-25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Core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Size: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215.8x108x30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71617" y="5819343"/>
            <a:ext cx="3338195" cy="6362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Calibri"/>
                <a:cs typeface="Calibri"/>
              </a:rPr>
              <a:t>Project: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SAIC-GM-</a:t>
            </a:r>
            <a:r>
              <a:rPr dirty="0" sz="2000">
                <a:latin typeface="Calibri"/>
                <a:cs typeface="Calibri"/>
              </a:rPr>
              <a:t>Wuling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E100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000" spc="-10">
                <a:latin typeface="Calibri"/>
                <a:cs typeface="Calibri"/>
              </a:rPr>
              <a:t>Application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Model: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Baojun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E100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17720" y="3121151"/>
            <a:ext cx="4402835" cy="269290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6800" y="3378708"/>
            <a:ext cx="3433572" cy="2314956"/>
          </a:xfrm>
          <a:prstGeom prst="rect">
            <a:avLst/>
          </a:prstGeom>
        </p:spPr>
      </p:pic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16000" y="1683842"/>
            <a:ext cx="11781790" cy="14763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85">
                <a:solidFill>
                  <a:srgbClr val="462E89"/>
                </a:solidFill>
                <a:latin typeface="Arial Black"/>
                <a:cs typeface="Arial Black"/>
              </a:rPr>
              <a:t>Sensor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75">
                <a:solidFill>
                  <a:srgbClr val="462E89"/>
                </a:solidFill>
                <a:latin typeface="Arial Black"/>
                <a:cs typeface="Arial Black"/>
              </a:rPr>
              <a:t>Technologies</a:t>
            </a:r>
            <a:r>
              <a:rPr dirty="0" sz="4000" spc="-36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0">
                <a:solidFill>
                  <a:srgbClr val="462E89"/>
                </a:solidFill>
                <a:latin typeface="Arial Black"/>
                <a:cs typeface="Arial Black"/>
              </a:rPr>
              <a:t>Automotive</a:t>
            </a:r>
            <a:r>
              <a:rPr dirty="0" sz="4000" spc="-39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65">
                <a:solidFill>
                  <a:srgbClr val="462E89"/>
                </a:solidFill>
                <a:latin typeface="Arial Black"/>
                <a:cs typeface="Arial Black"/>
              </a:rPr>
              <a:t>Electronic</a:t>
            </a:r>
            <a:endParaRPr sz="4000">
              <a:latin typeface="Arial Black"/>
              <a:cs typeface="Arial Black"/>
            </a:endParaRPr>
          </a:p>
          <a:p>
            <a:pPr marL="104139">
              <a:lnSpc>
                <a:spcPct val="100000"/>
              </a:lnSpc>
              <a:spcBef>
                <a:spcPts val="3745"/>
              </a:spcBef>
            </a:pPr>
            <a:r>
              <a:rPr dirty="0" sz="2400" spc="-185">
                <a:latin typeface="Arial Black"/>
                <a:cs typeface="Arial Black"/>
              </a:rPr>
              <a:t>New</a:t>
            </a:r>
            <a:r>
              <a:rPr dirty="0" sz="2400" spc="-265">
                <a:latin typeface="Arial Black"/>
                <a:cs typeface="Arial Black"/>
              </a:rPr>
              <a:t> </a:t>
            </a:r>
            <a:r>
              <a:rPr dirty="0" sz="2400" spc="-95">
                <a:latin typeface="Arial Black"/>
                <a:cs typeface="Arial Black"/>
              </a:rPr>
              <a:t>Energy</a:t>
            </a:r>
            <a:r>
              <a:rPr dirty="0" sz="2400" spc="-285">
                <a:latin typeface="Arial Black"/>
                <a:cs typeface="Arial Black"/>
              </a:rPr>
              <a:t> </a:t>
            </a:r>
            <a:r>
              <a:rPr dirty="0" sz="2400" spc="-105">
                <a:latin typeface="Arial Black"/>
                <a:cs typeface="Arial Black"/>
              </a:rPr>
              <a:t>Vehicle</a:t>
            </a:r>
            <a:r>
              <a:rPr dirty="0" sz="2400" spc="-270">
                <a:latin typeface="Arial Black"/>
                <a:cs typeface="Arial Black"/>
              </a:rPr>
              <a:t> </a:t>
            </a:r>
            <a:r>
              <a:rPr dirty="0" sz="2400" spc="-10">
                <a:latin typeface="Arial Black"/>
                <a:cs typeface="Arial Black"/>
              </a:rPr>
              <a:t>Heater</a:t>
            </a:r>
            <a:endParaRPr sz="2400">
              <a:latin typeface="Arial Black"/>
              <a:cs typeface="Arial Black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10" name="object 10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13" name="object 13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B3A1C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" name="object 15"/>
          <p:cNvGrpSpPr/>
          <p:nvPr/>
        </p:nvGrpSpPr>
        <p:grpSpPr>
          <a:xfrm>
            <a:off x="9326689" y="3267265"/>
            <a:ext cx="121285" cy="6622415"/>
            <a:chOff x="9326689" y="3267265"/>
            <a:chExt cx="121285" cy="6622415"/>
          </a:xfrm>
        </p:grpSpPr>
        <p:sp>
          <p:nvSpPr>
            <p:cNvPr id="16" name="object 16"/>
            <p:cNvSpPr/>
            <p:nvPr/>
          </p:nvSpPr>
          <p:spPr>
            <a:xfrm>
              <a:off x="9331452" y="3272028"/>
              <a:ext cx="73660" cy="6612890"/>
            </a:xfrm>
            <a:custGeom>
              <a:avLst/>
              <a:gdLst/>
              <a:ahLst/>
              <a:cxnLst/>
              <a:rect l="l" t="t" r="r" b="b"/>
              <a:pathLst>
                <a:path w="73659" h="6612890">
                  <a:moveTo>
                    <a:pt x="0" y="6612635"/>
                  </a:moveTo>
                  <a:lnTo>
                    <a:pt x="73151" y="6612635"/>
                  </a:lnTo>
                  <a:lnTo>
                    <a:pt x="73151" y="0"/>
                  </a:lnTo>
                  <a:lnTo>
                    <a:pt x="0" y="0"/>
                  </a:lnTo>
                  <a:lnTo>
                    <a:pt x="0" y="6612635"/>
                  </a:lnTo>
                  <a:close/>
                </a:path>
              </a:pathLst>
            </a:custGeom>
            <a:ln w="9525">
              <a:solidFill>
                <a:srgbClr val="462E8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9331452" y="3272028"/>
              <a:ext cx="111760" cy="6612890"/>
            </a:xfrm>
            <a:custGeom>
              <a:avLst/>
              <a:gdLst/>
              <a:ahLst/>
              <a:cxnLst/>
              <a:rect l="l" t="t" r="r" b="b"/>
              <a:pathLst>
                <a:path w="111759" h="6612890">
                  <a:moveTo>
                    <a:pt x="111251" y="0"/>
                  </a:moveTo>
                  <a:lnTo>
                    <a:pt x="0" y="0"/>
                  </a:lnTo>
                  <a:lnTo>
                    <a:pt x="0" y="6612635"/>
                  </a:lnTo>
                  <a:lnTo>
                    <a:pt x="111251" y="6612635"/>
                  </a:lnTo>
                  <a:lnTo>
                    <a:pt x="111251" y="0"/>
                  </a:lnTo>
                  <a:close/>
                </a:path>
              </a:pathLst>
            </a:custGeom>
            <a:solidFill>
              <a:srgbClr val="462E8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9331452" y="3272028"/>
              <a:ext cx="111760" cy="6612890"/>
            </a:xfrm>
            <a:custGeom>
              <a:avLst/>
              <a:gdLst/>
              <a:ahLst/>
              <a:cxnLst/>
              <a:rect l="l" t="t" r="r" b="b"/>
              <a:pathLst>
                <a:path w="111759" h="6612890">
                  <a:moveTo>
                    <a:pt x="0" y="6612635"/>
                  </a:moveTo>
                  <a:lnTo>
                    <a:pt x="111251" y="6612635"/>
                  </a:lnTo>
                  <a:lnTo>
                    <a:pt x="111251" y="0"/>
                  </a:lnTo>
                  <a:lnTo>
                    <a:pt x="0" y="0"/>
                  </a:lnTo>
                  <a:lnTo>
                    <a:pt x="0" y="6612635"/>
                  </a:lnTo>
                  <a:close/>
                </a:path>
              </a:pathLst>
            </a:custGeom>
            <a:ln w="9525">
              <a:solidFill>
                <a:srgbClr val="462E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9991470" y="6664197"/>
            <a:ext cx="1958339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80">
                <a:latin typeface="Arial Black"/>
                <a:cs typeface="Arial Black"/>
              </a:rPr>
              <a:t>Specifications: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991470" y="6949795"/>
            <a:ext cx="5283835" cy="2769235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440690" indent="-427990">
              <a:lnSpc>
                <a:spcPct val="100000"/>
              </a:lnSpc>
              <a:spcBef>
                <a:spcPts val="13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Power: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5500W+10/-5%@-</a:t>
            </a:r>
            <a:r>
              <a:rPr dirty="0" sz="2000">
                <a:latin typeface="Calibri"/>
                <a:cs typeface="Calibri"/>
              </a:rPr>
              <a:t>15</a:t>
            </a:r>
            <a:r>
              <a:rPr dirty="0" sz="2000">
                <a:latin typeface="Cambria Math"/>
                <a:cs typeface="Cambria Math"/>
              </a:rPr>
              <a:t>℃</a:t>
            </a:r>
            <a:r>
              <a:rPr dirty="0" sz="2000">
                <a:latin typeface="Calibri"/>
                <a:cs typeface="Calibri"/>
              </a:rPr>
              <a:t>,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300m³/h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353V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Withstand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500V/1min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Inrush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Current: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≤2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times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working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current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Curie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 spc="-30">
                <a:latin typeface="Calibri"/>
                <a:cs typeface="Calibri"/>
              </a:rPr>
              <a:t>Temperature: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≤200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Core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Size: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220x193x37.5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487527" y="5866891"/>
            <a:ext cx="3501390" cy="6356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Calibri"/>
                <a:cs typeface="Calibri"/>
              </a:rPr>
              <a:t>Project: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Bonaire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M1A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000" spc="-10">
                <a:latin typeface="Calibri"/>
                <a:cs typeface="Calibri"/>
              </a:rPr>
              <a:t>Application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Model: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Chery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Arrizo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50">
                <a:latin typeface="Calibri"/>
                <a:cs typeface="Calibri"/>
              </a:rPr>
              <a:t>5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22" name="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408152" y="3374135"/>
            <a:ext cx="4399788" cy="2474975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9899904" y="3360420"/>
            <a:ext cx="3357245" cy="2261870"/>
            <a:chOff x="9899904" y="3360420"/>
            <a:chExt cx="3357245" cy="2261870"/>
          </a:xfrm>
        </p:grpSpPr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899904" y="3360420"/>
              <a:ext cx="3332734" cy="223697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13620" y="3374136"/>
              <a:ext cx="3343402" cy="224764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7439" y="6854443"/>
            <a:ext cx="1958339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80">
                <a:latin typeface="Arial Black"/>
                <a:cs typeface="Arial Black"/>
              </a:rPr>
              <a:t>Specifications: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07439" y="7140527"/>
            <a:ext cx="5154930" cy="2768600"/>
          </a:xfrm>
          <a:prstGeom prst="rect">
            <a:avLst/>
          </a:prstGeom>
        </p:spPr>
        <p:txBody>
          <a:bodyPr wrap="square" lIns="0" tIns="164465" rIns="0" bIns="0" rtlCol="0" vert="horz">
            <a:spAutoFit/>
          </a:bodyPr>
          <a:lstStyle/>
          <a:p>
            <a:pPr marL="440690" indent="-427990">
              <a:lnSpc>
                <a:spcPct val="100000"/>
              </a:lnSpc>
              <a:spcBef>
                <a:spcPts val="1295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Power: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3600W+5/-5%@-</a:t>
            </a:r>
            <a:r>
              <a:rPr dirty="0" sz="2000">
                <a:latin typeface="Calibri"/>
                <a:cs typeface="Calibri"/>
              </a:rPr>
              <a:t>15</a:t>
            </a:r>
            <a:r>
              <a:rPr dirty="0" sz="2000">
                <a:latin typeface="Cambria Math"/>
                <a:cs typeface="Cambria Math"/>
              </a:rPr>
              <a:t>℃</a:t>
            </a:r>
            <a:r>
              <a:rPr dirty="0" sz="2000">
                <a:latin typeface="Calibri"/>
                <a:cs typeface="Calibri"/>
              </a:rPr>
              <a:t>,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400m³/h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336V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Withstand</a:t>
            </a:r>
            <a:r>
              <a:rPr dirty="0" sz="2000" spc="-10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10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500V/1min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Inrush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Current: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≤2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times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working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current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Curie</a:t>
            </a:r>
            <a:r>
              <a:rPr dirty="0" sz="2000" spc="-30">
                <a:latin typeface="Calibri"/>
                <a:cs typeface="Calibri"/>
              </a:rPr>
              <a:t> Temperature: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≤200</a:t>
            </a:r>
            <a:r>
              <a:rPr dirty="0" sz="2000" spc="-20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Core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Size: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200x140x40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47438" y="5900115"/>
            <a:ext cx="2994025" cy="6362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Calibri"/>
                <a:cs typeface="Calibri"/>
              </a:rPr>
              <a:t>Project: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Bonaire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S15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000" spc="-10">
                <a:latin typeface="Calibri"/>
                <a:cs typeface="Calibri"/>
              </a:rPr>
              <a:t>Application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Model: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Chery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EQ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87240" y="3383279"/>
            <a:ext cx="4064508" cy="250393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3383279"/>
            <a:ext cx="2933700" cy="3002280"/>
          </a:xfrm>
          <a:prstGeom prst="rect">
            <a:avLst/>
          </a:prstGeom>
        </p:spPr>
      </p:pic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16000" y="1683842"/>
            <a:ext cx="11781790" cy="14763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85">
                <a:solidFill>
                  <a:srgbClr val="462E89"/>
                </a:solidFill>
                <a:latin typeface="Arial Black"/>
                <a:cs typeface="Arial Black"/>
              </a:rPr>
              <a:t>Sensor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75">
                <a:solidFill>
                  <a:srgbClr val="462E89"/>
                </a:solidFill>
                <a:latin typeface="Arial Black"/>
                <a:cs typeface="Arial Black"/>
              </a:rPr>
              <a:t>Technologies</a:t>
            </a:r>
            <a:r>
              <a:rPr dirty="0" sz="4000" spc="-36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0">
                <a:solidFill>
                  <a:srgbClr val="462E89"/>
                </a:solidFill>
                <a:latin typeface="Arial Black"/>
                <a:cs typeface="Arial Black"/>
              </a:rPr>
              <a:t>Automotive</a:t>
            </a:r>
            <a:r>
              <a:rPr dirty="0" sz="4000" spc="-39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65">
                <a:solidFill>
                  <a:srgbClr val="462E89"/>
                </a:solidFill>
                <a:latin typeface="Arial Black"/>
                <a:cs typeface="Arial Black"/>
              </a:rPr>
              <a:t>Electronic</a:t>
            </a:r>
            <a:endParaRPr sz="4000">
              <a:latin typeface="Arial Black"/>
              <a:cs typeface="Arial Black"/>
            </a:endParaRPr>
          </a:p>
          <a:p>
            <a:pPr marL="104139">
              <a:lnSpc>
                <a:spcPct val="100000"/>
              </a:lnSpc>
              <a:spcBef>
                <a:spcPts val="3745"/>
              </a:spcBef>
            </a:pPr>
            <a:r>
              <a:rPr dirty="0" sz="2400" spc="-185">
                <a:latin typeface="Arial Black"/>
                <a:cs typeface="Arial Black"/>
              </a:rPr>
              <a:t>New</a:t>
            </a:r>
            <a:r>
              <a:rPr dirty="0" sz="2400" spc="-265">
                <a:latin typeface="Arial Black"/>
                <a:cs typeface="Arial Black"/>
              </a:rPr>
              <a:t> </a:t>
            </a:r>
            <a:r>
              <a:rPr dirty="0" sz="2400" spc="-95">
                <a:latin typeface="Arial Black"/>
                <a:cs typeface="Arial Black"/>
              </a:rPr>
              <a:t>Energy</a:t>
            </a:r>
            <a:r>
              <a:rPr dirty="0" sz="2400" spc="-285">
                <a:latin typeface="Arial Black"/>
                <a:cs typeface="Arial Black"/>
              </a:rPr>
              <a:t> </a:t>
            </a:r>
            <a:r>
              <a:rPr dirty="0" sz="2400" spc="-105">
                <a:latin typeface="Arial Black"/>
                <a:cs typeface="Arial Black"/>
              </a:rPr>
              <a:t>Vehicle</a:t>
            </a:r>
            <a:r>
              <a:rPr dirty="0" sz="2400" spc="-270">
                <a:latin typeface="Arial Black"/>
                <a:cs typeface="Arial Black"/>
              </a:rPr>
              <a:t> </a:t>
            </a:r>
            <a:r>
              <a:rPr dirty="0" sz="2400" spc="-10">
                <a:latin typeface="Arial Black"/>
                <a:cs typeface="Arial Black"/>
              </a:rPr>
              <a:t>Heater</a:t>
            </a:r>
            <a:endParaRPr sz="2400">
              <a:latin typeface="Arial Black"/>
              <a:cs typeface="Arial Black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10" name="object 10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13" name="object 13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B3A1C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" name="object 15"/>
          <p:cNvGrpSpPr/>
          <p:nvPr/>
        </p:nvGrpSpPr>
        <p:grpSpPr>
          <a:xfrm>
            <a:off x="9253537" y="3268789"/>
            <a:ext cx="121285" cy="6623684"/>
            <a:chOff x="9253537" y="3268789"/>
            <a:chExt cx="121285" cy="6623684"/>
          </a:xfrm>
        </p:grpSpPr>
        <p:sp>
          <p:nvSpPr>
            <p:cNvPr id="16" name="object 16"/>
            <p:cNvSpPr/>
            <p:nvPr/>
          </p:nvSpPr>
          <p:spPr>
            <a:xfrm>
              <a:off x="9258300" y="3273552"/>
              <a:ext cx="74930" cy="6614159"/>
            </a:xfrm>
            <a:custGeom>
              <a:avLst/>
              <a:gdLst/>
              <a:ahLst/>
              <a:cxnLst/>
              <a:rect l="l" t="t" r="r" b="b"/>
              <a:pathLst>
                <a:path w="74929" h="6614159">
                  <a:moveTo>
                    <a:pt x="0" y="6614159"/>
                  </a:moveTo>
                  <a:lnTo>
                    <a:pt x="74675" y="6614159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6614159"/>
                  </a:lnTo>
                  <a:close/>
                </a:path>
              </a:pathLst>
            </a:custGeom>
            <a:ln w="9525">
              <a:solidFill>
                <a:srgbClr val="462E8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9258300" y="3273552"/>
              <a:ext cx="111760" cy="6614159"/>
            </a:xfrm>
            <a:custGeom>
              <a:avLst/>
              <a:gdLst/>
              <a:ahLst/>
              <a:cxnLst/>
              <a:rect l="l" t="t" r="r" b="b"/>
              <a:pathLst>
                <a:path w="111759" h="6614159">
                  <a:moveTo>
                    <a:pt x="111251" y="0"/>
                  </a:moveTo>
                  <a:lnTo>
                    <a:pt x="0" y="0"/>
                  </a:lnTo>
                  <a:lnTo>
                    <a:pt x="0" y="6614159"/>
                  </a:lnTo>
                  <a:lnTo>
                    <a:pt x="111251" y="6614159"/>
                  </a:lnTo>
                  <a:lnTo>
                    <a:pt x="111251" y="0"/>
                  </a:lnTo>
                  <a:close/>
                </a:path>
              </a:pathLst>
            </a:custGeom>
            <a:solidFill>
              <a:srgbClr val="462E8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9258300" y="3273552"/>
              <a:ext cx="111760" cy="6614159"/>
            </a:xfrm>
            <a:custGeom>
              <a:avLst/>
              <a:gdLst/>
              <a:ahLst/>
              <a:cxnLst/>
              <a:rect l="l" t="t" r="r" b="b"/>
              <a:pathLst>
                <a:path w="111759" h="6614159">
                  <a:moveTo>
                    <a:pt x="0" y="6614159"/>
                  </a:moveTo>
                  <a:lnTo>
                    <a:pt x="111251" y="6614159"/>
                  </a:lnTo>
                  <a:lnTo>
                    <a:pt x="111251" y="0"/>
                  </a:lnTo>
                  <a:lnTo>
                    <a:pt x="0" y="0"/>
                  </a:lnTo>
                  <a:lnTo>
                    <a:pt x="0" y="6614159"/>
                  </a:lnTo>
                  <a:close/>
                </a:path>
              </a:pathLst>
            </a:custGeom>
            <a:ln w="9525">
              <a:solidFill>
                <a:srgbClr val="462E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10072496" y="6925818"/>
            <a:ext cx="1958339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80">
                <a:latin typeface="Arial Black"/>
                <a:cs typeface="Arial Black"/>
              </a:rPr>
              <a:t>Specifications: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072496" y="7210735"/>
            <a:ext cx="5284470" cy="2769870"/>
          </a:xfrm>
          <a:prstGeom prst="rect">
            <a:avLst/>
          </a:prstGeom>
        </p:spPr>
        <p:txBody>
          <a:bodyPr wrap="square" lIns="0" tIns="165735" rIns="0" bIns="0" rtlCol="0" vert="horz">
            <a:spAutoFit/>
          </a:bodyPr>
          <a:lstStyle/>
          <a:p>
            <a:pPr marL="440690" indent="-427990">
              <a:lnSpc>
                <a:spcPct val="100000"/>
              </a:lnSpc>
              <a:spcBef>
                <a:spcPts val="1305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Power: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3000W+5/-10%@-</a:t>
            </a:r>
            <a:r>
              <a:rPr dirty="0" sz="2000">
                <a:latin typeface="Calibri"/>
                <a:cs typeface="Calibri"/>
              </a:rPr>
              <a:t>15</a:t>
            </a:r>
            <a:r>
              <a:rPr dirty="0" sz="2000">
                <a:latin typeface="Cambria Math"/>
                <a:cs typeface="Cambria Math"/>
              </a:rPr>
              <a:t>℃</a:t>
            </a:r>
            <a:r>
              <a:rPr dirty="0" sz="2000">
                <a:latin typeface="Calibri"/>
                <a:cs typeface="Calibri"/>
              </a:rPr>
              <a:t>,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220m³/h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320V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Withstand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500V/1min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Inrush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Current: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≤2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times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working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current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Curie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 spc="-30">
                <a:latin typeface="Calibri"/>
                <a:cs typeface="Calibri"/>
              </a:rPr>
              <a:t>Temperature: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≤200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Core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Size: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223x125x40mm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059917" y="6001003"/>
            <a:ext cx="3190240" cy="6356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Calibri"/>
                <a:cs typeface="Calibri"/>
              </a:rPr>
              <a:t>Project: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Bonaire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W11 </a:t>
            </a:r>
            <a:r>
              <a:rPr dirty="0" sz="2000" spc="-10">
                <a:latin typeface="Calibri"/>
                <a:cs typeface="Calibri"/>
              </a:rPr>
              <a:t>Application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Model: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Zotye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E100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22" name="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010804" y="3329940"/>
            <a:ext cx="4582943" cy="2638043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992868" y="3636090"/>
            <a:ext cx="2868168" cy="2269409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8063" y="6211570"/>
            <a:ext cx="1958339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80">
                <a:latin typeface="Arial Black"/>
                <a:cs typeface="Arial Black"/>
              </a:rPr>
              <a:t>Specifications: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28063" y="6496786"/>
            <a:ext cx="4664075" cy="32270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40690" marR="385445" indent="-428625">
              <a:lnSpc>
                <a:spcPct val="150100"/>
              </a:lnSpc>
              <a:spcBef>
                <a:spcPts val="1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Power: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2500W+5/-10%@25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r>
              <a:rPr dirty="0" sz="2000" spc="-10">
                <a:latin typeface="Calibri"/>
                <a:cs typeface="Calibri"/>
              </a:rPr>
              <a:t>, 4.5m/s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320V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Withstand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500V/1min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Inrush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Current: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≤2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times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working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current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Curie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 spc="-30">
                <a:latin typeface="Calibri"/>
                <a:cs typeface="Calibri"/>
              </a:rPr>
              <a:t>Temperature: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≤200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Core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Size: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195x168x36mm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413742" y="6315582"/>
            <a:ext cx="5436870" cy="9404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Calibri"/>
                <a:cs typeface="Calibri"/>
              </a:rPr>
              <a:t>Project: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JAC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Fourth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Generation,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JAC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Fifth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Generation </a:t>
            </a:r>
            <a:r>
              <a:rPr dirty="0" sz="2000">
                <a:latin typeface="Calibri"/>
                <a:cs typeface="Calibri"/>
              </a:rPr>
              <a:t>Application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Model: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JAC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fourth-</a:t>
            </a:r>
            <a:r>
              <a:rPr dirty="0" sz="2000" spc="-10">
                <a:latin typeface="Calibri"/>
                <a:cs typeface="Calibri"/>
              </a:rPr>
              <a:t>generation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electric </a:t>
            </a:r>
            <a:r>
              <a:rPr dirty="0" sz="2000">
                <a:latin typeface="Calibri"/>
                <a:cs typeface="Calibri"/>
              </a:rPr>
              <a:t>vehicle,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JAC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fifth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generation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electric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vehicle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33859" y="3182111"/>
            <a:ext cx="6105144" cy="311658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49324" y="3631202"/>
            <a:ext cx="3162300" cy="233830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50023" y="3055620"/>
            <a:ext cx="2968445" cy="297180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6836791" y="6211570"/>
            <a:ext cx="1958339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80">
                <a:latin typeface="Arial Black"/>
                <a:cs typeface="Arial Black"/>
              </a:rPr>
              <a:t>Specifications: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36791" y="6496786"/>
            <a:ext cx="4664075" cy="32270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40690" marR="385445" indent="-428625">
              <a:lnSpc>
                <a:spcPct val="150100"/>
              </a:lnSpc>
              <a:spcBef>
                <a:spcPts val="1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Power: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2500W+5/-10%@25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r>
              <a:rPr dirty="0" sz="2000" spc="-10">
                <a:latin typeface="Calibri"/>
                <a:cs typeface="Calibri"/>
              </a:rPr>
              <a:t>, 4.5m/s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320V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Withstand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500V/1min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Inrush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Current: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≤2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times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working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current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Curie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 spc="-30">
                <a:latin typeface="Calibri"/>
                <a:cs typeface="Calibri"/>
              </a:rPr>
              <a:t>Temperature: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≤200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Core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Size: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220x184x36mm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016000" y="1683842"/>
            <a:ext cx="11781790" cy="14763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85">
                <a:solidFill>
                  <a:srgbClr val="462E89"/>
                </a:solidFill>
                <a:latin typeface="Arial Black"/>
                <a:cs typeface="Arial Black"/>
              </a:rPr>
              <a:t>Sensor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75">
                <a:solidFill>
                  <a:srgbClr val="462E89"/>
                </a:solidFill>
                <a:latin typeface="Arial Black"/>
                <a:cs typeface="Arial Black"/>
              </a:rPr>
              <a:t>Technologies</a:t>
            </a:r>
            <a:r>
              <a:rPr dirty="0" sz="4000" spc="-36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0">
                <a:solidFill>
                  <a:srgbClr val="462E89"/>
                </a:solidFill>
                <a:latin typeface="Arial Black"/>
                <a:cs typeface="Arial Black"/>
              </a:rPr>
              <a:t>Automotive</a:t>
            </a:r>
            <a:r>
              <a:rPr dirty="0" sz="4000" spc="-39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65">
                <a:solidFill>
                  <a:srgbClr val="462E89"/>
                </a:solidFill>
                <a:latin typeface="Arial Black"/>
                <a:cs typeface="Arial Black"/>
              </a:rPr>
              <a:t>Electronic</a:t>
            </a:r>
            <a:endParaRPr sz="4000">
              <a:latin typeface="Arial Black"/>
              <a:cs typeface="Arial Black"/>
            </a:endParaRPr>
          </a:p>
          <a:p>
            <a:pPr marL="104139">
              <a:lnSpc>
                <a:spcPct val="100000"/>
              </a:lnSpc>
              <a:spcBef>
                <a:spcPts val="3745"/>
              </a:spcBef>
            </a:pPr>
            <a:r>
              <a:rPr dirty="0" sz="2400" spc="-185">
                <a:latin typeface="Arial Black"/>
                <a:cs typeface="Arial Black"/>
              </a:rPr>
              <a:t>New</a:t>
            </a:r>
            <a:r>
              <a:rPr dirty="0" sz="2400" spc="-265">
                <a:latin typeface="Arial Black"/>
                <a:cs typeface="Arial Black"/>
              </a:rPr>
              <a:t> </a:t>
            </a:r>
            <a:r>
              <a:rPr dirty="0" sz="2400" spc="-95">
                <a:latin typeface="Arial Black"/>
                <a:cs typeface="Arial Black"/>
              </a:rPr>
              <a:t>Energy</a:t>
            </a:r>
            <a:r>
              <a:rPr dirty="0" sz="2400" spc="-285">
                <a:latin typeface="Arial Black"/>
                <a:cs typeface="Arial Black"/>
              </a:rPr>
              <a:t> </a:t>
            </a:r>
            <a:r>
              <a:rPr dirty="0" sz="2400" spc="-105">
                <a:latin typeface="Arial Black"/>
                <a:cs typeface="Arial Black"/>
              </a:rPr>
              <a:t>Vehicle</a:t>
            </a:r>
            <a:r>
              <a:rPr dirty="0" sz="2400" spc="-270">
                <a:latin typeface="Arial Black"/>
                <a:cs typeface="Arial Black"/>
              </a:rPr>
              <a:t> </a:t>
            </a:r>
            <a:r>
              <a:rPr dirty="0" sz="2400" spc="-10">
                <a:latin typeface="Arial Black"/>
                <a:cs typeface="Arial Black"/>
              </a:rPr>
              <a:t>Heater</a:t>
            </a:r>
            <a:endParaRPr sz="2400">
              <a:latin typeface="Arial Black"/>
              <a:cs typeface="Arial Black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13" name="object 13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16" name="object 16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B3A1C6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59153" y="6328917"/>
            <a:ext cx="1958339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80">
                <a:latin typeface="Arial Black"/>
                <a:cs typeface="Arial Black"/>
              </a:rPr>
              <a:t>Specifications: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59153" y="6634327"/>
            <a:ext cx="5288915" cy="2769235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440690" indent="-427990">
              <a:lnSpc>
                <a:spcPct val="100000"/>
              </a:lnSpc>
              <a:spcBef>
                <a:spcPts val="13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Power: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2500W+5/-</a:t>
            </a:r>
            <a:r>
              <a:rPr dirty="0" sz="2000">
                <a:latin typeface="Calibri"/>
                <a:cs typeface="Calibri"/>
              </a:rPr>
              <a:t>10%@25</a:t>
            </a:r>
            <a:r>
              <a:rPr dirty="0" sz="2000">
                <a:latin typeface="Cambria Math"/>
                <a:cs typeface="Cambria Math"/>
              </a:rPr>
              <a:t>℃</a:t>
            </a:r>
            <a:r>
              <a:rPr dirty="0" sz="2000">
                <a:latin typeface="Calibri"/>
                <a:cs typeface="Calibri"/>
              </a:rPr>
              <a:t>,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400m3/h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320V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Withstand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500V/1min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Inrush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Current: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≤2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times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working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current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Curie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 spc="-30">
                <a:latin typeface="Calibri"/>
                <a:cs typeface="Calibri"/>
              </a:rPr>
              <a:t>Temperature: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≤200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Core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Size: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220x148x36mm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566018" y="7230871"/>
            <a:ext cx="4961890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Calibri"/>
                <a:cs typeface="Calibri"/>
              </a:rPr>
              <a:t>Project: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JAC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A0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dirty="0" sz="2000" spc="-10">
                <a:latin typeface="Calibri"/>
                <a:cs typeface="Calibri"/>
              </a:rPr>
              <a:t>Application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Model: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JAC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sixth-generation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electric vehicle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56064" y="3842003"/>
            <a:ext cx="6701028" cy="337108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00200" y="3467100"/>
            <a:ext cx="5041392" cy="2839212"/>
          </a:xfrm>
          <a:prstGeom prst="rect">
            <a:avLst/>
          </a:prstGeom>
        </p:spPr>
      </p:pic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16000" y="1683842"/>
            <a:ext cx="11781790" cy="14763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85">
                <a:solidFill>
                  <a:srgbClr val="462E89"/>
                </a:solidFill>
                <a:latin typeface="Arial Black"/>
                <a:cs typeface="Arial Black"/>
              </a:rPr>
              <a:t>Sensor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75">
                <a:solidFill>
                  <a:srgbClr val="462E89"/>
                </a:solidFill>
                <a:latin typeface="Arial Black"/>
                <a:cs typeface="Arial Black"/>
              </a:rPr>
              <a:t>Technologies</a:t>
            </a:r>
            <a:r>
              <a:rPr dirty="0" sz="4000" spc="-36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0">
                <a:solidFill>
                  <a:srgbClr val="462E89"/>
                </a:solidFill>
                <a:latin typeface="Arial Black"/>
                <a:cs typeface="Arial Black"/>
              </a:rPr>
              <a:t>Automotive</a:t>
            </a:r>
            <a:r>
              <a:rPr dirty="0" sz="4000" spc="-39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65">
                <a:solidFill>
                  <a:srgbClr val="462E89"/>
                </a:solidFill>
                <a:latin typeface="Arial Black"/>
                <a:cs typeface="Arial Black"/>
              </a:rPr>
              <a:t>Electronic</a:t>
            </a:r>
            <a:endParaRPr sz="4000">
              <a:latin typeface="Arial Black"/>
              <a:cs typeface="Arial Black"/>
            </a:endParaRPr>
          </a:p>
          <a:p>
            <a:pPr marL="104139">
              <a:lnSpc>
                <a:spcPct val="100000"/>
              </a:lnSpc>
              <a:spcBef>
                <a:spcPts val="3745"/>
              </a:spcBef>
            </a:pPr>
            <a:r>
              <a:rPr dirty="0" sz="2400" spc="-185">
                <a:latin typeface="Arial Black"/>
                <a:cs typeface="Arial Black"/>
              </a:rPr>
              <a:t>New</a:t>
            </a:r>
            <a:r>
              <a:rPr dirty="0" sz="2400" spc="-265">
                <a:latin typeface="Arial Black"/>
                <a:cs typeface="Arial Black"/>
              </a:rPr>
              <a:t> </a:t>
            </a:r>
            <a:r>
              <a:rPr dirty="0" sz="2400" spc="-95">
                <a:latin typeface="Arial Black"/>
                <a:cs typeface="Arial Black"/>
              </a:rPr>
              <a:t>Energy</a:t>
            </a:r>
            <a:r>
              <a:rPr dirty="0" sz="2400" spc="-285">
                <a:latin typeface="Arial Black"/>
                <a:cs typeface="Arial Black"/>
              </a:rPr>
              <a:t> </a:t>
            </a:r>
            <a:r>
              <a:rPr dirty="0" sz="2400" spc="-105">
                <a:latin typeface="Arial Black"/>
                <a:cs typeface="Arial Black"/>
              </a:rPr>
              <a:t>Vehicle</a:t>
            </a:r>
            <a:r>
              <a:rPr dirty="0" sz="2400" spc="-270">
                <a:latin typeface="Arial Black"/>
                <a:cs typeface="Arial Black"/>
              </a:rPr>
              <a:t> </a:t>
            </a:r>
            <a:r>
              <a:rPr dirty="0" sz="2400" spc="-10">
                <a:latin typeface="Arial Black"/>
                <a:cs typeface="Arial Black"/>
              </a:rPr>
              <a:t>Heater</a:t>
            </a:r>
            <a:endParaRPr sz="2400">
              <a:latin typeface="Arial Black"/>
              <a:cs typeface="Arial Black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10" name="object 10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13" name="object 13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B3A1C6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30583" y="4133088"/>
            <a:ext cx="2506979" cy="174498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15390" y="6561201"/>
            <a:ext cx="1958339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80">
                <a:latin typeface="Arial Black"/>
                <a:cs typeface="Arial Black"/>
              </a:rPr>
              <a:t>Specifications: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15390" y="6865803"/>
            <a:ext cx="5076825" cy="2770505"/>
          </a:xfrm>
          <a:prstGeom prst="rect">
            <a:avLst/>
          </a:prstGeom>
        </p:spPr>
        <p:txBody>
          <a:bodyPr wrap="square" lIns="0" tIns="165735" rIns="0" bIns="0" rtlCol="0" vert="horz">
            <a:spAutoFit/>
          </a:bodyPr>
          <a:lstStyle/>
          <a:p>
            <a:pPr marL="440690" indent="-427990">
              <a:lnSpc>
                <a:spcPct val="100000"/>
              </a:lnSpc>
              <a:spcBef>
                <a:spcPts val="1305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Power: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6000W+5/-</a:t>
            </a:r>
            <a:r>
              <a:rPr dirty="0" sz="2000">
                <a:latin typeface="Calibri"/>
                <a:cs typeface="Calibri"/>
              </a:rPr>
              <a:t>10%@0</a:t>
            </a:r>
            <a:r>
              <a:rPr dirty="0" sz="2000">
                <a:latin typeface="Cambria Math"/>
                <a:cs typeface="Cambria Math"/>
              </a:rPr>
              <a:t>℃</a:t>
            </a:r>
            <a:r>
              <a:rPr dirty="0" sz="2000">
                <a:latin typeface="Calibri"/>
                <a:cs typeface="Calibri"/>
              </a:rPr>
              <a:t>,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400m³/h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336V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Withstand</a:t>
            </a:r>
            <a:r>
              <a:rPr dirty="0" sz="2000" spc="-10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10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500V/1min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Inrush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Current: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≤2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times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working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current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Curie</a:t>
            </a:r>
            <a:r>
              <a:rPr dirty="0" sz="2000" spc="-30">
                <a:latin typeface="Calibri"/>
                <a:cs typeface="Calibri"/>
              </a:rPr>
              <a:t> Temperature: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≤200</a:t>
            </a:r>
            <a:r>
              <a:rPr dirty="0" sz="2000" spc="-20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  <a:p>
            <a:pPr marL="440690" indent="-427990">
              <a:lnSpc>
                <a:spcPct val="100000"/>
              </a:lnSpc>
              <a:spcBef>
                <a:spcPts val="1205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Core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Size: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224x199x46mm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22394" y="5732145"/>
            <a:ext cx="3827145" cy="6356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Calibri"/>
                <a:cs typeface="Calibri"/>
              </a:rPr>
              <a:t>Project: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SAIC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EV69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000" spc="-10">
                <a:latin typeface="Calibri"/>
                <a:cs typeface="Calibri"/>
              </a:rPr>
              <a:t>Application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Model: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SAIC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Maxus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EV80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07536" y="2862072"/>
            <a:ext cx="3660122" cy="290626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8700" y="3705609"/>
            <a:ext cx="2772155" cy="1994150"/>
          </a:xfrm>
          <a:prstGeom prst="rect">
            <a:avLst/>
          </a:prstGeom>
        </p:spPr>
      </p:pic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016000" y="1683842"/>
            <a:ext cx="11781790" cy="15265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85">
                <a:solidFill>
                  <a:srgbClr val="462E89"/>
                </a:solidFill>
                <a:latin typeface="Arial Black"/>
                <a:cs typeface="Arial Black"/>
              </a:rPr>
              <a:t>Sensor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75">
                <a:solidFill>
                  <a:srgbClr val="462E89"/>
                </a:solidFill>
                <a:latin typeface="Arial Black"/>
                <a:cs typeface="Arial Black"/>
              </a:rPr>
              <a:t>Technologies</a:t>
            </a:r>
            <a:r>
              <a:rPr dirty="0" sz="4000" spc="-36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0">
                <a:solidFill>
                  <a:srgbClr val="462E89"/>
                </a:solidFill>
                <a:latin typeface="Arial Black"/>
                <a:cs typeface="Arial Black"/>
              </a:rPr>
              <a:t>Automotive</a:t>
            </a:r>
            <a:r>
              <a:rPr dirty="0" sz="4000" spc="-39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65">
                <a:solidFill>
                  <a:srgbClr val="462E89"/>
                </a:solidFill>
                <a:latin typeface="Arial Black"/>
                <a:cs typeface="Arial Black"/>
              </a:rPr>
              <a:t>Electronic</a:t>
            </a:r>
            <a:endParaRPr sz="4000">
              <a:latin typeface="Arial Black"/>
              <a:cs typeface="Arial Black"/>
            </a:endParaRPr>
          </a:p>
          <a:p>
            <a:pPr marL="13970">
              <a:lnSpc>
                <a:spcPct val="100000"/>
              </a:lnSpc>
              <a:spcBef>
                <a:spcPts val="3779"/>
              </a:spcBef>
            </a:pPr>
            <a:r>
              <a:rPr dirty="0" sz="2700" spc="-240">
                <a:latin typeface="Arial Black"/>
                <a:cs typeface="Arial Black"/>
              </a:rPr>
              <a:t>PTC</a:t>
            </a:r>
            <a:r>
              <a:rPr dirty="0" sz="2700" spc="-305">
                <a:latin typeface="Arial Black"/>
                <a:cs typeface="Arial Black"/>
              </a:rPr>
              <a:t> </a:t>
            </a:r>
            <a:r>
              <a:rPr dirty="0" sz="2700" spc="-105">
                <a:latin typeface="Arial Black"/>
                <a:cs typeface="Arial Black"/>
              </a:rPr>
              <a:t>Air</a:t>
            </a:r>
            <a:r>
              <a:rPr dirty="0" sz="2700" spc="-320">
                <a:latin typeface="Arial Black"/>
                <a:cs typeface="Arial Black"/>
              </a:rPr>
              <a:t> </a:t>
            </a:r>
            <a:r>
              <a:rPr dirty="0" sz="2700" spc="-10">
                <a:latin typeface="Arial Black"/>
                <a:cs typeface="Arial Black"/>
              </a:rPr>
              <a:t>Heater</a:t>
            </a:r>
            <a:endParaRPr sz="2700">
              <a:latin typeface="Arial Black"/>
              <a:cs typeface="Arial Black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11" name="object 11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14" name="object 14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B3A1C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6" name="object 16"/>
          <p:cNvGrpSpPr/>
          <p:nvPr/>
        </p:nvGrpSpPr>
        <p:grpSpPr>
          <a:xfrm>
            <a:off x="9252013" y="3277933"/>
            <a:ext cx="121285" cy="6623684"/>
            <a:chOff x="9252013" y="3277933"/>
            <a:chExt cx="121285" cy="6623684"/>
          </a:xfrm>
        </p:grpSpPr>
        <p:sp>
          <p:nvSpPr>
            <p:cNvPr id="17" name="object 17"/>
            <p:cNvSpPr/>
            <p:nvPr/>
          </p:nvSpPr>
          <p:spPr>
            <a:xfrm>
              <a:off x="9256776" y="3282696"/>
              <a:ext cx="74930" cy="6614159"/>
            </a:xfrm>
            <a:custGeom>
              <a:avLst/>
              <a:gdLst/>
              <a:ahLst/>
              <a:cxnLst/>
              <a:rect l="l" t="t" r="r" b="b"/>
              <a:pathLst>
                <a:path w="74929" h="6614159">
                  <a:moveTo>
                    <a:pt x="0" y="6614159"/>
                  </a:moveTo>
                  <a:lnTo>
                    <a:pt x="74675" y="6614159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6614159"/>
                  </a:lnTo>
                  <a:close/>
                </a:path>
              </a:pathLst>
            </a:custGeom>
            <a:ln w="9525">
              <a:solidFill>
                <a:srgbClr val="462E8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9256776" y="3282696"/>
              <a:ext cx="111760" cy="6614159"/>
            </a:xfrm>
            <a:custGeom>
              <a:avLst/>
              <a:gdLst/>
              <a:ahLst/>
              <a:cxnLst/>
              <a:rect l="l" t="t" r="r" b="b"/>
              <a:pathLst>
                <a:path w="111759" h="6614159">
                  <a:moveTo>
                    <a:pt x="111251" y="0"/>
                  </a:moveTo>
                  <a:lnTo>
                    <a:pt x="0" y="0"/>
                  </a:lnTo>
                  <a:lnTo>
                    <a:pt x="0" y="6614159"/>
                  </a:lnTo>
                  <a:lnTo>
                    <a:pt x="111251" y="6614159"/>
                  </a:lnTo>
                  <a:lnTo>
                    <a:pt x="111251" y="0"/>
                  </a:lnTo>
                  <a:close/>
                </a:path>
              </a:pathLst>
            </a:custGeom>
            <a:solidFill>
              <a:srgbClr val="462E8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9256776" y="3282696"/>
              <a:ext cx="111760" cy="6614159"/>
            </a:xfrm>
            <a:custGeom>
              <a:avLst/>
              <a:gdLst/>
              <a:ahLst/>
              <a:cxnLst/>
              <a:rect l="l" t="t" r="r" b="b"/>
              <a:pathLst>
                <a:path w="111759" h="6614159">
                  <a:moveTo>
                    <a:pt x="0" y="6614159"/>
                  </a:moveTo>
                  <a:lnTo>
                    <a:pt x="111251" y="6614159"/>
                  </a:lnTo>
                  <a:lnTo>
                    <a:pt x="111251" y="0"/>
                  </a:lnTo>
                  <a:lnTo>
                    <a:pt x="0" y="0"/>
                  </a:lnTo>
                  <a:lnTo>
                    <a:pt x="0" y="6614159"/>
                  </a:lnTo>
                  <a:close/>
                </a:path>
              </a:pathLst>
            </a:custGeom>
            <a:ln w="9525">
              <a:solidFill>
                <a:srgbClr val="462E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9760966" y="6272910"/>
            <a:ext cx="1958339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80">
                <a:latin typeface="Arial Black"/>
                <a:cs typeface="Arial Black"/>
              </a:rPr>
              <a:t>Specifications: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760966" y="6626479"/>
            <a:ext cx="7899400" cy="337756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440690" indent="-427990">
              <a:lnSpc>
                <a:spcPts val="2395"/>
              </a:lnSpc>
              <a:spcBef>
                <a:spcPts val="105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Power: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6000W+5/-10%@0</a:t>
            </a:r>
            <a:r>
              <a:rPr dirty="0" sz="2000">
                <a:latin typeface="Cambria Math"/>
                <a:cs typeface="Cambria Math"/>
              </a:rPr>
              <a:t>℃</a:t>
            </a:r>
            <a:r>
              <a:rPr dirty="0" sz="2000">
                <a:latin typeface="Calibri"/>
                <a:cs typeface="Calibri"/>
              </a:rPr>
              <a:t>,</a:t>
            </a:r>
            <a:r>
              <a:rPr dirty="0" sz="2000" spc="-9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400m³/h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ts val="2395"/>
              </a:lnSpc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336V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PTC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Withstand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500V/1min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Inrush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Current: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≤1.5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times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working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current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ts val="2395"/>
              </a:lnSpc>
              <a:spcBef>
                <a:spcPts val="1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Curie</a:t>
            </a:r>
            <a:r>
              <a:rPr dirty="0" sz="2000" spc="-25">
                <a:latin typeface="Calibri"/>
                <a:cs typeface="Calibri"/>
              </a:rPr>
              <a:t> Temperature: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≤170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  <a:p>
            <a:pPr marL="440690" indent="-427990">
              <a:lnSpc>
                <a:spcPts val="2395"/>
              </a:lnSpc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Insulation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Resistance: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1000V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for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2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minutes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&gt;100MΩ</a:t>
            </a:r>
            <a:endParaRPr sz="2000">
              <a:latin typeface="Calibri"/>
              <a:cs typeface="Calibri"/>
            </a:endParaRPr>
          </a:p>
          <a:p>
            <a:pPr marL="440690" marR="5080" indent="-428625">
              <a:lnSpc>
                <a:spcPct val="100000"/>
              </a:lnSpc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PWM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Control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Method: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integrated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design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of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control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module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and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PTC,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LIN </a:t>
            </a:r>
            <a:r>
              <a:rPr dirty="0" sz="2000">
                <a:latin typeface="Calibri"/>
                <a:cs typeface="Calibri"/>
              </a:rPr>
              <a:t>communication,</a:t>
            </a:r>
            <a:r>
              <a:rPr dirty="0" sz="2000" spc="-9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7-</a:t>
            </a:r>
            <a:r>
              <a:rPr dirty="0" sz="2000">
                <a:latin typeface="Calibri"/>
                <a:cs typeface="Calibri"/>
              </a:rPr>
              <a:t>speed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adjustment</a:t>
            </a:r>
            <a:endParaRPr sz="2000">
              <a:latin typeface="Calibri"/>
              <a:cs typeface="Calibri"/>
            </a:endParaRPr>
          </a:p>
          <a:p>
            <a:pPr marL="440690" marR="240665" indent="-428625">
              <a:lnSpc>
                <a:spcPct val="100000"/>
              </a:lnSpc>
              <a:buFont typeface="Arial"/>
              <a:buChar char="•"/>
              <a:tabLst>
                <a:tab pos="440690" algn="l"/>
              </a:tabLst>
            </a:pPr>
            <a:r>
              <a:rPr dirty="0" sz="2000" spc="-30">
                <a:latin typeface="Calibri"/>
                <a:cs typeface="Calibri"/>
              </a:rPr>
              <a:t>Temperature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Protection: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PTC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over-</a:t>
            </a:r>
            <a:r>
              <a:rPr dirty="0" sz="2000" spc="-10">
                <a:latin typeface="Calibri"/>
                <a:cs typeface="Calibri"/>
              </a:rPr>
              <a:t>temperature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protection,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IGBT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over-</a:t>
            </a:r>
            <a:r>
              <a:rPr dirty="0" sz="2000" spc="-20">
                <a:latin typeface="Calibri"/>
                <a:cs typeface="Calibri"/>
              </a:rPr>
              <a:t>temperature</a:t>
            </a:r>
            <a:r>
              <a:rPr dirty="0" sz="200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protection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Core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Size: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337x193x96mm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4242541" y="5362194"/>
            <a:ext cx="3844925" cy="6356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Calibri"/>
                <a:cs typeface="Calibri"/>
              </a:rPr>
              <a:t>Project: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SAIC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EV79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000" spc="-10">
                <a:latin typeface="Calibri"/>
                <a:cs typeface="Calibri"/>
              </a:rPr>
              <a:t>Appliction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Model: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SAIC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Maxus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EG10a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9817607" y="2860548"/>
            <a:ext cx="7915909" cy="2371090"/>
            <a:chOff x="9817607" y="2860548"/>
            <a:chExt cx="7915909" cy="2371090"/>
          </a:xfrm>
        </p:grpSpPr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064995" y="2883949"/>
              <a:ext cx="3668267" cy="234736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817607" y="2860548"/>
              <a:ext cx="2258568" cy="154838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7439" y="6315201"/>
            <a:ext cx="1958339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80">
                <a:latin typeface="Arial Black"/>
                <a:cs typeface="Arial Black"/>
              </a:rPr>
              <a:t>Specifications: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07439" y="6621097"/>
            <a:ext cx="4974590" cy="3225800"/>
          </a:xfrm>
          <a:prstGeom prst="rect">
            <a:avLst/>
          </a:prstGeom>
        </p:spPr>
        <p:txBody>
          <a:bodyPr wrap="square" lIns="0" tIns="164465" rIns="0" bIns="0" rtlCol="0" vert="horz">
            <a:spAutoFit/>
          </a:bodyPr>
          <a:lstStyle/>
          <a:p>
            <a:pPr marL="440690" indent="-427990">
              <a:lnSpc>
                <a:spcPct val="100000"/>
              </a:lnSpc>
              <a:spcBef>
                <a:spcPts val="1295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Power: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4000W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@0</a:t>
            </a:r>
            <a:r>
              <a:rPr dirty="0" sz="2000">
                <a:latin typeface="Cambria Math"/>
                <a:cs typeface="Cambria Math"/>
              </a:rPr>
              <a:t>℃</a:t>
            </a:r>
            <a:r>
              <a:rPr dirty="0" sz="2000">
                <a:latin typeface="Calibri"/>
                <a:cs typeface="Calibri"/>
              </a:rPr>
              <a:t>,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10L/min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350V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Electrical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Strength: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3000VDC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IP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Rating: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IP6K9K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&amp;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IP67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Curie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 spc="-30">
                <a:latin typeface="Calibri"/>
                <a:cs typeface="Calibri"/>
              </a:rPr>
              <a:t>Temperature: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no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more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than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230</a:t>
            </a:r>
            <a:r>
              <a:rPr dirty="0" sz="2000" spc="-20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Insulation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Resistance: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1000V/2min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&gt;100MΩ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Heater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Size: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157</a:t>
            </a:r>
            <a:r>
              <a:rPr dirty="0" sz="2000" spc="-10">
                <a:latin typeface="Microsoft YaHei"/>
                <a:cs typeface="Microsoft YaHei"/>
              </a:rPr>
              <a:t>×</a:t>
            </a:r>
            <a:r>
              <a:rPr dirty="0" sz="2000" spc="-10">
                <a:latin typeface="Calibri"/>
                <a:cs typeface="Calibri"/>
              </a:rPr>
              <a:t>118</a:t>
            </a:r>
            <a:r>
              <a:rPr dirty="0" sz="2000" spc="-10">
                <a:latin typeface="Microsoft YaHei"/>
                <a:cs typeface="Microsoft YaHei"/>
              </a:rPr>
              <a:t>×</a:t>
            </a:r>
            <a:r>
              <a:rPr dirty="0" sz="2000" spc="-10">
                <a:latin typeface="Calibri"/>
                <a:cs typeface="Calibri"/>
              </a:rPr>
              <a:t>76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37861" y="5784595"/>
            <a:ext cx="3314065" cy="6356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Calibri"/>
                <a:cs typeface="Calibri"/>
              </a:rPr>
              <a:t>Project: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Liuqi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S50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000" spc="-10">
                <a:latin typeface="Calibri"/>
                <a:cs typeface="Calibri"/>
              </a:rPr>
              <a:t>Application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Model: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Jingyi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S50EV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8971" y="3410711"/>
            <a:ext cx="3977639" cy="238658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3083" y="3410711"/>
            <a:ext cx="2302764" cy="2445131"/>
          </a:xfrm>
          <a:prstGeom prst="rect">
            <a:avLst/>
          </a:prstGeom>
        </p:spPr>
      </p:pic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16000" y="1683842"/>
            <a:ext cx="11781790" cy="15322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85">
                <a:solidFill>
                  <a:srgbClr val="462E89"/>
                </a:solidFill>
                <a:latin typeface="Arial Black"/>
                <a:cs typeface="Arial Black"/>
              </a:rPr>
              <a:t>Sensor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75">
                <a:solidFill>
                  <a:srgbClr val="462E89"/>
                </a:solidFill>
                <a:latin typeface="Arial Black"/>
                <a:cs typeface="Arial Black"/>
              </a:rPr>
              <a:t>Technologies</a:t>
            </a:r>
            <a:r>
              <a:rPr dirty="0" sz="4000" spc="-36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0">
                <a:solidFill>
                  <a:srgbClr val="462E89"/>
                </a:solidFill>
                <a:latin typeface="Arial Black"/>
                <a:cs typeface="Arial Black"/>
              </a:rPr>
              <a:t>Automotive</a:t>
            </a:r>
            <a:r>
              <a:rPr dirty="0" sz="4000" spc="-39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65">
                <a:solidFill>
                  <a:srgbClr val="462E89"/>
                </a:solidFill>
                <a:latin typeface="Arial Black"/>
                <a:cs typeface="Arial Black"/>
              </a:rPr>
              <a:t>Electronic</a:t>
            </a:r>
            <a:endParaRPr sz="4000">
              <a:latin typeface="Arial Black"/>
              <a:cs typeface="Arial Black"/>
            </a:endParaRPr>
          </a:p>
          <a:p>
            <a:pPr marL="43180">
              <a:lnSpc>
                <a:spcPct val="100000"/>
              </a:lnSpc>
              <a:spcBef>
                <a:spcPts val="4185"/>
              </a:spcBef>
            </a:pPr>
            <a:r>
              <a:rPr dirty="0" sz="2400" spc="-220">
                <a:latin typeface="Arial Black"/>
                <a:cs typeface="Arial Black"/>
              </a:rPr>
              <a:t>PTC</a:t>
            </a:r>
            <a:r>
              <a:rPr dirty="0" sz="2400" spc="-285">
                <a:latin typeface="Arial Black"/>
                <a:cs typeface="Arial Black"/>
              </a:rPr>
              <a:t> </a:t>
            </a:r>
            <a:r>
              <a:rPr dirty="0" sz="2400" spc="-30">
                <a:latin typeface="Arial Black"/>
                <a:cs typeface="Arial Black"/>
              </a:rPr>
              <a:t>Water</a:t>
            </a:r>
            <a:r>
              <a:rPr dirty="0" sz="2400" spc="-254">
                <a:latin typeface="Arial Black"/>
                <a:cs typeface="Arial Black"/>
              </a:rPr>
              <a:t> </a:t>
            </a:r>
            <a:r>
              <a:rPr dirty="0" sz="2400" spc="-10">
                <a:latin typeface="Arial Black"/>
                <a:cs typeface="Arial Black"/>
              </a:rPr>
              <a:t>Heater</a:t>
            </a:r>
            <a:endParaRPr sz="2400">
              <a:latin typeface="Arial Black"/>
              <a:cs typeface="Arial Black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10" name="object 10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13" name="object 13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B3A1C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" name="object 15"/>
          <p:cNvGrpSpPr/>
          <p:nvPr/>
        </p:nvGrpSpPr>
        <p:grpSpPr>
          <a:xfrm>
            <a:off x="9312973" y="3280981"/>
            <a:ext cx="121285" cy="6622415"/>
            <a:chOff x="9312973" y="3280981"/>
            <a:chExt cx="121285" cy="6622415"/>
          </a:xfrm>
        </p:grpSpPr>
        <p:sp>
          <p:nvSpPr>
            <p:cNvPr id="16" name="object 16"/>
            <p:cNvSpPr/>
            <p:nvPr/>
          </p:nvSpPr>
          <p:spPr>
            <a:xfrm>
              <a:off x="9317735" y="3285744"/>
              <a:ext cx="74930" cy="6612890"/>
            </a:xfrm>
            <a:custGeom>
              <a:avLst/>
              <a:gdLst/>
              <a:ahLst/>
              <a:cxnLst/>
              <a:rect l="l" t="t" r="r" b="b"/>
              <a:pathLst>
                <a:path w="74929" h="6612890">
                  <a:moveTo>
                    <a:pt x="0" y="6612635"/>
                  </a:moveTo>
                  <a:lnTo>
                    <a:pt x="74675" y="6612635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6612635"/>
                  </a:lnTo>
                  <a:close/>
                </a:path>
              </a:pathLst>
            </a:custGeom>
            <a:ln w="9525">
              <a:solidFill>
                <a:srgbClr val="462E8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9317735" y="3285744"/>
              <a:ext cx="111760" cy="6612890"/>
            </a:xfrm>
            <a:custGeom>
              <a:avLst/>
              <a:gdLst/>
              <a:ahLst/>
              <a:cxnLst/>
              <a:rect l="l" t="t" r="r" b="b"/>
              <a:pathLst>
                <a:path w="111759" h="6612890">
                  <a:moveTo>
                    <a:pt x="111251" y="0"/>
                  </a:moveTo>
                  <a:lnTo>
                    <a:pt x="0" y="0"/>
                  </a:lnTo>
                  <a:lnTo>
                    <a:pt x="0" y="6612635"/>
                  </a:lnTo>
                  <a:lnTo>
                    <a:pt x="111251" y="6612635"/>
                  </a:lnTo>
                  <a:lnTo>
                    <a:pt x="111251" y="0"/>
                  </a:lnTo>
                  <a:close/>
                </a:path>
              </a:pathLst>
            </a:custGeom>
            <a:solidFill>
              <a:srgbClr val="462E8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9317735" y="3285744"/>
              <a:ext cx="111760" cy="6612890"/>
            </a:xfrm>
            <a:custGeom>
              <a:avLst/>
              <a:gdLst/>
              <a:ahLst/>
              <a:cxnLst/>
              <a:rect l="l" t="t" r="r" b="b"/>
              <a:pathLst>
                <a:path w="111759" h="6612890">
                  <a:moveTo>
                    <a:pt x="0" y="6612635"/>
                  </a:moveTo>
                  <a:lnTo>
                    <a:pt x="111251" y="6612635"/>
                  </a:lnTo>
                  <a:lnTo>
                    <a:pt x="111251" y="0"/>
                  </a:lnTo>
                  <a:lnTo>
                    <a:pt x="0" y="0"/>
                  </a:lnTo>
                  <a:lnTo>
                    <a:pt x="0" y="6612635"/>
                  </a:lnTo>
                  <a:close/>
                </a:path>
              </a:pathLst>
            </a:custGeom>
            <a:ln w="9525">
              <a:solidFill>
                <a:srgbClr val="462E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9880472" y="6304026"/>
            <a:ext cx="1958339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80">
                <a:latin typeface="Arial Black"/>
                <a:cs typeface="Arial Black"/>
              </a:rPr>
              <a:t>Specifications: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880472" y="6609436"/>
            <a:ext cx="4974590" cy="3226435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440690" indent="-427990">
              <a:lnSpc>
                <a:spcPct val="100000"/>
              </a:lnSpc>
              <a:spcBef>
                <a:spcPts val="13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Power: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5000W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@60</a:t>
            </a:r>
            <a:r>
              <a:rPr dirty="0" sz="2000">
                <a:latin typeface="Cambria Math"/>
                <a:cs typeface="Cambria Math"/>
              </a:rPr>
              <a:t>℃</a:t>
            </a:r>
            <a:r>
              <a:rPr dirty="0" sz="2000">
                <a:latin typeface="Calibri"/>
                <a:cs typeface="Calibri"/>
              </a:rPr>
              <a:t>,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10L/min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350V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Electrical</a:t>
            </a:r>
            <a:r>
              <a:rPr dirty="0" sz="2000" spc="-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Strength:</a:t>
            </a:r>
            <a:r>
              <a:rPr dirty="0" sz="2000" spc="-9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3000VDC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IP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Rating: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IP6K9K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&amp;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IP67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Curie</a:t>
            </a:r>
            <a:r>
              <a:rPr dirty="0" sz="2000" spc="-30">
                <a:latin typeface="Calibri"/>
                <a:cs typeface="Calibri"/>
              </a:rPr>
              <a:t> Temperature: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no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more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than</a:t>
            </a:r>
            <a:r>
              <a:rPr dirty="0" sz="2000" spc="-20">
                <a:latin typeface="Calibri"/>
                <a:cs typeface="Calibri"/>
              </a:rPr>
              <a:t> 230</a:t>
            </a:r>
            <a:r>
              <a:rPr dirty="0" sz="2000" spc="-20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Insulation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Resistance: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1000V/2min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&gt;100MΩ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Heater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Size: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257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Microsoft YaHei"/>
                <a:cs typeface="Microsoft YaHei"/>
              </a:rPr>
              <a:t>×</a:t>
            </a:r>
            <a:r>
              <a:rPr dirty="0" sz="2000" spc="-150">
                <a:latin typeface="Microsoft YaHei"/>
                <a:cs typeface="Microsoft YaHei"/>
              </a:rPr>
              <a:t> </a:t>
            </a:r>
            <a:r>
              <a:rPr dirty="0" sz="2000">
                <a:latin typeface="Calibri"/>
                <a:cs typeface="Calibri"/>
              </a:rPr>
              <a:t>199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Microsoft YaHei"/>
                <a:cs typeface="Microsoft YaHei"/>
              </a:rPr>
              <a:t>×</a:t>
            </a:r>
            <a:r>
              <a:rPr dirty="0" sz="2000" spc="-150">
                <a:latin typeface="Microsoft YaHei"/>
                <a:cs typeface="Microsoft YaHei"/>
              </a:rPr>
              <a:t> </a:t>
            </a:r>
            <a:r>
              <a:rPr dirty="0" sz="2000" spc="-25">
                <a:latin typeface="Calibri"/>
                <a:cs typeface="Calibri"/>
              </a:rPr>
              <a:t>61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576554" y="5576442"/>
            <a:ext cx="3582035" cy="6356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Calibri"/>
                <a:cs typeface="Calibri"/>
              </a:rPr>
              <a:t>Project: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Geely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FE-</a:t>
            </a:r>
            <a:r>
              <a:rPr dirty="0" sz="2000" spc="-25">
                <a:latin typeface="Calibri"/>
                <a:cs typeface="Calibri"/>
              </a:rPr>
              <a:t>3HP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000" spc="-10">
                <a:latin typeface="Calibri"/>
                <a:cs typeface="Calibri"/>
              </a:rPr>
              <a:t>Application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Model: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Emgrand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PHEV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22" name="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304519" y="3285744"/>
            <a:ext cx="4152900" cy="2273807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823704" y="3371088"/>
            <a:ext cx="3218688" cy="181203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8288000" cy="504825"/>
            </a:xfrm>
            <a:custGeom>
              <a:avLst/>
              <a:gdLst/>
              <a:ahLst/>
              <a:cxnLst/>
              <a:rect l="l" t="t" r="r" b="b"/>
              <a:pathLst>
                <a:path w="18288000" h="504825">
                  <a:moveTo>
                    <a:pt x="18288000" y="0"/>
                  </a:moveTo>
                  <a:lnTo>
                    <a:pt x="0" y="0"/>
                  </a:lnTo>
                  <a:lnTo>
                    <a:pt x="0" y="504444"/>
                  </a:lnTo>
                  <a:lnTo>
                    <a:pt x="18288000" y="504444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462E8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43227" y="144779"/>
              <a:ext cx="16465296" cy="1014221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242282" y="4233543"/>
              <a:ext cx="350520" cy="509270"/>
            </a:xfrm>
            <a:custGeom>
              <a:avLst/>
              <a:gdLst/>
              <a:ahLst/>
              <a:cxnLst/>
              <a:rect l="l" t="t" r="r" b="b"/>
              <a:pathLst>
                <a:path w="350520" h="509270">
                  <a:moveTo>
                    <a:pt x="175253" y="0"/>
                  </a:moveTo>
                  <a:lnTo>
                    <a:pt x="128672" y="6362"/>
                  </a:lnTo>
                  <a:lnTo>
                    <a:pt x="86810" y="24317"/>
                  </a:lnTo>
                  <a:lnTo>
                    <a:pt x="51339" y="52164"/>
                  </a:lnTo>
                  <a:lnTo>
                    <a:pt x="23932" y="88205"/>
                  </a:lnTo>
                  <a:lnTo>
                    <a:pt x="6261" y="130739"/>
                  </a:lnTo>
                  <a:lnTo>
                    <a:pt x="0" y="178068"/>
                  </a:lnTo>
                  <a:lnTo>
                    <a:pt x="27383" y="286083"/>
                  </a:lnTo>
                  <a:lnTo>
                    <a:pt x="87626" y="393502"/>
                  </a:lnTo>
                  <a:lnTo>
                    <a:pt x="147870" y="475881"/>
                  </a:lnTo>
                  <a:lnTo>
                    <a:pt x="175253" y="508773"/>
                  </a:lnTo>
                  <a:lnTo>
                    <a:pt x="202636" y="475881"/>
                  </a:lnTo>
                  <a:lnTo>
                    <a:pt x="262879" y="393502"/>
                  </a:lnTo>
                  <a:lnTo>
                    <a:pt x="323123" y="286083"/>
                  </a:lnTo>
                  <a:lnTo>
                    <a:pt x="334383" y="241665"/>
                  </a:lnTo>
                  <a:lnTo>
                    <a:pt x="175253" y="241665"/>
                  </a:lnTo>
                  <a:lnTo>
                    <a:pt x="150897" y="236664"/>
                  </a:lnTo>
                  <a:lnTo>
                    <a:pt x="131001" y="223031"/>
                  </a:lnTo>
                  <a:lnTo>
                    <a:pt x="117583" y="202815"/>
                  </a:lnTo>
                  <a:lnTo>
                    <a:pt x="112662" y="178068"/>
                  </a:lnTo>
                  <a:lnTo>
                    <a:pt x="117583" y="153322"/>
                  </a:lnTo>
                  <a:lnTo>
                    <a:pt x="131001" y="133106"/>
                  </a:lnTo>
                  <a:lnTo>
                    <a:pt x="150897" y="119473"/>
                  </a:lnTo>
                  <a:lnTo>
                    <a:pt x="175253" y="114472"/>
                  </a:lnTo>
                  <a:lnTo>
                    <a:pt x="337486" y="114472"/>
                  </a:lnTo>
                  <a:lnTo>
                    <a:pt x="326573" y="88205"/>
                  </a:lnTo>
                  <a:lnTo>
                    <a:pt x="299166" y="52164"/>
                  </a:lnTo>
                  <a:lnTo>
                    <a:pt x="263695" y="24317"/>
                  </a:lnTo>
                  <a:lnTo>
                    <a:pt x="221833" y="6362"/>
                  </a:lnTo>
                  <a:lnTo>
                    <a:pt x="175253" y="0"/>
                  </a:lnTo>
                  <a:close/>
                </a:path>
                <a:path w="350520" h="509270">
                  <a:moveTo>
                    <a:pt x="337486" y="114472"/>
                  </a:moveTo>
                  <a:lnTo>
                    <a:pt x="175253" y="114472"/>
                  </a:lnTo>
                  <a:lnTo>
                    <a:pt x="199608" y="119473"/>
                  </a:lnTo>
                  <a:lnTo>
                    <a:pt x="219504" y="133106"/>
                  </a:lnTo>
                  <a:lnTo>
                    <a:pt x="232922" y="153322"/>
                  </a:lnTo>
                  <a:lnTo>
                    <a:pt x="237843" y="178068"/>
                  </a:lnTo>
                  <a:lnTo>
                    <a:pt x="232922" y="202815"/>
                  </a:lnTo>
                  <a:lnTo>
                    <a:pt x="219504" y="223031"/>
                  </a:lnTo>
                  <a:lnTo>
                    <a:pt x="199608" y="236664"/>
                  </a:lnTo>
                  <a:lnTo>
                    <a:pt x="175253" y="241665"/>
                  </a:lnTo>
                  <a:lnTo>
                    <a:pt x="334383" y="241665"/>
                  </a:lnTo>
                  <a:lnTo>
                    <a:pt x="350506" y="178068"/>
                  </a:lnTo>
                  <a:lnTo>
                    <a:pt x="344244" y="130739"/>
                  </a:lnTo>
                  <a:lnTo>
                    <a:pt x="337486" y="114472"/>
                  </a:lnTo>
                  <a:close/>
                </a:path>
              </a:pathLst>
            </a:custGeom>
            <a:solidFill>
              <a:srgbClr val="462E8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9184870" y="4494147"/>
              <a:ext cx="350520" cy="509270"/>
            </a:xfrm>
            <a:custGeom>
              <a:avLst/>
              <a:gdLst/>
              <a:ahLst/>
              <a:cxnLst/>
              <a:rect l="l" t="t" r="r" b="b"/>
              <a:pathLst>
                <a:path w="350520" h="509270">
                  <a:moveTo>
                    <a:pt x="175252" y="0"/>
                  </a:moveTo>
                  <a:lnTo>
                    <a:pt x="128672" y="6362"/>
                  </a:lnTo>
                  <a:lnTo>
                    <a:pt x="86810" y="24317"/>
                  </a:lnTo>
                  <a:lnTo>
                    <a:pt x="51339" y="52164"/>
                  </a:lnTo>
                  <a:lnTo>
                    <a:pt x="23932" y="88205"/>
                  </a:lnTo>
                  <a:lnTo>
                    <a:pt x="6261" y="130739"/>
                  </a:lnTo>
                  <a:lnTo>
                    <a:pt x="0" y="178068"/>
                  </a:lnTo>
                  <a:lnTo>
                    <a:pt x="27383" y="286083"/>
                  </a:lnTo>
                  <a:lnTo>
                    <a:pt x="87626" y="393502"/>
                  </a:lnTo>
                  <a:lnTo>
                    <a:pt x="147870" y="475881"/>
                  </a:lnTo>
                  <a:lnTo>
                    <a:pt x="175253" y="508773"/>
                  </a:lnTo>
                  <a:lnTo>
                    <a:pt x="202636" y="475881"/>
                  </a:lnTo>
                  <a:lnTo>
                    <a:pt x="262879" y="393502"/>
                  </a:lnTo>
                  <a:lnTo>
                    <a:pt x="323123" y="286083"/>
                  </a:lnTo>
                  <a:lnTo>
                    <a:pt x="334383" y="241665"/>
                  </a:lnTo>
                  <a:lnTo>
                    <a:pt x="175253" y="241665"/>
                  </a:lnTo>
                  <a:lnTo>
                    <a:pt x="150897" y="236664"/>
                  </a:lnTo>
                  <a:lnTo>
                    <a:pt x="131001" y="223031"/>
                  </a:lnTo>
                  <a:lnTo>
                    <a:pt x="117583" y="202815"/>
                  </a:lnTo>
                  <a:lnTo>
                    <a:pt x="112662" y="178068"/>
                  </a:lnTo>
                  <a:lnTo>
                    <a:pt x="117583" y="153322"/>
                  </a:lnTo>
                  <a:lnTo>
                    <a:pt x="131001" y="133106"/>
                  </a:lnTo>
                  <a:lnTo>
                    <a:pt x="150897" y="119473"/>
                  </a:lnTo>
                  <a:lnTo>
                    <a:pt x="175253" y="114472"/>
                  </a:lnTo>
                  <a:lnTo>
                    <a:pt x="337486" y="114472"/>
                  </a:lnTo>
                  <a:lnTo>
                    <a:pt x="326573" y="88205"/>
                  </a:lnTo>
                  <a:lnTo>
                    <a:pt x="299166" y="52164"/>
                  </a:lnTo>
                  <a:lnTo>
                    <a:pt x="263695" y="24317"/>
                  </a:lnTo>
                  <a:lnTo>
                    <a:pt x="221833" y="6362"/>
                  </a:lnTo>
                  <a:lnTo>
                    <a:pt x="175252" y="0"/>
                  </a:lnTo>
                  <a:close/>
                </a:path>
                <a:path w="350520" h="509270">
                  <a:moveTo>
                    <a:pt x="337486" y="114472"/>
                  </a:moveTo>
                  <a:lnTo>
                    <a:pt x="175253" y="114472"/>
                  </a:lnTo>
                  <a:lnTo>
                    <a:pt x="199608" y="119473"/>
                  </a:lnTo>
                  <a:lnTo>
                    <a:pt x="219504" y="133106"/>
                  </a:lnTo>
                  <a:lnTo>
                    <a:pt x="232922" y="153322"/>
                  </a:lnTo>
                  <a:lnTo>
                    <a:pt x="237843" y="178068"/>
                  </a:lnTo>
                  <a:lnTo>
                    <a:pt x="232922" y="202815"/>
                  </a:lnTo>
                  <a:lnTo>
                    <a:pt x="219504" y="223031"/>
                  </a:lnTo>
                  <a:lnTo>
                    <a:pt x="199608" y="236664"/>
                  </a:lnTo>
                  <a:lnTo>
                    <a:pt x="175253" y="241665"/>
                  </a:lnTo>
                  <a:lnTo>
                    <a:pt x="334383" y="241665"/>
                  </a:lnTo>
                  <a:lnTo>
                    <a:pt x="350506" y="178068"/>
                  </a:lnTo>
                  <a:lnTo>
                    <a:pt x="344244" y="130739"/>
                  </a:lnTo>
                  <a:lnTo>
                    <a:pt x="337486" y="114472"/>
                  </a:lnTo>
                  <a:close/>
                </a:path>
              </a:pathLst>
            </a:custGeom>
            <a:solidFill>
              <a:srgbClr val="F05A2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9549143" y="3614800"/>
              <a:ext cx="352425" cy="509270"/>
            </a:xfrm>
            <a:custGeom>
              <a:avLst/>
              <a:gdLst/>
              <a:ahLst/>
              <a:cxnLst/>
              <a:rect l="l" t="t" r="r" b="b"/>
              <a:pathLst>
                <a:path w="352425" h="509270">
                  <a:moveTo>
                    <a:pt x="175987" y="0"/>
                  </a:moveTo>
                  <a:lnTo>
                    <a:pt x="129211" y="6362"/>
                  </a:lnTo>
                  <a:lnTo>
                    <a:pt x="87174" y="24317"/>
                  </a:lnTo>
                  <a:lnTo>
                    <a:pt x="51554" y="52164"/>
                  </a:lnTo>
                  <a:lnTo>
                    <a:pt x="24032" y="88205"/>
                  </a:lnTo>
                  <a:lnTo>
                    <a:pt x="6288" y="130739"/>
                  </a:lnTo>
                  <a:lnTo>
                    <a:pt x="0" y="178068"/>
                  </a:lnTo>
                  <a:lnTo>
                    <a:pt x="27498" y="286083"/>
                  </a:lnTo>
                  <a:lnTo>
                    <a:pt x="87994" y="393502"/>
                  </a:lnTo>
                  <a:lnTo>
                    <a:pt x="148490" y="475881"/>
                  </a:lnTo>
                  <a:lnTo>
                    <a:pt x="175988" y="508773"/>
                  </a:lnTo>
                  <a:lnTo>
                    <a:pt x="203486" y="475881"/>
                  </a:lnTo>
                  <a:lnTo>
                    <a:pt x="263982" y="393503"/>
                  </a:lnTo>
                  <a:lnTo>
                    <a:pt x="324477" y="286083"/>
                  </a:lnTo>
                  <a:lnTo>
                    <a:pt x="335785" y="241665"/>
                  </a:lnTo>
                  <a:lnTo>
                    <a:pt x="175987" y="241665"/>
                  </a:lnTo>
                  <a:lnTo>
                    <a:pt x="151530" y="236664"/>
                  </a:lnTo>
                  <a:lnTo>
                    <a:pt x="131550" y="223031"/>
                  </a:lnTo>
                  <a:lnTo>
                    <a:pt x="118076" y="202815"/>
                  </a:lnTo>
                  <a:lnTo>
                    <a:pt x="113135" y="178068"/>
                  </a:lnTo>
                  <a:lnTo>
                    <a:pt x="118076" y="153322"/>
                  </a:lnTo>
                  <a:lnTo>
                    <a:pt x="131550" y="133106"/>
                  </a:lnTo>
                  <a:lnTo>
                    <a:pt x="151530" y="119473"/>
                  </a:lnTo>
                  <a:lnTo>
                    <a:pt x="175987" y="114472"/>
                  </a:lnTo>
                  <a:lnTo>
                    <a:pt x="338901" y="114473"/>
                  </a:lnTo>
                  <a:lnTo>
                    <a:pt x="327942" y="88205"/>
                  </a:lnTo>
                  <a:lnTo>
                    <a:pt x="300420" y="52164"/>
                  </a:lnTo>
                  <a:lnTo>
                    <a:pt x="264800" y="24317"/>
                  </a:lnTo>
                  <a:lnTo>
                    <a:pt x="222763" y="6362"/>
                  </a:lnTo>
                  <a:lnTo>
                    <a:pt x="175987" y="0"/>
                  </a:lnTo>
                  <a:close/>
                </a:path>
                <a:path w="352425" h="509270">
                  <a:moveTo>
                    <a:pt x="338901" y="114473"/>
                  </a:moveTo>
                  <a:lnTo>
                    <a:pt x="175987" y="114472"/>
                  </a:lnTo>
                  <a:lnTo>
                    <a:pt x="200445" y="119473"/>
                  </a:lnTo>
                  <a:lnTo>
                    <a:pt x="220424" y="133106"/>
                  </a:lnTo>
                  <a:lnTo>
                    <a:pt x="233898" y="153322"/>
                  </a:lnTo>
                  <a:lnTo>
                    <a:pt x="238840" y="178069"/>
                  </a:lnTo>
                  <a:lnTo>
                    <a:pt x="233898" y="202815"/>
                  </a:lnTo>
                  <a:lnTo>
                    <a:pt x="220424" y="223031"/>
                  </a:lnTo>
                  <a:lnTo>
                    <a:pt x="200445" y="236664"/>
                  </a:lnTo>
                  <a:lnTo>
                    <a:pt x="175987" y="241665"/>
                  </a:lnTo>
                  <a:lnTo>
                    <a:pt x="335785" y="241665"/>
                  </a:lnTo>
                  <a:lnTo>
                    <a:pt x="351975" y="178069"/>
                  </a:lnTo>
                  <a:lnTo>
                    <a:pt x="345687" y="130740"/>
                  </a:lnTo>
                  <a:lnTo>
                    <a:pt x="338901" y="114473"/>
                  </a:lnTo>
                  <a:close/>
                </a:path>
              </a:pathLst>
            </a:custGeom>
            <a:solidFill>
              <a:srgbClr val="462E8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5059402" y="4494147"/>
              <a:ext cx="350520" cy="509270"/>
            </a:xfrm>
            <a:custGeom>
              <a:avLst/>
              <a:gdLst/>
              <a:ahLst/>
              <a:cxnLst/>
              <a:rect l="l" t="t" r="r" b="b"/>
              <a:pathLst>
                <a:path w="350520" h="509270">
                  <a:moveTo>
                    <a:pt x="175253" y="0"/>
                  </a:moveTo>
                  <a:lnTo>
                    <a:pt x="128672" y="6362"/>
                  </a:lnTo>
                  <a:lnTo>
                    <a:pt x="86810" y="24317"/>
                  </a:lnTo>
                  <a:lnTo>
                    <a:pt x="51339" y="52164"/>
                  </a:lnTo>
                  <a:lnTo>
                    <a:pt x="23932" y="88205"/>
                  </a:lnTo>
                  <a:lnTo>
                    <a:pt x="6261" y="130739"/>
                  </a:lnTo>
                  <a:lnTo>
                    <a:pt x="0" y="178068"/>
                  </a:lnTo>
                  <a:lnTo>
                    <a:pt x="27383" y="286083"/>
                  </a:lnTo>
                  <a:lnTo>
                    <a:pt x="87626" y="393502"/>
                  </a:lnTo>
                  <a:lnTo>
                    <a:pt x="147870" y="475881"/>
                  </a:lnTo>
                  <a:lnTo>
                    <a:pt x="175253" y="508773"/>
                  </a:lnTo>
                  <a:lnTo>
                    <a:pt x="202636" y="475881"/>
                  </a:lnTo>
                  <a:lnTo>
                    <a:pt x="262879" y="393502"/>
                  </a:lnTo>
                  <a:lnTo>
                    <a:pt x="323123" y="286083"/>
                  </a:lnTo>
                  <a:lnTo>
                    <a:pt x="334383" y="241665"/>
                  </a:lnTo>
                  <a:lnTo>
                    <a:pt x="175253" y="241665"/>
                  </a:lnTo>
                  <a:lnTo>
                    <a:pt x="150897" y="236664"/>
                  </a:lnTo>
                  <a:lnTo>
                    <a:pt x="131001" y="223031"/>
                  </a:lnTo>
                  <a:lnTo>
                    <a:pt x="117583" y="202815"/>
                  </a:lnTo>
                  <a:lnTo>
                    <a:pt x="112662" y="178068"/>
                  </a:lnTo>
                  <a:lnTo>
                    <a:pt x="117583" y="153322"/>
                  </a:lnTo>
                  <a:lnTo>
                    <a:pt x="131001" y="133106"/>
                  </a:lnTo>
                  <a:lnTo>
                    <a:pt x="150897" y="119473"/>
                  </a:lnTo>
                  <a:lnTo>
                    <a:pt x="175253" y="114472"/>
                  </a:lnTo>
                  <a:lnTo>
                    <a:pt x="337486" y="114472"/>
                  </a:lnTo>
                  <a:lnTo>
                    <a:pt x="326573" y="88205"/>
                  </a:lnTo>
                  <a:lnTo>
                    <a:pt x="299166" y="52164"/>
                  </a:lnTo>
                  <a:lnTo>
                    <a:pt x="263695" y="24317"/>
                  </a:lnTo>
                  <a:lnTo>
                    <a:pt x="221833" y="6362"/>
                  </a:lnTo>
                  <a:lnTo>
                    <a:pt x="175253" y="0"/>
                  </a:lnTo>
                  <a:close/>
                </a:path>
                <a:path w="350520" h="509270">
                  <a:moveTo>
                    <a:pt x="337486" y="114472"/>
                  </a:moveTo>
                  <a:lnTo>
                    <a:pt x="175253" y="114472"/>
                  </a:lnTo>
                  <a:lnTo>
                    <a:pt x="199608" y="119473"/>
                  </a:lnTo>
                  <a:lnTo>
                    <a:pt x="219504" y="133106"/>
                  </a:lnTo>
                  <a:lnTo>
                    <a:pt x="232922" y="153322"/>
                  </a:lnTo>
                  <a:lnTo>
                    <a:pt x="237843" y="178068"/>
                  </a:lnTo>
                  <a:lnTo>
                    <a:pt x="232922" y="202815"/>
                  </a:lnTo>
                  <a:lnTo>
                    <a:pt x="219504" y="223031"/>
                  </a:lnTo>
                  <a:lnTo>
                    <a:pt x="199608" y="236664"/>
                  </a:lnTo>
                  <a:lnTo>
                    <a:pt x="175253" y="241665"/>
                  </a:lnTo>
                  <a:lnTo>
                    <a:pt x="334383" y="241665"/>
                  </a:lnTo>
                  <a:lnTo>
                    <a:pt x="350506" y="178068"/>
                  </a:lnTo>
                  <a:lnTo>
                    <a:pt x="344244" y="130739"/>
                  </a:lnTo>
                  <a:lnTo>
                    <a:pt x="337486" y="114472"/>
                  </a:lnTo>
                  <a:close/>
                </a:path>
              </a:pathLst>
            </a:custGeom>
            <a:solidFill>
              <a:srgbClr val="F4EA0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206984" y="749808"/>
              <a:ext cx="4073652" cy="1275588"/>
            </a:xfrm>
            <a:prstGeom prst="rect">
              <a:avLst/>
            </a:prstGeom>
          </p:spPr>
        </p:pic>
      </p:grp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20496" rIns="0" bIns="0" rtlCol="0" vert="horz">
            <a:spAutoFit/>
          </a:bodyPr>
          <a:lstStyle/>
          <a:p>
            <a:pPr marL="492125">
              <a:lnSpc>
                <a:spcPct val="100000"/>
              </a:lnSpc>
              <a:spcBef>
                <a:spcPts val="100"/>
              </a:spcBef>
            </a:pPr>
            <a:r>
              <a:rPr dirty="0" spc="-170">
                <a:solidFill>
                  <a:srgbClr val="462E89"/>
                </a:solidFill>
              </a:rPr>
              <a:t>Global</a:t>
            </a:r>
            <a:r>
              <a:rPr dirty="0" spc="-675">
                <a:solidFill>
                  <a:srgbClr val="462E89"/>
                </a:solidFill>
              </a:rPr>
              <a:t> </a:t>
            </a:r>
            <a:r>
              <a:rPr dirty="0" spc="-290">
                <a:solidFill>
                  <a:srgbClr val="462E89"/>
                </a:solidFill>
              </a:rPr>
              <a:t>Presence</a:t>
            </a:r>
          </a:p>
        </p:txBody>
      </p:sp>
      <p:grpSp>
        <p:nvGrpSpPr>
          <p:cNvPr id="11" name="object 11"/>
          <p:cNvGrpSpPr/>
          <p:nvPr/>
        </p:nvGrpSpPr>
        <p:grpSpPr>
          <a:xfrm>
            <a:off x="444730" y="4233543"/>
            <a:ext cx="15313660" cy="5554980"/>
            <a:chOff x="444730" y="4233543"/>
            <a:chExt cx="15313660" cy="5554980"/>
          </a:xfrm>
        </p:grpSpPr>
        <p:sp>
          <p:nvSpPr>
            <p:cNvPr id="12" name="object 12"/>
            <p:cNvSpPr/>
            <p:nvPr/>
          </p:nvSpPr>
          <p:spPr>
            <a:xfrm>
              <a:off x="5242280" y="4233544"/>
              <a:ext cx="9171940" cy="4652645"/>
            </a:xfrm>
            <a:custGeom>
              <a:avLst/>
              <a:gdLst/>
              <a:ahLst/>
              <a:cxnLst/>
              <a:rect l="l" t="t" r="r" b="b"/>
              <a:pathLst>
                <a:path w="9171940" h="4652645">
                  <a:moveTo>
                    <a:pt x="350507" y="2267483"/>
                  </a:moveTo>
                  <a:lnTo>
                    <a:pt x="344246" y="2220150"/>
                  </a:lnTo>
                  <a:lnTo>
                    <a:pt x="337477" y="2203881"/>
                  </a:lnTo>
                  <a:lnTo>
                    <a:pt x="326567" y="2177618"/>
                  </a:lnTo>
                  <a:lnTo>
                    <a:pt x="299161" y="2141575"/>
                  </a:lnTo>
                  <a:lnTo>
                    <a:pt x="263690" y="2113724"/>
                  </a:lnTo>
                  <a:lnTo>
                    <a:pt x="237845" y="2102637"/>
                  </a:lnTo>
                  <a:lnTo>
                    <a:pt x="237845" y="2267483"/>
                  </a:lnTo>
                  <a:lnTo>
                    <a:pt x="232918" y="2292223"/>
                  </a:lnTo>
                  <a:lnTo>
                    <a:pt x="219494" y="2312441"/>
                  </a:lnTo>
                  <a:lnTo>
                    <a:pt x="199605" y="2326068"/>
                  </a:lnTo>
                  <a:lnTo>
                    <a:pt x="175247" y="2331072"/>
                  </a:lnTo>
                  <a:lnTo>
                    <a:pt x="150888" y="2326068"/>
                  </a:lnTo>
                  <a:lnTo>
                    <a:pt x="131000" y="2312441"/>
                  </a:lnTo>
                  <a:lnTo>
                    <a:pt x="117576" y="2292223"/>
                  </a:lnTo>
                  <a:lnTo>
                    <a:pt x="112661" y="2267483"/>
                  </a:lnTo>
                  <a:lnTo>
                    <a:pt x="117576" y="2242731"/>
                  </a:lnTo>
                  <a:lnTo>
                    <a:pt x="131000" y="2222512"/>
                  </a:lnTo>
                  <a:lnTo>
                    <a:pt x="150888" y="2208885"/>
                  </a:lnTo>
                  <a:lnTo>
                    <a:pt x="175247" y="2203881"/>
                  </a:lnTo>
                  <a:lnTo>
                    <a:pt x="199605" y="2208885"/>
                  </a:lnTo>
                  <a:lnTo>
                    <a:pt x="219494" y="2222512"/>
                  </a:lnTo>
                  <a:lnTo>
                    <a:pt x="232918" y="2242731"/>
                  </a:lnTo>
                  <a:lnTo>
                    <a:pt x="237845" y="2267483"/>
                  </a:lnTo>
                  <a:lnTo>
                    <a:pt x="237845" y="2102637"/>
                  </a:lnTo>
                  <a:lnTo>
                    <a:pt x="221830" y="2095766"/>
                  </a:lnTo>
                  <a:lnTo>
                    <a:pt x="175247" y="2089404"/>
                  </a:lnTo>
                  <a:lnTo>
                    <a:pt x="128663" y="2095766"/>
                  </a:lnTo>
                  <a:lnTo>
                    <a:pt x="86804" y="2113724"/>
                  </a:lnTo>
                  <a:lnTo>
                    <a:pt x="51333" y="2141575"/>
                  </a:lnTo>
                  <a:lnTo>
                    <a:pt x="23926" y="2177618"/>
                  </a:lnTo>
                  <a:lnTo>
                    <a:pt x="6261" y="2220150"/>
                  </a:lnTo>
                  <a:lnTo>
                    <a:pt x="0" y="2267483"/>
                  </a:lnTo>
                  <a:lnTo>
                    <a:pt x="27381" y="2375497"/>
                  </a:lnTo>
                  <a:lnTo>
                    <a:pt x="87617" y="2482913"/>
                  </a:lnTo>
                  <a:lnTo>
                    <a:pt x="147866" y="2565285"/>
                  </a:lnTo>
                  <a:lnTo>
                    <a:pt x="175247" y="2598178"/>
                  </a:lnTo>
                  <a:lnTo>
                    <a:pt x="202628" y="2565285"/>
                  </a:lnTo>
                  <a:lnTo>
                    <a:pt x="262877" y="2482913"/>
                  </a:lnTo>
                  <a:lnTo>
                    <a:pt x="323113" y="2375497"/>
                  </a:lnTo>
                  <a:lnTo>
                    <a:pt x="334378" y="2331072"/>
                  </a:lnTo>
                  <a:lnTo>
                    <a:pt x="350507" y="2267483"/>
                  </a:lnTo>
                  <a:close/>
                </a:path>
                <a:path w="9171940" h="4652645">
                  <a:moveTo>
                    <a:pt x="3791699" y="178079"/>
                  </a:moveTo>
                  <a:lnTo>
                    <a:pt x="3785425" y="130746"/>
                  </a:lnTo>
                  <a:lnTo>
                    <a:pt x="3767759" y="88214"/>
                  </a:lnTo>
                  <a:lnTo>
                    <a:pt x="3740353" y="52171"/>
                  </a:lnTo>
                  <a:lnTo>
                    <a:pt x="3704882" y="24320"/>
                  </a:lnTo>
                  <a:lnTo>
                    <a:pt x="3679025" y="13233"/>
                  </a:lnTo>
                  <a:lnTo>
                    <a:pt x="3679025" y="178079"/>
                  </a:lnTo>
                  <a:lnTo>
                    <a:pt x="3674110" y="202819"/>
                  </a:lnTo>
                  <a:lnTo>
                    <a:pt x="3660686" y="223037"/>
                  </a:lnTo>
                  <a:lnTo>
                    <a:pt x="3640798" y="236664"/>
                  </a:lnTo>
                  <a:lnTo>
                    <a:pt x="3616439" y="241668"/>
                  </a:lnTo>
                  <a:lnTo>
                    <a:pt x="3592080" y="236664"/>
                  </a:lnTo>
                  <a:lnTo>
                    <a:pt x="3572192" y="223037"/>
                  </a:lnTo>
                  <a:lnTo>
                    <a:pt x="3558768" y="202819"/>
                  </a:lnTo>
                  <a:lnTo>
                    <a:pt x="3553853" y="178079"/>
                  </a:lnTo>
                  <a:lnTo>
                    <a:pt x="3558768" y="153327"/>
                  </a:lnTo>
                  <a:lnTo>
                    <a:pt x="3572192" y="133108"/>
                  </a:lnTo>
                  <a:lnTo>
                    <a:pt x="3592080" y="119481"/>
                  </a:lnTo>
                  <a:lnTo>
                    <a:pt x="3616439" y="114477"/>
                  </a:lnTo>
                  <a:lnTo>
                    <a:pt x="3640798" y="119481"/>
                  </a:lnTo>
                  <a:lnTo>
                    <a:pt x="3660686" y="133108"/>
                  </a:lnTo>
                  <a:lnTo>
                    <a:pt x="3674110" y="153327"/>
                  </a:lnTo>
                  <a:lnTo>
                    <a:pt x="3679025" y="178079"/>
                  </a:lnTo>
                  <a:lnTo>
                    <a:pt x="3679025" y="13233"/>
                  </a:lnTo>
                  <a:lnTo>
                    <a:pt x="3663023" y="6362"/>
                  </a:lnTo>
                  <a:lnTo>
                    <a:pt x="3616439" y="0"/>
                  </a:lnTo>
                  <a:lnTo>
                    <a:pt x="3569855" y="6362"/>
                  </a:lnTo>
                  <a:lnTo>
                    <a:pt x="3527996" y="24320"/>
                  </a:lnTo>
                  <a:lnTo>
                    <a:pt x="3492525" y="52171"/>
                  </a:lnTo>
                  <a:lnTo>
                    <a:pt x="3465118" y="88214"/>
                  </a:lnTo>
                  <a:lnTo>
                    <a:pt x="3447453" y="130746"/>
                  </a:lnTo>
                  <a:lnTo>
                    <a:pt x="3441192" y="178079"/>
                  </a:lnTo>
                  <a:lnTo>
                    <a:pt x="3468573" y="286092"/>
                  </a:lnTo>
                  <a:lnTo>
                    <a:pt x="3528809" y="393509"/>
                  </a:lnTo>
                  <a:lnTo>
                    <a:pt x="3589058" y="475881"/>
                  </a:lnTo>
                  <a:lnTo>
                    <a:pt x="3616439" y="508774"/>
                  </a:lnTo>
                  <a:lnTo>
                    <a:pt x="3643820" y="475881"/>
                  </a:lnTo>
                  <a:lnTo>
                    <a:pt x="3704069" y="393509"/>
                  </a:lnTo>
                  <a:lnTo>
                    <a:pt x="3764305" y="286092"/>
                  </a:lnTo>
                  <a:lnTo>
                    <a:pt x="3775570" y="241668"/>
                  </a:lnTo>
                  <a:lnTo>
                    <a:pt x="3791699" y="178079"/>
                  </a:lnTo>
                  <a:close/>
                </a:path>
                <a:path w="9171940" h="4652645">
                  <a:moveTo>
                    <a:pt x="4110215" y="2392997"/>
                  </a:moveTo>
                  <a:lnTo>
                    <a:pt x="4103941" y="2345525"/>
                  </a:lnTo>
                  <a:lnTo>
                    <a:pt x="4086275" y="2302865"/>
                  </a:lnTo>
                  <a:lnTo>
                    <a:pt x="4058869" y="2266721"/>
                  </a:lnTo>
                  <a:lnTo>
                    <a:pt x="4023398" y="2238794"/>
                  </a:lnTo>
                  <a:lnTo>
                    <a:pt x="3997541" y="2227681"/>
                  </a:lnTo>
                  <a:lnTo>
                    <a:pt x="3997541" y="2392997"/>
                  </a:lnTo>
                  <a:lnTo>
                    <a:pt x="3992626" y="2417813"/>
                  </a:lnTo>
                  <a:lnTo>
                    <a:pt x="3979202" y="2438082"/>
                  </a:lnTo>
                  <a:lnTo>
                    <a:pt x="3959314" y="2451760"/>
                  </a:lnTo>
                  <a:lnTo>
                    <a:pt x="3934955" y="2456777"/>
                  </a:lnTo>
                  <a:lnTo>
                    <a:pt x="3910596" y="2451760"/>
                  </a:lnTo>
                  <a:lnTo>
                    <a:pt x="3890708" y="2438082"/>
                  </a:lnTo>
                  <a:lnTo>
                    <a:pt x="3877284" y="2417813"/>
                  </a:lnTo>
                  <a:lnTo>
                    <a:pt x="3872369" y="2392997"/>
                  </a:lnTo>
                  <a:lnTo>
                    <a:pt x="3877284" y="2368169"/>
                  </a:lnTo>
                  <a:lnTo>
                    <a:pt x="3890708" y="2347899"/>
                  </a:lnTo>
                  <a:lnTo>
                    <a:pt x="3910596" y="2334222"/>
                  </a:lnTo>
                  <a:lnTo>
                    <a:pt x="3934955" y="2329205"/>
                  </a:lnTo>
                  <a:lnTo>
                    <a:pt x="3959314" y="2334222"/>
                  </a:lnTo>
                  <a:lnTo>
                    <a:pt x="3979202" y="2347899"/>
                  </a:lnTo>
                  <a:lnTo>
                    <a:pt x="3992626" y="2368169"/>
                  </a:lnTo>
                  <a:lnTo>
                    <a:pt x="3997541" y="2392997"/>
                  </a:lnTo>
                  <a:lnTo>
                    <a:pt x="3997541" y="2227681"/>
                  </a:lnTo>
                  <a:lnTo>
                    <a:pt x="3981539" y="2220785"/>
                  </a:lnTo>
                  <a:lnTo>
                    <a:pt x="3934955" y="2214397"/>
                  </a:lnTo>
                  <a:lnTo>
                    <a:pt x="3888371" y="2220785"/>
                  </a:lnTo>
                  <a:lnTo>
                    <a:pt x="3846512" y="2238794"/>
                  </a:lnTo>
                  <a:lnTo>
                    <a:pt x="3811041" y="2266721"/>
                  </a:lnTo>
                  <a:lnTo>
                    <a:pt x="3783634" y="2302865"/>
                  </a:lnTo>
                  <a:lnTo>
                    <a:pt x="3765969" y="2345525"/>
                  </a:lnTo>
                  <a:lnTo>
                    <a:pt x="3759708" y="2392997"/>
                  </a:lnTo>
                  <a:lnTo>
                    <a:pt x="3787089" y="2501328"/>
                  </a:lnTo>
                  <a:lnTo>
                    <a:pt x="3847325" y="2609062"/>
                  </a:lnTo>
                  <a:lnTo>
                    <a:pt x="3907574" y="2691676"/>
                  </a:lnTo>
                  <a:lnTo>
                    <a:pt x="3934955" y="2724658"/>
                  </a:lnTo>
                  <a:lnTo>
                    <a:pt x="3962336" y="2691676"/>
                  </a:lnTo>
                  <a:lnTo>
                    <a:pt x="4022585" y="2609062"/>
                  </a:lnTo>
                  <a:lnTo>
                    <a:pt x="4082821" y="2501328"/>
                  </a:lnTo>
                  <a:lnTo>
                    <a:pt x="4094086" y="2456777"/>
                  </a:lnTo>
                  <a:lnTo>
                    <a:pt x="4110215" y="2392997"/>
                  </a:lnTo>
                  <a:close/>
                </a:path>
                <a:path w="9171940" h="4652645">
                  <a:moveTo>
                    <a:pt x="5024590" y="4321835"/>
                  </a:moveTo>
                  <a:lnTo>
                    <a:pt x="5018303" y="4274502"/>
                  </a:lnTo>
                  <a:lnTo>
                    <a:pt x="5000561" y="4231970"/>
                  </a:lnTo>
                  <a:lnTo>
                    <a:pt x="4973040" y="4195927"/>
                  </a:lnTo>
                  <a:lnTo>
                    <a:pt x="4937417" y="4168076"/>
                  </a:lnTo>
                  <a:lnTo>
                    <a:pt x="4911458" y="4156989"/>
                  </a:lnTo>
                  <a:lnTo>
                    <a:pt x="4911458" y="4321835"/>
                  </a:lnTo>
                  <a:lnTo>
                    <a:pt x="4906518" y="4346575"/>
                  </a:lnTo>
                  <a:lnTo>
                    <a:pt x="4893043" y="4366793"/>
                  </a:lnTo>
                  <a:lnTo>
                    <a:pt x="4873066" y="4380420"/>
                  </a:lnTo>
                  <a:lnTo>
                    <a:pt x="4848606" y="4385424"/>
                  </a:lnTo>
                  <a:lnTo>
                    <a:pt x="4824146" y="4380420"/>
                  </a:lnTo>
                  <a:lnTo>
                    <a:pt x="4804168" y="4366793"/>
                  </a:lnTo>
                  <a:lnTo>
                    <a:pt x="4790694" y="4346575"/>
                  </a:lnTo>
                  <a:lnTo>
                    <a:pt x="4785753" y="4321835"/>
                  </a:lnTo>
                  <a:lnTo>
                    <a:pt x="4790694" y="4297083"/>
                  </a:lnTo>
                  <a:lnTo>
                    <a:pt x="4804168" y="4276864"/>
                  </a:lnTo>
                  <a:lnTo>
                    <a:pt x="4824146" y="4263237"/>
                  </a:lnTo>
                  <a:lnTo>
                    <a:pt x="4848606" y="4258234"/>
                  </a:lnTo>
                  <a:lnTo>
                    <a:pt x="4873066" y="4263237"/>
                  </a:lnTo>
                  <a:lnTo>
                    <a:pt x="4893043" y="4276864"/>
                  </a:lnTo>
                  <a:lnTo>
                    <a:pt x="4906518" y="4297083"/>
                  </a:lnTo>
                  <a:lnTo>
                    <a:pt x="4911458" y="4321835"/>
                  </a:lnTo>
                  <a:lnTo>
                    <a:pt x="4911458" y="4156989"/>
                  </a:lnTo>
                  <a:lnTo>
                    <a:pt x="4895380" y="4150118"/>
                  </a:lnTo>
                  <a:lnTo>
                    <a:pt x="4848606" y="4143756"/>
                  </a:lnTo>
                  <a:lnTo>
                    <a:pt x="4801832" y="4150118"/>
                  </a:lnTo>
                  <a:lnTo>
                    <a:pt x="4759795" y="4168076"/>
                  </a:lnTo>
                  <a:lnTo>
                    <a:pt x="4724171" y="4195927"/>
                  </a:lnTo>
                  <a:lnTo>
                    <a:pt x="4696650" y="4231970"/>
                  </a:lnTo>
                  <a:lnTo>
                    <a:pt x="4678908" y="4274502"/>
                  </a:lnTo>
                  <a:lnTo>
                    <a:pt x="4672622" y="4321835"/>
                  </a:lnTo>
                  <a:lnTo>
                    <a:pt x="4700117" y="4429849"/>
                  </a:lnTo>
                  <a:lnTo>
                    <a:pt x="4760607" y="4537265"/>
                  </a:lnTo>
                  <a:lnTo>
                    <a:pt x="4821110" y="4619637"/>
                  </a:lnTo>
                  <a:lnTo>
                    <a:pt x="4848606" y="4652530"/>
                  </a:lnTo>
                  <a:lnTo>
                    <a:pt x="4876101" y="4619637"/>
                  </a:lnTo>
                  <a:lnTo>
                    <a:pt x="4936604" y="4537265"/>
                  </a:lnTo>
                  <a:lnTo>
                    <a:pt x="4997094" y="4429849"/>
                  </a:lnTo>
                  <a:lnTo>
                    <a:pt x="5008397" y="4385424"/>
                  </a:lnTo>
                  <a:lnTo>
                    <a:pt x="5024590" y="4321835"/>
                  </a:lnTo>
                  <a:close/>
                </a:path>
                <a:path w="9171940" h="4652645">
                  <a:moveTo>
                    <a:pt x="9171394" y="2915183"/>
                  </a:moveTo>
                  <a:lnTo>
                    <a:pt x="9165107" y="2867850"/>
                  </a:lnTo>
                  <a:lnTo>
                    <a:pt x="9147365" y="2825318"/>
                  </a:lnTo>
                  <a:lnTo>
                    <a:pt x="9119845" y="2789275"/>
                  </a:lnTo>
                  <a:lnTo>
                    <a:pt x="9084221" y="2761424"/>
                  </a:lnTo>
                  <a:lnTo>
                    <a:pt x="9058262" y="2750337"/>
                  </a:lnTo>
                  <a:lnTo>
                    <a:pt x="9058262" y="2915183"/>
                  </a:lnTo>
                  <a:lnTo>
                    <a:pt x="9053322" y="2939923"/>
                  </a:lnTo>
                  <a:lnTo>
                    <a:pt x="9039847" y="2960141"/>
                  </a:lnTo>
                  <a:lnTo>
                    <a:pt x="9019870" y="2973768"/>
                  </a:lnTo>
                  <a:lnTo>
                    <a:pt x="8995410" y="2978772"/>
                  </a:lnTo>
                  <a:lnTo>
                    <a:pt x="8970950" y="2973768"/>
                  </a:lnTo>
                  <a:lnTo>
                    <a:pt x="8950973" y="2960141"/>
                  </a:lnTo>
                  <a:lnTo>
                    <a:pt x="8937498" y="2939923"/>
                  </a:lnTo>
                  <a:lnTo>
                    <a:pt x="8932558" y="2915183"/>
                  </a:lnTo>
                  <a:lnTo>
                    <a:pt x="8937498" y="2890431"/>
                  </a:lnTo>
                  <a:lnTo>
                    <a:pt x="8950973" y="2870212"/>
                  </a:lnTo>
                  <a:lnTo>
                    <a:pt x="8970950" y="2856585"/>
                  </a:lnTo>
                  <a:lnTo>
                    <a:pt x="8995410" y="2851581"/>
                  </a:lnTo>
                  <a:lnTo>
                    <a:pt x="9019870" y="2856585"/>
                  </a:lnTo>
                  <a:lnTo>
                    <a:pt x="9039847" y="2870212"/>
                  </a:lnTo>
                  <a:lnTo>
                    <a:pt x="9053322" y="2890431"/>
                  </a:lnTo>
                  <a:lnTo>
                    <a:pt x="9058262" y="2915183"/>
                  </a:lnTo>
                  <a:lnTo>
                    <a:pt x="9058262" y="2750337"/>
                  </a:lnTo>
                  <a:lnTo>
                    <a:pt x="9042184" y="2743466"/>
                  </a:lnTo>
                  <a:lnTo>
                    <a:pt x="8995410" y="2737104"/>
                  </a:lnTo>
                  <a:lnTo>
                    <a:pt x="8948636" y="2743466"/>
                  </a:lnTo>
                  <a:lnTo>
                    <a:pt x="8906599" y="2761424"/>
                  </a:lnTo>
                  <a:lnTo>
                    <a:pt x="8870975" y="2789275"/>
                  </a:lnTo>
                  <a:lnTo>
                    <a:pt x="8843454" y="2825318"/>
                  </a:lnTo>
                  <a:lnTo>
                    <a:pt x="8825713" y="2867850"/>
                  </a:lnTo>
                  <a:lnTo>
                    <a:pt x="8819426" y="2915183"/>
                  </a:lnTo>
                  <a:lnTo>
                    <a:pt x="8846922" y="3023197"/>
                  </a:lnTo>
                  <a:lnTo>
                    <a:pt x="8907412" y="3130613"/>
                  </a:lnTo>
                  <a:lnTo>
                    <a:pt x="8967914" y="3212985"/>
                  </a:lnTo>
                  <a:lnTo>
                    <a:pt x="8995410" y="3245878"/>
                  </a:lnTo>
                  <a:lnTo>
                    <a:pt x="9022905" y="3212985"/>
                  </a:lnTo>
                  <a:lnTo>
                    <a:pt x="9083408" y="3130613"/>
                  </a:lnTo>
                  <a:lnTo>
                    <a:pt x="9143898" y="3023197"/>
                  </a:lnTo>
                  <a:lnTo>
                    <a:pt x="9155201" y="2978772"/>
                  </a:lnTo>
                  <a:lnTo>
                    <a:pt x="9171394" y="2915183"/>
                  </a:lnTo>
                  <a:close/>
                </a:path>
              </a:pathLst>
            </a:custGeom>
            <a:solidFill>
              <a:srgbClr val="462E8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3695948" y="6844179"/>
              <a:ext cx="352425" cy="510540"/>
            </a:xfrm>
            <a:custGeom>
              <a:avLst/>
              <a:gdLst/>
              <a:ahLst/>
              <a:cxnLst/>
              <a:rect l="l" t="t" r="r" b="b"/>
              <a:pathLst>
                <a:path w="352425" h="510540">
                  <a:moveTo>
                    <a:pt x="175987" y="0"/>
                  </a:moveTo>
                  <a:lnTo>
                    <a:pt x="129211" y="6381"/>
                  </a:lnTo>
                  <a:lnTo>
                    <a:pt x="87174" y="24388"/>
                  </a:lnTo>
                  <a:lnTo>
                    <a:pt x="51555" y="52317"/>
                  </a:lnTo>
                  <a:lnTo>
                    <a:pt x="24033" y="88463"/>
                  </a:lnTo>
                  <a:lnTo>
                    <a:pt x="6288" y="131122"/>
                  </a:lnTo>
                  <a:lnTo>
                    <a:pt x="0" y="178590"/>
                  </a:lnTo>
                  <a:lnTo>
                    <a:pt x="27498" y="286921"/>
                  </a:lnTo>
                  <a:lnTo>
                    <a:pt x="87993" y="394655"/>
                  </a:lnTo>
                  <a:lnTo>
                    <a:pt x="148489" y="477275"/>
                  </a:lnTo>
                  <a:lnTo>
                    <a:pt x="175987" y="510263"/>
                  </a:lnTo>
                  <a:lnTo>
                    <a:pt x="203485" y="477275"/>
                  </a:lnTo>
                  <a:lnTo>
                    <a:pt x="263981" y="394655"/>
                  </a:lnTo>
                  <a:lnTo>
                    <a:pt x="324477" y="286921"/>
                  </a:lnTo>
                  <a:lnTo>
                    <a:pt x="335785" y="242373"/>
                  </a:lnTo>
                  <a:lnTo>
                    <a:pt x="175987" y="242373"/>
                  </a:lnTo>
                  <a:lnTo>
                    <a:pt x="151530" y="237358"/>
                  </a:lnTo>
                  <a:lnTo>
                    <a:pt x="131550" y="223684"/>
                  </a:lnTo>
                  <a:lnTo>
                    <a:pt x="118076" y="203409"/>
                  </a:lnTo>
                  <a:lnTo>
                    <a:pt x="113135" y="178590"/>
                  </a:lnTo>
                  <a:lnTo>
                    <a:pt x="118076" y="153771"/>
                  </a:lnTo>
                  <a:lnTo>
                    <a:pt x="131550" y="133496"/>
                  </a:lnTo>
                  <a:lnTo>
                    <a:pt x="151530" y="119823"/>
                  </a:lnTo>
                  <a:lnTo>
                    <a:pt x="175987" y="114808"/>
                  </a:lnTo>
                  <a:lnTo>
                    <a:pt x="338901" y="114808"/>
                  </a:lnTo>
                  <a:lnTo>
                    <a:pt x="327942" y="88463"/>
                  </a:lnTo>
                  <a:lnTo>
                    <a:pt x="300420" y="52317"/>
                  </a:lnTo>
                  <a:lnTo>
                    <a:pt x="264801" y="24388"/>
                  </a:lnTo>
                  <a:lnTo>
                    <a:pt x="222763" y="6381"/>
                  </a:lnTo>
                  <a:lnTo>
                    <a:pt x="175987" y="0"/>
                  </a:lnTo>
                  <a:close/>
                </a:path>
                <a:path w="352425" h="510540">
                  <a:moveTo>
                    <a:pt x="338901" y="114808"/>
                  </a:moveTo>
                  <a:lnTo>
                    <a:pt x="175987" y="114808"/>
                  </a:lnTo>
                  <a:lnTo>
                    <a:pt x="200445" y="119823"/>
                  </a:lnTo>
                  <a:lnTo>
                    <a:pt x="220424" y="133496"/>
                  </a:lnTo>
                  <a:lnTo>
                    <a:pt x="233898" y="153771"/>
                  </a:lnTo>
                  <a:lnTo>
                    <a:pt x="238840" y="178590"/>
                  </a:lnTo>
                  <a:lnTo>
                    <a:pt x="233898" y="203410"/>
                  </a:lnTo>
                  <a:lnTo>
                    <a:pt x="220424" y="223684"/>
                  </a:lnTo>
                  <a:lnTo>
                    <a:pt x="200445" y="237358"/>
                  </a:lnTo>
                  <a:lnTo>
                    <a:pt x="175987" y="242373"/>
                  </a:lnTo>
                  <a:lnTo>
                    <a:pt x="335785" y="242373"/>
                  </a:lnTo>
                  <a:lnTo>
                    <a:pt x="351975" y="178590"/>
                  </a:lnTo>
                  <a:lnTo>
                    <a:pt x="345687" y="131123"/>
                  </a:lnTo>
                  <a:lnTo>
                    <a:pt x="338901" y="114808"/>
                  </a:lnTo>
                  <a:close/>
                </a:path>
              </a:pathLst>
            </a:custGeom>
            <a:solidFill>
              <a:srgbClr val="F05A2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3878827" y="5248554"/>
              <a:ext cx="1879600" cy="3999229"/>
            </a:xfrm>
            <a:custGeom>
              <a:avLst/>
              <a:gdLst/>
              <a:ahLst/>
              <a:cxnLst/>
              <a:rect l="l" t="t" r="r" b="b"/>
              <a:pathLst>
                <a:path w="1879600" h="3999229">
                  <a:moveTo>
                    <a:pt x="351967" y="178600"/>
                  </a:moveTo>
                  <a:lnTo>
                    <a:pt x="345681" y="131127"/>
                  </a:lnTo>
                  <a:lnTo>
                    <a:pt x="327939" y="88468"/>
                  </a:lnTo>
                  <a:lnTo>
                    <a:pt x="300418" y="52324"/>
                  </a:lnTo>
                  <a:lnTo>
                    <a:pt x="264795" y="24396"/>
                  </a:lnTo>
                  <a:lnTo>
                    <a:pt x="238836" y="13284"/>
                  </a:lnTo>
                  <a:lnTo>
                    <a:pt x="238836" y="178600"/>
                  </a:lnTo>
                  <a:lnTo>
                    <a:pt x="233895" y="203415"/>
                  </a:lnTo>
                  <a:lnTo>
                    <a:pt x="220421" y="223685"/>
                  </a:lnTo>
                  <a:lnTo>
                    <a:pt x="200444" y="237363"/>
                  </a:lnTo>
                  <a:lnTo>
                    <a:pt x="175983" y="242379"/>
                  </a:lnTo>
                  <a:lnTo>
                    <a:pt x="151523" y="237363"/>
                  </a:lnTo>
                  <a:lnTo>
                    <a:pt x="131546" y="223685"/>
                  </a:lnTo>
                  <a:lnTo>
                    <a:pt x="118071" y="203415"/>
                  </a:lnTo>
                  <a:lnTo>
                    <a:pt x="113131" y="178600"/>
                  </a:lnTo>
                  <a:lnTo>
                    <a:pt x="118071" y="153771"/>
                  </a:lnTo>
                  <a:lnTo>
                    <a:pt x="131546" y="133502"/>
                  </a:lnTo>
                  <a:lnTo>
                    <a:pt x="151523" y="119824"/>
                  </a:lnTo>
                  <a:lnTo>
                    <a:pt x="175983" y="114808"/>
                  </a:lnTo>
                  <a:lnTo>
                    <a:pt x="200444" y="119824"/>
                  </a:lnTo>
                  <a:lnTo>
                    <a:pt x="220421" y="133502"/>
                  </a:lnTo>
                  <a:lnTo>
                    <a:pt x="233895" y="153771"/>
                  </a:lnTo>
                  <a:lnTo>
                    <a:pt x="238836" y="178600"/>
                  </a:lnTo>
                  <a:lnTo>
                    <a:pt x="238836" y="13284"/>
                  </a:lnTo>
                  <a:lnTo>
                    <a:pt x="222758" y="6388"/>
                  </a:lnTo>
                  <a:lnTo>
                    <a:pt x="175983" y="0"/>
                  </a:lnTo>
                  <a:lnTo>
                    <a:pt x="129209" y="6388"/>
                  </a:lnTo>
                  <a:lnTo>
                    <a:pt x="87172" y="24396"/>
                  </a:lnTo>
                  <a:lnTo>
                    <a:pt x="51549" y="52324"/>
                  </a:lnTo>
                  <a:lnTo>
                    <a:pt x="24028" y="88468"/>
                  </a:lnTo>
                  <a:lnTo>
                    <a:pt x="6286" y="131127"/>
                  </a:lnTo>
                  <a:lnTo>
                    <a:pt x="0" y="178600"/>
                  </a:lnTo>
                  <a:lnTo>
                    <a:pt x="27495" y="286931"/>
                  </a:lnTo>
                  <a:lnTo>
                    <a:pt x="87985" y="394665"/>
                  </a:lnTo>
                  <a:lnTo>
                    <a:pt x="148488" y="477278"/>
                  </a:lnTo>
                  <a:lnTo>
                    <a:pt x="175983" y="510273"/>
                  </a:lnTo>
                  <a:lnTo>
                    <a:pt x="203479" y="477278"/>
                  </a:lnTo>
                  <a:lnTo>
                    <a:pt x="263982" y="394665"/>
                  </a:lnTo>
                  <a:lnTo>
                    <a:pt x="324472" y="286931"/>
                  </a:lnTo>
                  <a:lnTo>
                    <a:pt x="335775" y="242379"/>
                  </a:lnTo>
                  <a:lnTo>
                    <a:pt x="351967" y="178600"/>
                  </a:lnTo>
                  <a:close/>
                </a:path>
                <a:path w="1879600" h="3999229">
                  <a:moveTo>
                    <a:pt x="1879015" y="3667036"/>
                  </a:moveTo>
                  <a:lnTo>
                    <a:pt x="1872729" y="3619563"/>
                  </a:lnTo>
                  <a:lnTo>
                    <a:pt x="1854987" y="3576904"/>
                  </a:lnTo>
                  <a:lnTo>
                    <a:pt x="1827466" y="3540760"/>
                  </a:lnTo>
                  <a:lnTo>
                    <a:pt x="1791843" y="3512832"/>
                  </a:lnTo>
                  <a:lnTo>
                    <a:pt x="1765884" y="3501720"/>
                  </a:lnTo>
                  <a:lnTo>
                    <a:pt x="1765884" y="3667036"/>
                  </a:lnTo>
                  <a:lnTo>
                    <a:pt x="1760943" y="3691852"/>
                  </a:lnTo>
                  <a:lnTo>
                    <a:pt x="1747469" y="3712121"/>
                  </a:lnTo>
                  <a:lnTo>
                    <a:pt x="1727492" y="3725799"/>
                  </a:lnTo>
                  <a:lnTo>
                    <a:pt x="1703031" y="3730815"/>
                  </a:lnTo>
                  <a:lnTo>
                    <a:pt x="1678571" y="3725799"/>
                  </a:lnTo>
                  <a:lnTo>
                    <a:pt x="1658594" y="3712121"/>
                  </a:lnTo>
                  <a:lnTo>
                    <a:pt x="1645119" y="3691852"/>
                  </a:lnTo>
                  <a:lnTo>
                    <a:pt x="1640179" y="3667036"/>
                  </a:lnTo>
                  <a:lnTo>
                    <a:pt x="1645119" y="3642207"/>
                  </a:lnTo>
                  <a:lnTo>
                    <a:pt x="1658594" y="3621938"/>
                  </a:lnTo>
                  <a:lnTo>
                    <a:pt x="1678571" y="3608260"/>
                  </a:lnTo>
                  <a:lnTo>
                    <a:pt x="1703031" y="3603244"/>
                  </a:lnTo>
                  <a:lnTo>
                    <a:pt x="1727492" y="3608260"/>
                  </a:lnTo>
                  <a:lnTo>
                    <a:pt x="1747469" y="3621938"/>
                  </a:lnTo>
                  <a:lnTo>
                    <a:pt x="1760943" y="3642207"/>
                  </a:lnTo>
                  <a:lnTo>
                    <a:pt x="1765884" y="3667036"/>
                  </a:lnTo>
                  <a:lnTo>
                    <a:pt x="1765884" y="3501720"/>
                  </a:lnTo>
                  <a:lnTo>
                    <a:pt x="1749806" y="3494824"/>
                  </a:lnTo>
                  <a:lnTo>
                    <a:pt x="1703031" y="3488436"/>
                  </a:lnTo>
                  <a:lnTo>
                    <a:pt x="1656257" y="3494824"/>
                  </a:lnTo>
                  <a:lnTo>
                    <a:pt x="1614220" y="3512832"/>
                  </a:lnTo>
                  <a:lnTo>
                    <a:pt x="1578597" y="3540760"/>
                  </a:lnTo>
                  <a:lnTo>
                    <a:pt x="1551076" y="3576904"/>
                  </a:lnTo>
                  <a:lnTo>
                    <a:pt x="1533334" y="3619563"/>
                  </a:lnTo>
                  <a:lnTo>
                    <a:pt x="1527048" y="3667036"/>
                  </a:lnTo>
                  <a:lnTo>
                    <a:pt x="1554543" y="3775367"/>
                  </a:lnTo>
                  <a:lnTo>
                    <a:pt x="1615033" y="3883101"/>
                  </a:lnTo>
                  <a:lnTo>
                    <a:pt x="1675536" y="3965714"/>
                  </a:lnTo>
                  <a:lnTo>
                    <a:pt x="1703031" y="3998696"/>
                  </a:lnTo>
                  <a:lnTo>
                    <a:pt x="1730527" y="3965714"/>
                  </a:lnTo>
                  <a:lnTo>
                    <a:pt x="1791030" y="3883101"/>
                  </a:lnTo>
                  <a:lnTo>
                    <a:pt x="1851520" y="3775367"/>
                  </a:lnTo>
                  <a:lnTo>
                    <a:pt x="1862823" y="3730815"/>
                  </a:lnTo>
                  <a:lnTo>
                    <a:pt x="1879015" y="3667036"/>
                  </a:lnTo>
                  <a:close/>
                </a:path>
              </a:pathLst>
            </a:custGeom>
            <a:solidFill>
              <a:srgbClr val="462E8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3513066" y="5417718"/>
              <a:ext cx="901065" cy="2197735"/>
            </a:xfrm>
            <a:custGeom>
              <a:avLst/>
              <a:gdLst/>
              <a:ahLst/>
              <a:cxnLst/>
              <a:rect l="l" t="t" r="r" b="b"/>
              <a:pathLst>
                <a:path w="901065" h="2197734">
                  <a:moveTo>
                    <a:pt x="351967" y="947674"/>
                  </a:moveTo>
                  <a:lnTo>
                    <a:pt x="345681" y="900341"/>
                  </a:lnTo>
                  <a:lnTo>
                    <a:pt x="327939" y="857808"/>
                  </a:lnTo>
                  <a:lnTo>
                    <a:pt x="300418" y="821766"/>
                  </a:lnTo>
                  <a:lnTo>
                    <a:pt x="264795" y="793915"/>
                  </a:lnTo>
                  <a:lnTo>
                    <a:pt x="238836" y="782828"/>
                  </a:lnTo>
                  <a:lnTo>
                    <a:pt x="238836" y="947674"/>
                  </a:lnTo>
                  <a:lnTo>
                    <a:pt x="233895" y="972413"/>
                  </a:lnTo>
                  <a:lnTo>
                    <a:pt x="220421" y="992632"/>
                  </a:lnTo>
                  <a:lnTo>
                    <a:pt x="200444" y="1006259"/>
                  </a:lnTo>
                  <a:lnTo>
                    <a:pt x="175983" y="1011262"/>
                  </a:lnTo>
                  <a:lnTo>
                    <a:pt x="151523" y="1006259"/>
                  </a:lnTo>
                  <a:lnTo>
                    <a:pt x="131546" y="992632"/>
                  </a:lnTo>
                  <a:lnTo>
                    <a:pt x="118071" y="972413"/>
                  </a:lnTo>
                  <a:lnTo>
                    <a:pt x="113131" y="947674"/>
                  </a:lnTo>
                  <a:lnTo>
                    <a:pt x="118071" y="922921"/>
                  </a:lnTo>
                  <a:lnTo>
                    <a:pt x="131546" y="902703"/>
                  </a:lnTo>
                  <a:lnTo>
                    <a:pt x="151523" y="889076"/>
                  </a:lnTo>
                  <a:lnTo>
                    <a:pt x="175983" y="884072"/>
                  </a:lnTo>
                  <a:lnTo>
                    <a:pt x="200444" y="889076"/>
                  </a:lnTo>
                  <a:lnTo>
                    <a:pt x="220421" y="902703"/>
                  </a:lnTo>
                  <a:lnTo>
                    <a:pt x="233895" y="922921"/>
                  </a:lnTo>
                  <a:lnTo>
                    <a:pt x="238836" y="947674"/>
                  </a:lnTo>
                  <a:lnTo>
                    <a:pt x="238836" y="782828"/>
                  </a:lnTo>
                  <a:lnTo>
                    <a:pt x="222758" y="775957"/>
                  </a:lnTo>
                  <a:lnTo>
                    <a:pt x="175983" y="769594"/>
                  </a:lnTo>
                  <a:lnTo>
                    <a:pt x="129209" y="775957"/>
                  </a:lnTo>
                  <a:lnTo>
                    <a:pt x="87172" y="793915"/>
                  </a:lnTo>
                  <a:lnTo>
                    <a:pt x="51549" y="821766"/>
                  </a:lnTo>
                  <a:lnTo>
                    <a:pt x="24028" y="857808"/>
                  </a:lnTo>
                  <a:lnTo>
                    <a:pt x="6286" y="900341"/>
                  </a:lnTo>
                  <a:lnTo>
                    <a:pt x="0" y="947674"/>
                  </a:lnTo>
                  <a:lnTo>
                    <a:pt x="27495" y="1055687"/>
                  </a:lnTo>
                  <a:lnTo>
                    <a:pt x="87985" y="1163104"/>
                  </a:lnTo>
                  <a:lnTo>
                    <a:pt x="148488" y="1245476"/>
                  </a:lnTo>
                  <a:lnTo>
                    <a:pt x="175983" y="1278369"/>
                  </a:lnTo>
                  <a:lnTo>
                    <a:pt x="203479" y="1245476"/>
                  </a:lnTo>
                  <a:lnTo>
                    <a:pt x="263982" y="1163104"/>
                  </a:lnTo>
                  <a:lnTo>
                    <a:pt x="324472" y="1055687"/>
                  </a:lnTo>
                  <a:lnTo>
                    <a:pt x="335775" y="1011262"/>
                  </a:lnTo>
                  <a:lnTo>
                    <a:pt x="351967" y="947674"/>
                  </a:lnTo>
                  <a:close/>
                </a:path>
                <a:path w="901065" h="2197734">
                  <a:moveTo>
                    <a:pt x="717727" y="1866646"/>
                  </a:moveTo>
                  <a:lnTo>
                    <a:pt x="711441" y="1819313"/>
                  </a:lnTo>
                  <a:lnTo>
                    <a:pt x="693699" y="1776780"/>
                  </a:lnTo>
                  <a:lnTo>
                    <a:pt x="666178" y="1740738"/>
                  </a:lnTo>
                  <a:lnTo>
                    <a:pt x="630555" y="1712887"/>
                  </a:lnTo>
                  <a:lnTo>
                    <a:pt x="604596" y="1701800"/>
                  </a:lnTo>
                  <a:lnTo>
                    <a:pt x="604596" y="1866646"/>
                  </a:lnTo>
                  <a:lnTo>
                    <a:pt x="599655" y="1891385"/>
                  </a:lnTo>
                  <a:lnTo>
                    <a:pt x="586181" y="1911604"/>
                  </a:lnTo>
                  <a:lnTo>
                    <a:pt x="566204" y="1925231"/>
                  </a:lnTo>
                  <a:lnTo>
                    <a:pt x="541743" y="1930234"/>
                  </a:lnTo>
                  <a:lnTo>
                    <a:pt x="517283" y="1925231"/>
                  </a:lnTo>
                  <a:lnTo>
                    <a:pt x="497306" y="1911604"/>
                  </a:lnTo>
                  <a:lnTo>
                    <a:pt x="483831" y="1891385"/>
                  </a:lnTo>
                  <a:lnTo>
                    <a:pt x="478891" y="1866646"/>
                  </a:lnTo>
                  <a:lnTo>
                    <a:pt x="483831" y="1841893"/>
                  </a:lnTo>
                  <a:lnTo>
                    <a:pt x="497306" y="1821675"/>
                  </a:lnTo>
                  <a:lnTo>
                    <a:pt x="517283" y="1808048"/>
                  </a:lnTo>
                  <a:lnTo>
                    <a:pt x="541743" y="1803044"/>
                  </a:lnTo>
                  <a:lnTo>
                    <a:pt x="566204" y="1808048"/>
                  </a:lnTo>
                  <a:lnTo>
                    <a:pt x="586181" y="1821675"/>
                  </a:lnTo>
                  <a:lnTo>
                    <a:pt x="599655" y="1841893"/>
                  </a:lnTo>
                  <a:lnTo>
                    <a:pt x="604596" y="1866646"/>
                  </a:lnTo>
                  <a:lnTo>
                    <a:pt x="604596" y="1701800"/>
                  </a:lnTo>
                  <a:lnTo>
                    <a:pt x="588518" y="1694929"/>
                  </a:lnTo>
                  <a:lnTo>
                    <a:pt x="541743" y="1688566"/>
                  </a:lnTo>
                  <a:lnTo>
                    <a:pt x="494969" y="1694929"/>
                  </a:lnTo>
                  <a:lnTo>
                    <a:pt x="452932" y="1712887"/>
                  </a:lnTo>
                  <a:lnTo>
                    <a:pt x="417309" y="1740738"/>
                  </a:lnTo>
                  <a:lnTo>
                    <a:pt x="389788" y="1776780"/>
                  </a:lnTo>
                  <a:lnTo>
                    <a:pt x="372046" y="1819313"/>
                  </a:lnTo>
                  <a:lnTo>
                    <a:pt x="365760" y="1866646"/>
                  </a:lnTo>
                  <a:lnTo>
                    <a:pt x="393255" y="1974659"/>
                  </a:lnTo>
                  <a:lnTo>
                    <a:pt x="453745" y="2082076"/>
                  </a:lnTo>
                  <a:lnTo>
                    <a:pt x="514248" y="2164448"/>
                  </a:lnTo>
                  <a:lnTo>
                    <a:pt x="541743" y="2197341"/>
                  </a:lnTo>
                  <a:lnTo>
                    <a:pt x="569239" y="2164448"/>
                  </a:lnTo>
                  <a:lnTo>
                    <a:pt x="629742" y="2082076"/>
                  </a:lnTo>
                  <a:lnTo>
                    <a:pt x="690232" y="1974659"/>
                  </a:lnTo>
                  <a:lnTo>
                    <a:pt x="701535" y="1930234"/>
                  </a:lnTo>
                  <a:lnTo>
                    <a:pt x="717727" y="1866646"/>
                  </a:lnTo>
                  <a:close/>
                </a:path>
                <a:path w="901065" h="2197734">
                  <a:moveTo>
                    <a:pt x="900607" y="178600"/>
                  </a:moveTo>
                  <a:lnTo>
                    <a:pt x="894321" y="131127"/>
                  </a:lnTo>
                  <a:lnTo>
                    <a:pt x="876579" y="88468"/>
                  </a:lnTo>
                  <a:lnTo>
                    <a:pt x="849058" y="52324"/>
                  </a:lnTo>
                  <a:lnTo>
                    <a:pt x="813435" y="24396"/>
                  </a:lnTo>
                  <a:lnTo>
                    <a:pt x="787476" y="13284"/>
                  </a:lnTo>
                  <a:lnTo>
                    <a:pt x="787476" y="178600"/>
                  </a:lnTo>
                  <a:lnTo>
                    <a:pt x="782535" y="203415"/>
                  </a:lnTo>
                  <a:lnTo>
                    <a:pt x="769061" y="223685"/>
                  </a:lnTo>
                  <a:lnTo>
                    <a:pt x="749084" y="237363"/>
                  </a:lnTo>
                  <a:lnTo>
                    <a:pt x="724623" y="242379"/>
                  </a:lnTo>
                  <a:lnTo>
                    <a:pt x="700163" y="237363"/>
                  </a:lnTo>
                  <a:lnTo>
                    <a:pt x="680186" y="223685"/>
                  </a:lnTo>
                  <a:lnTo>
                    <a:pt x="666711" y="203415"/>
                  </a:lnTo>
                  <a:lnTo>
                    <a:pt x="661771" y="178600"/>
                  </a:lnTo>
                  <a:lnTo>
                    <a:pt x="666711" y="153771"/>
                  </a:lnTo>
                  <a:lnTo>
                    <a:pt x="680186" y="133502"/>
                  </a:lnTo>
                  <a:lnTo>
                    <a:pt x="700163" y="119824"/>
                  </a:lnTo>
                  <a:lnTo>
                    <a:pt x="724623" y="114808"/>
                  </a:lnTo>
                  <a:lnTo>
                    <a:pt x="749084" y="119824"/>
                  </a:lnTo>
                  <a:lnTo>
                    <a:pt x="769061" y="133502"/>
                  </a:lnTo>
                  <a:lnTo>
                    <a:pt x="782535" y="153771"/>
                  </a:lnTo>
                  <a:lnTo>
                    <a:pt x="787476" y="178600"/>
                  </a:lnTo>
                  <a:lnTo>
                    <a:pt x="787476" y="13284"/>
                  </a:lnTo>
                  <a:lnTo>
                    <a:pt x="771398" y="6388"/>
                  </a:lnTo>
                  <a:lnTo>
                    <a:pt x="724623" y="0"/>
                  </a:lnTo>
                  <a:lnTo>
                    <a:pt x="677849" y="6388"/>
                  </a:lnTo>
                  <a:lnTo>
                    <a:pt x="635812" y="24396"/>
                  </a:lnTo>
                  <a:lnTo>
                    <a:pt x="600189" y="52324"/>
                  </a:lnTo>
                  <a:lnTo>
                    <a:pt x="572668" y="88468"/>
                  </a:lnTo>
                  <a:lnTo>
                    <a:pt x="554926" y="131127"/>
                  </a:lnTo>
                  <a:lnTo>
                    <a:pt x="548640" y="178600"/>
                  </a:lnTo>
                  <a:lnTo>
                    <a:pt x="576135" y="286931"/>
                  </a:lnTo>
                  <a:lnTo>
                    <a:pt x="636625" y="394665"/>
                  </a:lnTo>
                  <a:lnTo>
                    <a:pt x="697128" y="477278"/>
                  </a:lnTo>
                  <a:lnTo>
                    <a:pt x="724623" y="510273"/>
                  </a:lnTo>
                  <a:lnTo>
                    <a:pt x="752119" y="477278"/>
                  </a:lnTo>
                  <a:lnTo>
                    <a:pt x="812622" y="394665"/>
                  </a:lnTo>
                  <a:lnTo>
                    <a:pt x="873112" y="286931"/>
                  </a:lnTo>
                  <a:lnTo>
                    <a:pt x="884415" y="242379"/>
                  </a:lnTo>
                  <a:lnTo>
                    <a:pt x="900607" y="178600"/>
                  </a:lnTo>
                  <a:close/>
                </a:path>
              </a:pathLst>
            </a:custGeom>
            <a:solidFill>
              <a:srgbClr val="F4EA0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3695946" y="5531992"/>
              <a:ext cx="535305" cy="1164590"/>
            </a:xfrm>
            <a:custGeom>
              <a:avLst/>
              <a:gdLst/>
              <a:ahLst/>
              <a:cxnLst/>
              <a:rect l="l" t="t" r="r" b="b"/>
              <a:pathLst>
                <a:path w="535305" h="1164590">
                  <a:moveTo>
                    <a:pt x="351967" y="833399"/>
                  </a:moveTo>
                  <a:lnTo>
                    <a:pt x="345681" y="786066"/>
                  </a:lnTo>
                  <a:lnTo>
                    <a:pt x="327939" y="743534"/>
                  </a:lnTo>
                  <a:lnTo>
                    <a:pt x="300418" y="707491"/>
                  </a:lnTo>
                  <a:lnTo>
                    <a:pt x="264795" y="679640"/>
                  </a:lnTo>
                  <a:lnTo>
                    <a:pt x="238836" y="668553"/>
                  </a:lnTo>
                  <a:lnTo>
                    <a:pt x="238836" y="833399"/>
                  </a:lnTo>
                  <a:lnTo>
                    <a:pt x="233895" y="858139"/>
                  </a:lnTo>
                  <a:lnTo>
                    <a:pt x="220421" y="878357"/>
                  </a:lnTo>
                  <a:lnTo>
                    <a:pt x="200444" y="891984"/>
                  </a:lnTo>
                  <a:lnTo>
                    <a:pt x="175983" y="896988"/>
                  </a:lnTo>
                  <a:lnTo>
                    <a:pt x="151523" y="891984"/>
                  </a:lnTo>
                  <a:lnTo>
                    <a:pt x="131546" y="878357"/>
                  </a:lnTo>
                  <a:lnTo>
                    <a:pt x="118071" y="858139"/>
                  </a:lnTo>
                  <a:lnTo>
                    <a:pt x="113131" y="833399"/>
                  </a:lnTo>
                  <a:lnTo>
                    <a:pt x="118071" y="808647"/>
                  </a:lnTo>
                  <a:lnTo>
                    <a:pt x="131546" y="788428"/>
                  </a:lnTo>
                  <a:lnTo>
                    <a:pt x="151523" y="774801"/>
                  </a:lnTo>
                  <a:lnTo>
                    <a:pt x="175983" y="769797"/>
                  </a:lnTo>
                  <a:lnTo>
                    <a:pt x="200444" y="774801"/>
                  </a:lnTo>
                  <a:lnTo>
                    <a:pt x="220421" y="788428"/>
                  </a:lnTo>
                  <a:lnTo>
                    <a:pt x="233895" y="808647"/>
                  </a:lnTo>
                  <a:lnTo>
                    <a:pt x="238836" y="833399"/>
                  </a:lnTo>
                  <a:lnTo>
                    <a:pt x="238836" y="668553"/>
                  </a:lnTo>
                  <a:lnTo>
                    <a:pt x="222758" y="661682"/>
                  </a:lnTo>
                  <a:lnTo>
                    <a:pt x="175983" y="655320"/>
                  </a:lnTo>
                  <a:lnTo>
                    <a:pt x="129209" y="661682"/>
                  </a:lnTo>
                  <a:lnTo>
                    <a:pt x="87172" y="679640"/>
                  </a:lnTo>
                  <a:lnTo>
                    <a:pt x="51549" y="707491"/>
                  </a:lnTo>
                  <a:lnTo>
                    <a:pt x="24028" y="743534"/>
                  </a:lnTo>
                  <a:lnTo>
                    <a:pt x="6286" y="786066"/>
                  </a:lnTo>
                  <a:lnTo>
                    <a:pt x="0" y="833399"/>
                  </a:lnTo>
                  <a:lnTo>
                    <a:pt x="27495" y="941412"/>
                  </a:lnTo>
                  <a:lnTo>
                    <a:pt x="87985" y="1048829"/>
                  </a:lnTo>
                  <a:lnTo>
                    <a:pt x="148488" y="1131201"/>
                  </a:lnTo>
                  <a:lnTo>
                    <a:pt x="175983" y="1164094"/>
                  </a:lnTo>
                  <a:lnTo>
                    <a:pt x="203479" y="1131201"/>
                  </a:lnTo>
                  <a:lnTo>
                    <a:pt x="263982" y="1048829"/>
                  </a:lnTo>
                  <a:lnTo>
                    <a:pt x="324472" y="941412"/>
                  </a:lnTo>
                  <a:lnTo>
                    <a:pt x="335775" y="896988"/>
                  </a:lnTo>
                  <a:lnTo>
                    <a:pt x="351967" y="833399"/>
                  </a:lnTo>
                  <a:close/>
                </a:path>
                <a:path w="535305" h="1164590">
                  <a:moveTo>
                    <a:pt x="534847" y="178079"/>
                  </a:moveTo>
                  <a:lnTo>
                    <a:pt x="528561" y="130746"/>
                  </a:lnTo>
                  <a:lnTo>
                    <a:pt x="510819" y="88214"/>
                  </a:lnTo>
                  <a:lnTo>
                    <a:pt x="483298" y="52171"/>
                  </a:lnTo>
                  <a:lnTo>
                    <a:pt x="447675" y="24320"/>
                  </a:lnTo>
                  <a:lnTo>
                    <a:pt x="421716" y="13233"/>
                  </a:lnTo>
                  <a:lnTo>
                    <a:pt x="421716" y="178079"/>
                  </a:lnTo>
                  <a:lnTo>
                    <a:pt x="416775" y="202819"/>
                  </a:lnTo>
                  <a:lnTo>
                    <a:pt x="403301" y="223037"/>
                  </a:lnTo>
                  <a:lnTo>
                    <a:pt x="383324" y="236664"/>
                  </a:lnTo>
                  <a:lnTo>
                    <a:pt x="358863" y="241668"/>
                  </a:lnTo>
                  <a:lnTo>
                    <a:pt x="334403" y="236664"/>
                  </a:lnTo>
                  <a:lnTo>
                    <a:pt x="314426" y="223037"/>
                  </a:lnTo>
                  <a:lnTo>
                    <a:pt x="300951" y="202819"/>
                  </a:lnTo>
                  <a:lnTo>
                    <a:pt x="296011" y="178079"/>
                  </a:lnTo>
                  <a:lnTo>
                    <a:pt x="300951" y="153327"/>
                  </a:lnTo>
                  <a:lnTo>
                    <a:pt x="314426" y="133108"/>
                  </a:lnTo>
                  <a:lnTo>
                    <a:pt x="334403" y="119481"/>
                  </a:lnTo>
                  <a:lnTo>
                    <a:pt x="358863" y="114477"/>
                  </a:lnTo>
                  <a:lnTo>
                    <a:pt x="383324" y="119481"/>
                  </a:lnTo>
                  <a:lnTo>
                    <a:pt x="403301" y="133108"/>
                  </a:lnTo>
                  <a:lnTo>
                    <a:pt x="416775" y="153327"/>
                  </a:lnTo>
                  <a:lnTo>
                    <a:pt x="421716" y="178079"/>
                  </a:lnTo>
                  <a:lnTo>
                    <a:pt x="421716" y="13233"/>
                  </a:lnTo>
                  <a:lnTo>
                    <a:pt x="405638" y="6362"/>
                  </a:lnTo>
                  <a:lnTo>
                    <a:pt x="358863" y="0"/>
                  </a:lnTo>
                  <a:lnTo>
                    <a:pt x="312089" y="6362"/>
                  </a:lnTo>
                  <a:lnTo>
                    <a:pt x="270052" y="24320"/>
                  </a:lnTo>
                  <a:lnTo>
                    <a:pt x="234429" y="52171"/>
                  </a:lnTo>
                  <a:lnTo>
                    <a:pt x="206908" y="88214"/>
                  </a:lnTo>
                  <a:lnTo>
                    <a:pt x="189166" y="130746"/>
                  </a:lnTo>
                  <a:lnTo>
                    <a:pt x="182880" y="178079"/>
                  </a:lnTo>
                  <a:lnTo>
                    <a:pt x="210375" y="286092"/>
                  </a:lnTo>
                  <a:lnTo>
                    <a:pt x="270865" y="393509"/>
                  </a:lnTo>
                  <a:lnTo>
                    <a:pt x="331368" y="475881"/>
                  </a:lnTo>
                  <a:lnTo>
                    <a:pt x="358863" y="508774"/>
                  </a:lnTo>
                  <a:lnTo>
                    <a:pt x="386359" y="475881"/>
                  </a:lnTo>
                  <a:lnTo>
                    <a:pt x="446862" y="393509"/>
                  </a:lnTo>
                  <a:lnTo>
                    <a:pt x="507352" y="286092"/>
                  </a:lnTo>
                  <a:lnTo>
                    <a:pt x="518655" y="241668"/>
                  </a:lnTo>
                  <a:lnTo>
                    <a:pt x="534847" y="178079"/>
                  </a:lnTo>
                  <a:close/>
                </a:path>
              </a:pathLst>
            </a:custGeom>
            <a:solidFill>
              <a:srgbClr val="055AB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444730" y="7740267"/>
              <a:ext cx="350520" cy="509270"/>
            </a:xfrm>
            <a:custGeom>
              <a:avLst/>
              <a:gdLst/>
              <a:ahLst/>
              <a:cxnLst/>
              <a:rect l="l" t="t" r="r" b="b"/>
              <a:pathLst>
                <a:path w="350520" h="509270">
                  <a:moveTo>
                    <a:pt x="175253" y="0"/>
                  </a:moveTo>
                  <a:lnTo>
                    <a:pt x="128672" y="6362"/>
                  </a:lnTo>
                  <a:lnTo>
                    <a:pt x="86810" y="24317"/>
                  </a:lnTo>
                  <a:lnTo>
                    <a:pt x="51339" y="52164"/>
                  </a:lnTo>
                  <a:lnTo>
                    <a:pt x="23932" y="88205"/>
                  </a:lnTo>
                  <a:lnTo>
                    <a:pt x="6261" y="130739"/>
                  </a:lnTo>
                  <a:lnTo>
                    <a:pt x="0" y="178068"/>
                  </a:lnTo>
                  <a:lnTo>
                    <a:pt x="27383" y="286083"/>
                  </a:lnTo>
                  <a:lnTo>
                    <a:pt x="87626" y="393502"/>
                  </a:lnTo>
                  <a:lnTo>
                    <a:pt x="147869" y="475881"/>
                  </a:lnTo>
                  <a:lnTo>
                    <a:pt x="175253" y="508773"/>
                  </a:lnTo>
                  <a:lnTo>
                    <a:pt x="202636" y="475881"/>
                  </a:lnTo>
                  <a:lnTo>
                    <a:pt x="262879" y="393502"/>
                  </a:lnTo>
                  <a:lnTo>
                    <a:pt x="323122" y="286083"/>
                  </a:lnTo>
                  <a:lnTo>
                    <a:pt x="334383" y="241665"/>
                  </a:lnTo>
                  <a:lnTo>
                    <a:pt x="175253" y="241665"/>
                  </a:lnTo>
                  <a:lnTo>
                    <a:pt x="150897" y="236664"/>
                  </a:lnTo>
                  <a:lnTo>
                    <a:pt x="131001" y="223031"/>
                  </a:lnTo>
                  <a:lnTo>
                    <a:pt x="117583" y="202815"/>
                  </a:lnTo>
                  <a:lnTo>
                    <a:pt x="112662" y="178068"/>
                  </a:lnTo>
                  <a:lnTo>
                    <a:pt x="117583" y="153322"/>
                  </a:lnTo>
                  <a:lnTo>
                    <a:pt x="131001" y="133106"/>
                  </a:lnTo>
                  <a:lnTo>
                    <a:pt x="150897" y="119473"/>
                  </a:lnTo>
                  <a:lnTo>
                    <a:pt x="175253" y="114472"/>
                  </a:lnTo>
                  <a:lnTo>
                    <a:pt x="337486" y="114472"/>
                  </a:lnTo>
                  <a:lnTo>
                    <a:pt x="326573" y="88205"/>
                  </a:lnTo>
                  <a:lnTo>
                    <a:pt x="299166" y="52164"/>
                  </a:lnTo>
                  <a:lnTo>
                    <a:pt x="263695" y="24317"/>
                  </a:lnTo>
                  <a:lnTo>
                    <a:pt x="221833" y="6362"/>
                  </a:lnTo>
                  <a:lnTo>
                    <a:pt x="175253" y="0"/>
                  </a:lnTo>
                  <a:close/>
                </a:path>
                <a:path w="350520" h="509270">
                  <a:moveTo>
                    <a:pt x="337486" y="114472"/>
                  </a:moveTo>
                  <a:lnTo>
                    <a:pt x="175253" y="114472"/>
                  </a:lnTo>
                  <a:lnTo>
                    <a:pt x="199608" y="119473"/>
                  </a:lnTo>
                  <a:lnTo>
                    <a:pt x="219504" y="133106"/>
                  </a:lnTo>
                  <a:lnTo>
                    <a:pt x="232922" y="153322"/>
                  </a:lnTo>
                  <a:lnTo>
                    <a:pt x="237843" y="178068"/>
                  </a:lnTo>
                  <a:lnTo>
                    <a:pt x="232922" y="202815"/>
                  </a:lnTo>
                  <a:lnTo>
                    <a:pt x="219504" y="223031"/>
                  </a:lnTo>
                  <a:lnTo>
                    <a:pt x="199608" y="236664"/>
                  </a:lnTo>
                  <a:lnTo>
                    <a:pt x="175253" y="241665"/>
                  </a:lnTo>
                  <a:lnTo>
                    <a:pt x="334383" y="241665"/>
                  </a:lnTo>
                  <a:lnTo>
                    <a:pt x="350506" y="178068"/>
                  </a:lnTo>
                  <a:lnTo>
                    <a:pt x="344244" y="130739"/>
                  </a:lnTo>
                  <a:lnTo>
                    <a:pt x="337486" y="114472"/>
                  </a:lnTo>
                  <a:close/>
                </a:path>
              </a:pathLst>
            </a:custGeom>
            <a:solidFill>
              <a:srgbClr val="F4EA0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444730" y="9279508"/>
              <a:ext cx="350520" cy="509270"/>
            </a:xfrm>
            <a:custGeom>
              <a:avLst/>
              <a:gdLst/>
              <a:ahLst/>
              <a:cxnLst/>
              <a:rect l="l" t="t" r="r" b="b"/>
              <a:pathLst>
                <a:path w="350520" h="509270">
                  <a:moveTo>
                    <a:pt x="175253" y="0"/>
                  </a:moveTo>
                  <a:lnTo>
                    <a:pt x="128672" y="6362"/>
                  </a:lnTo>
                  <a:lnTo>
                    <a:pt x="86810" y="24317"/>
                  </a:lnTo>
                  <a:lnTo>
                    <a:pt x="51339" y="52164"/>
                  </a:lnTo>
                  <a:lnTo>
                    <a:pt x="23932" y="88205"/>
                  </a:lnTo>
                  <a:lnTo>
                    <a:pt x="6261" y="130739"/>
                  </a:lnTo>
                  <a:lnTo>
                    <a:pt x="0" y="178068"/>
                  </a:lnTo>
                  <a:lnTo>
                    <a:pt x="27383" y="286083"/>
                  </a:lnTo>
                  <a:lnTo>
                    <a:pt x="87626" y="393502"/>
                  </a:lnTo>
                  <a:lnTo>
                    <a:pt x="147869" y="475881"/>
                  </a:lnTo>
                  <a:lnTo>
                    <a:pt x="175253" y="508773"/>
                  </a:lnTo>
                  <a:lnTo>
                    <a:pt x="202636" y="475881"/>
                  </a:lnTo>
                  <a:lnTo>
                    <a:pt x="262879" y="393502"/>
                  </a:lnTo>
                  <a:lnTo>
                    <a:pt x="323122" y="286083"/>
                  </a:lnTo>
                  <a:lnTo>
                    <a:pt x="334383" y="241665"/>
                  </a:lnTo>
                  <a:lnTo>
                    <a:pt x="175253" y="241665"/>
                  </a:lnTo>
                  <a:lnTo>
                    <a:pt x="150897" y="236664"/>
                  </a:lnTo>
                  <a:lnTo>
                    <a:pt x="131001" y="223031"/>
                  </a:lnTo>
                  <a:lnTo>
                    <a:pt x="117583" y="202815"/>
                  </a:lnTo>
                  <a:lnTo>
                    <a:pt x="112662" y="178068"/>
                  </a:lnTo>
                  <a:lnTo>
                    <a:pt x="117583" y="153322"/>
                  </a:lnTo>
                  <a:lnTo>
                    <a:pt x="131001" y="133106"/>
                  </a:lnTo>
                  <a:lnTo>
                    <a:pt x="150897" y="119473"/>
                  </a:lnTo>
                  <a:lnTo>
                    <a:pt x="175253" y="114472"/>
                  </a:lnTo>
                  <a:lnTo>
                    <a:pt x="337486" y="114472"/>
                  </a:lnTo>
                  <a:lnTo>
                    <a:pt x="326573" y="88205"/>
                  </a:lnTo>
                  <a:lnTo>
                    <a:pt x="299166" y="52164"/>
                  </a:lnTo>
                  <a:lnTo>
                    <a:pt x="263695" y="24317"/>
                  </a:lnTo>
                  <a:lnTo>
                    <a:pt x="221833" y="6362"/>
                  </a:lnTo>
                  <a:lnTo>
                    <a:pt x="175253" y="0"/>
                  </a:lnTo>
                  <a:close/>
                </a:path>
                <a:path w="350520" h="509270">
                  <a:moveTo>
                    <a:pt x="337486" y="114472"/>
                  </a:moveTo>
                  <a:lnTo>
                    <a:pt x="175253" y="114472"/>
                  </a:lnTo>
                  <a:lnTo>
                    <a:pt x="199608" y="119473"/>
                  </a:lnTo>
                  <a:lnTo>
                    <a:pt x="219504" y="133106"/>
                  </a:lnTo>
                  <a:lnTo>
                    <a:pt x="232922" y="153322"/>
                  </a:lnTo>
                  <a:lnTo>
                    <a:pt x="237843" y="178068"/>
                  </a:lnTo>
                  <a:lnTo>
                    <a:pt x="232922" y="202815"/>
                  </a:lnTo>
                  <a:lnTo>
                    <a:pt x="219504" y="223031"/>
                  </a:lnTo>
                  <a:lnTo>
                    <a:pt x="199608" y="236664"/>
                  </a:lnTo>
                  <a:lnTo>
                    <a:pt x="175253" y="241665"/>
                  </a:lnTo>
                  <a:lnTo>
                    <a:pt x="334383" y="241665"/>
                  </a:lnTo>
                  <a:lnTo>
                    <a:pt x="350506" y="178068"/>
                  </a:lnTo>
                  <a:lnTo>
                    <a:pt x="344244" y="130739"/>
                  </a:lnTo>
                  <a:lnTo>
                    <a:pt x="337486" y="114472"/>
                  </a:lnTo>
                  <a:close/>
                </a:path>
              </a:pathLst>
            </a:custGeom>
            <a:solidFill>
              <a:srgbClr val="462E8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444730" y="6970647"/>
              <a:ext cx="350520" cy="509270"/>
            </a:xfrm>
            <a:custGeom>
              <a:avLst/>
              <a:gdLst/>
              <a:ahLst/>
              <a:cxnLst/>
              <a:rect l="l" t="t" r="r" b="b"/>
              <a:pathLst>
                <a:path w="350520" h="509270">
                  <a:moveTo>
                    <a:pt x="175253" y="0"/>
                  </a:moveTo>
                  <a:lnTo>
                    <a:pt x="128672" y="6362"/>
                  </a:lnTo>
                  <a:lnTo>
                    <a:pt x="86810" y="24317"/>
                  </a:lnTo>
                  <a:lnTo>
                    <a:pt x="51339" y="52164"/>
                  </a:lnTo>
                  <a:lnTo>
                    <a:pt x="23932" y="88205"/>
                  </a:lnTo>
                  <a:lnTo>
                    <a:pt x="6261" y="130739"/>
                  </a:lnTo>
                  <a:lnTo>
                    <a:pt x="0" y="178068"/>
                  </a:lnTo>
                  <a:lnTo>
                    <a:pt x="27383" y="286083"/>
                  </a:lnTo>
                  <a:lnTo>
                    <a:pt x="87626" y="393502"/>
                  </a:lnTo>
                  <a:lnTo>
                    <a:pt x="147869" y="475881"/>
                  </a:lnTo>
                  <a:lnTo>
                    <a:pt x="175253" y="508773"/>
                  </a:lnTo>
                  <a:lnTo>
                    <a:pt x="202636" y="475881"/>
                  </a:lnTo>
                  <a:lnTo>
                    <a:pt x="262879" y="393502"/>
                  </a:lnTo>
                  <a:lnTo>
                    <a:pt x="323122" y="286083"/>
                  </a:lnTo>
                  <a:lnTo>
                    <a:pt x="334383" y="241665"/>
                  </a:lnTo>
                  <a:lnTo>
                    <a:pt x="175253" y="241665"/>
                  </a:lnTo>
                  <a:lnTo>
                    <a:pt x="150897" y="236664"/>
                  </a:lnTo>
                  <a:lnTo>
                    <a:pt x="131001" y="223031"/>
                  </a:lnTo>
                  <a:lnTo>
                    <a:pt x="117583" y="202815"/>
                  </a:lnTo>
                  <a:lnTo>
                    <a:pt x="112662" y="178068"/>
                  </a:lnTo>
                  <a:lnTo>
                    <a:pt x="117583" y="153322"/>
                  </a:lnTo>
                  <a:lnTo>
                    <a:pt x="131001" y="133106"/>
                  </a:lnTo>
                  <a:lnTo>
                    <a:pt x="150897" y="119473"/>
                  </a:lnTo>
                  <a:lnTo>
                    <a:pt x="175253" y="114472"/>
                  </a:lnTo>
                  <a:lnTo>
                    <a:pt x="337486" y="114472"/>
                  </a:lnTo>
                  <a:lnTo>
                    <a:pt x="326573" y="88205"/>
                  </a:lnTo>
                  <a:lnTo>
                    <a:pt x="299166" y="52164"/>
                  </a:lnTo>
                  <a:lnTo>
                    <a:pt x="263695" y="24317"/>
                  </a:lnTo>
                  <a:lnTo>
                    <a:pt x="221833" y="6362"/>
                  </a:lnTo>
                  <a:lnTo>
                    <a:pt x="175253" y="0"/>
                  </a:lnTo>
                  <a:close/>
                </a:path>
                <a:path w="350520" h="509270">
                  <a:moveTo>
                    <a:pt x="337486" y="114472"/>
                  </a:moveTo>
                  <a:lnTo>
                    <a:pt x="175253" y="114472"/>
                  </a:lnTo>
                  <a:lnTo>
                    <a:pt x="199608" y="119473"/>
                  </a:lnTo>
                  <a:lnTo>
                    <a:pt x="219504" y="133106"/>
                  </a:lnTo>
                  <a:lnTo>
                    <a:pt x="232922" y="153322"/>
                  </a:lnTo>
                  <a:lnTo>
                    <a:pt x="237843" y="178068"/>
                  </a:lnTo>
                  <a:lnTo>
                    <a:pt x="232922" y="202815"/>
                  </a:lnTo>
                  <a:lnTo>
                    <a:pt x="219504" y="223031"/>
                  </a:lnTo>
                  <a:lnTo>
                    <a:pt x="199608" y="236664"/>
                  </a:lnTo>
                  <a:lnTo>
                    <a:pt x="175253" y="241665"/>
                  </a:lnTo>
                  <a:lnTo>
                    <a:pt x="334383" y="241665"/>
                  </a:lnTo>
                  <a:lnTo>
                    <a:pt x="350506" y="178068"/>
                  </a:lnTo>
                  <a:lnTo>
                    <a:pt x="344244" y="130739"/>
                  </a:lnTo>
                  <a:lnTo>
                    <a:pt x="337486" y="114472"/>
                  </a:lnTo>
                  <a:close/>
                </a:path>
              </a:pathLst>
            </a:custGeom>
            <a:solidFill>
              <a:srgbClr val="F05A2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444728" y="4494148"/>
              <a:ext cx="12437745" cy="4525010"/>
            </a:xfrm>
            <a:custGeom>
              <a:avLst/>
              <a:gdLst/>
              <a:ahLst/>
              <a:cxnLst/>
              <a:rect l="l" t="t" r="r" b="b"/>
              <a:pathLst>
                <a:path w="12437745" h="4525009">
                  <a:moveTo>
                    <a:pt x="350507" y="4193819"/>
                  </a:moveTo>
                  <a:lnTo>
                    <a:pt x="344246" y="4146486"/>
                  </a:lnTo>
                  <a:lnTo>
                    <a:pt x="337477" y="4130217"/>
                  </a:lnTo>
                  <a:lnTo>
                    <a:pt x="326567" y="4103954"/>
                  </a:lnTo>
                  <a:lnTo>
                    <a:pt x="299161" y="4067911"/>
                  </a:lnTo>
                  <a:lnTo>
                    <a:pt x="263690" y="4040060"/>
                  </a:lnTo>
                  <a:lnTo>
                    <a:pt x="237845" y="4028973"/>
                  </a:lnTo>
                  <a:lnTo>
                    <a:pt x="237845" y="4193819"/>
                  </a:lnTo>
                  <a:lnTo>
                    <a:pt x="232918" y="4218559"/>
                  </a:lnTo>
                  <a:lnTo>
                    <a:pt x="219506" y="4238777"/>
                  </a:lnTo>
                  <a:lnTo>
                    <a:pt x="199605" y="4252404"/>
                  </a:lnTo>
                  <a:lnTo>
                    <a:pt x="175247" y="4257408"/>
                  </a:lnTo>
                  <a:lnTo>
                    <a:pt x="150888" y="4252404"/>
                  </a:lnTo>
                  <a:lnTo>
                    <a:pt x="131000" y="4238777"/>
                  </a:lnTo>
                  <a:lnTo>
                    <a:pt x="117576" y="4218559"/>
                  </a:lnTo>
                  <a:lnTo>
                    <a:pt x="112661" y="4193819"/>
                  </a:lnTo>
                  <a:lnTo>
                    <a:pt x="117576" y="4169067"/>
                  </a:lnTo>
                  <a:lnTo>
                    <a:pt x="131000" y="4148848"/>
                  </a:lnTo>
                  <a:lnTo>
                    <a:pt x="150888" y="4135221"/>
                  </a:lnTo>
                  <a:lnTo>
                    <a:pt x="175247" y="4130217"/>
                  </a:lnTo>
                  <a:lnTo>
                    <a:pt x="199605" y="4135221"/>
                  </a:lnTo>
                  <a:lnTo>
                    <a:pt x="219506" y="4148848"/>
                  </a:lnTo>
                  <a:lnTo>
                    <a:pt x="232918" y="4169067"/>
                  </a:lnTo>
                  <a:lnTo>
                    <a:pt x="237845" y="4193819"/>
                  </a:lnTo>
                  <a:lnTo>
                    <a:pt x="237845" y="4028973"/>
                  </a:lnTo>
                  <a:lnTo>
                    <a:pt x="221830" y="4022102"/>
                  </a:lnTo>
                  <a:lnTo>
                    <a:pt x="175247" y="4015740"/>
                  </a:lnTo>
                  <a:lnTo>
                    <a:pt x="128663" y="4022102"/>
                  </a:lnTo>
                  <a:lnTo>
                    <a:pt x="86804" y="4040060"/>
                  </a:lnTo>
                  <a:lnTo>
                    <a:pt x="51333" y="4067911"/>
                  </a:lnTo>
                  <a:lnTo>
                    <a:pt x="23926" y="4103954"/>
                  </a:lnTo>
                  <a:lnTo>
                    <a:pt x="6261" y="4146486"/>
                  </a:lnTo>
                  <a:lnTo>
                    <a:pt x="0" y="4193819"/>
                  </a:lnTo>
                  <a:lnTo>
                    <a:pt x="27381" y="4301833"/>
                  </a:lnTo>
                  <a:lnTo>
                    <a:pt x="87617" y="4409249"/>
                  </a:lnTo>
                  <a:lnTo>
                    <a:pt x="147866" y="4491621"/>
                  </a:lnTo>
                  <a:lnTo>
                    <a:pt x="175247" y="4524514"/>
                  </a:lnTo>
                  <a:lnTo>
                    <a:pt x="202628" y="4491621"/>
                  </a:lnTo>
                  <a:lnTo>
                    <a:pt x="262877" y="4409249"/>
                  </a:lnTo>
                  <a:lnTo>
                    <a:pt x="323113" y="4301833"/>
                  </a:lnTo>
                  <a:lnTo>
                    <a:pt x="334378" y="4257408"/>
                  </a:lnTo>
                  <a:lnTo>
                    <a:pt x="350507" y="4193819"/>
                  </a:lnTo>
                  <a:close/>
                </a:path>
                <a:path w="12437745" h="4525009">
                  <a:moveTo>
                    <a:pt x="5148059" y="178079"/>
                  </a:moveTo>
                  <a:lnTo>
                    <a:pt x="5141798" y="130746"/>
                  </a:lnTo>
                  <a:lnTo>
                    <a:pt x="5135029" y="114477"/>
                  </a:lnTo>
                  <a:lnTo>
                    <a:pt x="5124120" y="88214"/>
                  </a:lnTo>
                  <a:lnTo>
                    <a:pt x="5096713" y="52171"/>
                  </a:lnTo>
                  <a:lnTo>
                    <a:pt x="5061242" y="24320"/>
                  </a:lnTo>
                  <a:lnTo>
                    <a:pt x="5035397" y="13233"/>
                  </a:lnTo>
                  <a:lnTo>
                    <a:pt x="5035397" y="178079"/>
                  </a:lnTo>
                  <a:lnTo>
                    <a:pt x="5030470" y="202819"/>
                  </a:lnTo>
                  <a:lnTo>
                    <a:pt x="5017046" y="223037"/>
                  </a:lnTo>
                  <a:lnTo>
                    <a:pt x="4997158" y="236664"/>
                  </a:lnTo>
                  <a:lnTo>
                    <a:pt x="4972799" y="241668"/>
                  </a:lnTo>
                  <a:lnTo>
                    <a:pt x="4948440" y="236664"/>
                  </a:lnTo>
                  <a:lnTo>
                    <a:pt x="4928552" y="223037"/>
                  </a:lnTo>
                  <a:lnTo>
                    <a:pt x="4915128" y="202819"/>
                  </a:lnTo>
                  <a:lnTo>
                    <a:pt x="4910213" y="178079"/>
                  </a:lnTo>
                  <a:lnTo>
                    <a:pt x="4915128" y="153327"/>
                  </a:lnTo>
                  <a:lnTo>
                    <a:pt x="4928552" y="133108"/>
                  </a:lnTo>
                  <a:lnTo>
                    <a:pt x="4948440" y="119481"/>
                  </a:lnTo>
                  <a:lnTo>
                    <a:pt x="4972799" y="114477"/>
                  </a:lnTo>
                  <a:lnTo>
                    <a:pt x="4997158" y="119481"/>
                  </a:lnTo>
                  <a:lnTo>
                    <a:pt x="5017046" y="133108"/>
                  </a:lnTo>
                  <a:lnTo>
                    <a:pt x="5030470" y="153327"/>
                  </a:lnTo>
                  <a:lnTo>
                    <a:pt x="5035397" y="178079"/>
                  </a:lnTo>
                  <a:lnTo>
                    <a:pt x="5035397" y="13233"/>
                  </a:lnTo>
                  <a:lnTo>
                    <a:pt x="5019383" y="6362"/>
                  </a:lnTo>
                  <a:lnTo>
                    <a:pt x="4972799" y="0"/>
                  </a:lnTo>
                  <a:lnTo>
                    <a:pt x="4926215" y="6362"/>
                  </a:lnTo>
                  <a:lnTo>
                    <a:pt x="4884356" y="24320"/>
                  </a:lnTo>
                  <a:lnTo>
                    <a:pt x="4848885" y="52171"/>
                  </a:lnTo>
                  <a:lnTo>
                    <a:pt x="4821479" y="88214"/>
                  </a:lnTo>
                  <a:lnTo>
                    <a:pt x="4803813" y="130746"/>
                  </a:lnTo>
                  <a:lnTo>
                    <a:pt x="4797552" y="178079"/>
                  </a:lnTo>
                  <a:lnTo>
                    <a:pt x="4824933" y="286092"/>
                  </a:lnTo>
                  <a:lnTo>
                    <a:pt x="4885169" y="393509"/>
                  </a:lnTo>
                  <a:lnTo>
                    <a:pt x="4945418" y="475881"/>
                  </a:lnTo>
                  <a:lnTo>
                    <a:pt x="4972799" y="508774"/>
                  </a:lnTo>
                  <a:lnTo>
                    <a:pt x="5000180" y="475881"/>
                  </a:lnTo>
                  <a:lnTo>
                    <a:pt x="5060429" y="393509"/>
                  </a:lnTo>
                  <a:lnTo>
                    <a:pt x="5120665" y="286092"/>
                  </a:lnTo>
                  <a:lnTo>
                    <a:pt x="5131930" y="241668"/>
                  </a:lnTo>
                  <a:lnTo>
                    <a:pt x="5148059" y="178079"/>
                  </a:lnTo>
                  <a:close/>
                </a:path>
                <a:path w="12437745" h="4525009">
                  <a:moveTo>
                    <a:pt x="9273502" y="314261"/>
                  </a:moveTo>
                  <a:lnTo>
                    <a:pt x="9267215" y="266788"/>
                  </a:lnTo>
                  <a:lnTo>
                    <a:pt x="9249473" y="224129"/>
                  </a:lnTo>
                  <a:lnTo>
                    <a:pt x="9221953" y="187985"/>
                  </a:lnTo>
                  <a:lnTo>
                    <a:pt x="9186329" y="160058"/>
                  </a:lnTo>
                  <a:lnTo>
                    <a:pt x="9160370" y="148945"/>
                  </a:lnTo>
                  <a:lnTo>
                    <a:pt x="9160370" y="314261"/>
                  </a:lnTo>
                  <a:lnTo>
                    <a:pt x="9155430" y="339077"/>
                  </a:lnTo>
                  <a:lnTo>
                    <a:pt x="9141955" y="359346"/>
                  </a:lnTo>
                  <a:lnTo>
                    <a:pt x="9121978" y="373024"/>
                  </a:lnTo>
                  <a:lnTo>
                    <a:pt x="9097518" y="378040"/>
                  </a:lnTo>
                  <a:lnTo>
                    <a:pt x="9073058" y="373024"/>
                  </a:lnTo>
                  <a:lnTo>
                    <a:pt x="9053081" y="359346"/>
                  </a:lnTo>
                  <a:lnTo>
                    <a:pt x="9039606" y="339077"/>
                  </a:lnTo>
                  <a:lnTo>
                    <a:pt x="9034666" y="314261"/>
                  </a:lnTo>
                  <a:lnTo>
                    <a:pt x="9039606" y="289433"/>
                  </a:lnTo>
                  <a:lnTo>
                    <a:pt x="9053081" y="269163"/>
                  </a:lnTo>
                  <a:lnTo>
                    <a:pt x="9073058" y="255485"/>
                  </a:lnTo>
                  <a:lnTo>
                    <a:pt x="9097518" y="250469"/>
                  </a:lnTo>
                  <a:lnTo>
                    <a:pt x="9121978" y="255485"/>
                  </a:lnTo>
                  <a:lnTo>
                    <a:pt x="9141955" y="269163"/>
                  </a:lnTo>
                  <a:lnTo>
                    <a:pt x="9155430" y="289433"/>
                  </a:lnTo>
                  <a:lnTo>
                    <a:pt x="9160370" y="314261"/>
                  </a:lnTo>
                  <a:lnTo>
                    <a:pt x="9160370" y="148945"/>
                  </a:lnTo>
                  <a:lnTo>
                    <a:pt x="9144292" y="142049"/>
                  </a:lnTo>
                  <a:lnTo>
                    <a:pt x="9097518" y="135661"/>
                  </a:lnTo>
                  <a:lnTo>
                    <a:pt x="9050744" y="142049"/>
                  </a:lnTo>
                  <a:lnTo>
                    <a:pt x="9008707" y="160058"/>
                  </a:lnTo>
                  <a:lnTo>
                    <a:pt x="8973083" y="187985"/>
                  </a:lnTo>
                  <a:lnTo>
                    <a:pt x="8945562" y="224129"/>
                  </a:lnTo>
                  <a:lnTo>
                    <a:pt x="8927821" y="266788"/>
                  </a:lnTo>
                  <a:lnTo>
                    <a:pt x="8921534" y="314261"/>
                  </a:lnTo>
                  <a:lnTo>
                    <a:pt x="8949030" y="422592"/>
                  </a:lnTo>
                  <a:lnTo>
                    <a:pt x="9009520" y="530326"/>
                  </a:lnTo>
                  <a:lnTo>
                    <a:pt x="9070022" y="612940"/>
                  </a:lnTo>
                  <a:lnTo>
                    <a:pt x="9097518" y="645934"/>
                  </a:lnTo>
                  <a:lnTo>
                    <a:pt x="9125013" y="612940"/>
                  </a:lnTo>
                  <a:lnTo>
                    <a:pt x="9185516" y="530326"/>
                  </a:lnTo>
                  <a:lnTo>
                    <a:pt x="9246006" y="422592"/>
                  </a:lnTo>
                  <a:lnTo>
                    <a:pt x="9257309" y="378040"/>
                  </a:lnTo>
                  <a:lnTo>
                    <a:pt x="9273502" y="314261"/>
                  </a:lnTo>
                  <a:close/>
                </a:path>
                <a:path w="12437745" h="4525009">
                  <a:moveTo>
                    <a:pt x="12437326" y="1624355"/>
                  </a:moveTo>
                  <a:lnTo>
                    <a:pt x="12431039" y="1577022"/>
                  </a:lnTo>
                  <a:lnTo>
                    <a:pt x="12413298" y="1534490"/>
                  </a:lnTo>
                  <a:lnTo>
                    <a:pt x="12385777" y="1498447"/>
                  </a:lnTo>
                  <a:lnTo>
                    <a:pt x="12350153" y="1470596"/>
                  </a:lnTo>
                  <a:lnTo>
                    <a:pt x="12324194" y="1459509"/>
                  </a:lnTo>
                  <a:lnTo>
                    <a:pt x="12324194" y="1624355"/>
                  </a:lnTo>
                  <a:lnTo>
                    <a:pt x="12319254" y="1649095"/>
                  </a:lnTo>
                  <a:lnTo>
                    <a:pt x="12305779" y="1669313"/>
                  </a:lnTo>
                  <a:lnTo>
                    <a:pt x="12285802" y="1682940"/>
                  </a:lnTo>
                  <a:lnTo>
                    <a:pt x="12261342" y="1687944"/>
                  </a:lnTo>
                  <a:lnTo>
                    <a:pt x="12236882" y="1682940"/>
                  </a:lnTo>
                  <a:lnTo>
                    <a:pt x="12216905" y="1669313"/>
                  </a:lnTo>
                  <a:lnTo>
                    <a:pt x="12203430" y="1649095"/>
                  </a:lnTo>
                  <a:lnTo>
                    <a:pt x="12198490" y="1624355"/>
                  </a:lnTo>
                  <a:lnTo>
                    <a:pt x="12203430" y="1599603"/>
                  </a:lnTo>
                  <a:lnTo>
                    <a:pt x="12216905" y="1579384"/>
                  </a:lnTo>
                  <a:lnTo>
                    <a:pt x="12236882" y="1565757"/>
                  </a:lnTo>
                  <a:lnTo>
                    <a:pt x="12261342" y="1560753"/>
                  </a:lnTo>
                  <a:lnTo>
                    <a:pt x="12285802" y="1565757"/>
                  </a:lnTo>
                  <a:lnTo>
                    <a:pt x="12305779" y="1579384"/>
                  </a:lnTo>
                  <a:lnTo>
                    <a:pt x="12319254" y="1599603"/>
                  </a:lnTo>
                  <a:lnTo>
                    <a:pt x="12324194" y="1624355"/>
                  </a:lnTo>
                  <a:lnTo>
                    <a:pt x="12324194" y="1459509"/>
                  </a:lnTo>
                  <a:lnTo>
                    <a:pt x="12308116" y="1452638"/>
                  </a:lnTo>
                  <a:lnTo>
                    <a:pt x="12261342" y="1446276"/>
                  </a:lnTo>
                  <a:lnTo>
                    <a:pt x="12214568" y="1452638"/>
                  </a:lnTo>
                  <a:lnTo>
                    <a:pt x="12172531" y="1470596"/>
                  </a:lnTo>
                  <a:lnTo>
                    <a:pt x="12136907" y="1498447"/>
                  </a:lnTo>
                  <a:lnTo>
                    <a:pt x="12109387" y="1534490"/>
                  </a:lnTo>
                  <a:lnTo>
                    <a:pt x="12091645" y="1577022"/>
                  </a:lnTo>
                  <a:lnTo>
                    <a:pt x="12085358" y="1624355"/>
                  </a:lnTo>
                  <a:lnTo>
                    <a:pt x="12112854" y="1732368"/>
                  </a:lnTo>
                  <a:lnTo>
                    <a:pt x="12173344" y="1839785"/>
                  </a:lnTo>
                  <a:lnTo>
                    <a:pt x="12233847" y="1922157"/>
                  </a:lnTo>
                  <a:lnTo>
                    <a:pt x="12261342" y="1955050"/>
                  </a:lnTo>
                  <a:lnTo>
                    <a:pt x="12288838" y="1922157"/>
                  </a:lnTo>
                  <a:lnTo>
                    <a:pt x="12349340" y="1839785"/>
                  </a:lnTo>
                  <a:lnTo>
                    <a:pt x="12409830" y="1732368"/>
                  </a:lnTo>
                  <a:lnTo>
                    <a:pt x="12421133" y="1687944"/>
                  </a:lnTo>
                  <a:lnTo>
                    <a:pt x="12437326" y="1624355"/>
                  </a:lnTo>
                  <a:close/>
                </a:path>
              </a:pathLst>
            </a:custGeom>
            <a:solidFill>
              <a:srgbClr val="055AB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8970022" y="4791354"/>
              <a:ext cx="3729354" cy="1905000"/>
            </a:xfrm>
            <a:custGeom>
              <a:avLst/>
              <a:gdLst/>
              <a:ahLst/>
              <a:cxnLst/>
              <a:rect l="l" t="t" r="r" b="b"/>
              <a:pathLst>
                <a:path w="3729354" h="1905000">
                  <a:moveTo>
                    <a:pt x="351967" y="178600"/>
                  </a:moveTo>
                  <a:lnTo>
                    <a:pt x="345681" y="131127"/>
                  </a:lnTo>
                  <a:lnTo>
                    <a:pt x="327939" y="88468"/>
                  </a:lnTo>
                  <a:lnTo>
                    <a:pt x="300418" y="52324"/>
                  </a:lnTo>
                  <a:lnTo>
                    <a:pt x="264795" y="24396"/>
                  </a:lnTo>
                  <a:lnTo>
                    <a:pt x="238836" y="13284"/>
                  </a:lnTo>
                  <a:lnTo>
                    <a:pt x="238836" y="178600"/>
                  </a:lnTo>
                  <a:lnTo>
                    <a:pt x="233895" y="203415"/>
                  </a:lnTo>
                  <a:lnTo>
                    <a:pt x="220421" y="223685"/>
                  </a:lnTo>
                  <a:lnTo>
                    <a:pt x="200444" y="237363"/>
                  </a:lnTo>
                  <a:lnTo>
                    <a:pt x="175983" y="242379"/>
                  </a:lnTo>
                  <a:lnTo>
                    <a:pt x="151523" y="237363"/>
                  </a:lnTo>
                  <a:lnTo>
                    <a:pt x="131546" y="223685"/>
                  </a:lnTo>
                  <a:lnTo>
                    <a:pt x="118071" y="203415"/>
                  </a:lnTo>
                  <a:lnTo>
                    <a:pt x="113131" y="178600"/>
                  </a:lnTo>
                  <a:lnTo>
                    <a:pt x="118071" y="153771"/>
                  </a:lnTo>
                  <a:lnTo>
                    <a:pt x="131546" y="133502"/>
                  </a:lnTo>
                  <a:lnTo>
                    <a:pt x="151523" y="119824"/>
                  </a:lnTo>
                  <a:lnTo>
                    <a:pt x="175983" y="114808"/>
                  </a:lnTo>
                  <a:lnTo>
                    <a:pt x="200444" y="119824"/>
                  </a:lnTo>
                  <a:lnTo>
                    <a:pt x="220421" y="133502"/>
                  </a:lnTo>
                  <a:lnTo>
                    <a:pt x="233895" y="153771"/>
                  </a:lnTo>
                  <a:lnTo>
                    <a:pt x="238836" y="178600"/>
                  </a:lnTo>
                  <a:lnTo>
                    <a:pt x="238836" y="13284"/>
                  </a:lnTo>
                  <a:lnTo>
                    <a:pt x="222758" y="6388"/>
                  </a:lnTo>
                  <a:lnTo>
                    <a:pt x="175983" y="0"/>
                  </a:lnTo>
                  <a:lnTo>
                    <a:pt x="129209" y="6388"/>
                  </a:lnTo>
                  <a:lnTo>
                    <a:pt x="87172" y="24396"/>
                  </a:lnTo>
                  <a:lnTo>
                    <a:pt x="51549" y="52324"/>
                  </a:lnTo>
                  <a:lnTo>
                    <a:pt x="24028" y="88468"/>
                  </a:lnTo>
                  <a:lnTo>
                    <a:pt x="6286" y="131127"/>
                  </a:lnTo>
                  <a:lnTo>
                    <a:pt x="0" y="178600"/>
                  </a:lnTo>
                  <a:lnTo>
                    <a:pt x="27495" y="286931"/>
                  </a:lnTo>
                  <a:lnTo>
                    <a:pt x="87985" y="394665"/>
                  </a:lnTo>
                  <a:lnTo>
                    <a:pt x="148488" y="477278"/>
                  </a:lnTo>
                  <a:lnTo>
                    <a:pt x="175983" y="510273"/>
                  </a:lnTo>
                  <a:lnTo>
                    <a:pt x="203479" y="477278"/>
                  </a:lnTo>
                  <a:lnTo>
                    <a:pt x="263982" y="394665"/>
                  </a:lnTo>
                  <a:lnTo>
                    <a:pt x="324472" y="286931"/>
                  </a:lnTo>
                  <a:lnTo>
                    <a:pt x="335775" y="242379"/>
                  </a:lnTo>
                  <a:lnTo>
                    <a:pt x="351967" y="178600"/>
                  </a:lnTo>
                  <a:close/>
                </a:path>
                <a:path w="3729354" h="1905000">
                  <a:moveTo>
                    <a:pt x="3729151" y="1574038"/>
                  </a:moveTo>
                  <a:lnTo>
                    <a:pt x="3722865" y="1526705"/>
                  </a:lnTo>
                  <a:lnTo>
                    <a:pt x="3705123" y="1484172"/>
                  </a:lnTo>
                  <a:lnTo>
                    <a:pt x="3677602" y="1448130"/>
                  </a:lnTo>
                  <a:lnTo>
                    <a:pt x="3641979" y="1420279"/>
                  </a:lnTo>
                  <a:lnTo>
                    <a:pt x="3616020" y="1409192"/>
                  </a:lnTo>
                  <a:lnTo>
                    <a:pt x="3616020" y="1574038"/>
                  </a:lnTo>
                  <a:lnTo>
                    <a:pt x="3611080" y="1598777"/>
                  </a:lnTo>
                  <a:lnTo>
                    <a:pt x="3597605" y="1618996"/>
                  </a:lnTo>
                  <a:lnTo>
                    <a:pt x="3577628" y="1632623"/>
                  </a:lnTo>
                  <a:lnTo>
                    <a:pt x="3553168" y="1637626"/>
                  </a:lnTo>
                  <a:lnTo>
                    <a:pt x="3528707" y="1632623"/>
                  </a:lnTo>
                  <a:lnTo>
                    <a:pt x="3508730" y="1618996"/>
                  </a:lnTo>
                  <a:lnTo>
                    <a:pt x="3495256" y="1598777"/>
                  </a:lnTo>
                  <a:lnTo>
                    <a:pt x="3490315" y="1574038"/>
                  </a:lnTo>
                  <a:lnTo>
                    <a:pt x="3495256" y="1549285"/>
                  </a:lnTo>
                  <a:lnTo>
                    <a:pt x="3508730" y="1529067"/>
                  </a:lnTo>
                  <a:lnTo>
                    <a:pt x="3528707" y="1515440"/>
                  </a:lnTo>
                  <a:lnTo>
                    <a:pt x="3553168" y="1510436"/>
                  </a:lnTo>
                  <a:lnTo>
                    <a:pt x="3577628" y="1515440"/>
                  </a:lnTo>
                  <a:lnTo>
                    <a:pt x="3597605" y="1529067"/>
                  </a:lnTo>
                  <a:lnTo>
                    <a:pt x="3611080" y="1549285"/>
                  </a:lnTo>
                  <a:lnTo>
                    <a:pt x="3616020" y="1574038"/>
                  </a:lnTo>
                  <a:lnTo>
                    <a:pt x="3616020" y="1409192"/>
                  </a:lnTo>
                  <a:lnTo>
                    <a:pt x="3599942" y="1402321"/>
                  </a:lnTo>
                  <a:lnTo>
                    <a:pt x="3553168" y="1395958"/>
                  </a:lnTo>
                  <a:lnTo>
                    <a:pt x="3506393" y="1402321"/>
                  </a:lnTo>
                  <a:lnTo>
                    <a:pt x="3464356" y="1420279"/>
                  </a:lnTo>
                  <a:lnTo>
                    <a:pt x="3428733" y="1448130"/>
                  </a:lnTo>
                  <a:lnTo>
                    <a:pt x="3401212" y="1484172"/>
                  </a:lnTo>
                  <a:lnTo>
                    <a:pt x="3383470" y="1526705"/>
                  </a:lnTo>
                  <a:lnTo>
                    <a:pt x="3377184" y="1574038"/>
                  </a:lnTo>
                  <a:lnTo>
                    <a:pt x="3404679" y="1682051"/>
                  </a:lnTo>
                  <a:lnTo>
                    <a:pt x="3465169" y="1789468"/>
                  </a:lnTo>
                  <a:lnTo>
                    <a:pt x="3525672" y="1871840"/>
                  </a:lnTo>
                  <a:lnTo>
                    <a:pt x="3553168" y="1904733"/>
                  </a:lnTo>
                  <a:lnTo>
                    <a:pt x="3580663" y="1871840"/>
                  </a:lnTo>
                  <a:lnTo>
                    <a:pt x="3641166" y="1789468"/>
                  </a:lnTo>
                  <a:lnTo>
                    <a:pt x="3701656" y="1682051"/>
                  </a:lnTo>
                  <a:lnTo>
                    <a:pt x="3712959" y="1637626"/>
                  </a:lnTo>
                  <a:lnTo>
                    <a:pt x="3729151" y="1574038"/>
                  </a:lnTo>
                  <a:close/>
                </a:path>
              </a:pathLst>
            </a:custGeom>
            <a:solidFill>
              <a:srgbClr val="462E8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2174995" y="5926708"/>
              <a:ext cx="352425" cy="509270"/>
            </a:xfrm>
            <a:custGeom>
              <a:avLst/>
              <a:gdLst/>
              <a:ahLst/>
              <a:cxnLst/>
              <a:rect l="l" t="t" r="r" b="b"/>
              <a:pathLst>
                <a:path w="352425" h="509270">
                  <a:moveTo>
                    <a:pt x="175987" y="0"/>
                  </a:moveTo>
                  <a:lnTo>
                    <a:pt x="129211" y="6362"/>
                  </a:lnTo>
                  <a:lnTo>
                    <a:pt x="87174" y="24317"/>
                  </a:lnTo>
                  <a:lnTo>
                    <a:pt x="51554" y="52164"/>
                  </a:lnTo>
                  <a:lnTo>
                    <a:pt x="24032" y="88205"/>
                  </a:lnTo>
                  <a:lnTo>
                    <a:pt x="6288" y="130739"/>
                  </a:lnTo>
                  <a:lnTo>
                    <a:pt x="0" y="178068"/>
                  </a:lnTo>
                  <a:lnTo>
                    <a:pt x="27498" y="286083"/>
                  </a:lnTo>
                  <a:lnTo>
                    <a:pt x="87994" y="393502"/>
                  </a:lnTo>
                  <a:lnTo>
                    <a:pt x="148490" y="475881"/>
                  </a:lnTo>
                  <a:lnTo>
                    <a:pt x="175988" y="508773"/>
                  </a:lnTo>
                  <a:lnTo>
                    <a:pt x="203486" y="475881"/>
                  </a:lnTo>
                  <a:lnTo>
                    <a:pt x="263982" y="393502"/>
                  </a:lnTo>
                  <a:lnTo>
                    <a:pt x="324477" y="286083"/>
                  </a:lnTo>
                  <a:lnTo>
                    <a:pt x="335785" y="241665"/>
                  </a:lnTo>
                  <a:lnTo>
                    <a:pt x="175988" y="241665"/>
                  </a:lnTo>
                  <a:lnTo>
                    <a:pt x="151530" y="236664"/>
                  </a:lnTo>
                  <a:lnTo>
                    <a:pt x="131551" y="223031"/>
                  </a:lnTo>
                  <a:lnTo>
                    <a:pt x="118076" y="202815"/>
                  </a:lnTo>
                  <a:lnTo>
                    <a:pt x="113135" y="178068"/>
                  </a:lnTo>
                  <a:lnTo>
                    <a:pt x="118076" y="153322"/>
                  </a:lnTo>
                  <a:lnTo>
                    <a:pt x="131550" y="133106"/>
                  </a:lnTo>
                  <a:lnTo>
                    <a:pt x="151530" y="119473"/>
                  </a:lnTo>
                  <a:lnTo>
                    <a:pt x="175987" y="114472"/>
                  </a:lnTo>
                  <a:lnTo>
                    <a:pt x="338900" y="114473"/>
                  </a:lnTo>
                  <a:lnTo>
                    <a:pt x="327942" y="88205"/>
                  </a:lnTo>
                  <a:lnTo>
                    <a:pt x="300420" y="52164"/>
                  </a:lnTo>
                  <a:lnTo>
                    <a:pt x="264800" y="24317"/>
                  </a:lnTo>
                  <a:lnTo>
                    <a:pt x="222763" y="6362"/>
                  </a:lnTo>
                  <a:lnTo>
                    <a:pt x="175987" y="0"/>
                  </a:lnTo>
                  <a:close/>
                </a:path>
                <a:path w="352425" h="509270">
                  <a:moveTo>
                    <a:pt x="338900" y="114473"/>
                  </a:moveTo>
                  <a:lnTo>
                    <a:pt x="175987" y="114472"/>
                  </a:lnTo>
                  <a:lnTo>
                    <a:pt x="200445" y="119473"/>
                  </a:lnTo>
                  <a:lnTo>
                    <a:pt x="220424" y="133106"/>
                  </a:lnTo>
                  <a:lnTo>
                    <a:pt x="233898" y="153322"/>
                  </a:lnTo>
                  <a:lnTo>
                    <a:pt x="238840" y="178069"/>
                  </a:lnTo>
                  <a:lnTo>
                    <a:pt x="233898" y="202815"/>
                  </a:lnTo>
                  <a:lnTo>
                    <a:pt x="220424" y="223031"/>
                  </a:lnTo>
                  <a:lnTo>
                    <a:pt x="200445" y="236664"/>
                  </a:lnTo>
                  <a:lnTo>
                    <a:pt x="175988" y="241665"/>
                  </a:lnTo>
                  <a:lnTo>
                    <a:pt x="335785" y="241665"/>
                  </a:lnTo>
                  <a:lnTo>
                    <a:pt x="351975" y="178069"/>
                  </a:lnTo>
                  <a:lnTo>
                    <a:pt x="345687" y="130740"/>
                  </a:lnTo>
                  <a:lnTo>
                    <a:pt x="338900" y="114473"/>
                  </a:lnTo>
                  <a:close/>
                </a:path>
              </a:pathLst>
            </a:custGeom>
            <a:solidFill>
              <a:srgbClr val="F4EA0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904747" y="6983933"/>
            <a:ext cx="2945765" cy="27012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50">
                <a:solidFill>
                  <a:srgbClr val="0F0F0F"/>
                </a:solidFill>
                <a:latin typeface="Lucida Sans Unicode"/>
                <a:cs typeface="Lucida Sans Unicode"/>
              </a:rPr>
              <a:t>Headquarters</a:t>
            </a:r>
            <a:endParaRPr sz="2400">
              <a:latin typeface="Lucida Sans Unicode"/>
              <a:cs typeface="Lucida Sans Unicode"/>
            </a:endParaRPr>
          </a:p>
          <a:p>
            <a:pPr marL="12700" marR="5080">
              <a:lnSpc>
                <a:spcPct val="210500"/>
              </a:lnSpc>
            </a:pPr>
            <a:r>
              <a:rPr dirty="0" sz="2400">
                <a:solidFill>
                  <a:srgbClr val="0F0F0F"/>
                </a:solidFill>
                <a:latin typeface="Lucida Sans Unicode"/>
                <a:cs typeface="Lucida Sans Unicode"/>
              </a:rPr>
              <a:t>R</a:t>
            </a:r>
            <a:r>
              <a:rPr dirty="0" sz="2400" spc="-150">
                <a:solidFill>
                  <a:srgbClr val="0F0F0F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80">
                <a:solidFill>
                  <a:srgbClr val="0F0F0F"/>
                </a:solidFill>
                <a:latin typeface="Lucida Sans Unicode"/>
                <a:cs typeface="Lucida Sans Unicode"/>
              </a:rPr>
              <a:t>&amp;</a:t>
            </a:r>
            <a:r>
              <a:rPr dirty="0" sz="2400" spc="-150">
                <a:solidFill>
                  <a:srgbClr val="0F0F0F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-60">
                <a:solidFill>
                  <a:srgbClr val="0F0F0F"/>
                </a:solidFill>
                <a:latin typeface="Lucida Sans Unicode"/>
                <a:cs typeface="Lucida Sans Unicode"/>
              </a:rPr>
              <a:t>D </a:t>
            </a:r>
            <a:r>
              <a:rPr dirty="0" sz="2400" spc="40">
                <a:solidFill>
                  <a:srgbClr val="0F0F0F"/>
                </a:solidFill>
                <a:latin typeface="Lucida Sans Unicode"/>
                <a:cs typeface="Lucida Sans Unicode"/>
              </a:rPr>
              <a:t>Manufacturing </a:t>
            </a:r>
            <a:r>
              <a:rPr dirty="0" sz="2400" spc="90">
                <a:solidFill>
                  <a:srgbClr val="0F0F0F"/>
                </a:solidFill>
                <a:latin typeface="Lucida Sans Unicode"/>
                <a:cs typeface="Lucida Sans Unicode"/>
              </a:rPr>
              <a:t>Sales</a:t>
            </a:r>
            <a:r>
              <a:rPr dirty="0" sz="2400" spc="-114">
                <a:solidFill>
                  <a:srgbClr val="0F0F0F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80">
                <a:solidFill>
                  <a:srgbClr val="0F0F0F"/>
                </a:solidFill>
                <a:latin typeface="Lucida Sans Unicode"/>
                <a:cs typeface="Lucida Sans Unicode"/>
              </a:rPr>
              <a:t>&amp;</a:t>
            </a:r>
            <a:r>
              <a:rPr dirty="0" sz="2400" spc="-105">
                <a:solidFill>
                  <a:srgbClr val="0F0F0F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-35">
                <a:solidFill>
                  <a:srgbClr val="0F0F0F"/>
                </a:solidFill>
                <a:latin typeface="Lucida Sans Unicode"/>
                <a:cs typeface="Lucida Sans Unicode"/>
              </a:rPr>
              <a:t>Distribution</a:t>
            </a:r>
            <a:endParaRPr sz="24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5494" y="6244844"/>
            <a:ext cx="1958339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80">
                <a:latin typeface="Arial Black"/>
                <a:cs typeface="Arial Black"/>
              </a:rPr>
              <a:t>Specifications: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85494" y="6550507"/>
            <a:ext cx="4974590" cy="3226435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440690" indent="-427990">
              <a:lnSpc>
                <a:spcPct val="100000"/>
              </a:lnSpc>
              <a:spcBef>
                <a:spcPts val="13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Power: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5000W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@60</a:t>
            </a:r>
            <a:r>
              <a:rPr dirty="0" sz="2000">
                <a:latin typeface="Cambria Math"/>
                <a:cs typeface="Cambria Math"/>
              </a:rPr>
              <a:t>℃</a:t>
            </a:r>
            <a:r>
              <a:rPr dirty="0" sz="2000">
                <a:latin typeface="Calibri"/>
                <a:cs typeface="Calibri"/>
              </a:rPr>
              <a:t>,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10L/min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350V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Electrical</a:t>
            </a:r>
            <a:r>
              <a:rPr dirty="0" sz="2000" spc="-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Strength:</a:t>
            </a:r>
            <a:r>
              <a:rPr dirty="0" sz="2000" spc="-9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3000VDC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IP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Rating: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IP6K9K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&amp;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IP67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Curie</a:t>
            </a:r>
            <a:r>
              <a:rPr dirty="0" sz="2000" spc="-25">
                <a:latin typeface="Calibri"/>
                <a:cs typeface="Calibri"/>
              </a:rPr>
              <a:t> Temperature: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no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more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than</a:t>
            </a:r>
            <a:r>
              <a:rPr dirty="0" sz="2000" spc="-20">
                <a:latin typeface="Calibri"/>
                <a:cs typeface="Calibri"/>
              </a:rPr>
              <a:t> 230</a:t>
            </a:r>
            <a:r>
              <a:rPr dirty="0" sz="2000" spc="-20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Insulation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Resistance: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1000V/2min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&gt;100MΩ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Heater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Size:</a:t>
            </a:r>
            <a:r>
              <a:rPr dirty="0" sz="2000" spc="-9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185</a:t>
            </a:r>
            <a:r>
              <a:rPr dirty="0" sz="2000" spc="-10">
                <a:latin typeface="Microsoft YaHei"/>
                <a:cs typeface="Microsoft YaHei"/>
              </a:rPr>
              <a:t>×</a:t>
            </a:r>
            <a:r>
              <a:rPr dirty="0" sz="2000" spc="-10">
                <a:latin typeface="Calibri"/>
                <a:cs typeface="Calibri"/>
              </a:rPr>
              <a:t>159</a:t>
            </a:r>
            <a:r>
              <a:rPr dirty="0" sz="2000" spc="-10">
                <a:latin typeface="Microsoft YaHei"/>
                <a:cs typeface="Microsoft YaHei"/>
              </a:rPr>
              <a:t>×</a:t>
            </a:r>
            <a:r>
              <a:rPr dirty="0" sz="2000" spc="-10">
                <a:latin typeface="Calibri"/>
                <a:cs typeface="Calibri"/>
              </a:rPr>
              <a:t>105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91509" y="5409438"/>
            <a:ext cx="5431790" cy="94106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Calibri"/>
                <a:cs typeface="Calibri"/>
              </a:rPr>
              <a:t>Project: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Geely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platform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parts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(KC-</a:t>
            </a:r>
            <a:r>
              <a:rPr dirty="0" sz="2000">
                <a:latin typeface="Calibri"/>
                <a:cs typeface="Calibri"/>
              </a:rPr>
              <a:t>2HB,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35">
                <a:latin typeface="Calibri"/>
                <a:cs typeface="Calibri"/>
              </a:rPr>
              <a:t>VF11P,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SX11P, </a:t>
            </a:r>
            <a:r>
              <a:rPr dirty="0" sz="2000">
                <a:latin typeface="Calibri"/>
                <a:cs typeface="Calibri"/>
              </a:rPr>
              <a:t>FS11,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FE-</a:t>
            </a:r>
            <a:r>
              <a:rPr dirty="0" sz="2000">
                <a:latin typeface="Calibri"/>
                <a:cs typeface="Calibri"/>
              </a:rPr>
              <a:t>5HA,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DNL-</a:t>
            </a:r>
            <a:r>
              <a:rPr dirty="0" sz="2000" spc="-25">
                <a:latin typeface="Calibri"/>
                <a:cs typeface="Calibri"/>
              </a:rPr>
              <a:t>5P)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000" spc="-10">
                <a:latin typeface="Calibri"/>
                <a:cs typeface="Calibri"/>
              </a:rPr>
              <a:t>Applicable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Models: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Boyue</a:t>
            </a:r>
            <a:r>
              <a:rPr dirty="0" sz="2000" spc="-45">
                <a:latin typeface="Calibri"/>
                <a:cs typeface="Calibri"/>
              </a:rPr>
              <a:t> EV,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Borui</a:t>
            </a:r>
            <a:r>
              <a:rPr dirty="0" sz="2000" spc="-40">
                <a:latin typeface="Calibri"/>
                <a:cs typeface="Calibri"/>
              </a:rPr>
              <a:t> EV,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etc.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83508" y="3192779"/>
            <a:ext cx="3646932" cy="225552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3278123"/>
            <a:ext cx="2261616" cy="2170176"/>
          </a:xfrm>
          <a:prstGeom prst="rect">
            <a:avLst/>
          </a:prstGeom>
        </p:spPr>
      </p:pic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16000" y="1683842"/>
            <a:ext cx="11781790" cy="14471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85">
                <a:solidFill>
                  <a:srgbClr val="462E89"/>
                </a:solidFill>
                <a:latin typeface="Arial Black"/>
                <a:cs typeface="Arial Black"/>
              </a:rPr>
              <a:t>Sensor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75">
                <a:solidFill>
                  <a:srgbClr val="462E89"/>
                </a:solidFill>
                <a:latin typeface="Arial Black"/>
                <a:cs typeface="Arial Black"/>
              </a:rPr>
              <a:t>Technologies</a:t>
            </a:r>
            <a:r>
              <a:rPr dirty="0" sz="4000" spc="-36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0">
                <a:solidFill>
                  <a:srgbClr val="462E89"/>
                </a:solidFill>
                <a:latin typeface="Arial Black"/>
                <a:cs typeface="Arial Black"/>
              </a:rPr>
              <a:t>Automotive</a:t>
            </a:r>
            <a:r>
              <a:rPr dirty="0" sz="4000" spc="-39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65">
                <a:solidFill>
                  <a:srgbClr val="462E89"/>
                </a:solidFill>
                <a:latin typeface="Arial Black"/>
                <a:cs typeface="Arial Black"/>
              </a:rPr>
              <a:t>Electronic</a:t>
            </a:r>
            <a:endParaRPr sz="4000">
              <a:latin typeface="Arial Black"/>
              <a:cs typeface="Arial Black"/>
            </a:endParaRPr>
          </a:p>
          <a:p>
            <a:pPr marL="81915">
              <a:lnSpc>
                <a:spcPct val="100000"/>
              </a:lnSpc>
              <a:spcBef>
                <a:spcPts val="3515"/>
              </a:spcBef>
            </a:pPr>
            <a:r>
              <a:rPr dirty="0" sz="2400" spc="-60">
                <a:latin typeface="Arial Black"/>
                <a:cs typeface="Arial Black"/>
              </a:rPr>
              <a:t>Application</a:t>
            </a:r>
            <a:r>
              <a:rPr dirty="0" sz="2400" spc="-215">
                <a:latin typeface="Arial Black"/>
                <a:cs typeface="Arial Black"/>
              </a:rPr>
              <a:t> </a:t>
            </a:r>
            <a:r>
              <a:rPr dirty="0" sz="2400" spc="-130">
                <a:latin typeface="Arial Black"/>
                <a:cs typeface="Arial Black"/>
              </a:rPr>
              <a:t>Specific</a:t>
            </a:r>
            <a:r>
              <a:rPr dirty="0" sz="2400" spc="-215">
                <a:latin typeface="Arial Black"/>
                <a:cs typeface="Arial Black"/>
              </a:rPr>
              <a:t> </a:t>
            </a:r>
            <a:r>
              <a:rPr dirty="0" sz="2400" spc="-70">
                <a:latin typeface="Arial Black"/>
                <a:cs typeface="Arial Black"/>
              </a:rPr>
              <a:t>Development</a:t>
            </a:r>
            <a:r>
              <a:rPr dirty="0" sz="2400" spc="-215">
                <a:latin typeface="Arial Black"/>
                <a:cs typeface="Arial Black"/>
              </a:rPr>
              <a:t> </a:t>
            </a:r>
            <a:r>
              <a:rPr dirty="0" sz="2400" spc="-10">
                <a:latin typeface="Arial Black"/>
                <a:cs typeface="Arial Black"/>
              </a:rPr>
              <a:t>Projects</a:t>
            </a:r>
            <a:endParaRPr sz="2400">
              <a:latin typeface="Arial Black"/>
              <a:cs typeface="Arial Black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10" name="object 10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13" name="object 13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B3A1C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" name="object 15"/>
          <p:cNvGrpSpPr/>
          <p:nvPr/>
        </p:nvGrpSpPr>
        <p:grpSpPr>
          <a:xfrm>
            <a:off x="9444037" y="3267265"/>
            <a:ext cx="121285" cy="6622415"/>
            <a:chOff x="9444037" y="3267265"/>
            <a:chExt cx="121285" cy="6622415"/>
          </a:xfrm>
        </p:grpSpPr>
        <p:sp>
          <p:nvSpPr>
            <p:cNvPr id="16" name="object 16"/>
            <p:cNvSpPr/>
            <p:nvPr/>
          </p:nvSpPr>
          <p:spPr>
            <a:xfrm>
              <a:off x="9448800" y="3272028"/>
              <a:ext cx="74930" cy="6612890"/>
            </a:xfrm>
            <a:custGeom>
              <a:avLst/>
              <a:gdLst/>
              <a:ahLst/>
              <a:cxnLst/>
              <a:rect l="l" t="t" r="r" b="b"/>
              <a:pathLst>
                <a:path w="74929" h="6612890">
                  <a:moveTo>
                    <a:pt x="0" y="6612635"/>
                  </a:moveTo>
                  <a:lnTo>
                    <a:pt x="74675" y="6612635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6612635"/>
                  </a:lnTo>
                  <a:close/>
                </a:path>
              </a:pathLst>
            </a:custGeom>
            <a:ln w="9525">
              <a:solidFill>
                <a:srgbClr val="462E8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9448800" y="3272028"/>
              <a:ext cx="111760" cy="6612890"/>
            </a:xfrm>
            <a:custGeom>
              <a:avLst/>
              <a:gdLst/>
              <a:ahLst/>
              <a:cxnLst/>
              <a:rect l="l" t="t" r="r" b="b"/>
              <a:pathLst>
                <a:path w="111759" h="6612890">
                  <a:moveTo>
                    <a:pt x="111251" y="0"/>
                  </a:moveTo>
                  <a:lnTo>
                    <a:pt x="0" y="0"/>
                  </a:lnTo>
                  <a:lnTo>
                    <a:pt x="0" y="6612635"/>
                  </a:lnTo>
                  <a:lnTo>
                    <a:pt x="111251" y="6612635"/>
                  </a:lnTo>
                  <a:lnTo>
                    <a:pt x="111251" y="0"/>
                  </a:lnTo>
                  <a:close/>
                </a:path>
              </a:pathLst>
            </a:custGeom>
            <a:solidFill>
              <a:srgbClr val="462E8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9448800" y="3272028"/>
              <a:ext cx="111760" cy="6612890"/>
            </a:xfrm>
            <a:custGeom>
              <a:avLst/>
              <a:gdLst/>
              <a:ahLst/>
              <a:cxnLst/>
              <a:rect l="l" t="t" r="r" b="b"/>
              <a:pathLst>
                <a:path w="111759" h="6612890">
                  <a:moveTo>
                    <a:pt x="0" y="6612635"/>
                  </a:moveTo>
                  <a:lnTo>
                    <a:pt x="111251" y="6612635"/>
                  </a:lnTo>
                  <a:lnTo>
                    <a:pt x="111251" y="0"/>
                  </a:lnTo>
                  <a:lnTo>
                    <a:pt x="0" y="0"/>
                  </a:lnTo>
                  <a:lnTo>
                    <a:pt x="0" y="6612635"/>
                  </a:lnTo>
                  <a:close/>
                </a:path>
              </a:pathLst>
            </a:custGeom>
            <a:ln w="9525">
              <a:solidFill>
                <a:srgbClr val="462E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9901555" y="6320154"/>
            <a:ext cx="1958339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80">
                <a:latin typeface="Arial Black"/>
                <a:cs typeface="Arial Black"/>
              </a:rPr>
              <a:t>Specifications: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901555" y="6625564"/>
            <a:ext cx="4973955" cy="3226435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440690" indent="-427990">
              <a:lnSpc>
                <a:spcPct val="100000"/>
              </a:lnSpc>
              <a:spcBef>
                <a:spcPts val="13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Power: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5000W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@60</a:t>
            </a:r>
            <a:r>
              <a:rPr dirty="0" sz="2000">
                <a:latin typeface="Cambria Math"/>
                <a:cs typeface="Cambria Math"/>
              </a:rPr>
              <a:t>℃</a:t>
            </a:r>
            <a:r>
              <a:rPr dirty="0" sz="2000">
                <a:latin typeface="Calibri"/>
                <a:cs typeface="Calibri"/>
              </a:rPr>
              <a:t>,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10L/min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350V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Electrical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Strength: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3000VDC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IP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Rating: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IP6K9K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&amp;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IP67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Curie</a:t>
            </a:r>
            <a:r>
              <a:rPr dirty="0" sz="2000" spc="-30">
                <a:latin typeface="Calibri"/>
                <a:cs typeface="Calibri"/>
              </a:rPr>
              <a:t> Temperature: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no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more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than</a:t>
            </a:r>
            <a:r>
              <a:rPr dirty="0" sz="2000" spc="-20">
                <a:latin typeface="Calibri"/>
                <a:cs typeface="Calibri"/>
              </a:rPr>
              <a:t> 230</a:t>
            </a:r>
            <a:r>
              <a:rPr dirty="0" sz="2000" spc="-20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Insulation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Resistance: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1000V/2min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&gt;100MΩ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Heater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Size:</a:t>
            </a:r>
            <a:r>
              <a:rPr dirty="0" sz="2000" spc="-9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185</a:t>
            </a:r>
            <a:r>
              <a:rPr dirty="0" sz="2000" spc="-10">
                <a:latin typeface="Microsoft YaHei"/>
                <a:cs typeface="Microsoft YaHei"/>
              </a:rPr>
              <a:t>×</a:t>
            </a:r>
            <a:r>
              <a:rPr dirty="0" sz="2000" spc="-10">
                <a:latin typeface="Calibri"/>
                <a:cs typeface="Calibri"/>
              </a:rPr>
              <a:t>159</a:t>
            </a:r>
            <a:r>
              <a:rPr dirty="0" sz="2000" spc="-10">
                <a:latin typeface="Microsoft YaHei"/>
                <a:cs typeface="Microsoft YaHei"/>
              </a:rPr>
              <a:t>×</a:t>
            </a:r>
            <a:r>
              <a:rPr dirty="0" sz="2000" spc="-10">
                <a:latin typeface="Calibri"/>
                <a:cs typeface="Calibri"/>
              </a:rPr>
              <a:t>105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914503" y="5521274"/>
            <a:ext cx="4077970" cy="6362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Calibri"/>
                <a:cs typeface="Calibri"/>
              </a:rPr>
              <a:t>Project: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Dongfeng</a:t>
            </a:r>
            <a:r>
              <a:rPr dirty="0" sz="2000" spc="-10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Nissan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322EV,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331EV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000" spc="-10">
                <a:latin typeface="Calibri"/>
                <a:cs typeface="Calibri"/>
              </a:rPr>
              <a:t>Application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Model: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Venucia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D60EV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22" name="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871704" y="3221735"/>
            <a:ext cx="4556759" cy="2193035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970007" y="3182111"/>
            <a:ext cx="2385059" cy="22098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5494" y="6649339"/>
            <a:ext cx="1958339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80">
                <a:latin typeface="Arial Black"/>
                <a:cs typeface="Arial Black"/>
              </a:rPr>
              <a:t>Specifications: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85494" y="6954748"/>
            <a:ext cx="5412105" cy="2769235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440690" indent="-427990">
              <a:lnSpc>
                <a:spcPct val="100000"/>
              </a:lnSpc>
              <a:spcBef>
                <a:spcPts val="13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Power: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5000W+10/-10%@-</a:t>
            </a:r>
            <a:r>
              <a:rPr dirty="0" sz="2000">
                <a:latin typeface="Calibri"/>
                <a:cs typeface="Calibri"/>
              </a:rPr>
              <a:t>10</a:t>
            </a:r>
            <a:r>
              <a:rPr dirty="0" sz="2000">
                <a:latin typeface="Cambria Math"/>
                <a:cs typeface="Cambria Math"/>
              </a:rPr>
              <a:t>℃</a:t>
            </a:r>
            <a:r>
              <a:rPr dirty="0" sz="2000">
                <a:latin typeface="Calibri"/>
                <a:cs typeface="Calibri"/>
              </a:rPr>
              <a:t>,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300m³/h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350V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Withstand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500V/1min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Inrush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Current: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≤1.5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times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working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current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Curie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 spc="-30">
                <a:latin typeface="Calibri"/>
                <a:cs typeface="Calibri"/>
              </a:rPr>
              <a:t>Temperature: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≤200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Core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Size: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230x160x32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74794" y="5712967"/>
            <a:ext cx="4077335" cy="6356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Calibri"/>
                <a:cs typeface="Calibri"/>
              </a:rPr>
              <a:t>Project: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Dongfeng</a:t>
            </a:r>
            <a:r>
              <a:rPr dirty="0" sz="2000" spc="-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Nissan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322EV,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331EV Application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Model: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Venucia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D60EV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95800" y="3354323"/>
            <a:ext cx="4945380" cy="238048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3349752"/>
            <a:ext cx="3230879" cy="2118360"/>
          </a:xfrm>
          <a:prstGeom prst="rect">
            <a:avLst/>
          </a:prstGeom>
        </p:spPr>
      </p:pic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16000" y="1683842"/>
            <a:ext cx="11781790" cy="14471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85">
                <a:solidFill>
                  <a:srgbClr val="462E89"/>
                </a:solidFill>
                <a:latin typeface="Arial Black"/>
                <a:cs typeface="Arial Black"/>
              </a:rPr>
              <a:t>Sensor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75">
                <a:solidFill>
                  <a:srgbClr val="462E89"/>
                </a:solidFill>
                <a:latin typeface="Arial Black"/>
                <a:cs typeface="Arial Black"/>
              </a:rPr>
              <a:t>Technologies</a:t>
            </a:r>
            <a:r>
              <a:rPr dirty="0" sz="4000" spc="-36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0">
                <a:solidFill>
                  <a:srgbClr val="462E89"/>
                </a:solidFill>
                <a:latin typeface="Arial Black"/>
                <a:cs typeface="Arial Black"/>
              </a:rPr>
              <a:t>Automotive</a:t>
            </a:r>
            <a:r>
              <a:rPr dirty="0" sz="4000" spc="-39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65">
                <a:solidFill>
                  <a:srgbClr val="462E89"/>
                </a:solidFill>
                <a:latin typeface="Arial Black"/>
                <a:cs typeface="Arial Black"/>
              </a:rPr>
              <a:t>Electronic</a:t>
            </a:r>
            <a:endParaRPr sz="4000">
              <a:latin typeface="Arial Black"/>
              <a:cs typeface="Arial Black"/>
            </a:endParaRPr>
          </a:p>
          <a:p>
            <a:pPr marL="81915">
              <a:lnSpc>
                <a:spcPct val="100000"/>
              </a:lnSpc>
              <a:spcBef>
                <a:spcPts val="3515"/>
              </a:spcBef>
            </a:pPr>
            <a:r>
              <a:rPr dirty="0" sz="2400" spc="-60">
                <a:latin typeface="Arial Black"/>
                <a:cs typeface="Arial Black"/>
              </a:rPr>
              <a:t>Application</a:t>
            </a:r>
            <a:r>
              <a:rPr dirty="0" sz="2400" spc="-215">
                <a:latin typeface="Arial Black"/>
                <a:cs typeface="Arial Black"/>
              </a:rPr>
              <a:t> </a:t>
            </a:r>
            <a:r>
              <a:rPr dirty="0" sz="2400" spc="-130">
                <a:latin typeface="Arial Black"/>
                <a:cs typeface="Arial Black"/>
              </a:rPr>
              <a:t>Specific</a:t>
            </a:r>
            <a:r>
              <a:rPr dirty="0" sz="2400" spc="-215">
                <a:latin typeface="Arial Black"/>
                <a:cs typeface="Arial Black"/>
              </a:rPr>
              <a:t> </a:t>
            </a:r>
            <a:r>
              <a:rPr dirty="0" sz="2400" spc="-70">
                <a:latin typeface="Arial Black"/>
                <a:cs typeface="Arial Black"/>
              </a:rPr>
              <a:t>Development</a:t>
            </a:r>
            <a:r>
              <a:rPr dirty="0" sz="2400" spc="-215">
                <a:latin typeface="Arial Black"/>
                <a:cs typeface="Arial Black"/>
              </a:rPr>
              <a:t> </a:t>
            </a:r>
            <a:r>
              <a:rPr dirty="0" sz="2400" spc="-10">
                <a:latin typeface="Arial Black"/>
                <a:cs typeface="Arial Black"/>
              </a:rPr>
              <a:t>Projects</a:t>
            </a:r>
            <a:endParaRPr sz="2400">
              <a:latin typeface="Arial Black"/>
              <a:cs typeface="Arial Black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10" name="object 10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13" name="object 13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B3A1C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" name="object 15"/>
          <p:cNvGrpSpPr/>
          <p:nvPr/>
        </p:nvGrpSpPr>
        <p:grpSpPr>
          <a:xfrm>
            <a:off x="9597961" y="3267265"/>
            <a:ext cx="121285" cy="6622415"/>
            <a:chOff x="9597961" y="3267265"/>
            <a:chExt cx="121285" cy="6622415"/>
          </a:xfrm>
        </p:grpSpPr>
        <p:sp>
          <p:nvSpPr>
            <p:cNvPr id="16" name="object 16"/>
            <p:cNvSpPr/>
            <p:nvPr/>
          </p:nvSpPr>
          <p:spPr>
            <a:xfrm>
              <a:off x="9602723" y="3272028"/>
              <a:ext cx="74930" cy="6612890"/>
            </a:xfrm>
            <a:custGeom>
              <a:avLst/>
              <a:gdLst/>
              <a:ahLst/>
              <a:cxnLst/>
              <a:rect l="l" t="t" r="r" b="b"/>
              <a:pathLst>
                <a:path w="74929" h="6612890">
                  <a:moveTo>
                    <a:pt x="0" y="6612635"/>
                  </a:moveTo>
                  <a:lnTo>
                    <a:pt x="74675" y="6612635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6612635"/>
                  </a:lnTo>
                  <a:close/>
                </a:path>
              </a:pathLst>
            </a:custGeom>
            <a:ln w="9525">
              <a:solidFill>
                <a:srgbClr val="462E8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9602723" y="3272028"/>
              <a:ext cx="111760" cy="6612890"/>
            </a:xfrm>
            <a:custGeom>
              <a:avLst/>
              <a:gdLst/>
              <a:ahLst/>
              <a:cxnLst/>
              <a:rect l="l" t="t" r="r" b="b"/>
              <a:pathLst>
                <a:path w="111759" h="6612890">
                  <a:moveTo>
                    <a:pt x="111251" y="0"/>
                  </a:moveTo>
                  <a:lnTo>
                    <a:pt x="0" y="0"/>
                  </a:lnTo>
                  <a:lnTo>
                    <a:pt x="0" y="6612635"/>
                  </a:lnTo>
                  <a:lnTo>
                    <a:pt x="111251" y="6612635"/>
                  </a:lnTo>
                  <a:lnTo>
                    <a:pt x="111251" y="0"/>
                  </a:lnTo>
                  <a:close/>
                </a:path>
              </a:pathLst>
            </a:custGeom>
            <a:solidFill>
              <a:srgbClr val="462E8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9602723" y="3272028"/>
              <a:ext cx="111760" cy="6612890"/>
            </a:xfrm>
            <a:custGeom>
              <a:avLst/>
              <a:gdLst/>
              <a:ahLst/>
              <a:cxnLst/>
              <a:rect l="l" t="t" r="r" b="b"/>
              <a:pathLst>
                <a:path w="111759" h="6612890">
                  <a:moveTo>
                    <a:pt x="0" y="6612635"/>
                  </a:moveTo>
                  <a:lnTo>
                    <a:pt x="111251" y="6612635"/>
                  </a:lnTo>
                  <a:lnTo>
                    <a:pt x="111251" y="0"/>
                  </a:lnTo>
                  <a:lnTo>
                    <a:pt x="0" y="0"/>
                  </a:lnTo>
                  <a:lnTo>
                    <a:pt x="0" y="6612635"/>
                  </a:lnTo>
                  <a:close/>
                </a:path>
              </a:pathLst>
            </a:custGeom>
            <a:ln w="9525">
              <a:solidFill>
                <a:srgbClr val="462E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10288905" y="6649339"/>
            <a:ext cx="1958339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80">
                <a:latin typeface="Arial Black"/>
                <a:cs typeface="Arial Black"/>
              </a:rPr>
              <a:t>Specifications: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288905" y="6954748"/>
            <a:ext cx="4949190" cy="2769235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440690" indent="-427990">
              <a:lnSpc>
                <a:spcPct val="100000"/>
              </a:lnSpc>
              <a:spcBef>
                <a:spcPts val="13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Power: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2500W+5/-</a:t>
            </a:r>
            <a:r>
              <a:rPr dirty="0" sz="2000">
                <a:latin typeface="Calibri"/>
                <a:cs typeface="Calibri"/>
              </a:rPr>
              <a:t>5%@0</a:t>
            </a:r>
            <a:r>
              <a:rPr dirty="0" sz="2000">
                <a:latin typeface="Cambria Math"/>
                <a:cs typeface="Cambria Math"/>
              </a:rPr>
              <a:t>℃</a:t>
            </a:r>
            <a:r>
              <a:rPr dirty="0" sz="2000">
                <a:latin typeface="Calibri"/>
                <a:cs typeface="Calibri"/>
              </a:rPr>
              <a:t>,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400m³/h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Rated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353V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Withstand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500V/1min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Inrush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Current: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≤1.5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times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working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current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Curie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 spc="-30">
                <a:latin typeface="Calibri"/>
                <a:cs typeface="Calibri"/>
              </a:rPr>
              <a:t>Temperature: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≤200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  <a:p>
            <a:pPr marL="440690" indent="-42799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Core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Size: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180x150x36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228065" y="5836157"/>
            <a:ext cx="3477260" cy="6356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Calibri"/>
                <a:cs typeface="Calibri"/>
              </a:rPr>
              <a:t>Project: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Valeo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M01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000" spc="-10">
                <a:latin typeface="Calibri"/>
                <a:cs typeface="Calibri"/>
              </a:rPr>
              <a:t>Application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Model: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Chehejia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M01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22" name="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196315" y="3096767"/>
            <a:ext cx="4085844" cy="2723388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389107" y="3332988"/>
            <a:ext cx="2410968" cy="2199131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7439" y="6542658"/>
            <a:ext cx="1958339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80">
                <a:latin typeface="Arial Black"/>
                <a:cs typeface="Arial Black"/>
              </a:rPr>
              <a:t>Specifications: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07439" y="6894703"/>
            <a:ext cx="7800340" cy="27698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440690" indent="-42799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Working</a:t>
            </a:r>
            <a:r>
              <a:rPr dirty="0" sz="2000" spc="-9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Voltage: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50VDC-600VDC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Power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Range: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100-</a:t>
            </a:r>
            <a:r>
              <a:rPr dirty="0" sz="2000" spc="-20">
                <a:latin typeface="Calibri"/>
                <a:cs typeface="Calibri"/>
              </a:rPr>
              <a:t>500W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Inrush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Current: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less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than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2.5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times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rated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current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spcBef>
                <a:spcPts val="10"/>
              </a:spcBef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Surface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30">
                <a:latin typeface="Calibri"/>
                <a:cs typeface="Calibri"/>
              </a:rPr>
              <a:t>Temperature: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less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than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80</a:t>
            </a:r>
            <a:r>
              <a:rPr dirty="0" sz="2000">
                <a:latin typeface="Cambria Math"/>
                <a:cs typeface="Cambria Math"/>
              </a:rPr>
              <a:t>℃</a:t>
            </a:r>
            <a:r>
              <a:rPr dirty="0" sz="2000">
                <a:latin typeface="Calibri"/>
                <a:cs typeface="Calibri"/>
              </a:rPr>
              <a:t>,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plane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temperature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difference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less</a:t>
            </a:r>
            <a:endParaRPr sz="2000">
              <a:latin typeface="Calibri"/>
              <a:cs typeface="Calibri"/>
            </a:endParaRPr>
          </a:p>
          <a:p>
            <a:pPr marL="440690">
              <a:lnSpc>
                <a:spcPct val="100000"/>
              </a:lnSpc>
            </a:pPr>
            <a:r>
              <a:rPr dirty="0" sz="2000">
                <a:latin typeface="Calibri"/>
                <a:cs typeface="Calibri"/>
              </a:rPr>
              <a:t>than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5</a:t>
            </a:r>
            <a:r>
              <a:rPr dirty="0" sz="2000" spc="-25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  <a:p>
            <a:pPr marL="440690" indent="-427990">
              <a:lnSpc>
                <a:spcPts val="2395"/>
              </a:lnSpc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Operating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30">
                <a:latin typeface="Calibri"/>
                <a:cs typeface="Calibri"/>
              </a:rPr>
              <a:t>Temperature: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-40</a:t>
            </a:r>
            <a:r>
              <a:rPr dirty="0" sz="2000" spc="-10">
                <a:latin typeface="Cambria Math"/>
                <a:cs typeface="Cambria Math"/>
              </a:rPr>
              <a:t>℃</a:t>
            </a:r>
            <a:r>
              <a:rPr dirty="0" sz="2000" spc="-10">
                <a:latin typeface="Calibri"/>
                <a:cs typeface="Calibri"/>
              </a:rPr>
              <a:t>—</a:t>
            </a:r>
            <a:r>
              <a:rPr dirty="0" sz="2000" spc="-20">
                <a:latin typeface="Calibri"/>
                <a:cs typeface="Calibri"/>
              </a:rPr>
              <a:t>110</a:t>
            </a:r>
            <a:r>
              <a:rPr dirty="0" sz="2000" spc="-20">
                <a:latin typeface="Cambria Math"/>
                <a:cs typeface="Cambria Math"/>
              </a:rPr>
              <a:t>℃</a:t>
            </a:r>
            <a:endParaRPr sz="2000">
              <a:latin typeface="Cambria Math"/>
              <a:cs typeface="Cambria Math"/>
            </a:endParaRPr>
          </a:p>
          <a:p>
            <a:pPr marL="440690" indent="-427990">
              <a:lnSpc>
                <a:spcPts val="2395"/>
              </a:lnSpc>
              <a:buFont typeface="Arial"/>
              <a:buChar char="•"/>
              <a:tabLst>
                <a:tab pos="440690" algn="l"/>
              </a:tabLst>
            </a:pPr>
            <a:r>
              <a:rPr dirty="0" sz="2000" spc="-30">
                <a:latin typeface="Calibri"/>
                <a:cs typeface="Calibri"/>
              </a:rPr>
              <a:t>Temperature </a:t>
            </a:r>
            <a:r>
              <a:rPr dirty="0" sz="2000" spc="-10">
                <a:latin typeface="Calibri"/>
                <a:cs typeface="Calibri"/>
              </a:rPr>
              <a:t>Stabilization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time: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≤30S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Electrical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Strength: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3000V/15mA/S</a:t>
            </a:r>
            <a:endParaRPr sz="2000">
              <a:latin typeface="Calibri"/>
              <a:cs typeface="Calibri"/>
            </a:endParaRPr>
          </a:p>
          <a:p>
            <a:pPr marL="440690" indent="-427990">
              <a:lnSpc>
                <a:spcPct val="100000"/>
              </a:lnSpc>
              <a:buFont typeface="Arial"/>
              <a:buChar char="•"/>
              <a:tabLst>
                <a:tab pos="440690" algn="l"/>
              </a:tabLst>
            </a:pPr>
            <a:r>
              <a:rPr dirty="0" sz="2000">
                <a:latin typeface="Calibri"/>
                <a:cs typeface="Calibri"/>
              </a:rPr>
              <a:t>Insulation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Resistance: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&gt;50MΩ,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test</a:t>
            </a:r>
            <a:r>
              <a:rPr dirty="0" sz="2000" spc="-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voltage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1000VDC,</a:t>
            </a:r>
            <a:r>
              <a:rPr dirty="0" sz="2000" spc="-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duration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1min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33535" y="6210045"/>
            <a:ext cx="4023995" cy="6356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Calibri"/>
                <a:cs typeface="Calibri"/>
              </a:rPr>
              <a:t>Project: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Changan</a:t>
            </a:r>
            <a:r>
              <a:rPr dirty="0" sz="2000" spc="-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platform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parts Application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Model: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Changan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Yidong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spc="-25">
                <a:latin typeface="Calibri"/>
                <a:cs typeface="Calibri"/>
              </a:rPr>
              <a:t>EV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53271" y="2977895"/>
            <a:ext cx="5558028" cy="315925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3427476"/>
            <a:ext cx="5826252" cy="272338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93139" y="2701290"/>
            <a:ext cx="667004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60">
                <a:latin typeface="Arial Black"/>
                <a:cs typeface="Arial Black"/>
              </a:rPr>
              <a:t>Application</a:t>
            </a:r>
            <a:r>
              <a:rPr dirty="0" sz="2400" spc="-215">
                <a:latin typeface="Arial Black"/>
                <a:cs typeface="Arial Black"/>
              </a:rPr>
              <a:t> </a:t>
            </a:r>
            <a:r>
              <a:rPr dirty="0" sz="2400" spc="-130">
                <a:latin typeface="Arial Black"/>
                <a:cs typeface="Arial Black"/>
              </a:rPr>
              <a:t>Specific</a:t>
            </a:r>
            <a:r>
              <a:rPr dirty="0" sz="2400" spc="-215">
                <a:latin typeface="Arial Black"/>
                <a:cs typeface="Arial Black"/>
              </a:rPr>
              <a:t> </a:t>
            </a:r>
            <a:r>
              <a:rPr dirty="0" sz="2400" spc="-70">
                <a:latin typeface="Arial Black"/>
                <a:cs typeface="Arial Black"/>
              </a:rPr>
              <a:t>Development</a:t>
            </a:r>
            <a:r>
              <a:rPr dirty="0" sz="2400" spc="-215">
                <a:latin typeface="Arial Black"/>
                <a:cs typeface="Arial Black"/>
              </a:rPr>
              <a:t> </a:t>
            </a:r>
            <a:r>
              <a:rPr dirty="0" sz="2400" spc="-85">
                <a:latin typeface="Arial Black"/>
                <a:cs typeface="Arial Black"/>
              </a:rPr>
              <a:t>Projects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1016000" y="813943"/>
            <a:ext cx="4362450" cy="8794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Automotive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016000" y="1683842"/>
            <a:ext cx="11781790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85">
                <a:solidFill>
                  <a:srgbClr val="462E89"/>
                </a:solidFill>
                <a:latin typeface="Arial Black"/>
                <a:cs typeface="Arial Black"/>
              </a:rPr>
              <a:t>Sensor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75">
                <a:solidFill>
                  <a:srgbClr val="462E89"/>
                </a:solidFill>
                <a:latin typeface="Arial Black"/>
                <a:cs typeface="Arial Black"/>
              </a:rPr>
              <a:t>Technologies</a:t>
            </a:r>
            <a:r>
              <a:rPr dirty="0" sz="4000" spc="-36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760">
                <a:solidFill>
                  <a:srgbClr val="462E89"/>
                </a:solidFill>
                <a:latin typeface="Arial Black"/>
                <a:cs typeface="Arial Black"/>
              </a:rPr>
              <a:t>–</a:t>
            </a:r>
            <a:r>
              <a:rPr dirty="0" sz="4000" spc="-42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00">
                <a:solidFill>
                  <a:srgbClr val="462E89"/>
                </a:solidFill>
                <a:latin typeface="Arial Black"/>
                <a:cs typeface="Arial Black"/>
              </a:rPr>
              <a:t>Automotive</a:t>
            </a:r>
            <a:r>
              <a:rPr dirty="0" sz="4000" spc="-390">
                <a:solidFill>
                  <a:srgbClr val="462E89"/>
                </a:solidFill>
                <a:latin typeface="Arial Black"/>
                <a:cs typeface="Arial Black"/>
              </a:rPr>
              <a:t> </a:t>
            </a:r>
            <a:r>
              <a:rPr dirty="0" sz="4000" spc="-165">
                <a:solidFill>
                  <a:srgbClr val="462E89"/>
                </a:solidFill>
                <a:latin typeface="Arial Black"/>
                <a:cs typeface="Arial Black"/>
              </a:rPr>
              <a:t>Electronic</a:t>
            </a:r>
            <a:endParaRPr sz="4000">
              <a:latin typeface="Arial Black"/>
              <a:cs typeface="Arial Black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029461" y="519683"/>
            <a:ext cx="16230600" cy="1129030"/>
            <a:chOff x="1029461" y="519683"/>
            <a:chExt cx="16230600" cy="1129030"/>
          </a:xfrm>
        </p:grpSpPr>
        <p:sp>
          <p:nvSpPr>
            <p:cNvPr id="11" name="object 11"/>
            <p:cNvSpPr/>
            <p:nvPr/>
          </p:nvSpPr>
          <p:spPr>
            <a:xfrm>
              <a:off x="1029461" y="1639061"/>
              <a:ext cx="16230600" cy="0"/>
            </a:xfrm>
            <a:custGeom>
              <a:avLst/>
              <a:gdLst/>
              <a:ahLst/>
              <a:cxnLst/>
              <a:rect l="l" t="t" r="r" b="b"/>
              <a:pathLst>
                <a:path w="16230600" h="0">
                  <a:moveTo>
                    <a:pt x="0" y="0"/>
                  </a:moveTo>
                  <a:lnTo>
                    <a:pt x="16230600" y="0"/>
                  </a:lnTo>
                </a:path>
              </a:pathLst>
            </a:custGeom>
            <a:ln w="190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831823" y="519683"/>
              <a:ext cx="3404124" cy="1071372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0" y="0"/>
            <a:ext cx="332740" cy="6664959"/>
            <a:chOff x="0" y="0"/>
            <a:chExt cx="332740" cy="6664959"/>
          </a:xfrm>
        </p:grpSpPr>
        <p:sp>
          <p:nvSpPr>
            <p:cNvPr id="14" name="object 14"/>
            <p:cNvSpPr/>
            <p:nvPr/>
          </p:nvSpPr>
          <p:spPr>
            <a:xfrm>
              <a:off x="0" y="0"/>
              <a:ext cx="73660" cy="6193790"/>
            </a:xfrm>
            <a:custGeom>
              <a:avLst/>
              <a:gdLst/>
              <a:ahLst/>
              <a:cxnLst/>
              <a:rect l="l" t="t" r="r" b="b"/>
              <a:pathLst>
                <a:path w="73660" h="6193790">
                  <a:moveTo>
                    <a:pt x="0" y="6193536"/>
                  </a:moveTo>
                  <a:lnTo>
                    <a:pt x="73152" y="6193536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6193536"/>
                  </a:lnTo>
                  <a:close/>
                </a:path>
              </a:pathLst>
            </a:custGeom>
            <a:solidFill>
              <a:srgbClr val="8001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73152" y="0"/>
              <a:ext cx="259079" cy="6664959"/>
            </a:xfrm>
            <a:custGeom>
              <a:avLst/>
              <a:gdLst/>
              <a:ahLst/>
              <a:cxnLst/>
              <a:rect l="l" t="t" r="r" b="b"/>
              <a:pathLst>
                <a:path w="259079" h="6664959">
                  <a:moveTo>
                    <a:pt x="259079" y="0"/>
                  </a:moveTo>
                  <a:lnTo>
                    <a:pt x="0" y="0"/>
                  </a:lnTo>
                  <a:lnTo>
                    <a:pt x="0" y="6664452"/>
                  </a:lnTo>
                  <a:lnTo>
                    <a:pt x="259079" y="666445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B3A1C6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11300" y="8180527"/>
            <a:ext cx="6658609" cy="114427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33500"/>
              </a:lnSpc>
              <a:spcBef>
                <a:spcPts val="95"/>
              </a:spcBef>
            </a:pPr>
            <a:r>
              <a:rPr dirty="0" sz="2750">
                <a:solidFill>
                  <a:srgbClr val="462E89"/>
                </a:solidFill>
                <a:latin typeface="Lucida Sans Unicode"/>
                <a:cs typeface="Lucida Sans Unicode"/>
              </a:rPr>
              <a:t>A</a:t>
            </a:r>
            <a:r>
              <a:rPr dirty="0" sz="2750" spc="-6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2750" spc="70">
                <a:solidFill>
                  <a:srgbClr val="462E89"/>
                </a:solidFill>
                <a:latin typeface="Lucida Sans Unicode"/>
                <a:cs typeface="Lucida Sans Unicode"/>
              </a:rPr>
              <a:t>Wire</a:t>
            </a:r>
            <a:r>
              <a:rPr dirty="0" sz="2750" spc="-7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2750" spc="180">
                <a:solidFill>
                  <a:srgbClr val="462E89"/>
                </a:solidFill>
                <a:latin typeface="Lucida Sans Unicode"/>
                <a:cs typeface="Lucida Sans Unicode"/>
              </a:rPr>
              <a:t>and</a:t>
            </a:r>
            <a:r>
              <a:rPr dirty="0" sz="2750" spc="-6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2750" spc="50">
                <a:solidFill>
                  <a:srgbClr val="462E89"/>
                </a:solidFill>
                <a:latin typeface="Lucida Sans Unicode"/>
                <a:cs typeface="Lucida Sans Unicode"/>
              </a:rPr>
              <a:t>Wireless</a:t>
            </a:r>
            <a:r>
              <a:rPr dirty="0" sz="2750" spc="-8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2750">
                <a:solidFill>
                  <a:srgbClr val="462E89"/>
                </a:solidFill>
                <a:latin typeface="Lucida Sans Unicode"/>
                <a:cs typeface="Lucida Sans Unicode"/>
              </a:rPr>
              <a:t>Infrastructure</a:t>
            </a:r>
            <a:r>
              <a:rPr dirty="0" sz="2750" spc="-10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2750" spc="-20">
                <a:solidFill>
                  <a:srgbClr val="462E89"/>
                </a:solidFill>
                <a:latin typeface="Lucida Sans Unicode"/>
                <a:cs typeface="Lucida Sans Unicode"/>
              </a:rPr>
              <a:t>Site </a:t>
            </a:r>
            <a:r>
              <a:rPr dirty="0" sz="2750">
                <a:solidFill>
                  <a:srgbClr val="462E89"/>
                </a:solidFill>
                <a:latin typeface="Lucida Sans Unicode"/>
                <a:cs typeface="Lucida Sans Unicode"/>
              </a:rPr>
              <a:t>Solutions</a:t>
            </a:r>
            <a:r>
              <a:rPr dirty="0" sz="2750" spc="-105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2750" spc="180">
                <a:solidFill>
                  <a:srgbClr val="462E89"/>
                </a:solidFill>
                <a:latin typeface="Lucida Sans Unicode"/>
                <a:cs typeface="Lucida Sans Unicode"/>
              </a:rPr>
              <a:t>and</a:t>
            </a:r>
            <a:r>
              <a:rPr dirty="0" sz="2750" spc="-7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2750" spc="50">
                <a:solidFill>
                  <a:srgbClr val="462E89"/>
                </a:solidFill>
                <a:latin typeface="Lucida Sans Unicode"/>
                <a:cs typeface="Lucida Sans Unicode"/>
              </a:rPr>
              <a:t>Automotive</a:t>
            </a:r>
            <a:r>
              <a:rPr dirty="0" sz="2750" spc="-90">
                <a:solidFill>
                  <a:srgbClr val="462E89"/>
                </a:solidFill>
                <a:latin typeface="Lucida Sans Unicode"/>
                <a:cs typeface="Lucida Sans Unicode"/>
              </a:rPr>
              <a:t> </a:t>
            </a:r>
            <a:r>
              <a:rPr dirty="0" sz="2750" spc="160">
                <a:solidFill>
                  <a:srgbClr val="462E89"/>
                </a:solidFill>
                <a:latin typeface="Lucida Sans Unicode"/>
                <a:cs typeface="Lucida Sans Unicode"/>
              </a:rPr>
              <a:t>Company</a:t>
            </a:r>
            <a:endParaRPr sz="275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026777" y="2709545"/>
            <a:ext cx="356235" cy="326390"/>
          </a:xfrm>
          <a:custGeom>
            <a:avLst/>
            <a:gdLst/>
            <a:ahLst/>
            <a:cxnLst/>
            <a:rect l="l" t="t" r="r" b="b"/>
            <a:pathLst>
              <a:path w="356234" h="326389">
                <a:moveTo>
                  <a:pt x="178816" y="0"/>
                </a:moveTo>
                <a:lnTo>
                  <a:pt x="249078" y="11874"/>
                </a:lnTo>
                <a:lnTo>
                  <a:pt x="305816" y="47371"/>
                </a:lnTo>
                <a:lnTo>
                  <a:pt x="343249" y="100393"/>
                </a:lnTo>
                <a:lnTo>
                  <a:pt x="355726" y="164846"/>
                </a:lnTo>
                <a:lnTo>
                  <a:pt x="352607" y="197608"/>
                </a:lnTo>
                <a:lnTo>
                  <a:pt x="327652" y="255035"/>
                </a:lnTo>
                <a:lnTo>
                  <a:pt x="279149" y="299916"/>
                </a:lnTo>
                <a:lnTo>
                  <a:pt x="215626" y="323105"/>
                </a:lnTo>
                <a:lnTo>
                  <a:pt x="178816" y="326008"/>
                </a:lnTo>
                <a:lnTo>
                  <a:pt x="141190" y="323105"/>
                </a:lnTo>
                <a:lnTo>
                  <a:pt x="76749" y="299916"/>
                </a:lnTo>
                <a:lnTo>
                  <a:pt x="28074" y="255035"/>
                </a:lnTo>
                <a:lnTo>
                  <a:pt x="3119" y="197608"/>
                </a:lnTo>
                <a:lnTo>
                  <a:pt x="0" y="164846"/>
                </a:lnTo>
                <a:lnTo>
                  <a:pt x="3119" y="131202"/>
                </a:lnTo>
                <a:lnTo>
                  <a:pt x="28074" y="72441"/>
                </a:lnTo>
                <a:lnTo>
                  <a:pt x="76749" y="26681"/>
                </a:lnTo>
                <a:lnTo>
                  <a:pt x="141190" y="2972"/>
                </a:lnTo>
                <a:lnTo>
                  <a:pt x="178816" y="0"/>
                </a:lnTo>
                <a:close/>
              </a:path>
            </a:pathLst>
          </a:custGeom>
          <a:ln w="22860">
            <a:solidFill>
              <a:srgbClr val="462E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609342" y="2029586"/>
            <a:ext cx="1032510" cy="1006475"/>
          </a:xfrm>
          <a:custGeom>
            <a:avLst/>
            <a:gdLst/>
            <a:ahLst/>
            <a:cxnLst/>
            <a:rect l="l" t="t" r="r" b="b"/>
            <a:pathLst>
              <a:path w="1032510" h="1006475">
                <a:moveTo>
                  <a:pt x="518794" y="261112"/>
                </a:moveTo>
                <a:lnTo>
                  <a:pt x="475815" y="265112"/>
                </a:lnTo>
                <a:lnTo>
                  <a:pt x="436229" y="277113"/>
                </a:lnTo>
                <a:lnTo>
                  <a:pt x="400048" y="297116"/>
                </a:lnTo>
                <a:lnTo>
                  <a:pt x="367283" y="325120"/>
                </a:lnTo>
                <a:lnTo>
                  <a:pt x="340040" y="360126"/>
                </a:lnTo>
                <a:lnTo>
                  <a:pt x="320595" y="401145"/>
                </a:lnTo>
                <a:lnTo>
                  <a:pt x="308937" y="448188"/>
                </a:lnTo>
                <a:lnTo>
                  <a:pt x="305053" y="501269"/>
                </a:lnTo>
                <a:lnTo>
                  <a:pt x="308937" y="554466"/>
                </a:lnTo>
                <a:lnTo>
                  <a:pt x="320595" y="601853"/>
                </a:lnTo>
                <a:lnTo>
                  <a:pt x="340040" y="643429"/>
                </a:lnTo>
                <a:lnTo>
                  <a:pt x="367283" y="679196"/>
                </a:lnTo>
                <a:lnTo>
                  <a:pt x="400048" y="707939"/>
                </a:lnTo>
                <a:lnTo>
                  <a:pt x="436229" y="728456"/>
                </a:lnTo>
                <a:lnTo>
                  <a:pt x="475815" y="740757"/>
                </a:lnTo>
                <a:lnTo>
                  <a:pt x="518794" y="744855"/>
                </a:lnTo>
                <a:lnTo>
                  <a:pt x="561776" y="740804"/>
                </a:lnTo>
                <a:lnTo>
                  <a:pt x="601376" y="728646"/>
                </a:lnTo>
                <a:lnTo>
                  <a:pt x="637595" y="708368"/>
                </a:lnTo>
                <a:lnTo>
                  <a:pt x="670432" y="679958"/>
                </a:lnTo>
                <a:lnTo>
                  <a:pt x="697622" y="644600"/>
                </a:lnTo>
                <a:lnTo>
                  <a:pt x="717073" y="603313"/>
                </a:lnTo>
                <a:lnTo>
                  <a:pt x="728761" y="556121"/>
                </a:lnTo>
                <a:lnTo>
                  <a:pt x="732662" y="503047"/>
                </a:lnTo>
                <a:lnTo>
                  <a:pt x="728761" y="449899"/>
                </a:lnTo>
                <a:lnTo>
                  <a:pt x="717073" y="402669"/>
                </a:lnTo>
                <a:lnTo>
                  <a:pt x="697622" y="361368"/>
                </a:lnTo>
                <a:lnTo>
                  <a:pt x="670432" y="326009"/>
                </a:lnTo>
                <a:lnTo>
                  <a:pt x="637595" y="297598"/>
                </a:lnTo>
                <a:lnTo>
                  <a:pt x="601376" y="277320"/>
                </a:lnTo>
                <a:lnTo>
                  <a:pt x="561776" y="265162"/>
                </a:lnTo>
                <a:lnTo>
                  <a:pt x="518794" y="261112"/>
                </a:lnTo>
                <a:close/>
              </a:path>
              <a:path w="1032510" h="1006475">
                <a:moveTo>
                  <a:pt x="431164" y="0"/>
                </a:moveTo>
                <a:lnTo>
                  <a:pt x="481290" y="2621"/>
                </a:lnTo>
                <a:lnTo>
                  <a:pt x="528224" y="10493"/>
                </a:lnTo>
                <a:lnTo>
                  <a:pt x="571968" y="23627"/>
                </a:lnTo>
                <a:lnTo>
                  <a:pt x="612520" y="42037"/>
                </a:lnTo>
                <a:lnTo>
                  <a:pt x="649313" y="64730"/>
                </a:lnTo>
                <a:lnTo>
                  <a:pt x="681593" y="90709"/>
                </a:lnTo>
                <a:lnTo>
                  <a:pt x="709372" y="119975"/>
                </a:lnTo>
                <a:lnTo>
                  <a:pt x="732662" y="152527"/>
                </a:lnTo>
                <a:lnTo>
                  <a:pt x="732662" y="13970"/>
                </a:lnTo>
                <a:lnTo>
                  <a:pt x="1032382" y="13970"/>
                </a:lnTo>
                <a:lnTo>
                  <a:pt x="1032382" y="991997"/>
                </a:lnTo>
                <a:lnTo>
                  <a:pt x="732662" y="991997"/>
                </a:lnTo>
                <a:lnTo>
                  <a:pt x="732662" y="853567"/>
                </a:lnTo>
                <a:lnTo>
                  <a:pt x="708614" y="886045"/>
                </a:lnTo>
                <a:lnTo>
                  <a:pt x="680291" y="915273"/>
                </a:lnTo>
                <a:lnTo>
                  <a:pt x="647705" y="941238"/>
                </a:lnTo>
                <a:lnTo>
                  <a:pt x="610869" y="963930"/>
                </a:lnTo>
                <a:lnTo>
                  <a:pt x="570243" y="982339"/>
                </a:lnTo>
                <a:lnTo>
                  <a:pt x="526462" y="995473"/>
                </a:lnTo>
                <a:lnTo>
                  <a:pt x="479514" y="1003345"/>
                </a:lnTo>
                <a:lnTo>
                  <a:pt x="429387" y="1005967"/>
                </a:lnTo>
                <a:lnTo>
                  <a:pt x="382586" y="1003481"/>
                </a:lnTo>
                <a:lnTo>
                  <a:pt x="337445" y="996022"/>
                </a:lnTo>
                <a:lnTo>
                  <a:pt x="293973" y="983582"/>
                </a:lnTo>
                <a:lnTo>
                  <a:pt x="252184" y="966156"/>
                </a:lnTo>
                <a:lnTo>
                  <a:pt x="212089" y="943737"/>
                </a:lnTo>
                <a:lnTo>
                  <a:pt x="174492" y="916779"/>
                </a:lnTo>
                <a:lnTo>
                  <a:pt x="140187" y="885597"/>
                </a:lnTo>
                <a:lnTo>
                  <a:pt x="109174" y="850203"/>
                </a:lnTo>
                <a:lnTo>
                  <a:pt x="81452" y="810608"/>
                </a:lnTo>
                <a:lnTo>
                  <a:pt x="57022" y="766826"/>
                </a:lnTo>
                <a:lnTo>
                  <a:pt x="36510" y="719444"/>
                </a:lnTo>
                <a:lnTo>
                  <a:pt x="20546" y="669198"/>
                </a:lnTo>
                <a:lnTo>
                  <a:pt x="9135" y="616087"/>
                </a:lnTo>
                <a:lnTo>
                  <a:pt x="2284" y="560110"/>
                </a:lnTo>
                <a:lnTo>
                  <a:pt x="0" y="501269"/>
                </a:lnTo>
                <a:lnTo>
                  <a:pt x="2284" y="442458"/>
                </a:lnTo>
                <a:lnTo>
                  <a:pt x="9135" y="386580"/>
                </a:lnTo>
                <a:lnTo>
                  <a:pt x="20546" y="333641"/>
                </a:lnTo>
                <a:lnTo>
                  <a:pt x="36510" y="283645"/>
                </a:lnTo>
                <a:lnTo>
                  <a:pt x="57022" y="236601"/>
                </a:lnTo>
                <a:lnTo>
                  <a:pt x="81452" y="193136"/>
                </a:lnTo>
                <a:lnTo>
                  <a:pt x="109174" y="153878"/>
                </a:lnTo>
                <a:lnTo>
                  <a:pt x="140187" y="118826"/>
                </a:lnTo>
                <a:lnTo>
                  <a:pt x="174492" y="87980"/>
                </a:lnTo>
                <a:lnTo>
                  <a:pt x="212089" y="61341"/>
                </a:lnTo>
                <a:lnTo>
                  <a:pt x="252247" y="39258"/>
                </a:lnTo>
                <a:lnTo>
                  <a:pt x="294233" y="22082"/>
                </a:lnTo>
                <a:lnTo>
                  <a:pt x="338048" y="9814"/>
                </a:lnTo>
                <a:lnTo>
                  <a:pt x="383692" y="2453"/>
                </a:lnTo>
                <a:lnTo>
                  <a:pt x="431164" y="0"/>
                </a:lnTo>
                <a:close/>
              </a:path>
            </a:pathLst>
          </a:custGeom>
          <a:ln w="22860">
            <a:solidFill>
              <a:srgbClr val="462E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97878" y="1791207"/>
            <a:ext cx="2230120" cy="1244600"/>
          </a:xfrm>
          <a:custGeom>
            <a:avLst/>
            <a:gdLst/>
            <a:ahLst/>
            <a:cxnLst/>
            <a:rect l="l" t="t" r="r" b="b"/>
            <a:pathLst>
              <a:path w="2230120" h="1244600">
                <a:moveTo>
                  <a:pt x="1721485" y="497713"/>
                </a:moveTo>
                <a:lnTo>
                  <a:pt x="1679547" y="501614"/>
                </a:lnTo>
                <a:lnTo>
                  <a:pt x="1641348" y="513302"/>
                </a:lnTo>
                <a:lnTo>
                  <a:pt x="1606863" y="532753"/>
                </a:lnTo>
                <a:lnTo>
                  <a:pt x="1576070" y="559943"/>
                </a:lnTo>
                <a:lnTo>
                  <a:pt x="1550753" y="594639"/>
                </a:lnTo>
                <a:lnTo>
                  <a:pt x="1532699" y="636444"/>
                </a:lnTo>
                <a:lnTo>
                  <a:pt x="1521884" y="685369"/>
                </a:lnTo>
                <a:lnTo>
                  <a:pt x="1518285" y="741426"/>
                </a:lnTo>
                <a:lnTo>
                  <a:pt x="1521835" y="796716"/>
                </a:lnTo>
                <a:lnTo>
                  <a:pt x="1532493" y="845232"/>
                </a:lnTo>
                <a:lnTo>
                  <a:pt x="1550271" y="886962"/>
                </a:lnTo>
                <a:lnTo>
                  <a:pt x="1575180" y="921893"/>
                </a:lnTo>
                <a:lnTo>
                  <a:pt x="1605470" y="949489"/>
                </a:lnTo>
                <a:lnTo>
                  <a:pt x="1639379" y="969216"/>
                </a:lnTo>
                <a:lnTo>
                  <a:pt x="1676907" y="981061"/>
                </a:lnTo>
                <a:lnTo>
                  <a:pt x="1718055" y="985012"/>
                </a:lnTo>
                <a:lnTo>
                  <a:pt x="1759418" y="981061"/>
                </a:lnTo>
                <a:lnTo>
                  <a:pt x="1797589" y="969216"/>
                </a:lnTo>
                <a:lnTo>
                  <a:pt x="1832570" y="949489"/>
                </a:lnTo>
                <a:lnTo>
                  <a:pt x="1864360" y="921893"/>
                </a:lnTo>
                <a:lnTo>
                  <a:pt x="1890843" y="886962"/>
                </a:lnTo>
                <a:lnTo>
                  <a:pt x="1909730" y="845232"/>
                </a:lnTo>
                <a:lnTo>
                  <a:pt x="1921045" y="796716"/>
                </a:lnTo>
                <a:lnTo>
                  <a:pt x="1924812" y="741426"/>
                </a:lnTo>
                <a:lnTo>
                  <a:pt x="1921144" y="686061"/>
                </a:lnTo>
                <a:lnTo>
                  <a:pt x="1910143" y="637508"/>
                </a:lnTo>
                <a:lnTo>
                  <a:pt x="1891807" y="595764"/>
                </a:lnTo>
                <a:lnTo>
                  <a:pt x="1866138" y="560832"/>
                </a:lnTo>
                <a:lnTo>
                  <a:pt x="1835088" y="533235"/>
                </a:lnTo>
                <a:lnTo>
                  <a:pt x="1800621" y="513508"/>
                </a:lnTo>
                <a:lnTo>
                  <a:pt x="1762750" y="501663"/>
                </a:lnTo>
                <a:lnTo>
                  <a:pt x="1721485" y="497713"/>
                </a:lnTo>
                <a:close/>
              </a:path>
              <a:path w="2230120" h="1244600">
                <a:moveTo>
                  <a:pt x="1721485" y="238378"/>
                </a:moveTo>
                <a:lnTo>
                  <a:pt x="1777888" y="240832"/>
                </a:lnTo>
                <a:lnTo>
                  <a:pt x="1832035" y="248193"/>
                </a:lnTo>
                <a:lnTo>
                  <a:pt x="1883928" y="260461"/>
                </a:lnTo>
                <a:lnTo>
                  <a:pt x="1933564" y="277637"/>
                </a:lnTo>
                <a:lnTo>
                  <a:pt x="1980946" y="299720"/>
                </a:lnTo>
                <a:lnTo>
                  <a:pt x="2025234" y="326391"/>
                </a:lnTo>
                <a:lnTo>
                  <a:pt x="2065597" y="357335"/>
                </a:lnTo>
                <a:lnTo>
                  <a:pt x="2102039" y="392559"/>
                </a:lnTo>
                <a:lnTo>
                  <a:pt x="2134569" y="432068"/>
                </a:lnTo>
                <a:lnTo>
                  <a:pt x="2163191" y="475869"/>
                </a:lnTo>
                <a:lnTo>
                  <a:pt x="2183554" y="515145"/>
                </a:lnTo>
                <a:lnTo>
                  <a:pt x="2200199" y="556401"/>
                </a:lnTo>
                <a:lnTo>
                  <a:pt x="2213133" y="599646"/>
                </a:lnTo>
                <a:lnTo>
                  <a:pt x="2222363" y="644891"/>
                </a:lnTo>
                <a:lnTo>
                  <a:pt x="2227896" y="692148"/>
                </a:lnTo>
                <a:lnTo>
                  <a:pt x="2229739" y="741426"/>
                </a:lnTo>
                <a:lnTo>
                  <a:pt x="2227865" y="790659"/>
                </a:lnTo>
                <a:lnTo>
                  <a:pt x="2222246" y="837898"/>
                </a:lnTo>
                <a:lnTo>
                  <a:pt x="2212879" y="883142"/>
                </a:lnTo>
                <a:lnTo>
                  <a:pt x="2199767" y="926385"/>
                </a:lnTo>
                <a:lnTo>
                  <a:pt x="2182907" y="967624"/>
                </a:lnTo>
                <a:lnTo>
                  <a:pt x="2162302" y="1006856"/>
                </a:lnTo>
                <a:lnTo>
                  <a:pt x="2133361" y="1050656"/>
                </a:lnTo>
                <a:lnTo>
                  <a:pt x="2100488" y="1090165"/>
                </a:lnTo>
                <a:lnTo>
                  <a:pt x="2063683" y="1125389"/>
                </a:lnTo>
                <a:lnTo>
                  <a:pt x="2022947" y="1156333"/>
                </a:lnTo>
                <a:lnTo>
                  <a:pt x="1978278" y="1183005"/>
                </a:lnTo>
                <a:lnTo>
                  <a:pt x="1930562" y="1205087"/>
                </a:lnTo>
                <a:lnTo>
                  <a:pt x="1880682" y="1222263"/>
                </a:lnTo>
                <a:lnTo>
                  <a:pt x="1828637" y="1234531"/>
                </a:lnTo>
                <a:lnTo>
                  <a:pt x="1774428" y="1241892"/>
                </a:lnTo>
                <a:lnTo>
                  <a:pt x="1718055" y="1244346"/>
                </a:lnTo>
                <a:lnTo>
                  <a:pt x="1661696" y="1241892"/>
                </a:lnTo>
                <a:lnTo>
                  <a:pt x="1607671" y="1234531"/>
                </a:lnTo>
                <a:lnTo>
                  <a:pt x="1555969" y="1222263"/>
                </a:lnTo>
                <a:lnTo>
                  <a:pt x="1506577" y="1205087"/>
                </a:lnTo>
                <a:lnTo>
                  <a:pt x="1459484" y="1183005"/>
                </a:lnTo>
                <a:lnTo>
                  <a:pt x="1415563" y="1156365"/>
                </a:lnTo>
                <a:lnTo>
                  <a:pt x="1375550" y="1125519"/>
                </a:lnTo>
                <a:lnTo>
                  <a:pt x="1339450" y="1090467"/>
                </a:lnTo>
                <a:lnTo>
                  <a:pt x="1307270" y="1051209"/>
                </a:lnTo>
                <a:lnTo>
                  <a:pt x="1279017" y="1007745"/>
                </a:lnTo>
                <a:lnTo>
                  <a:pt x="1258930" y="968703"/>
                </a:lnTo>
                <a:lnTo>
                  <a:pt x="1242488" y="927523"/>
                </a:lnTo>
                <a:lnTo>
                  <a:pt x="1229693" y="884205"/>
                </a:lnTo>
                <a:lnTo>
                  <a:pt x="1220549" y="838750"/>
                </a:lnTo>
                <a:lnTo>
                  <a:pt x="1215061" y="791157"/>
                </a:lnTo>
                <a:lnTo>
                  <a:pt x="1213230" y="741426"/>
                </a:lnTo>
                <a:lnTo>
                  <a:pt x="1215083" y="692148"/>
                </a:lnTo>
                <a:lnTo>
                  <a:pt x="1220639" y="644891"/>
                </a:lnTo>
                <a:lnTo>
                  <a:pt x="1229899" y="599646"/>
                </a:lnTo>
                <a:lnTo>
                  <a:pt x="1242864" y="556401"/>
                </a:lnTo>
                <a:lnTo>
                  <a:pt x="1259533" y="515145"/>
                </a:lnTo>
                <a:lnTo>
                  <a:pt x="1279905" y="475869"/>
                </a:lnTo>
                <a:lnTo>
                  <a:pt x="1308478" y="432068"/>
                </a:lnTo>
                <a:lnTo>
                  <a:pt x="1341002" y="392559"/>
                </a:lnTo>
                <a:lnTo>
                  <a:pt x="1377463" y="357335"/>
                </a:lnTo>
                <a:lnTo>
                  <a:pt x="1417850" y="326391"/>
                </a:lnTo>
                <a:lnTo>
                  <a:pt x="1462151" y="299720"/>
                </a:lnTo>
                <a:lnTo>
                  <a:pt x="1509531" y="277637"/>
                </a:lnTo>
                <a:lnTo>
                  <a:pt x="1559160" y="260461"/>
                </a:lnTo>
                <a:lnTo>
                  <a:pt x="1611033" y="248193"/>
                </a:lnTo>
                <a:lnTo>
                  <a:pt x="1665143" y="240832"/>
                </a:lnTo>
                <a:lnTo>
                  <a:pt x="1721485" y="238378"/>
                </a:lnTo>
                <a:close/>
              </a:path>
              <a:path w="2230120" h="1244600">
                <a:moveTo>
                  <a:pt x="0" y="0"/>
                </a:moveTo>
                <a:lnTo>
                  <a:pt x="339978" y="0"/>
                </a:lnTo>
                <a:lnTo>
                  <a:pt x="578357" y="515239"/>
                </a:lnTo>
                <a:lnTo>
                  <a:pt x="814959" y="0"/>
                </a:lnTo>
                <a:lnTo>
                  <a:pt x="1151381" y="0"/>
                </a:lnTo>
                <a:lnTo>
                  <a:pt x="725551" y="823722"/>
                </a:lnTo>
                <a:lnTo>
                  <a:pt x="725551" y="1230376"/>
                </a:lnTo>
                <a:lnTo>
                  <a:pt x="425830" y="1230376"/>
                </a:lnTo>
                <a:lnTo>
                  <a:pt x="425830" y="823722"/>
                </a:lnTo>
                <a:lnTo>
                  <a:pt x="0" y="0"/>
                </a:lnTo>
                <a:close/>
              </a:path>
            </a:pathLst>
          </a:custGeom>
          <a:ln w="22860">
            <a:solidFill>
              <a:srgbClr val="462E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779129" y="2043557"/>
            <a:ext cx="974725" cy="988694"/>
          </a:xfrm>
          <a:custGeom>
            <a:avLst/>
            <a:gdLst/>
            <a:ahLst/>
            <a:cxnLst/>
            <a:rect l="l" t="t" r="r" b="b"/>
            <a:pathLst>
              <a:path w="974725" h="988694">
                <a:moveTo>
                  <a:pt x="0" y="0"/>
                </a:moveTo>
                <a:lnTo>
                  <a:pt x="297942" y="0"/>
                </a:lnTo>
                <a:lnTo>
                  <a:pt x="297942" y="531114"/>
                </a:lnTo>
                <a:lnTo>
                  <a:pt x="301111" y="577429"/>
                </a:lnTo>
                <a:lnTo>
                  <a:pt x="310626" y="618267"/>
                </a:lnTo>
                <a:lnTo>
                  <a:pt x="326499" y="653629"/>
                </a:lnTo>
                <a:lnTo>
                  <a:pt x="376344" y="707330"/>
                </a:lnTo>
                <a:lnTo>
                  <a:pt x="444646" y="734484"/>
                </a:lnTo>
                <a:lnTo>
                  <a:pt x="485394" y="737870"/>
                </a:lnTo>
                <a:lnTo>
                  <a:pt x="526919" y="734484"/>
                </a:lnTo>
                <a:lnTo>
                  <a:pt x="563848" y="724312"/>
                </a:lnTo>
                <a:lnTo>
                  <a:pt x="623824" y="683514"/>
                </a:lnTo>
                <a:lnTo>
                  <a:pt x="662003" y="618267"/>
                </a:lnTo>
                <a:lnTo>
                  <a:pt x="671562" y="577429"/>
                </a:lnTo>
                <a:lnTo>
                  <a:pt x="674751" y="531114"/>
                </a:lnTo>
                <a:lnTo>
                  <a:pt x="674751" y="0"/>
                </a:lnTo>
                <a:lnTo>
                  <a:pt x="974344" y="0"/>
                </a:lnTo>
                <a:lnTo>
                  <a:pt x="974344" y="978026"/>
                </a:lnTo>
                <a:lnTo>
                  <a:pt x="674751" y="978026"/>
                </a:lnTo>
                <a:lnTo>
                  <a:pt x="674751" y="844803"/>
                </a:lnTo>
                <a:lnTo>
                  <a:pt x="649888" y="875615"/>
                </a:lnTo>
                <a:lnTo>
                  <a:pt x="621014" y="903271"/>
                </a:lnTo>
                <a:lnTo>
                  <a:pt x="588115" y="927760"/>
                </a:lnTo>
                <a:lnTo>
                  <a:pt x="551179" y="949071"/>
                </a:lnTo>
                <a:lnTo>
                  <a:pt x="511101" y="966333"/>
                </a:lnTo>
                <a:lnTo>
                  <a:pt x="468963" y="978677"/>
                </a:lnTo>
                <a:lnTo>
                  <a:pt x="424753" y="986093"/>
                </a:lnTo>
                <a:lnTo>
                  <a:pt x="378460" y="988568"/>
                </a:lnTo>
                <a:lnTo>
                  <a:pt x="324074" y="985446"/>
                </a:lnTo>
                <a:lnTo>
                  <a:pt x="272938" y="976074"/>
                </a:lnTo>
                <a:lnTo>
                  <a:pt x="225065" y="960439"/>
                </a:lnTo>
                <a:lnTo>
                  <a:pt x="180467" y="938529"/>
                </a:lnTo>
                <a:lnTo>
                  <a:pt x="139934" y="910786"/>
                </a:lnTo>
                <a:lnTo>
                  <a:pt x="104235" y="877458"/>
                </a:lnTo>
                <a:lnTo>
                  <a:pt x="73346" y="838535"/>
                </a:lnTo>
                <a:lnTo>
                  <a:pt x="47244" y="794003"/>
                </a:lnTo>
                <a:lnTo>
                  <a:pt x="30236" y="754805"/>
                </a:lnTo>
                <a:lnTo>
                  <a:pt x="17007" y="712949"/>
                </a:lnTo>
                <a:lnTo>
                  <a:pt x="7559" y="668429"/>
                </a:lnTo>
                <a:lnTo>
                  <a:pt x="1889" y="621239"/>
                </a:lnTo>
                <a:lnTo>
                  <a:pt x="0" y="571373"/>
                </a:lnTo>
                <a:lnTo>
                  <a:pt x="0" y="0"/>
                </a:lnTo>
                <a:close/>
              </a:path>
            </a:pathLst>
          </a:custGeom>
          <a:ln w="22860">
            <a:solidFill>
              <a:srgbClr val="462E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859276" y="2033142"/>
            <a:ext cx="972819" cy="988694"/>
          </a:xfrm>
          <a:custGeom>
            <a:avLst/>
            <a:gdLst/>
            <a:ahLst/>
            <a:cxnLst/>
            <a:rect l="l" t="t" r="r" b="b"/>
            <a:pathLst>
              <a:path w="972820" h="988694">
                <a:moveTo>
                  <a:pt x="595884" y="0"/>
                </a:moveTo>
                <a:lnTo>
                  <a:pt x="651181" y="3090"/>
                </a:lnTo>
                <a:lnTo>
                  <a:pt x="702643" y="12361"/>
                </a:lnTo>
                <a:lnTo>
                  <a:pt x="750268" y="27813"/>
                </a:lnTo>
                <a:lnTo>
                  <a:pt x="794051" y="49445"/>
                </a:lnTo>
                <a:lnTo>
                  <a:pt x="833988" y="77258"/>
                </a:lnTo>
                <a:lnTo>
                  <a:pt x="870076" y="111251"/>
                </a:lnTo>
                <a:lnTo>
                  <a:pt x="897274" y="144740"/>
                </a:lnTo>
                <a:lnTo>
                  <a:pt x="920300" y="181632"/>
                </a:lnTo>
                <a:lnTo>
                  <a:pt x="939150" y="221926"/>
                </a:lnTo>
                <a:lnTo>
                  <a:pt x="953818" y="265618"/>
                </a:lnTo>
                <a:lnTo>
                  <a:pt x="964301" y="312708"/>
                </a:lnTo>
                <a:lnTo>
                  <a:pt x="970594" y="363191"/>
                </a:lnTo>
                <a:lnTo>
                  <a:pt x="972693" y="417067"/>
                </a:lnTo>
                <a:lnTo>
                  <a:pt x="972693" y="988440"/>
                </a:lnTo>
                <a:lnTo>
                  <a:pt x="674751" y="988440"/>
                </a:lnTo>
                <a:lnTo>
                  <a:pt x="674751" y="457326"/>
                </a:lnTo>
                <a:lnTo>
                  <a:pt x="671562" y="411011"/>
                </a:lnTo>
                <a:lnTo>
                  <a:pt x="662003" y="370173"/>
                </a:lnTo>
                <a:lnTo>
                  <a:pt x="646086" y="334811"/>
                </a:lnTo>
                <a:lnTo>
                  <a:pt x="596274" y="281164"/>
                </a:lnTo>
                <a:lnTo>
                  <a:pt x="527937" y="253974"/>
                </a:lnTo>
                <a:lnTo>
                  <a:pt x="487172" y="250571"/>
                </a:lnTo>
                <a:lnTo>
                  <a:pt x="446406" y="253974"/>
                </a:lnTo>
                <a:lnTo>
                  <a:pt x="378069" y="281164"/>
                </a:lnTo>
                <a:lnTo>
                  <a:pt x="328257" y="334811"/>
                </a:lnTo>
                <a:lnTo>
                  <a:pt x="312340" y="370173"/>
                </a:lnTo>
                <a:lnTo>
                  <a:pt x="302781" y="411011"/>
                </a:lnTo>
                <a:lnTo>
                  <a:pt x="299593" y="457326"/>
                </a:lnTo>
                <a:lnTo>
                  <a:pt x="299593" y="988440"/>
                </a:lnTo>
                <a:lnTo>
                  <a:pt x="0" y="988440"/>
                </a:lnTo>
                <a:lnTo>
                  <a:pt x="0" y="10413"/>
                </a:lnTo>
                <a:lnTo>
                  <a:pt x="299593" y="10413"/>
                </a:lnTo>
                <a:lnTo>
                  <a:pt x="299593" y="140207"/>
                </a:lnTo>
                <a:lnTo>
                  <a:pt x="324405" y="109440"/>
                </a:lnTo>
                <a:lnTo>
                  <a:pt x="353123" y="82089"/>
                </a:lnTo>
                <a:lnTo>
                  <a:pt x="385746" y="58144"/>
                </a:lnTo>
                <a:lnTo>
                  <a:pt x="422275" y="37591"/>
                </a:lnTo>
                <a:lnTo>
                  <a:pt x="462063" y="21163"/>
                </a:lnTo>
                <a:lnTo>
                  <a:pt x="504269" y="9413"/>
                </a:lnTo>
                <a:lnTo>
                  <a:pt x="548880" y="2355"/>
                </a:lnTo>
                <a:lnTo>
                  <a:pt x="595884" y="0"/>
                </a:lnTo>
                <a:close/>
              </a:path>
            </a:pathLst>
          </a:custGeom>
          <a:ln w="22860">
            <a:solidFill>
              <a:srgbClr val="462E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84962" y="1791207"/>
            <a:ext cx="951865" cy="1230630"/>
          </a:xfrm>
          <a:custGeom>
            <a:avLst/>
            <a:gdLst/>
            <a:ahLst/>
            <a:cxnLst/>
            <a:rect l="l" t="t" r="r" b="b"/>
            <a:pathLst>
              <a:path w="951865" h="1230630">
                <a:moveTo>
                  <a:pt x="0" y="0"/>
                </a:moveTo>
                <a:lnTo>
                  <a:pt x="951712" y="0"/>
                </a:lnTo>
                <a:lnTo>
                  <a:pt x="951712" y="240157"/>
                </a:lnTo>
                <a:lnTo>
                  <a:pt x="625678" y="240157"/>
                </a:lnTo>
                <a:lnTo>
                  <a:pt x="625678" y="1230376"/>
                </a:lnTo>
                <a:lnTo>
                  <a:pt x="325983" y="1230376"/>
                </a:lnTo>
                <a:lnTo>
                  <a:pt x="325983" y="240157"/>
                </a:lnTo>
                <a:lnTo>
                  <a:pt x="0" y="240157"/>
                </a:lnTo>
                <a:lnTo>
                  <a:pt x="0" y="0"/>
                </a:lnTo>
                <a:close/>
              </a:path>
            </a:pathLst>
          </a:custGeom>
          <a:ln w="22859">
            <a:solidFill>
              <a:srgbClr val="462E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0039095" y="1747392"/>
            <a:ext cx="324485" cy="839469"/>
          </a:xfrm>
          <a:custGeom>
            <a:avLst/>
            <a:gdLst/>
            <a:ahLst/>
            <a:cxnLst/>
            <a:rect l="l" t="t" r="r" b="b"/>
            <a:pathLst>
              <a:path w="324484" h="839469">
                <a:moveTo>
                  <a:pt x="0" y="0"/>
                </a:moveTo>
                <a:lnTo>
                  <a:pt x="324230" y="0"/>
                </a:lnTo>
                <a:lnTo>
                  <a:pt x="289178" y="839470"/>
                </a:lnTo>
                <a:lnTo>
                  <a:pt x="35051" y="839470"/>
                </a:lnTo>
                <a:lnTo>
                  <a:pt x="0" y="0"/>
                </a:lnTo>
                <a:close/>
              </a:path>
            </a:pathLst>
          </a:custGeom>
          <a:ln w="22859">
            <a:solidFill>
              <a:srgbClr val="462E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040376" y="1724660"/>
            <a:ext cx="969644" cy="1297305"/>
          </a:xfrm>
          <a:custGeom>
            <a:avLst/>
            <a:gdLst/>
            <a:ahLst/>
            <a:cxnLst/>
            <a:rect l="l" t="t" r="r" b="b"/>
            <a:pathLst>
              <a:path w="969645" h="1297305">
                <a:moveTo>
                  <a:pt x="0" y="0"/>
                </a:moveTo>
                <a:lnTo>
                  <a:pt x="299593" y="0"/>
                </a:lnTo>
                <a:lnTo>
                  <a:pt x="299593" y="716788"/>
                </a:lnTo>
                <a:lnTo>
                  <a:pt x="595884" y="318897"/>
                </a:lnTo>
                <a:lnTo>
                  <a:pt x="965581" y="318897"/>
                </a:lnTo>
                <a:lnTo>
                  <a:pt x="559053" y="809625"/>
                </a:lnTo>
                <a:lnTo>
                  <a:pt x="969137" y="1296924"/>
                </a:lnTo>
                <a:lnTo>
                  <a:pt x="597535" y="1296924"/>
                </a:lnTo>
                <a:lnTo>
                  <a:pt x="299593" y="886841"/>
                </a:lnTo>
                <a:lnTo>
                  <a:pt x="299593" y="1296924"/>
                </a:lnTo>
                <a:lnTo>
                  <a:pt x="0" y="1296924"/>
                </a:lnTo>
                <a:lnTo>
                  <a:pt x="0" y="0"/>
                </a:lnTo>
                <a:close/>
              </a:path>
            </a:pathLst>
          </a:custGeom>
          <a:ln w="22860">
            <a:solidFill>
              <a:srgbClr val="462E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487932" y="1724660"/>
            <a:ext cx="972819" cy="1297305"/>
          </a:xfrm>
          <a:custGeom>
            <a:avLst/>
            <a:gdLst/>
            <a:ahLst/>
            <a:cxnLst/>
            <a:rect l="l" t="t" r="r" b="b"/>
            <a:pathLst>
              <a:path w="972819" h="1297305">
                <a:moveTo>
                  <a:pt x="0" y="0"/>
                </a:moveTo>
                <a:lnTo>
                  <a:pt x="299593" y="0"/>
                </a:lnTo>
                <a:lnTo>
                  <a:pt x="299593" y="450342"/>
                </a:lnTo>
                <a:lnTo>
                  <a:pt x="324504" y="419598"/>
                </a:lnTo>
                <a:lnTo>
                  <a:pt x="353536" y="392128"/>
                </a:lnTo>
                <a:lnTo>
                  <a:pt x="386711" y="367920"/>
                </a:lnTo>
                <a:lnTo>
                  <a:pt x="424053" y="346964"/>
                </a:lnTo>
                <a:lnTo>
                  <a:pt x="464698" y="330128"/>
                </a:lnTo>
                <a:lnTo>
                  <a:pt x="507761" y="318103"/>
                </a:lnTo>
                <a:lnTo>
                  <a:pt x="553229" y="310888"/>
                </a:lnTo>
                <a:lnTo>
                  <a:pt x="601091" y="308483"/>
                </a:lnTo>
                <a:lnTo>
                  <a:pt x="655318" y="311573"/>
                </a:lnTo>
                <a:lnTo>
                  <a:pt x="705856" y="320844"/>
                </a:lnTo>
                <a:lnTo>
                  <a:pt x="752697" y="336296"/>
                </a:lnTo>
                <a:lnTo>
                  <a:pt x="795833" y="357928"/>
                </a:lnTo>
                <a:lnTo>
                  <a:pt x="835259" y="385741"/>
                </a:lnTo>
                <a:lnTo>
                  <a:pt x="870966" y="419735"/>
                </a:lnTo>
                <a:lnTo>
                  <a:pt x="897954" y="453223"/>
                </a:lnTo>
                <a:lnTo>
                  <a:pt x="920791" y="490115"/>
                </a:lnTo>
                <a:lnTo>
                  <a:pt x="939476" y="530409"/>
                </a:lnTo>
                <a:lnTo>
                  <a:pt x="954008" y="574101"/>
                </a:lnTo>
                <a:lnTo>
                  <a:pt x="964388" y="621191"/>
                </a:lnTo>
                <a:lnTo>
                  <a:pt x="970616" y="671674"/>
                </a:lnTo>
                <a:lnTo>
                  <a:pt x="972693" y="725551"/>
                </a:lnTo>
                <a:lnTo>
                  <a:pt x="972693" y="1296924"/>
                </a:lnTo>
                <a:lnTo>
                  <a:pt x="674751" y="1296924"/>
                </a:lnTo>
                <a:lnTo>
                  <a:pt x="674751" y="765810"/>
                </a:lnTo>
                <a:lnTo>
                  <a:pt x="671562" y="719494"/>
                </a:lnTo>
                <a:lnTo>
                  <a:pt x="662003" y="678656"/>
                </a:lnTo>
                <a:lnTo>
                  <a:pt x="646086" y="643294"/>
                </a:lnTo>
                <a:lnTo>
                  <a:pt x="596274" y="589647"/>
                </a:lnTo>
                <a:lnTo>
                  <a:pt x="527937" y="562457"/>
                </a:lnTo>
                <a:lnTo>
                  <a:pt x="487172" y="559054"/>
                </a:lnTo>
                <a:lnTo>
                  <a:pt x="446406" y="562457"/>
                </a:lnTo>
                <a:lnTo>
                  <a:pt x="378069" y="589647"/>
                </a:lnTo>
                <a:lnTo>
                  <a:pt x="328257" y="643294"/>
                </a:lnTo>
                <a:lnTo>
                  <a:pt x="312340" y="678656"/>
                </a:lnTo>
                <a:lnTo>
                  <a:pt x="302781" y="719494"/>
                </a:lnTo>
                <a:lnTo>
                  <a:pt x="299593" y="765810"/>
                </a:lnTo>
                <a:lnTo>
                  <a:pt x="299593" y="1296924"/>
                </a:lnTo>
                <a:lnTo>
                  <a:pt x="0" y="1296924"/>
                </a:lnTo>
                <a:lnTo>
                  <a:pt x="0" y="0"/>
                </a:lnTo>
                <a:close/>
              </a:path>
            </a:pathLst>
          </a:custGeom>
          <a:ln w="22860">
            <a:solidFill>
              <a:srgbClr val="462E89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72800" y="-1"/>
            <a:ext cx="7315200" cy="1028699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993900"/>
          </a:xfrm>
          <a:custGeom>
            <a:avLst/>
            <a:gdLst/>
            <a:ahLst/>
            <a:cxnLst/>
            <a:rect l="l" t="t" r="r" b="b"/>
            <a:pathLst>
              <a:path w="18288000" h="1993900">
                <a:moveTo>
                  <a:pt x="18288000" y="0"/>
                </a:moveTo>
                <a:lnTo>
                  <a:pt x="0" y="0"/>
                </a:lnTo>
                <a:lnTo>
                  <a:pt x="0" y="1993392"/>
                </a:lnTo>
                <a:lnTo>
                  <a:pt x="18288000" y="1993392"/>
                </a:lnTo>
                <a:lnTo>
                  <a:pt x="18288000" y="0"/>
                </a:lnTo>
                <a:close/>
              </a:path>
            </a:pathLst>
          </a:custGeom>
          <a:solidFill>
            <a:srgbClr val="462E8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959602" y="2629661"/>
            <a:ext cx="0" cy="6629400"/>
          </a:xfrm>
          <a:custGeom>
            <a:avLst/>
            <a:gdLst/>
            <a:ahLst/>
            <a:cxnLst/>
            <a:rect l="l" t="t" r="r" b="b"/>
            <a:pathLst>
              <a:path w="0" h="6629400">
                <a:moveTo>
                  <a:pt x="0" y="0"/>
                </a:moveTo>
                <a:lnTo>
                  <a:pt x="0" y="6629400"/>
                </a:lnTo>
              </a:path>
            </a:pathLst>
          </a:custGeom>
          <a:ln w="19050">
            <a:solidFill>
              <a:srgbClr val="6B569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416790" y="2629661"/>
            <a:ext cx="0" cy="6629400"/>
          </a:xfrm>
          <a:custGeom>
            <a:avLst/>
            <a:gdLst/>
            <a:ahLst/>
            <a:cxnLst/>
            <a:rect l="l" t="t" r="r" b="b"/>
            <a:pathLst>
              <a:path w="0" h="6629400">
                <a:moveTo>
                  <a:pt x="0" y="0"/>
                </a:moveTo>
                <a:lnTo>
                  <a:pt x="0" y="6629400"/>
                </a:lnTo>
              </a:path>
            </a:pathLst>
          </a:custGeom>
          <a:ln w="19050">
            <a:solidFill>
              <a:srgbClr val="6B569E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2168" y="2904744"/>
            <a:ext cx="2561844" cy="103631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53183" y="4158996"/>
            <a:ext cx="1580388" cy="74066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06367" y="9054817"/>
            <a:ext cx="1944624" cy="70171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03120" y="8395716"/>
            <a:ext cx="1772411" cy="61112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61182" y="4030979"/>
            <a:ext cx="1054833" cy="131701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34340" y="8599931"/>
            <a:ext cx="1229868" cy="122834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175759" y="5548884"/>
            <a:ext cx="1475232" cy="58064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43127" y="7716011"/>
            <a:ext cx="2350008" cy="57302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878579" y="7772400"/>
            <a:ext cx="1886712" cy="68732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970020" y="6406896"/>
            <a:ext cx="1886712" cy="955547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69310" y="6751230"/>
            <a:ext cx="1484676" cy="404487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575303" y="3127248"/>
            <a:ext cx="1693164" cy="489203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293620" y="5844540"/>
            <a:ext cx="1917192" cy="926591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43127" y="5329428"/>
            <a:ext cx="1588008" cy="1040646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82168" y="4160520"/>
            <a:ext cx="893063" cy="893063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540252" y="3941064"/>
            <a:ext cx="1141476" cy="882396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705100" y="7246619"/>
            <a:ext cx="1170431" cy="233171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906254" y="2631948"/>
            <a:ext cx="1734770" cy="384947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853183" y="9282683"/>
            <a:ext cx="1650492" cy="615696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3008863" y="5469100"/>
            <a:ext cx="1156715" cy="764471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2579499" y="5137592"/>
            <a:ext cx="945915" cy="354613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495774" y="3152157"/>
            <a:ext cx="1542965" cy="547717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6510528" y="4189476"/>
            <a:ext cx="1034796" cy="1306494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8206740" y="3358896"/>
            <a:ext cx="1874520" cy="1248155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0491216" y="4485132"/>
            <a:ext cx="2036064" cy="1269491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6708647" y="6902195"/>
            <a:ext cx="1220724" cy="1386839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8357616" y="4646676"/>
            <a:ext cx="1830324" cy="682751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6551676" y="5666232"/>
            <a:ext cx="1534668" cy="1534668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6259517" y="9114935"/>
            <a:ext cx="2298817" cy="433523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9898380" y="3127248"/>
            <a:ext cx="2246376" cy="489203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8830506" y="6073370"/>
            <a:ext cx="1487708" cy="685295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10498835" y="5890259"/>
            <a:ext cx="1551431" cy="1586483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8673083" y="7716011"/>
            <a:ext cx="1933575" cy="434339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12791382" y="3982234"/>
            <a:ext cx="1487708" cy="684155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5756636" y="3119627"/>
            <a:ext cx="2290571" cy="673608"/>
          </a:xfrm>
          <a:prstGeom prst="rect">
            <a:avLst/>
          </a:prstGeom>
        </p:spPr>
      </p:pic>
      <p:grpSp>
        <p:nvGrpSpPr>
          <p:cNvPr id="40" name="object 40"/>
          <p:cNvGrpSpPr/>
          <p:nvPr/>
        </p:nvGrpSpPr>
        <p:grpSpPr>
          <a:xfrm>
            <a:off x="12923519" y="4503420"/>
            <a:ext cx="3176270" cy="1960245"/>
            <a:chOff x="12923519" y="4503420"/>
            <a:chExt cx="3176270" cy="1960245"/>
          </a:xfrm>
        </p:grpSpPr>
        <p:pic>
          <p:nvPicPr>
            <p:cNvPr id="41" name="object 4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4449391" y="5895049"/>
              <a:ext cx="1650144" cy="56823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2923519" y="4503420"/>
              <a:ext cx="2497835" cy="1405127"/>
            </a:xfrm>
            <a:prstGeom prst="rect">
              <a:avLst/>
            </a:prstGeom>
          </p:spPr>
        </p:pic>
      </p:grpSp>
      <p:pic>
        <p:nvPicPr>
          <p:cNvPr id="43" name="object 43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14948915" y="7899341"/>
            <a:ext cx="2633065" cy="473924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12706075" y="7896907"/>
            <a:ext cx="2149388" cy="830178"/>
          </a:xfrm>
          <a:prstGeom prst="rect">
            <a:avLst/>
          </a:prstGeom>
        </p:spPr>
      </p:pic>
      <p:grpSp>
        <p:nvGrpSpPr>
          <p:cNvPr id="45" name="object 45"/>
          <p:cNvGrpSpPr/>
          <p:nvPr/>
        </p:nvGrpSpPr>
        <p:grpSpPr>
          <a:xfrm>
            <a:off x="13447776" y="6594347"/>
            <a:ext cx="4628515" cy="1318260"/>
            <a:chOff x="13447776" y="6594347"/>
            <a:chExt cx="4628515" cy="1318260"/>
          </a:xfrm>
        </p:grpSpPr>
        <p:pic>
          <p:nvPicPr>
            <p:cNvPr id="46" name="object 46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5838932" y="6793991"/>
              <a:ext cx="2237232" cy="1118616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4811756" y="6594347"/>
              <a:ext cx="2074163" cy="461771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3447776" y="7216139"/>
              <a:ext cx="2037588" cy="693419"/>
            </a:xfrm>
            <a:prstGeom prst="rect">
              <a:avLst/>
            </a:prstGeom>
          </p:spPr>
        </p:pic>
      </p:grpSp>
      <p:sp>
        <p:nvSpPr>
          <p:cNvPr id="49" name="object 49"/>
          <p:cNvSpPr txBox="1"/>
          <p:nvPr/>
        </p:nvSpPr>
        <p:spPr>
          <a:xfrm>
            <a:off x="729487" y="2211705"/>
            <a:ext cx="465455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0F0F0F"/>
                </a:solidFill>
                <a:latin typeface="Lucida Sans Unicode"/>
                <a:cs typeface="Lucida Sans Unicode"/>
              </a:rPr>
              <a:t>Wire-</a:t>
            </a:r>
            <a:r>
              <a:rPr dirty="0" sz="2400" spc="10">
                <a:solidFill>
                  <a:srgbClr val="0F0F0F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80">
                <a:solidFill>
                  <a:srgbClr val="0F0F0F"/>
                </a:solidFill>
                <a:latin typeface="Lucida Sans Unicode"/>
                <a:cs typeface="Lucida Sans Unicode"/>
              </a:rPr>
              <a:t>&amp;</a:t>
            </a:r>
            <a:r>
              <a:rPr dirty="0" sz="2400" spc="25">
                <a:solidFill>
                  <a:srgbClr val="0F0F0F"/>
                </a:solidFill>
                <a:latin typeface="Lucida Sans Unicode"/>
                <a:cs typeface="Lucida Sans Unicode"/>
              </a:rPr>
              <a:t> </a:t>
            </a:r>
            <a:r>
              <a:rPr dirty="0" sz="2400">
                <a:solidFill>
                  <a:srgbClr val="0F0F0F"/>
                </a:solidFill>
                <a:latin typeface="Lucida Sans Unicode"/>
                <a:cs typeface="Lucida Sans Unicode"/>
              </a:rPr>
              <a:t>Wireless</a:t>
            </a:r>
            <a:r>
              <a:rPr dirty="0" sz="2400" spc="10">
                <a:solidFill>
                  <a:srgbClr val="0F0F0F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-10">
                <a:solidFill>
                  <a:srgbClr val="0F0F0F"/>
                </a:solidFill>
                <a:latin typeface="Lucida Sans Unicode"/>
                <a:cs typeface="Lucida Sans Unicode"/>
              </a:rPr>
              <a:t>Infrastructure</a:t>
            </a:r>
            <a:endParaRPr sz="2400">
              <a:latin typeface="Lucida Sans Unicode"/>
              <a:cs typeface="Lucida Sans Unicode"/>
            </a:endParaRPr>
          </a:p>
        </p:txBody>
      </p:sp>
      <p:sp>
        <p:nvSpPr>
          <p:cNvPr id="50" name="object 50" descr="$PPTXTitle"/>
          <p:cNvSpPr txBox="1">
            <a:spLocks noGrp="1"/>
          </p:cNvSpPr>
          <p:nvPr>
            <p:ph type="title"/>
          </p:nvPr>
        </p:nvSpPr>
        <p:spPr>
          <a:xfrm>
            <a:off x="729487" y="499618"/>
            <a:ext cx="5020945" cy="7880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0" spc="-105">
                <a:solidFill>
                  <a:srgbClr val="FFFFFF"/>
                </a:solidFill>
              </a:rPr>
              <a:t>Customer</a:t>
            </a:r>
            <a:r>
              <a:rPr dirty="0" sz="5000" spc="-585">
                <a:solidFill>
                  <a:srgbClr val="FFFFFF"/>
                </a:solidFill>
              </a:rPr>
              <a:t> </a:t>
            </a:r>
            <a:r>
              <a:rPr dirty="0" sz="5000" spc="-295">
                <a:solidFill>
                  <a:srgbClr val="FFFFFF"/>
                </a:solidFill>
              </a:rPr>
              <a:t>Base</a:t>
            </a:r>
            <a:endParaRPr sz="5000"/>
          </a:p>
        </p:txBody>
      </p:sp>
      <p:sp>
        <p:nvSpPr>
          <p:cNvPr id="51" name="object 51"/>
          <p:cNvSpPr txBox="1"/>
          <p:nvPr/>
        </p:nvSpPr>
        <p:spPr>
          <a:xfrm>
            <a:off x="8095615" y="2211705"/>
            <a:ext cx="178752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>
                <a:solidFill>
                  <a:srgbClr val="0F0F0F"/>
                </a:solidFill>
                <a:latin typeface="Lucida Sans Unicode"/>
                <a:cs typeface="Lucida Sans Unicode"/>
              </a:rPr>
              <a:t>Automotive</a:t>
            </a:r>
            <a:endParaRPr sz="2400">
              <a:latin typeface="Lucida Sans Unicode"/>
              <a:cs typeface="Lucida Sans Unicode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3829157" y="2211705"/>
            <a:ext cx="293687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>
                <a:solidFill>
                  <a:srgbClr val="0F0F0F"/>
                </a:solidFill>
                <a:latin typeface="Lucida Sans Unicode"/>
                <a:cs typeface="Lucida Sans Unicode"/>
              </a:rPr>
              <a:t>Appliance/Industry</a:t>
            </a:r>
            <a:endParaRPr sz="2400">
              <a:latin typeface="Lucida Sans Unicode"/>
              <a:cs typeface="Lucida Sans Unicode"/>
            </a:endParaRPr>
          </a:p>
        </p:txBody>
      </p:sp>
      <p:pic>
        <p:nvPicPr>
          <p:cNvPr id="53" name="object 53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12966192" y="516636"/>
            <a:ext cx="3919727" cy="1226820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3970020" y="7426452"/>
            <a:ext cx="1802892" cy="460248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12934188" y="6403847"/>
            <a:ext cx="1168907" cy="192024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15340238" y="8920291"/>
            <a:ext cx="1144455" cy="106465"/>
          </a:xfrm>
          <a:prstGeom prst="rect">
            <a:avLst/>
          </a:prstGeom>
        </p:spPr>
      </p:pic>
      <p:grpSp>
        <p:nvGrpSpPr>
          <p:cNvPr id="57" name="object 57"/>
          <p:cNvGrpSpPr/>
          <p:nvPr/>
        </p:nvGrpSpPr>
        <p:grpSpPr>
          <a:xfrm>
            <a:off x="14694408" y="8816397"/>
            <a:ext cx="904240" cy="1203960"/>
            <a:chOff x="14694408" y="8816397"/>
            <a:chExt cx="904240" cy="1203960"/>
          </a:xfrm>
        </p:grpSpPr>
        <p:pic>
          <p:nvPicPr>
            <p:cNvPr id="58" name="object 5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4933434" y="8816397"/>
              <a:ext cx="312826" cy="311691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4694408" y="9115044"/>
              <a:ext cx="903732" cy="905256"/>
            </a:xfrm>
            <a:prstGeom prst="rect">
              <a:avLst/>
            </a:prstGeom>
          </p:spPr>
        </p:pic>
      </p:grpSp>
      <p:grpSp>
        <p:nvGrpSpPr>
          <p:cNvPr id="60" name="object 60"/>
          <p:cNvGrpSpPr/>
          <p:nvPr/>
        </p:nvGrpSpPr>
        <p:grpSpPr>
          <a:xfrm>
            <a:off x="6284976" y="8168640"/>
            <a:ext cx="5946775" cy="1983105"/>
            <a:chOff x="6284976" y="8168640"/>
            <a:chExt cx="5946775" cy="1983105"/>
          </a:xfrm>
        </p:grpSpPr>
        <p:sp>
          <p:nvSpPr>
            <p:cNvPr id="61" name="object 61"/>
            <p:cNvSpPr/>
            <p:nvPr/>
          </p:nvSpPr>
          <p:spPr>
            <a:xfrm>
              <a:off x="9105385" y="8320622"/>
              <a:ext cx="563245" cy="559435"/>
            </a:xfrm>
            <a:custGeom>
              <a:avLst/>
              <a:gdLst/>
              <a:ahLst/>
              <a:cxnLst/>
              <a:rect l="l" t="t" r="r" b="b"/>
              <a:pathLst>
                <a:path w="563245" h="559434">
                  <a:moveTo>
                    <a:pt x="563091" y="0"/>
                  </a:moveTo>
                  <a:lnTo>
                    <a:pt x="0" y="0"/>
                  </a:lnTo>
                  <a:lnTo>
                    <a:pt x="0" y="558823"/>
                  </a:lnTo>
                  <a:lnTo>
                    <a:pt x="563091" y="558823"/>
                  </a:lnTo>
                  <a:lnTo>
                    <a:pt x="563091" y="0"/>
                  </a:lnTo>
                  <a:close/>
                </a:path>
              </a:pathLst>
            </a:custGeom>
            <a:solidFill>
              <a:srgbClr val="1539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/>
            <p:cNvSpPr/>
            <p:nvPr/>
          </p:nvSpPr>
          <p:spPr>
            <a:xfrm>
              <a:off x="9235562" y="8698703"/>
              <a:ext cx="304800" cy="52705"/>
            </a:xfrm>
            <a:custGeom>
              <a:avLst/>
              <a:gdLst/>
              <a:ahLst/>
              <a:cxnLst/>
              <a:rect l="l" t="t" r="r" b="b"/>
              <a:pathLst>
                <a:path w="304800" h="52704">
                  <a:moveTo>
                    <a:pt x="304243" y="0"/>
                  </a:moveTo>
                  <a:lnTo>
                    <a:pt x="0" y="0"/>
                  </a:lnTo>
                  <a:lnTo>
                    <a:pt x="0" y="52705"/>
                  </a:lnTo>
                  <a:lnTo>
                    <a:pt x="304243" y="52705"/>
                  </a:lnTo>
                  <a:lnTo>
                    <a:pt x="3042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9235562" y="8445648"/>
              <a:ext cx="115049" cy="224407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9386930" y="8448659"/>
              <a:ext cx="152875" cy="218385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0869607" y="8382072"/>
              <a:ext cx="1111641" cy="227329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9838944" y="8656320"/>
              <a:ext cx="1476755" cy="987552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555736" y="8878824"/>
              <a:ext cx="1272540" cy="1272539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1257788" y="8795004"/>
              <a:ext cx="973836" cy="973836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6284976" y="8430768"/>
              <a:ext cx="2295144" cy="667512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0250423" y="8168640"/>
              <a:ext cx="1676400" cy="214884"/>
            </a:xfrm>
            <a:prstGeom prst="rect">
              <a:avLst/>
            </a:prstGeom>
          </p:spPr>
        </p:pic>
      </p:grpSp>
      <p:pic>
        <p:nvPicPr>
          <p:cNvPr id="71" name="object 71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8182356" y="2836164"/>
            <a:ext cx="1472183" cy="701040"/>
          </a:xfrm>
          <a:prstGeom prst="rect">
            <a:avLst/>
          </a:prstGeom>
        </p:spPr>
      </p:pic>
      <p:grpSp>
        <p:nvGrpSpPr>
          <p:cNvPr id="72" name="object 72"/>
          <p:cNvGrpSpPr/>
          <p:nvPr/>
        </p:nvGrpSpPr>
        <p:grpSpPr>
          <a:xfrm>
            <a:off x="8490158" y="7012225"/>
            <a:ext cx="765175" cy="457834"/>
            <a:chOff x="8490158" y="7012225"/>
            <a:chExt cx="765175" cy="457834"/>
          </a:xfrm>
        </p:grpSpPr>
        <p:sp>
          <p:nvSpPr>
            <p:cNvPr id="73" name="object 73"/>
            <p:cNvSpPr/>
            <p:nvPr/>
          </p:nvSpPr>
          <p:spPr>
            <a:xfrm>
              <a:off x="8490158" y="7012225"/>
              <a:ext cx="237490" cy="456565"/>
            </a:xfrm>
            <a:custGeom>
              <a:avLst/>
              <a:gdLst/>
              <a:ahLst/>
              <a:cxnLst/>
              <a:rect l="l" t="t" r="r" b="b"/>
              <a:pathLst>
                <a:path w="237490" h="456565">
                  <a:moveTo>
                    <a:pt x="149839" y="0"/>
                  </a:moveTo>
                  <a:lnTo>
                    <a:pt x="92593" y="107"/>
                  </a:lnTo>
                  <a:lnTo>
                    <a:pt x="49523" y="10902"/>
                  </a:lnTo>
                  <a:lnTo>
                    <a:pt x="18201" y="34293"/>
                  </a:lnTo>
                  <a:lnTo>
                    <a:pt x="528" y="72518"/>
                  </a:lnTo>
                  <a:lnTo>
                    <a:pt x="0" y="371080"/>
                  </a:lnTo>
                  <a:lnTo>
                    <a:pt x="105" y="375421"/>
                  </a:lnTo>
                  <a:lnTo>
                    <a:pt x="10053" y="415124"/>
                  </a:lnTo>
                  <a:lnTo>
                    <a:pt x="35345" y="443920"/>
                  </a:lnTo>
                  <a:lnTo>
                    <a:pt x="74181" y="456096"/>
                  </a:lnTo>
                  <a:lnTo>
                    <a:pt x="120737" y="455990"/>
                  </a:lnTo>
                  <a:lnTo>
                    <a:pt x="156198" y="441698"/>
                  </a:lnTo>
                  <a:lnTo>
                    <a:pt x="218206" y="390455"/>
                  </a:lnTo>
                  <a:lnTo>
                    <a:pt x="236305" y="356364"/>
                  </a:lnTo>
                  <a:lnTo>
                    <a:pt x="237255" y="337725"/>
                  </a:lnTo>
                  <a:lnTo>
                    <a:pt x="236614" y="315395"/>
                  </a:lnTo>
                  <a:lnTo>
                    <a:pt x="236614" y="266791"/>
                  </a:lnTo>
                  <a:lnTo>
                    <a:pt x="141165" y="266791"/>
                  </a:lnTo>
                  <a:lnTo>
                    <a:pt x="141165" y="357316"/>
                  </a:lnTo>
                  <a:lnTo>
                    <a:pt x="140642" y="363668"/>
                  </a:lnTo>
                  <a:lnTo>
                    <a:pt x="118308" y="383890"/>
                  </a:lnTo>
                  <a:lnTo>
                    <a:pt x="113970" y="383361"/>
                  </a:lnTo>
                  <a:lnTo>
                    <a:pt x="95557" y="94216"/>
                  </a:lnTo>
                  <a:lnTo>
                    <a:pt x="96509" y="89569"/>
                  </a:lnTo>
                  <a:lnTo>
                    <a:pt x="116086" y="75795"/>
                  </a:lnTo>
                  <a:lnTo>
                    <a:pt x="120428" y="75795"/>
                  </a:lnTo>
                  <a:lnTo>
                    <a:pt x="141165" y="191520"/>
                  </a:lnTo>
                  <a:lnTo>
                    <a:pt x="236613" y="191520"/>
                  </a:lnTo>
                  <a:lnTo>
                    <a:pt x="236613" y="91678"/>
                  </a:lnTo>
                  <a:lnTo>
                    <a:pt x="227522" y="49962"/>
                  </a:lnTo>
                  <a:lnTo>
                    <a:pt x="201378" y="16824"/>
                  </a:lnTo>
                  <a:lnTo>
                    <a:pt x="164658" y="1155"/>
                  </a:lnTo>
                  <a:lnTo>
                    <a:pt x="159893" y="524"/>
                  </a:lnTo>
                  <a:lnTo>
                    <a:pt x="149839" y="0"/>
                  </a:lnTo>
                  <a:close/>
                </a:path>
              </a:pathLst>
            </a:custGeom>
            <a:solidFill>
              <a:srgbClr val="12151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/>
            <p:cNvSpPr/>
            <p:nvPr/>
          </p:nvSpPr>
          <p:spPr>
            <a:xfrm>
              <a:off x="8664978" y="7276800"/>
              <a:ext cx="459740" cy="193675"/>
            </a:xfrm>
            <a:custGeom>
              <a:avLst/>
              <a:gdLst/>
              <a:ahLst/>
              <a:cxnLst/>
              <a:rect l="l" t="t" r="r" b="b"/>
              <a:pathLst>
                <a:path w="459740" h="193675">
                  <a:moveTo>
                    <a:pt x="230481" y="0"/>
                  </a:moveTo>
                  <a:lnTo>
                    <a:pt x="0" y="193109"/>
                  </a:lnTo>
                  <a:lnTo>
                    <a:pt x="459584" y="193109"/>
                  </a:lnTo>
                  <a:lnTo>
                    <a:pt x="230481" y="0"/>
                  </a:lnTo>
                  <a:close/>
                </a:path>
              </a:pathLst>
            </a:custGeom>
            <a:solidFill>
              <a:srgbClr val="F5C5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/>
            <p:cNvSpPr/>
            <p:nvPr/>
          </p:nvSpPr>
          <p:spPr>
            <a:xfrm>
              <a:off x="8747519" y="7012228"/>
              <a:ext cx="507365" cy="457834"/>
            </a:xfrm>
            <a:custGeom>
              <a:avLst/>
              <a:gdLst/>
              <a:ahLst/>
              <a:cxnLst/>
              <a:rect l="l" t="t" r="r" b="b"/>
              <a:pathLst>
                <a:path w="507365" h="457834">
                  <a:moveTo>
                    <a:pt x="291947" y="357632"/>
                  </a:moveTo>
                  <a:lnTo>
                    <a:pt x="265303" y="236410"/>
                  </a:lnTo>
                  <a:lnTo>
                    <a:pt x="258064" y="203492"/>
                  </a:lnTo>
                  <a:lnTo>
                    <a:pt x="231254" y="81521"/>
                  </a:lnTo>
                  <a:lnTo>
                    <a:pt x="213334" y="0"/>
                  </a:lnTo>
                  <a:lnTo>
                    <a:pt x="170675" y="0"/>
                  </a:lnTo>
                  <a:lnTo>
                    <a:pt x="170675" y="203492"/>
                  </a:lnTo>
                  <a:lnTo>
                    <a:pt x="115874" y="203492"/>
                  </a:lnTo>
                  <a:lnTo>
                    <a:pt x="143281" y="81521"/>
                  </a:lnTo>
                  <a:lnTo>
                    <a:pt x="170675" y="203492"/>
                  </a:lnTo>
                  <a:lnTo>
                    <a:pt x="170675" y="0"/>
                  </a:lnTo>
                  <a:lnTo>
                    <a:pt x="81572" y="0"/>
                  </a:lnTo>
                  <a:lnTo>
                    <a:pt x="0" y="360603"/>
                  </a:lnTo>
                  <a:lnTo>
                    <a:pt x="148145" y="236410"/>
                  </a:lnTo>
                  <a:lnTo>
                    <a:pt x="291947" y="357632"/>
                  </a:lnTo>
                  <a:close/>
                </a:path>
                <a:path w="507365" h="457834">
                  <a:moveTo>
                    <a:pt x="507199" y="0"/>
                  </a:moveTo>
                  <a:lnTo>
                    <a:pt x="265087" y="0"/>
                  </a:lnTo>
                  <a:lnTo>
                    <a:pt x="265087" y="95707"/>
                  </a:lnTo>
                  <a:lnTo>
                    <a:pt x="333019" y="95707"/>
                  </a:lnTo>
                  <a:lnTo>
                    <a:pt x="333019" y="392785"/>
                  </a:lnTo>
                  <a:lnTo>
                    <a:pt x="410476" y="457682"/>
                  </a:lnTo>
                  <a:lnTo>
                    <a:pt x="445084" y="457682"/>
                  </a:lnTo>
                  <a:lnTo>
                    <a:pt x="445084" y="95707"/>
                  </a:lnTo>
                  <a:lnTo>
                    <a:pt x="507199" y="95707"/>
                  </a:lnTo>
                  <a:lnTo>
                    <a:pt x="507199" y="0"/>
                  </a:lnTo>
                  <a:close/>
                </a:path>
              </a:pathLst>
            </a:custGeom>
            <a:solidFill>
              <a:srgbClr val="12151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6" name="object 76"/>
          <p:cNvGrpSpPr/>
          <p:nvPr/>
        </p:nvGrpSpPr>
        <p:grpSpPr>
          <a:xfrm>
            <a:off x="7559500" y="4676353"/>
            <a:ext cx="918844" cy="133350"/>
            <a:chOff x="7559500" y="4676353"/>
            <a:chExt cx="918844" cy="133350"/>
          </a:xfrm>
        </p:grpSpPr>
        <p:sp>
          <p:nvSpPr>
            <p:cNvPr id="77" name="object 77"/>
            <p:cNvSpPr/>
            <p:nvPr/>
          </p:nvSpPr>
          <p:spPr>
            <a:xfrm>
              <a:off x="7955838" y="4676355"/>
              <a:ext cx="522605" cy="133350"/>
            </a:xfrm>
            <a:custGeom>
              <a:avLst/>
              <a:gdLst/>
              <a:ahLst/>
              <a:cxnLst/>
              <a:rect l="l" t="t" r="r" b="b"/>
              <a:pathLst>
                <a:path w="522604" h="133350">
                  <a:moveTo>
                    <a:pt x="127965" y="67818"/>
                  </a:moveTo>
                  <a:lnTo>
                    <a:pt x="94894" y="67818"/>
                  </a:lnTo>
                  <a:lnTo>
                    <a:pt x="94894" y="114427"/>
                  </a:lnTo>
                  <a:lnTo>
                    <a:pt x="94208" y="115112"/>
                  </a:lnTo>
                  <a:lnTo>
                    <a:pt x="72212" y="117170"/>
                  </a:lnTo>
                  <a:lnTo>
                    <a:pt x="70154" y="116878"/>
                  </a:lnTo>
                  <a:lnTo>
                    <a:pt x="66243" y="115963"/>
                  </a:lnTo>
                  <a:lnTo>
                    <a:pt x="38989" y="88239"/>
                  </a:lnTo>
                  <a:lnTo>
                    <a:pt x="35763" y="69710"/>
                  </a:lnTo>
                  <a:lnTo>
                    <a:pt x="35877" y="63195"/>
                  </a:lnTo>
                  <a:lnTo>
                    <a:pt x="57404" y="26644"/>
                  </a:lnTo>
                  <a:lnTo>
                    <a:pt x="82550" y="17780"/>
                  </a:lnTo>
                  <a:lnTo>
                    <a:pt x="119697" y="22593"/>
                  </a:lnTo>
                  <a:lnTo>
                    <a:pt x="124510" y="7556"/>
                  </a:lnTo>
                  <a:lnTo>
                    <a:pt x="86347" y="114"/>
                  </a:lnTo>
                  <a:lnTo>
                    <a:pt x="77266" y="0"/>
                  </a:lnTo>
                  <a:lnTo>
                    <a:pt x="72390" y="177"/>
                  </a:lnTo>
                  <a:lnTo>
                    <a:pt x="30937" y="11671"/>
                  </a:lnTo>
                  <a:lnTo>
                    <a:pt x="3162" y="46151"/>
                  </a:lnTo>
                  <a:lnTo>
                    <a:pt x="0" y="63982"/>
                  </a:lnTo>
                  <a:lnTo>
                    <a:pt x="114" y="72275"/>
                  </a:lnTo>
                  <a:lnTo>
                    <a:pt x="13716" y="108991"/>
                  </a:lnTo>
                  <a:lnTo>
                    <a:pt x="48806" y="130327"/>
                  </a:lnTo>
                  <a:lnTo>
                    <a:pt x="69113" y="132892"/>
                  </a:lnTo>
                  <a:lnTo>
                    <a:pt x="77787" y="132892"/>
                  </a:lnTo>
                  <a:lnTo>
                    <a:pt x="115620" y="127406"/>
                  </a:lnTo>
                  <a:lnTo>
                    <a:pt x="127965" y="121970"/>
                  </a:lnTo>
                  <a:lnTo>
                    <a:pt x="127965" y="67818"/>
                  </a:lnTo>
                  <a:close/>
                </a:path>
                <a:path w="522604" h="133350">
                  <a:moveTo>
                    <a:pt x="402056" y="54038"/>
                  </a:moveTo>
                  <a:lnTo>
                    <a:pt x="401599" y="51498"/>
                  </a:lnTo>
                  <a:lnTo>
                    <a:pt x="401027" y="47688"/>
                  </a:lnTo>
                  <a:lnTo>
                    <a:pt x="400672" y="46418"/>
                  </a:lnTo>
                  <a:lnTo>
                    <a:pt x="400278" y="45148"/>
                  </a:lnTo>
                  <a:lnTo>
                    <a:pt x="398894" y="40068"/>
                  </a:lnTo>
                  <a:lnTo>
                    <a:pt x="397738" y="37528"/>
                  </a:lnTo>
                  <a:lnTo>
                    <a:pt x="396481" y="34988"/>
                  </a:lnTo>
                  <a:lnTo>
                    <a:pt x="395782" y="32448"/>
                  </a:lnTo>
                  <a:lnTo>
                    <a:pt x="394296" y="29908"/>
                  </a:lnTo>
                  <a:lnTo>
                    <a:pt x="386702" y="21018"/>
                  </a:lnTo>
                  <a:lnTo>
                    <a:pt x="385546" y="19748"/>
                  </a:lnTo>
                  <a:lnTo>
                    <a:pt x="383197" y="17208"/>
                  </a:lnTo>
                  <a:lnTo>
                    <a:pt x="382041" y="15938"/>
                  </a:lnTo>
                  <a:lnTo>
                    <a:pt x="380834" y="14668"/>
                  </a:lnTo>
                  <a:lnTo>
                    <a:pt x="378358" y="13398"/>
                  </a:lnTo>
                  <a:lnTo>
                    <a:pt x="377101" y="12128"/>
                  </a:lnTo>
                  <a:lnTo>
                    <a:pt x="375780" y="10858"/>
                  </a:lnTo>
                  <a:lnTo>
                    <a:pt x="374446" y="10858"/>
                  </a:lnTo>
                  <a:lnTo>
                    <a:pt x="371754" y="8318"/>
                  </a:lnTo>
                  <a:lnTo>
                    <a:pt x="370370" y="8318"/>
                  </a:lnTo>
                  <a:lnTo>
                    <a:pt x="368642" y="7569"/>
                  </a:lnTo>
                  <a:lnTo>
                    <a:pt x="368642" y="61658"/>
                  </a:lnTo>
                  <a:lnTo>
                    <a:pt x="368642" y="79438"/>
                  </a:lnTo>
                  <a:lnTo>
                    <a:pt x="368185" y="83248"/>
                  </a:lnTo>
                  <a:lnTo>
                    <a:pt x="367842" y="84518"/>
                  </a:lnTo>
                  <a:lnTo>
                    <a:pt x="367030" y="89598"/>
                  </a:lnTo>
                  <a:lnTo>
                    <a:pt x="366522" y="90868"/>
                  </a:lnTo>
                  <a:lnTo>
                    <a:pt x="365366" y="94678"/>
                  </a:lnTo>
                  <a:lnTo>
                    <a:pt x="364731" y="97218"/>
                  </a:lnTo>
                  <a:lnTo>
                    <a:pt x="363232" y="99758"/>
                  </a:lnTo>
                  <a:lnTo>
                    <a:pt x="362089" y="102298"/>
                  </a:lnTo>
                  <a:lnTo>
                    <a:pt x="360819" y="104838"/>
                  </a:lnTo>
                  <a:lnTo>
                    <a:pt x="360133" y="104838"/>
                  </a:lnTo>
                  <a:lnTo>
                    <a:pt x="358063" y="108648"/>
                  </a:lnTo>
                  <a:lnTo>
                    <a:pt x="357314" y="108648"/>
                  </a:lnTo>
                  <a:lnTo>
                    <a:pt x="355815" y="109918"/>
                  </a:lnTo>
                  <a:lnTo>
                    <a:pt x="355066" y="111188"/>
                  </a:lnTo>
                  <a:lnTo>
                    <a:pt x="354266" y="112458"/>
                  </a:lnTo>
                  <a:lnTo>
                    <a:pt x="352602" y="113728"/>
                  </a:lnTo>
                  <a:lnTo>
                    <a:pt x="351739" y="113728"/>
                  </a:lnTo>
                  <a:lnTo>
                    <a:pt x="349948" y="114998"/>
                  </a:lnTo>
                  <a:lnTo>
                    <a:pt x="348056" y="116268"/>
                  </a:lnTo>
                  <a:lnTo>
                    <a:pt x="346100" y="116268"/>
                  </a:lnTo>
                  <a:lnTo>
                    <a:pt x="345122" y="117538"/>
                  </a:lnTo>
                  <a:lnTo>
                    <a:pt x="341960" y="117538"/>
                  </a:lnTo>
                  <a:lnTo>
                    <a:pt x="339712" y="118808"/>
                  </a:lnTo>
                  <a:lnTo>
                    <a:pt x="329425" y="117538"/>
                  </a:lnTo>
                  <a:lnTo>
                    <a:pt x="325805" y="117538"/>
                  </a:lnTo>
                  <a:lnTo>
                    <a:pt x="324078" y="116268"/>
                  </a:lnTo>
                  <a:lnTo>
                    <a:pt x="322402" y="116268"/>
                  </a:lnTo>
                  <a:lnTo>
                    <a:pt x="320738" y="114998"/>
                  </a:lnTo>
                  <a:lnTo>
                    <a:pt x="319189" y="114998"/>
                  </a:lnTo>
                  <a:lnTo>
                    <a:pt x="317627" y="113728"/>
                  </a:lnTo>
                  <a:lnTo>
                    <a:pt x="307340" y="102298"/>
                  </a:lnTo>
                  <a:lnTo>
                    <a:pt x="306362" y="101028"/>
                  </a:lnTo>
                  <a:lnTo>
                    <a:pt x="305435" y="98488"/>
                  </a:lnTo>
                  <a:lnTo>
                    <a:pt x="304634" y="97218"/>
                  </a:lnTo>
                  <a:lnTo>
                    <a:pt x="303834" y="94678"/>
                  </a:lnTo>
                  <a:lnTo>
                    <a:pt x="300316" y="78168"/>
                  </a:lnTo>
                  <a:lnTo>
                    <a:pt x="300316" y="55308"/>
                  </a:lnTo>
                  <a:lnTo>
                    <a:pt x="303428" y="41338"/>
                  </a:lnTo>
                  <a:lnTo>
                    <a:pt x="304228" y="38798"/>
                  </a:lnTo>
                  <a:lnTo>
                    <a:pt x="305092" y="36258"/>
                  </a:lnTo>
                  <a:lnTo>
                    <a:pt x="306019" y="34988"/>
                  </a:lnTo>
                  <a:lnTo>
                    <a:pt x="307047" y="32448"/>
                  </a:lnTo>
                  <a:lnTo>
                    <a:pt x="308203" y="31178"/>
                  </a:lnTo>
                  <a:lnTo>
                    <a:pt x="309346" y="28638"/>
                  </a:lnTo>
                  <a:lnTo>
                    <a:pt x="309981" y="28638"/>
                  </a:lnTo>
                  <a:lnTo>
                    <a:pt x="310616" y="27368"/>
                  </a:lnTo>
                  <a:lnTo>
                    <a:pt x="311302" y="26098"/>
                  </a:lnTo>
                  <a:lnTo>
                    <a:pt x="311937" y="26098"/>
                  </a:lnTo>
                  <a:lnTo>
                    <a:pt x="312635" y="24828"/>
                  </a:lnTo>
                  <a:lnTo>
                    <a:pt x="313321" y="24828"/>
                  </a:lnTo>
                  <a:lnTo>
                    <a:pt x="314071" y="23558"/>
                  </a:lnTo>
                  <a:lnTo>
                    <a:pt x="314756" y="23558"/>
                  </a:lnTo>
                  <a:lnTo>
                    <a:pt x="315506" y="22288"/>
                  </a:lnTo>
                  <a:lnTo>
                    <a:pt x="316306" y="22288"/>
                  </a:lnTo>
                  <a:lnTo>
                    <a:pt x="317055" y="21018"/>
                  </a:lnTo>
                  <a:lnTo>
                    <a:pt x="318668" y="21018"/>
                  </a:lnTo>
                  <a:lnTo>
                    <a:pt x="319468" y="19748"/>
                  </a:lnTo>
                  <a:lnTo>
                    <a:pt x="320281" y="19748"/>
                  </a:lnTo>
                  <a:lnTo>
                    <a:pt x="322008" y="18478"/>
                  </a:lnTo>
                  <a:lnTo>
                    <a:pt x="323786" y="18478"/>
                  </a:lnTo>
                  <a:lnTo>
                    <a:pt x="325564" y="17208"/>
                  </a:lnTo>
                  <a:lnTo>
                    <a:pt x="343395" y="17208"/>
                  </a:lnTo>
                  <a:lnTo>
                    <a:pt x="345186" y="18478"/>
                  </a:lnTo>
                  <a:lnTo>
                    <a:pt x="346900" y="18478"/>
                  </a:lnTo>
                  <a:lnTo>
                    <a:pt x="347764" y="19748"/>
                  </a:lnTo>
                  <a:lnTo>
                    <a:pt x="349377" y="19748"/>
                  </a:lnTo>
                  <a:lnTo>
                    <a:pt x="350926" y="21018"/>
                  </a:lnTo>
                  <a:lnTo>
                    <a:pt x="351675" y="21018"/>
                  </a:lnTo>
                  <a:lnTo>
                    <a:pt x="352425" y="22288"/>
                  </a:lnTo>
                  <a:lnTo>
                    <a:pt x="353809" y="23558"/>
                  </a:lnTo>
                  <a:lnTo>
                    <a:pt x="355815" y="24828"/>
                  </a:lnTo>
                  <a:lnTo>
                    <a:pt x="356400" y="26098"/>
                  </a:lnTo>
                  <a:lnTo>
                    <a:pt x="357022" y="26098"/>
                  </a:lnTo>
                  <a:lnTo>
                    <a:pt x="357606" y="27368"/>
                  </a:lnTo>
                  <a:lnTo>
                    <a:pt x="358749" y="28638"/>
                  </a:lnTo>
                  <a:lnTo>
                    <a:pt x="359791" y="31178"/>
                  </a:lnTo>
                  <a:lnTo>
                    <a:pt x="360934" y="32448"/>
                  </a:lnTo>
                  <a:lnTo>
                    <a:pt x="361975" y="33718"/>
                  </a:lnTo>
                  <a:lnTo>
                    <a:pt x="362953" y="36258"/>
                  </a:lnTo>
                  <a:lnTo>
                    <a:pt x="363816" y="37528"/>
                  </a:lnTo>
                  <a:lnTo>
                    <a:pt x="364617" y="40068"/>
                  </a:lnTo>
                  <a:lnTo>
                    <a:pt x="365366" y="42608"/>
                  </a:lnTo>
                  <a:lnTo>
                    <a:pt x="366052" y="43878"/>
                  </a:lnTo>
                  <a:lnTo>
                    <a:pt x="368350" y="57848"/>
                  </a:lnTo>
                  <a:lnTo>
                    <a:pt x="368477" y="59118"/>
                  </a:lnTo>
                  <a:lnTo>
                    <a:pt x="368642" y="61658"/>
                  </a:lnTo>
                  <a:lnTo>
                    <a:pt x="368642" y="7569"/>
                  </a:lnTo>
                  <a:lnTo>
                    <a:pt x="364566" y="5778"/>
                  </a:lnTo>
                  <a:lnTo>
                    <a:pt x="363004" y="4508"/>
                  </a:lnTo>
                  <a:lnTo>
                    <a:pt x="359841" y="3238"/>
                  </a:lnTo>
                  <a:lnTo>
                    <a:pt x="358292" y="3238"/>
                  </a:lnTo>
                  <a:lnTo>
                    <a:pt x="354952" y="1968"/>
                  </a:lnTo>
                  <a:lnTo>
                    <a:pt x="349834" y="1968"/>
                  </a:lnTo>
                  <a:lnTo>
                    <a:pt x="346278" y="698"/>
                  </a:lnTo>
                  <a:lnTo>
                    <a:pt x="325678" y="698"/>
                  </a:lnTo>
                  <a:lnTo>
                    <a:pt x="322122" y="1968"/>
                  </a:lnTo>
                  <a:lnTo>
                    <a:pt x="316941" y="1968"/>
                  </a:lnTo>
                  <a:lnTo>
                    <a:pt x="313613" y="3238"/>
                  </a:lnTo>
                  <a:lnTo>
                    <a:pt x="312000" y="3238"/>
                  </a:lnTo>
                  <a:lnTo>
                    <a:pt x="307225" y="5778"/>
                  </a:lnTo>
                  <a:lnTo>
                    <a:pt x="305676" y="5778"/>
                  </a:lnTo>
                  <a:lnTo>
                    <a:pt x="299808" y="8318"/>
                  </a:lnTo>
                  <a:lnTo>
                    <a:pt x="296926" y="10858"/>
                  </a:lnTo>
                  <a:lnTo>
                    <a:pt x="295554" y="10858"/>
                  </a:lnTo>
                  <a:lnTo>
                    <a:pt x="294170" y="12128"/>
                  </a:lnTo>
                  <a:lnTo>
                    <a:pt x="292849" y="13398"/>
                  </a:lnTo>
                  <a:lnTo>
                    <a:pt x="290195" y="14668"/>
                  </a:lnTo>
                  <a:lnTo>
                    <a:pt x="287731" y="17208"/>
                  </a:lnTo>
                  <a:lnTo>
                    <a:pt x="286461" y="18478"/>
                  </a:lnTo>
                  <a:lnTo>
                    <a:pt x="284099" y="21018"/>
                  </a:lnTo>
                  <a:lnTo>
                    <a:pt x="270878" y="41338"/>
                  </a:lnTo>
                  <a:lnTo>
                    <a:pt x="269722" y="43878"/>
                  </a:lnTo>
                  <a:lnTo>
                    <a:pt x="269265" y="45148"/>
                  </a:lnTo>
                  <a:lnTo>
                    <a:pt x="268744" y="47688"/>
                  </a:lnTo>
                  <a:lnTo>
                    <a:pt x="267944" y="50228"/>
                  </a:lnTo>
                  <a:lnTo>
                    <a:pt x="267601" y="52768"/>
                  </a:lnTo>
                  <a:lnTo>
                    <a:pt x="267030" y="55308"/>
                  </a:lnTo>
                  <a:lnTo>
                    <a:pt x="266560" y="59118"/>
                  </a:lnTo>
                  <a:lnTo>
                    <a:pt x="266560" y="75628"/>
                  </a:lnTo>
                  <a:lnTo>
                    <a:pt x="266788" y="76898"/>
                  </a:lnTo>
                  <a:lnTo>
                    <a:pt x="266877" y="78168"/>
                  </a:lnTo>
                  <a:lnTo>
                    <a:pt x="266966" y="79438"/>
                  </a:lnTo>
                  <a:lnTo>
                    <a:pt x="267195" y="80708"/>
                  </a:lnTo>
                  <a:lnTo>
                    <a:pt x="267487" y="83248"/>
                  </a:lnTo>
                  <a:lnTo>
                    <a:pt x="267830" y="84518"/>
                  </a:lnTo>
                  <a:lnTo>
                    <a:pt x="269328" y="90868"/>
                  </a:lnTo>
                  <a:lnTo>
                    <a:pt x="269836" y="92138"/>
                  </a:lnTo>
                  <a:lnTo>
                    <a:pt x="270306" y="94678"/>
                  </a:lnTo>
                  <a:lnTo>
                    <a:pt x="270878" y="95948"/>
                  </a:lnTo>
                  <a:lnTo>
                    <a:pt x="271399" y="97218"/>
                  </a:lnTo>
                  <a:lnTo>
                    <a:pt x="272034" y="98488"/>
                  </a:lnTo>
                  <a:lnTo>
                    <a:pt x="272605" y="99758"/>
                  </a:lnTo>
                  <a:lnTo>
                    <a:pt x="273240" y="101028"/>
                  </a:lnTo>
                  <a:lnTo>
                    <a:pt x="283705" y="116268"/>
                  </a:lnTo>
                  <a:lnTo>
                    <a:pt x="284797" y="117538"/>
                  </a:lnTo>
                  <a:lnTo>
                    <a:pt x="287324" y="120078"/>
                  </a:lnTo>
                  <a:lnTo>
                    <a:pt x="289852" y="121348"/>
                  </a:lnTo>
                  <a:lnTo>
                    <a:pt x="291172" y="122618"/>
                  </a:lnTo>
                  <a:lnTo>
                    <a:pt x="292557" y="123888"/>
                  </a:lnTo>
                  <a:lnTo>
                    <a:pt x="293878" y="123888"/>
                  </a:lnTo>
                  <a:lnTo>
                    <a:pt x="296646" y="126428"/>
                  </a:lnTo>
                  <a:lnTo>
                    <a:pt x="298081" y="126428"/>
                  </a:lnTo>
                  <a:lnTo>
                    <a:pt x="299516" y="127698"/>
                  </a:lnTo>
                  <a:lnTo>
                    <a:pt x="302450" y="128968"/>
                  </a:lnTo>
                  <a:lnTo>
                    <a:pt x="303949" y="128968"/>
                  </a:lnTo>
                  <a:lnTo>
                    <a:pt x="310095" y="131508"/>
                  </a:lnTo>
                  <a:lnTo>
                    <a:pt x="313321" y="131508"/>
                  </a:lnTo>
                  <a:lnTo>
                    <a:pt x="318325" y="132778"/>
                  </a:lnTo>
                  <a:lnTo>
                    <a:pt x="345808" y="132778"/>
                  </a:lnTo>
                  <a:lnTo>
                    <a:pt x="349440" y="131508"/>
                  </a:lnTo>
                  <a:lnTo>
                    <a:pt x="354609" y="131508"/>
                  </a:lnTo>
                  <a:lnTo>
                    <a:pt x="356336" y="130238"/>
                  </a:lnTo>
                  <a:lnTo>
                    <a:pt x="357949" y="130238"/>
                  </a:lnTo>
                  <a:lnTo>
                    <a:pt x="361162" y="128968"/>
                  </a:lnTo>
                  <a:lnTo>
                    <a:pt x="362724" y="128968"/>
                  </a:lnTo>
                  <a:lnTo>
                    <a:pt x="365772" y="127698"/>
                  </a:lnTo>
                  <a:lnTo>
                    <a:pt x="367258" y="126428"/>
                  </a:lnTo>
                  <a:lnTo>
                    <a:pt x="370141" y="125158"/>
                  </a:lnTo>
                  <a:lnTo>
                    <a:pt x="371462" y="123888"/>
                  </a:lnTo>
                  <a:lnTo>
                    <a:pt x="372846" y="123888"/>
                  </a:lnTo>
                  <a:lnTo>
                    <a:pt x="375488" y="121348"/>
                  </a:lnTo>
                  <a:lnTo>
                    <a:pt x="376758" y="120078"/>
                  </a:lnTo>
                  <a:lnTo>
                    <a:pt x="378015" y="120078"/>
                  </a:lnTo>
                  <a:lnTo>
                    <a:pt x="379285" y="118808"/>
                  </a:lnTo>
                  <a:lnTo>
                    <a:pt x="380428" y="117538"/>
                  </a:lnTo>
                  <a:lnTo>
                    <a:pt x="381635" y="116268"/>
                  </a:lnTo>
                  <a:lnTo>
                    <a:pt x="382790" y="114998"/>
                  </a:lnTo>
                  <a:lnTo>
                    <a:pt x="385038" y="113728"/>
                  </a:lnTo>
                  <a:lnTo>
                    <a:pt x="386130" y="112458"/>
                  </a:lnTo>
                  <a:lnTo>
                    <a:pt x="388251" y="109918"/>
                  </a:lnTo>
                  <a:lnTo>
                    <a:pt x="389229" y="107378"/>
                  </a:lnTo>
                  <a:lnTo>
                    <a:pt x="390207" y="106108"/>
                  </a:lnTo>
                  <a:lnTo>
                    <a:pt x="392049" y="103568"/>
                  </a:lnTo>
                  <a:lnTo>
                    <a:pt x="392861" y="102298"/>
                  </a:lnTo>
                  <a:lnTo>
                    <a:pt x="393712" y="101028"/>
                  </a:lnTo>
                  <a:lnTo>
                    <a:pt x="395211" y="98488"/>
                  </a:lnTo>
                  <a:lnTo>
                    <a:pt x="396595" y="94678"/>
                  </a:lnTo>
                  <a:lnTo>
                    <a:pt x="397852" y="92138"/>
                  </a:lnTo>
                  <a:lnTo>
                    <a:pt x="398373" y="89598"/>
                  </a:lnTo>
                  <a:lnTo>
                    <a:pt x="398957" y="88328"/>
                  </a:lnTo>
                  <a:lnTo>
                    <a:pt x="399872" y="84518"/>
                  </a:lnTo>
                  <a:lnTo>
                    <a:pt x="400672" y="81978"/>
                  </a:lnTo>
                  <a:lnTo>
                    <a:pt x="401027" y="79438"/>
                  </a:lnTo>
                  <a:lnTo>
                    <a:pt x="401599" y="76898"/>
                  </a:lnTo>
                  <a:lnTo>
                    <a:pt x="402056" y="73088"/>
                  </a:lnTo>
                  <a:lnTo>
                    <a:pt x="402056" y="54038"/>
                  </a:lnTo>
                  <a:close/>
                </a:path>
                <a:path w="522604" h="133350">
                  <a:moveTo>
                    <a:pt x="522198" y="4089"/>
                  </a:moveTo>
                  <a:lnTo>
                    <a:pt x="405904" y="4089"/>
                  </a:lnTo>
                  <a:lnTo>
                    <a:pt x="405904" y="21831"/>
                  </a:lnTo>
                  <a:lnTo>
                    <a:pt x="445820" y="21831"/>
                  </a:lnTo>
                  <a:lnTo>
                    <a:pt x="445820" y="128320"/>
                  </a:lnTo>
                  <a:lnTo>
                    <a:pt x="480212" y="128320"/>
                  </a:lnTo>
                  <a:lnTo>
                    <a:pt x="480212" y="21831"/>
                  </a:lnTo>
                  <a:lnTo>
                    <a:pt x="522198" y="21831"/>
                  </a:lnTo>
                  <a:lnTo>
                    <a:pt x="522198" y="4089"/>
                  </a:lnTo>
                  <a:close/>
                </a:path>
              </a:pathLst>
            </a:custGeom>
            <a:solidFill>
              <a:srgbClr val="2916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/>
            <p:cNvSpPr/>
            <p:nvPr/>
          </p:nvSpPr>
          <p:spPr>
            <a:xfrm>
              <a:off x="7559500" y="4680467"/>
              <a:ext cx="125730" cy="124460"/>
            </a:xfrm>
            <a:custGeom>
              <a:avLst/>
              <a:gdLst/>
              <a:ahLst/>
              <a:cxnLst/>
              <a:rect l="l" t="t" r="r" b="b"/>
              <a:pathLst>
                <a:path w="125729" h="124460">
                  <a:moveTo>
                    <a:pt x="66767" y="0"/>
                  </a:moveTo>
                  <a:lnTo>
                    <a:pt x="0" y="0"/>
                  </a:lnTo>
                  <a:lnTo>
                    <a:pt x="0" y="124030"/>
                  </a:lnTo>
                  <a:lnTo>
                    <a:pt x="35765" y="124030"/>
                  </a:lnTo>
                  <a:lnTo>
                    <a:pt x="35765" y="78113"/>
                  </a:lnTo>
                  <a:lnTo>
                    <a:pt x="73741" y="78113"/>
                  </a:lnTo>
                  <a:lnTo>
                    <a:pt x="110854" y="69365"/>
                  </a:lnTo>
                  <a:lnTo>
                    <a:pt x="117438" y="63704"/>
                  </a:lnTo>
                  <a:lnTo>
                    <a:pt x="35765" y="63704"/>
                  </a:lnTo>
                  <a:lnTo>
                    <a:pt x="35765" y="15844"/>
                  </a:lnTo>
                  <a:lnTo>
                    <a:pt x="31287" y="15844"/>
                  </a:lnTo>
                  <a:lnTo>
                    <a:pt x="51437" y="15328"/>
                  </a:lnTo>
                  <a:lnTo>
                    <a:pt x="118869" y="15328"/>
                  </a:lnTo>
                  <a:lnTo>
                    <a:pt x="118318" y="14526"/>
                  </a:lnTo>
                  <a:lnTo>
                    <a:pt x="92198" y="1375"/>
                  </a:lnTo>
                  <a:lnTo>
                    <a:pt x="66767" y="0"/>
                  </a:lnTo>
                  <a:close/>
                </a:path>
                <a:path w="125729" h="124460">
                  <a:moveTo>
                    <a:pt x="118869" y="15328"/>
                  </a:moveTo>
                  <a:lnTo>
                    <a:pt x="66968" y="15328"/>
                  </a:lnTo>
                  <a:lnTo>
                    <a:pt x="69349" y="15844"/>
                  </a:lnTo>
                  <a:lnTo>
                    <a:pt x="70557" y="16182"/>
                  </a:lnTo>
                  <a:lnTo>
                    <a:pt x="90018" y="42261"/>
                  </a:lnTo>
                  <a:lnTo>
                    <a:pt x="89845" y="43516"/>
                  </a:lnTo>
                  <a:lnTo>
                    <a:pt x="87649" y="50323"/>
                  </a:lnTo>
                  <a:lnTo>
                    <a:pt x="87545" y="50552"/>
                  </a:lnTo>
                  <a:lnTo>
                    <a:pt x="63892" y="63704"/>
                  </a:lnTo>
                  <a:lnTo>
                    <a:pt x="62980" y="63704"/>
                  </a:lnTo>
                  <a:lnTo>
                    <a:pt x="67794" y="63360"/>
                  </a:lnTo>
                  <a:lnTo>
                    <a:pt x="117718" y="63360"/>
                  </a:lnTo>
                  <a:lnTo>
                    <a:pt x="118606" y="62271"/>
                  </a:lnTo>
                  <a:lnTo>
                    <a:pt x="125691" y="32594"/>
                  </a:lnTo>
                  <a:lnTo>
                    <a:pt x="125553" y="31683"/>
                  </a:lnTo>
                  <a:lnTo>
                    <a:pt x="122166" y="21276"/>
                  </a:lnTo>
                  <a:lnTo>
                    <a:pt x="121648" y="20130"/>
                  </a:lnTo>
                  <a:lnTo>
                    <a:pt x="120383" y="17786"/>
                  </a:lnTo>
                  <a:lnTo>
                    <a:pt x="119750" y="16698"/>
                  </a:lnTo>
                  <a:lnTo>
                    <a:pt x="118869" y="15328"/>
                  </a:lnTo>
                  <a:close/>
                </a:path>
              </a:pathLst>
            </a:custGeom>
            <a:solidFill>
              <a:srgbClr val="281F5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/>
            <p:cNvSpPr/>
            <p:nvPr/>
          </p:nvSpPr>
          <p:spPr>
            <a:xfrm>
              <a:off x="7699857" y="4680445"/>
              <a:ext cx="508634" cy="128905"/>
            </a:xfrm>
            <a:custGeom>
              <a:avLst/>
              <a:gdLst/>
              <a:ahLst/>
              <a:cxnLst/>
              <a:rect l="l" t="t" r="r" b="b"/>
              <a:pathLst>
                <a:path w="508634" h="128904">
                  <a:moveTo>
                    <a:pt x="95643" y="0"/>
                  </a:moveTo>
                  <a:lnTo>
                    <a:pt x="0" y="0"/>
                  </a:lnTo>
                  <a:lnTo>
                    <a:pt x="0" y="17741"/>
                  </a:lnTo>
                  <a:lnTo>
                    <a:pt x="0" y="48171"/>
                  </a:lnTo>
                  <a:lnTo>
                    <a:pt x="0" y="63385"/>
                  </a:lnTo>
                  <a:lnTo>
                    <a:pt x="0" y="103949"/>
                  </a:lnTo>
                  <a:lnTo>
                    <a:pt x="0" y="124231"/>
                  </a:lnTo>
                  <a:lnTo>
                    <a:pt x="95643" y="124231"/>
                  </a:lnTo>
                  <a:lnTo>
                    <a:pt x="95643" y="103949"/>
                  </a:lnTo>
                  <a:lnTo>
                    <a:pt x="33705" y="103949"/>
                  </a:lnTo>
                  <a:lnTo>
                    <a:pt x="33705" y="63385"/>
                  </a:lnTo>
                  <a:lnTo>
                    <a:pt x="83934" y="63385"/>
                  </a:lnTo>
                  <a:lnTo>
                    <a:pt x="83934" y="48171"/>
                  </a:lnTo>
                  <a:lnTo>
                    <a:pt x="33705" y="48171"/>
                  </a:lnTo>
                  <a:lnTo>
                    <a:pt x="33705" y="17741"/>
                  </a:lnTo>
                  <a:lnTo>
                    <a:pt x="95643" y="17741"/>
                  </a:lnTo>
                  <a:lnTo>
                    <a:pt x="95643" y="0"/>
                  </a:lnTo>
                  <a:close/>
                </a:path>
                <a:path w="508634" h="128904">
                  <a:moveTo>
                    <a:pt x="237375" y="25"/>
                  </a:moveTo>
                  <a:lnTo>
                    <a:pt x="205054" y="25"/>
                  </a:lnTo>
                  <a:lnTo>
                    <a:pt x="205003" y="86487"/>
                  </a:lnTo>
                  <a:lnTo>
                    <a:pt x="204546" y="90893"/>
                  </a:lnTo>
                  <a:lnTo>
                    <a:pt x="181635" y="112331"/>
                  </a:lnTo>
                  <a:lnTo>
                    <a:pt x="175895" y="112331"/>
                  </a:lnTo>
                  <a:lnTo>
                    <a:pt x="151384" y="85293"/>
                  </a:lnTo>
                  <a:lnTo>
                    <a:pt x="151384" y="25"/>
                  </a:lnTo>
                  <a:lnTo>
                    <a:pt x="119011" y="25"/>
                  </a:lnTo>
                  <a:lnTo>
                    <a:pt x="119062" y="77851"/>
                  </a:lnTo>
                  <a:lnTo>
                    <a:pt x="150698" y="125425"/>
                  </a:lnTo>
                  <a:lnTo>
                    <a:pt x="178879" y="128866"/>
                  </a:lnTo>
                  <a:lnTo>
                    <a:pt x="206387" y="124739"/>
                  </a:lnTo>
                  <a:lnTo>
                    <a:pt x="234683" y="96901"/>
                  </a:lnTo>
                  <a:lnTo>
                    <a:pt x="237375" y="75399"/>
                  </a:lnTo>
                  <a:lnTo>
                    <a:pt x="237375" y="25"/>
                  </a:lnTo>
                  <a:close/>
                </a:path>
                <a:path w="508634" h="128904">
                  <a:moveTo>
                    <a:pt x="508457" y="0"/>
                  </a:moveTo>
                  <a:lnTo>
                    <a:pt x="412813" y="0"/>
                  </a:lnTo>
                  <a:lnTo>
                    <a:pt x="412813" y="17741"/>
                  </a:lnTo>
                  <a:lnTo>
                    <a:pt x="412813" y="49441"/>
                  </a:lnTo>
                  <a:lnTo>
                    <a:pt x="412813" y="63385"/>
                  </a:lnTo>
                  <a:lnTo>
                    <a:pt x="412813" y="103949"/>
                  </a:lnTo>
                  <a:lnTo>
                    <a:pt x="412813" y="124231"/>
                  </a:lnTo>
                  <a:lnTo>
                    <a:pt x="508457" y="124231"/>
                  </a:lnTo>
                  <a:lnTo>
                    <a:pt x="508457" y="103949"/>
                  </a:lnTo>
                  <a:lnTo>
                    <a:pt x="445833" y="103949"/>
                  </a:lnTo>
                  <a:lnTo>
                    <a:pt x="445833" y="63385"/>
                  </a:lnTo>
                  <a:lnTo>
                    <a:pt x="496722" y="63385"/>
                  </a:lnTo>
                  <a:lnTo>
                    <a:pt x="496722" y="49441"/>
                  </a:lnTo>
                  <a:lnTo>
                    <a:pt x="445833" y="49441"/>
                  </a:lnTo>
                  <a:lnTo>
                    <a:pt x="445833" y="17741"/>
                  </a:lnTo>
                  <a:lnTo>
                    <a:pt x="508457" y="17741"/>
                  </a:lnTo>
                  <a:lnTo>
                    <a:pt x="508457" y="0"/>
                  </a:lnTo>
                  <a:close/>
                </a:path>
              </a:pathLst>
            </a:custGeom>
            <a:solidFill>
              <a:srgbClr val="29166E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80" name="object 80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7749406" y="4068450"/>
            <a:ext cx="536648" cy="533849"/>
          </a:xfrm>
          <a:prstGeom prst="rect">
            <a:avLst/>
          </a:prstGeom>
        </p:spPr>
      </p:pic>
      <p:grpSp>
        <p:nvGrpSpPr>
          <p:cNvPr id="81" name="object 81"/>
          <p:cNvGrpSpPr/>
          <p:nvPr/>
        </p:nvGrpSpPr>
        <p:grpSpPr>
          <a:xfrm>
            <a:off x="9650975" y="6883753"/>
            <a:ext cx="803910" cy="805180"/>
            <a:chOff x="9650975" y="6883753"/>
            <a:chExt cx="803910" cy="805180"/>
          </a:xfrm>
        </p:grpSpPr>
        <p:sp>
          <p:nvSpPr>
            <p:cNvPr id="82" name="object 82"/>
            <p:cNvSpPr/>
            <p:nvPr/>
          </p:nvSpPr>
          <p:spPr>
            <a:xfrm>
              <a:off x="9650975" y="6883753"/>
              <a:ext cx="803910" cy="805180"/>
            </a:xfrm>
            <a:custGeom>
              <a:avLst/>
              <a:gdLst/>
              <a:ahLst/>
              <a:cxnLst/>
              <a:rect l="l" t="t" r="r" b="b"/>
              <a:pathLst>
                <a:path w="803909" h="805179">
                  <a:moveTo>
                    <a:pt x="401685" y="0"/>
                  </a:moveTo>
                  <a:lnTo>
                    <a:pt x="360712" y="2116"/>
                  </a:lnTo>
                  <a:lnTo>
                    <a:pt x="320896" y="8202"/>
                  </a:lnTo>
                  <a:lnTo>
                    <a:pt x="282433" y="18162"/>
                  </a:lnTo>
                  <a:lnTo>
                    <a:pt x="245580" y="31698"/>
                  </a:lnTo>
                  <a:lnTo>
                    <a:pt x="210482" y="48700"/>
                  </a:lnTo>
                  <a:lnTo>
                    <a:pt x="177346" y="68919"/>
                  </a:lnTo>
                  <a:lnTo>
                    <a:pt x="146411" y="92116"/>
                  </a:lnTo>
                  <a:lnTo>
                    <a:pt x="117891" y="118122"/>
                  </a:lnTo>
                  <a:lnTo>
                    <a:pt x="91932" y="146697"/>
                  </a:lnTo>
                  <a:lnTo>
                    <a:pt x="68738" y="177687"/>
                  </a:lnTo>
                  <a:lnTo>
                    <a:pt x="48604" y="210888"/>
                  </a:lnTo>
                  <a:lnTo>
                    <a:pt x="31632" y="246052"/>
                  </a:lnTo>
                  <a:lnTo>
                    <a:pt x="18125" y="283033"/>
                  </a:lnTo>
                  <a:lnTo>
                    <a:pt x="8184" y="321517"/>
                  </a:lnTo>
                  <a:lnTo>
                    <a:pt x="2058" y="361409"/>
                  </a:lnTo>
                  <a:lnTo>
                    <a:pt x="0" y="402462"/>
                  </a:lnTo>
                  <a:lnTo>
                    <a:pt x="502" y="423142"/>
                  </a:lnTo>
                  <a:lnTo>
                    <a:pt x="4619" y="463640"/>
                  </a:lnTo>
                  <a:lnTo>
                    <a:pt x="12703" y="502824"/>
                  </a:lnTo>
                  <a:lnTo>
                    <a:pt x="24452" y="540608"/>
                  </a:lnTo>
                  <a:lnTo>
                    <a:pt x="39717" y="576676"/>
                  </a:lnTo>
                  <a:lnTo>
                    <a:pt x="58295" y="610884"/>
                  </a:lnTo>
                  <a:lnTo>
                    <a:pt x="79985" y="642984"/>
                  </a:lnTo>
                  <a:lnTo>
                    <a:pt x="104540" y="672813"/>
                  </a:lnTo>
                  <a:lnTo>
                    <a:pt x="131852" y="700185"/>
                  </a:lnTo>
                  <a:lnTo>
                    <a:pt x="161631" y="724784"/>
                  </a:lnTo>
                  <a:lnTo>
                    <a:pt x="193662" y="746517"/>
                  </a:lnTo>
                  <a:lnTo>
                    <a:pt x="227809" y="765131"/>
                  </a:lnTo>
                  <a:lnTo>
                    <a:pt x="263805" y="780424"/>
                  </a:lnTo>
                  <a:lnTo>
                    <a:pt x="301515" y="792197"/>
                  </a:lnTo>
                  <a:lnTo>
                    <a:pt x="340629" y="800296"/>
                  </a:lnTo>
                  <a:lnTo>
                    <a:pt x="381054" y="804421"/>
                  </a:lnTo>
                  <a:lnTo>
                    <a:pt x="401685" y="804924"/>
                  </a:lnTo>
                  <a:lnTo>
                    <a:pt x="422326" y="804421"/>
                  </a:lnTo>
                  <a:lnTo>
                    <a:pt x="462690" y="800296"/>
                  </a:lnTo>
                  <a:lnTo>
                    <a:pt x="501856" y="792197"/>
                  </a:lnTo>
                  <a:lnTo>
                    <a:pt x="539565" y="780425"/>
                  </a:lnTo>
                  <a:lnTo>
                    <a:pt x="575571" y="765131"/>
                  </a:lnTo>
                  <a:lnTo>
                    <a:pt x="609709" y="746517"/>
                  </a:lnTo>
                  <a:lnTo>
                    <a:pt x="641748" y="724784"/>
                  </a:lnTo>
                  <a:lnTo>
                    <a:pt x="671519" y="700185"/>
                  </a:lnTo>
                  <a:lnTo>
                    <a:pt x="698788" y="672813"/>
                  </a:lnTo>
                  <a:lnTo>
                    <a:pt x="723385" y="642984"/>
                  </a:lnTo>
                  <a:lnTo>
                    <a:pt x="745079" y="610884"/>
                  </a:lnTo>
                  <a:lnTo>
                    <a:pt x="763655" y="576676"/>
                  </a:lnTo>
                  <a:lnTo>
                    <a:pt x="778917" y="540608"/>
                  </a:lnTo>
                  <a:lnTo>
                    <a:pt x="790668" y="502824"/>
                  </a:lnTo>
                  <a:lnTo>
                    <a:pt x="798701" y="463640"/>
                  </a:lnTo>
                  <a:lnTo>
                    <a:pt x="802872" y="423142"/>
                  </a:lnTo>
                  <a:lnTo>
                    <a:pt x="803377" y="402462"/>
                  </a:lnTo>
                  <a:lnTo>
                    <a:pt x="802872" y="381782"/>
                  </a:lnTo>
                  <a:lnTo>
                    <a:pt x="798701" y="341335"/>
                  </a:lnTo>
                  <a:lnTo>
                    <a:pt x="790668" y="302100"/>
                  </a:lnTo>
                  <a:lnTo>
                    <a:pt x="778917" y="264317"/>
                  </a:lnTo>
                  <a:lnTo>
                    <a:pt x="763655" y="228248"/>
                  </a:lnTo>
                  <a:lnTo>
                    <a:pt x="745079" y="194040"/>
                  </a:lnTo>
                  <a:lnTo>
                    <a:pt x="723385" y="161941"/>
                  </a:lnTo>
                  <a:lnTo>
                    <a:pt x="698788" y="132111"/>
                  </a:lnTo>
                  <a:lnTo>
                    <a:pt x="671518" y="104791"/>
                  </a:lnTo>
                  <a:lnTo>
                    <a:pt x="641748" y="80142"/>
                  </a:lnTo>
                  <a:lnTo>
                    <a:pt x="609708" y="58404"/>
                  </a:lnTo>
                  <a:lnTo>
                    <a:pt x="575570" y="39798"/>
                  </a:lnTo>
                  <a:lnTo>
                    <a:pt x="539565" y="24503"/>
                  </a:lnTo>
                  <a:lnTo>
                    <a:pt x="501855" y="12725"/>
                  </a:lnTo>
                  <a:lnTo>
                    <a:pt x="462690" y="4677"/>
                  </a:lnTo>
                  <a:lnTo>
                    <a:pt x="422325" y="503"/>
                  </a:lnTo>
                  <a:lnTo>
                    <a:pt x="401685" y="0"/>
                  </a:lnTo>
                  <a:close/>
                </a:path>
              </a:pathLst>
            </a:custGeom>
            <a:solidFill>
              <a:srgbClr val="1F1A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/>
            <p:cNvSpPr/>
            <p:nvPr/>
          </p:nvSpPr>
          <p:spPr>
            <a:xfrm>
              <a:off x="9694859" y="6928868"/>
              <a:ext cx="712470" cy="712470"/>
            </a:xfrm>
            <a:custGeom>
              <a:avLst/>
              <a:gdLst/>
              <a:ahLst/>
              <a:cxnLst/>
              <a:rect l="l" t="t" r="r" b="b"/>
              <a:pathLst>
                <a:path w="712470" h="712470">
                  <a:moveTo>
                    <a:pt x="374373" y="0"/>
                  </a:moveTo>
                  <a:lnTo>
                    <a:pt x="319791" y="1269"/>
                  </a:lnTo>
                  <a:lnTo>
                    <a:pt x="267273" y="10159"/>
                  </a:lnTo>
                  <a:lnTo>
                    <a:pt x="217711" y="27939"/>
                  </a:lnTo>
                  <a:lnTo>
                    <a:pt x="186579" y="43179"/>
                  </a:lnTo>
                  <a:lnTo>
                    <a:pt x="171668" y="50799"/>
                  </a:lnTo>
                  <a:lnTo>
                    <a:pt x="129796" y="81279"/>
                  </a:lnTo>
                  <a:lnTo>
                    <a:pt x="92686" y="116839"/>
                  </a:lnTo>
                  <a:lnTo>
                    <a:pt x="60955" y="157479"/>
                  </a:lnTo>
                  <a:lnTo>
                    <a:pt x="35197" y="201929"/>
                  </a:lnTo>
                  <a:lnTo>
                    <a:pt x="16066" y="250189"/>
                  </a:lnTo>
                  <a:lnTo>
                    <a:pt x="4116" y="302259"/>
                  </a:lnTo>
                  <a:lnTo>
                    <a:pt x="551" y="336549"/>
                  </a:lnTo>
                  <a:lnTo>
                    <a:pt x="451" y="337819"/>
                  </a:lnTo>
                  <a:lnTo>
                    <a:pt x="1857" y="392429"/>
                  </a:lnTo>
                  <a:lnTo>
                    <a:pt x="11246" y="445769"/>
                  </a:lnTo>
                  <a:lnTo>
                    <a:pt x="28067" y="495299"/>
                  </a:lnTo>
                  <a:lnTo>
                    <a:pt x="51662" y="541019"/>
                  </a:lnTo>
                  <a:lnTo>
                    <a:pt x="81493" y="582929"/>
                  </a:lnTo>
                  <a:lnTo>
                    <a:pt x="116890" y="619759"/>
                  </a:lnTo>
                  <a:lnTo>
                    <a:pt x="157263" y="651509"/>
                  </a:lnTo>
                  <a:lnTo>
                    <a:pt x="171668" y="661669"/>
                  </a:lnTo>
                  <a:lnTo>
                    <a:pt x="217711" y="684529"/>
                  </a:lnTo>
                  <a:lnTo>
                    <a:pt x="267274" y="702309"/>
                  </a:lnTo>
                  <a:lnTo>
                    <a:pt x="319792" y="711200"/>
                  </a:lnTo>
                  <a:lnTo>
                    <a:pt x="374373" y="712470"/>
                  </a:lnTo>
                  <a:lnTo>
                    <a:pt x="392444" y="711200"/>
                  </a:lnTo>
                  <a:lnTo>
                    <a:pt x="444919" y="702310"/>
                  </a:lnTo>
                  <a:lnTo>
                    <a:pt x="494525" y="684530"/>
                  </a:lnTo>
                  <a:lnTo>
                    <a:pt x="540516" y="661670"/>
                  </a:lnTo>
                  <a:lnTo>
                    <a:pt x="554981" y="651510"/>
                  </a:lnTo>
                  <a:lnTo>
                    <a:pt x="330540" y="651510"/>
                  </a:lnTo>
                  <a:lnTo>
                    <a:pt x="327722" y="650240"/>
                  </a:lnTo>
                  <a:lnTo>
                    <a:pt x="322104" y="650240"/>
                  </a:lnTo>
                  <a:lnTo>
                    <a:pt x="316528" y="648970"/>
                  </a:lnTo>
                  <a:lnTo>
                    <a:pt x="311004" y="648970"/>
                  </a:lnTo>
                  <a:lnTo>
                    <a:pt x="294638" y="645160"/>
                  </a:lnTo>
                  <a:lnTo>
                    <a:pt x="286553" y="643890"/>
                  </a:lnTo>
                  <a:lnTo>
                    <a:pt x="283889" y="642619"/>
                  </a:lnTo>
                  <a:lnTo>
                    <a:pt x="281234" y="642619"/>
                  </a:lnTo>
                  <a:lnTo>
                    <a:pt x="278571" y="641349"/>
                  </a:lnTo>
                  <a:lnTo>
                    <a:pt x="275907" y="641349"/>
                  </a:lnTo>
                  <a:lnTo>
                    <a:pt x="273295" y="640079"/>
                  </a:lnTo>
                  <a:lnTo>
                    <a:pt x="268079" y="638809"/>
                  </a:lnTo>
                  <a:lnTo>
                    <a:pt x="278617" y="615949"/>
                  </a:lnTo>
                  <a:lnTo>
                    <a:pt x="214602" y="615949"/>
                  </a:lnTo>
                  <a:lnTo>
                    <a:pt x="181715" y="594359"/>
                  </a:lnTo>
                  <a:lnTo>
                    <a:pt x="173981" y="589279"/>
                  </a:lnTo>
                  <a:lnTo>
                    <a:pt x="166401" y="582929"/>
                  </a:lnTo>
                  <a:lnTo>
                    <a:pt x="159070" y="576579"/>
                  </a:lnTo>
                  <a:lnTo>
                    <a:pt x="151936" y="570229"/>
                  </a:lnTo>
                  <a:lnTo>
                    <a:pt x="145007" y="562609"/>
                  </a:lnTo>
                  <a:lnTo>
                    <a:pt x="138327" y="556259"/>
                  </a:lnTo>
                  <a:lnTo>
                    <a:pt x="114029" y="525779"/>
                  </a:lnTo>
                  <a:lnTo>
                    <a:pt x="108556" y="516889"/>
                  </a:lnTo>
                  <a:lnTo>
                    <a:pt x="103332" y="509269"/>
                  </a:lnTo>
                  <a:lnTo>
                    <a:pt x="85304" y="473709"/>
                  </a:lnTo>
                  <a:lnTo>
                    <a:pt x="71900" y="436879"/>
                  </a:lnTo>
                  <a:lnTo>
                    <a:pt x="63618" y="397509"/>
                  </a:lnTo>
                  <a:lnTo>
                    <a:pt x="60955" y="367029"/>
                  </a:lnTo>
                  <a:lnTo>
                    <a:pt x="61006" y="344169"/>
                  </a:lnTo>
                  <a:lnTo>
                    <a:pt x="66076" y="300989"/>
                  </a:lnTo>
                  <a:lnTo>
                    <a:pt x="66830" y="297179"/>
                  </a:lnTo>
                  <a:lnTo>
                    <a:pt x="67686" y="292099"/>
                  </a:lnTo>
                  <a:lnTo>
                    <a:pt x="132618" y="292099"/>
                  </a:lnTo>
                  <a:lnTo>
                    <a:pt x="96908" y="214629"/>
                  </a:lnTo>
                  <a:lnTo>
                    <a:pt x="99212" y="210819"/>
                  </a:lnTo>
                  <a:lnTo>
                    <a:pt x="114680" y="186689"/>
                  </a:lnTo>
                  <a:lnTo>
                    <a:pt x="117489" y="181609"/>
                  </a:lnTo>
                  <a:lnTo>
                    <a:pt x="120358" y="177799"/>
                  </a:lnTo>
                  <a:lnTo>
                    <a:pt x="123270" y="173989"/>
                  </a:lnTo>
                  <a:lnTo>
                    <a:pt x="126276" y="170179"/>
                  </a:lnTo>
                  <a:lnTo>
                    <a:pt x="129291" y="167639"/>
                  </a:lnTo>
                  <a:lnTo>
                    <a:pt x="132408" y="163829"/>
                  </a:lnTo>
                  <a:lnTo>
                    <a:pt x="135569" y="160019"/>
                  </a:lnTo>
                  <a:lnTo>
                    <a:pt x="138780" y="156209"/>
                  </a:lnTo>
                  <a:lnTo>
                    <a:pt x="142043" y="152399"/>
                  </a:lnTo>
                  <a:lnTo>
                    <a:pt x="145358" y="149859"/>
                  </a:lnTo>
                  <a:lnTo>
                    <a:pt x="152192" y="142239"/>
                  </a:lnTo>
                  <a:lnTo>
                    <a:pt x="155652" y="139699"/>
                  </a:lnTo>
                  <a:lnTo>
                    <a:pt x="162787" y="133349"/>
                  </a:lnTo>
                  <a:lnTo>
                    <a:pt x="166452" y="129539"/>
                  </a:lnTo>
                  <a:lnTo>
                    <a:pt x="170118" y="126999"/>
                  </a:lnTo>
                  <a:lnTo>
                    <a:pt x="173878" y="123189"/>
                  </a:lnTo>
                  <a:lnTo>
                    <a:pt x="177646" y="120649"/>
                  </a:lnTo>
                  <a:lnTo>
                    <a:pt x="185380" y="115569"/>
                  </a:lnTo>
                  <a:lnTo>
                    <a:pt x="193310" y="109219"/>
                  </a:lnTo>
                  <a:lnTo>
                    <a:pt x="201395" y="104139"/>
                  </a:lnTo>
                  <a:lnTo>
                    <a:pt x="266174" y="104139"/>
                  </a:lnTo>
                  <a:lnTo>
                    <a:pt x="254521" y="78739"/>
                  </a:lnTo>
                  <a:lnTo>
                    <a:pt x="263505" y="74929"/>
                  </a:lnTo>
                  <a:lnTo>
                    <a:pt x="272592" y="72389"/>
                  </a:lnTo>
                  <a:lnTo>
                    <a:pt x="275658" y="71119"/>
                  </a:lnTo>
                  <a:lnTo>
                    <a:pt x="278716" y="71119"/>
                  </a:lnTo>
                  <a:lnTo>
                    <a:pt x="284942" y="68579"/>
                  </a:lnTo>
                  <a:lnTo>
                    <a:pt x="288060" y="68579"/>
                  </a:lnTo>
                  <a:lnTo>
                    <a:pt x="300658" y="66039"/>
                  </a:lnTo>
                  <a:lnTo>
                    <a:pt x="310199" y="63499"/>
                  </a:lnTo>
                  <a:lnTo>
                    <a:pt x="319894" y="62229"/>
                  </a:lnTo>
                  <a:lnTo>
                    <a:pt x="326369" y="62229"/>
                  </a:lnTo>
                  <a:lnTo>
                    <a:pt x="332895" y="60960"/>
                  </a:lnTo>
                  <a:lnTo>
                    <a:pt x="554981" y="60960"/>
                  </a:lnTo>
                  <a:lnTo>
                    <a:pt x="540515" y="50800"/>
                  </a:lnTo>
                  <a:lnTo>
                    <a:pt x="525605" y="43180"/>
                  </a:lnTo>
                  <a:lnTo>
                    <a:pt x="510291" y="34290"/>
                  </a:lnTo>
                  <a:lnTo>
                    <a:pt x="461790" y="15240"/>
                  </a:lnTo>
                  <a:lnTo>
                    <a:pt x="392444" y="1270"/>
                  </a:lnTo>
                  <a:lnTo>
                    <a:pt x="374373" y="0"/>
                  </a:lnTo>
                  <a:close/>
                </a:path>
                <a:path w="712470" h="712470">
                  <a:moveTo>
                    <a:pt x="422666" y="444500"/>
                  </a:moveTo>
                  <a:lnTo>
                    <a:pt x="357655" y="444500"/>
                  </a:lnTo>
                  <a:lnTo>
                    <a:pt x="446572" y="637540"/>
                  </a:lnTo>
                  <a:lnTo>
                    <a:pt x="441202" y="640080"/>
                  </a:lnTo>
                  <a:lnTo>
                    <a:pt x="438496" y="640080"/>
                  </a:lnTo>
                  <a:lnTo>
                    <a:pt x="430308" y="642620"/>
                  </a:lnTo>
                  <a:lnTo>
                    <a:pt x="427593" y="643890"/>
                  </a:lnTo>
                  <a:lnTo>
                    <a:pt x="419311" y="645160"/>
                  </a:lnTo>
                  <a:lnTo>
                    <a:pt x="416502" y="646430"/>
                  </a:lnTo>
                  <a:lnTo>
                    <a:pt x="410926" y="647700"/>
                  </a:lnTo>
                  <a:lnTo>
                    <a:pt x="405300" y="647700"/>
                  </a:lnTo>
                  <a:lnTo>
                    <a:pt x="393900" y="650240"/>
                  </a:lnTo>
                  <a:lnTo>
                    <a:pt x="391040" y="650240"/>
                  </a:lnTo>
                  <a:lnTo>
                    <a:pt x="382407" y="651510"/>
                  </a:lnTo>
                  <a:lnTo>
                    <a:pt x="554981" y="651510"/>
                  </a:lnTo>
                  <a:lnTo>
                    <a:pt x="568941" y="642620"/>
                  </a:lnTo>
                  <a:lnTo>
                    <a:pt x="582396" y="631190"/>
                  </a:lnTo>
                  <a:lnTo>
                    <a:pt x="595354" y="619760"/>
                  </a:lnTo>
                  <a:lnTo>
                    <a:pt x="602216" y="613410"/>
                  </a:lnTo>
                  <a:lnTo>
                    <a:pt x="501907" y="613410"/>
                  </a:lnTo>
                  <a:lnTo>
                    <a:pt x="533973" y="543560"/>
                  </a:lnTo>
                  <a:lnTo>
                    <a:pt x="468317" y="543560"/>
                  </a:lnTo>
                  <a:lnTo>
                    <a:pt x="422666" y="444500"/>
                  </a:lnTo>
                  <a:close/>
                </a:path>
                <a:path w="712470" h="712470">
                  <a:moveTo>
                    <a:pt x="132618" y="292099"/>
                  </a:moveTo>
                  <a:lnTo>
                    <a:pt x="67686" y="292099"/>
                  </a:lnTo>
                  <a:lnTo>
                    <a:pt x="214602" y="615949"/>
                  </a:lnTo>
                  <a:lnTo>
                    <a:pt x="278617" y="615949"/>
                  </a:lnTo>
                  <a:lnTo>
                    <a:pt x="312574" y="542290"/>
                  </a:lnTo>
                  <a:lnTo>
                    <a:pt x="247944" y="542289"/>
                  </a:lnTo>
                  <a:lnTo>
                    <a:pt x="132618" y="292099"/>
                  </a:lnTo>
                  <a:close/>
                </a:path>
                <a:path w="712470" h="712470">
                  <a:moveTo>
                    <a:pt x="707671" y="299720"/>
                  </a:moveTo>
                  <a:lnTo>
                    <a:pt x="645910" y="299720"/>
                  </a:lnTo>
                  <a:lnTo>
                    <a:pt x="646561" y="302260"/>
                  </a:lnTo>
                  <a:lnTo>
                    <a:pt x="647769" y="309880"/>
                  </a:lnTo>
                  <a:lnTo>
                    <a:pt x="648326" y="313690"/>
                  </a:lnTo>
                  <a:lnTo>
                    <a:pt x="648822" y="316230"/>
                  </a:lnTo>
                  <a:lnTo>
                    <a:pt x="649276" y="320040"/>
                  </a:lnTo>
                  <a:lnTo>
                    <a:pt x="649679" y="323850"/>
                  </a:lnTo>
                  <a:lnTo>
                    <a:pt x="650381" y="331470"/>
                  </a:lnTo>
                  <a:lnTo>
                    <a:pt x="650681" y="334010"/>
                  </a:lnTo>
                  <a:lnTo>
                    <a:pt x="651066" y="340360"/>
                  </a:lnTo>
                  <a:lnTo>
                    <a:pt x="651135" y="341630"/>
                  </a:lnTo>
                  <a:lnTo>
                    <a:pt x="651238" y="344170"/>
                  </a:lnTo>
                  <a:lnTo>
                    <a:pt x="651289" y="367030"/>
                  </a:lnTo>
                  <a:lnTo>
                    <a:pt x="650910" y="374650"/>
                  </a:lnTo>
                  <a:lnTo>
                    <a:pt x="650784" y="377190"/>
                  </a:lnTo>
                  <a:lnTo>
                    <a:pt x="645311" y="416560"/>
                  </a:lnTo>
                  <a:lnTo>
                    <a:pt x="637826" y="444500"/>
                  </a:lnTo>
                  <a:lnTo>
                    <a:pt x="634768" y="454660"/>
                  </a:lnTo>
                  <a:lnTo>
                    <a:pt x="619455" y="490220"/>
                  </a:lnTo>
                  <a:lnTo>
                    <a:pt x="610162" y="506730"/>
                  </a:lnTo>
                  <a:lnTo>
                    <a:pt x="605092" y="515620"/>
                  </a:lnTo>
                  <a:lnTo>
                    <a:pt x="576118" y="553720"/>
                  </a:lnTo>
                  <a:lnTo>
                    <a:pt x="569644" y="560070"/>
                  </a:lnTo>
                  <a:lnTo>
                    <a:pt x="562912" y="567690"/>
                  </a:lnTo>
                  <a:lnTo>
                    <a:pt x="555983" y="574040"/>
                  </a:lnTo>
                  <a:lnTo>
                    <a:pt x="548858" y="580390"/>
                  </a:lnTo>
                  <a:lnTo>
                    <a:pt x="541475" y="586740"/>
                  </a:lnTo>
                  <a:lnTo>
                    <a:pt x="533938" y="591820"/>
                  </a:lnTo>
                  <a:lnTo>
                    <a:pt x="526213" y="598170"/>
                  </a:lnTo>
                  <a:lnTo>
                    <a:pt x="518274" y="603250"/>
                  </a:lnTo>
                  <a:lnTo>
                    <a:pt x="510189" y="608330"/>
                  </a:lnTo>
                  <a:lnTo>
                    <a:pt x="501907" y="613410"/>
                  </a:lnTo>
                  <a:lnTo>
                    <a:pt x="602216" y="613410"/>
                  </a:lnTo>
                  <a:lnTo>
                    <a:pt x="630751" y="582930"/>
                  </a:lnTo>
                  <a:lnTo>
                    <a:pt x="660522" y="541020"/>
                  </a:lnTo>
                  <a:lnTo>
                    <a:pt x="684177" y="495300"/>
                  </a:lnTo>
                  <a:lnTo>
                    <a:pt x="700997" y="445770"/>
                  </a:lnTo>
                  <a:lnTo>
                    <a:pt x="710384" y="392430"/>
                  </a:lnTo>
                  <a:lnTo>
                    <a:pt x="712243" y="356870"/>
                  </a:lnTo>
                  <a:lnTo>
                    <a:pt x="712031" y="347980"/>
                  </a:lnTo>
                  <a:lnTo>
                    <a:pt x="711940" y="344170"/>
                  </a:lnTo>
                  <a:lnTo>
                    <a:pt x="711849" y="340360"/>
                  </a:lnTo>
                  <a:lnTo>
                    <a:pt x="711789" y="337820"/>
                  </a:lnTo>
                  <a:lnTo>
                    <a:pt x="710384" y="320040"/>
                  </a:lnTo>
                  <a:lnTo>
                    <a:pt x="708123" y="302260"/>
                  </a:lnTo>
                  <a:lnTo>
                    <a:pt x="707671" y="299720"/>
                  </a:lnTo>
                  <a:close/>
                </a:path>
                <a:path w="712470" h="712470">
                  <a:moveTo>
                    <a:pt x="610073" y="106680"/>
                  </a:moveTo>
                  <a:lnTo>
                    <a:pt x="513709" y="106680"/>
                  </a:lnTo>
                  <a:lnTo>
                    <a:pt x="517777" y="109220"/>
                  </a:lnTo>
                  <a:lnTo>
                    <a:pt x="529724" y="116840"/>
                  </a:lnTo>
                  <a:lnTo>
                    <a:pt x="533587" y="120650"/>
                  </a:lnTo>
                  <a:lnTo>
                    <a:pt x="537458" y="123190"/>
                  </a:lnTo>
                  <a:lnTo>
                    <a:pt x="541226" y="125730"/>
                  </a:lnTo>
                  <a:lnTo>
                    <a:pt x="544986" y="129540"/>
                  </a:lnTo>
                  <a:lnTo>
                    <a:pt x="548652" y="132080"/>
                  </a:lnTo>
                  <a:lnTo>
                    <a:pt x="552317" y="135890"/>
                  </a:lnTo>
                  <a:lnTo>
                    <a:pt x="555880" y="138430"/>
                  </a:lnTo>
                  <a:lnTo>
                    <a:pt x="559400" y="142240"/>
                  </a:lnTo>
                  <a:lnTo>
                    <a:pt x="562912" y="144780"/>
                  </a:lnTo>
                  <a:lnTo>
                    <a:pt x="566329" y="148590"/>
                  </a:lnTo>
                  <a:lnTo>
                    <a:pt x="569695" y="152400"/>
                  </a:lnTo>
                  <a:lnTo>
                    <a:pt x="573009" y="156210"/>
                  </a:lnTo>
                  <a:lnTo>
                    <a:pt x="576221" y="158750"/>
                  </a:lnTo>
                  <a:lnTo>
                    <a:pt x="600116" y="190500"/>
                  </a:lnTo>
                  <a:lnTo>
                    <a:pt x="602831" y="194310"/>
                  </a:lnTo>
                  <a:lnTo>
                    <a:pt x="605443" y="198120"/>
                  </a:lnTo>
                  <a:lnTo>
                    <a:pt x="608004" y="201930"/>
                  </a:lnTo>
                  <a:lnTo>
                    <a:pt x="610513" y="205740"/>
                  </a:lnTo>
                  <a:lnTo>
                    <a:pt x="612971" y="210820"/>
                  </a:lnTo>
                  <a:lnTo>
                    <a:pt x="615335" y="214630"/>
                  </a:lnTo>
                  <a:lnTo>
                    <a:pt x="617647" y="219710"/>
                  </a:lnTo>
                  <a:lnTo>
                    <a:pt x="468317" y="543560"/>
                  </a:lnTo>
                  <a:lnTo>
                    <a:pt x="533973" y="543560"/>
                  </a:lnTo>
                  <a:lnTo>
                    <a:pt x="645910" y="299720"/>
                  </a:lnTo>
                  <a:lnTo>
                    <a:pt x="707671" y="299720"/>
                  </a:lnTo>
                  <a:lnTo>
                    <a:pt x="704963" y="284480"/>
                  </a:lnTo>
                  <a:lnTo>
                    <a:pt x="690549" y="233680"/>
                  </a:lnTo>
                  <a:lnTo>
                    <a:pt x="669163" y="186690"/>
                  </a:lnTo>
                  <a:lnTo>
                    <a:pt x="641345" y="143510"/>
                  </a:lnTo>
                  <a:lnTo>
                    <a:pt x="619549" y="116840"/>
                  </a:lnTo>
                  <a:lnTo>
                    <a:pt x="610073" y="106680"/>
                  </a:lnTo>
                  <a:close/>
                </a:path>
                <a:path w="712470" h="712470">
                  <a:moveTo>
                    <a:pt x="395159" y="384810"/>
                  </a:moveTo>
                  <a:lnTo>
                    <a:pt x="320091" y="384810"/>
                  </a:lnTo>
                  <a:lnTo>
                    <a:pt x="247944" y="542289"/>
                  </a:lnTo>
                  <a:lnTo>
                    <a:pt x="312574" y="542290"/>
                  </a:lnTo>
                  <a:lnTo>
                    <a:pt x="357655" y="444500"/>
                  </a:lnTo>
                  <a:lnTo>
                    <a:pt x="422666" y="444500"/>
                  </a:lnTo>
                  <a:lnTo>
                    <a:pt x="395159" y="384810"/>
                  </a:lnTo>
                  <a:close/>
                </a:path>
                <a:path w="712470" h="712470">
                  <a:moveTo>
                    <a:pt x="266174" y="104139"/>
                  </a:moveTo>
                  <a:lnTo>
                    <a:pt x="201395" y="104139"/>
                  </a:lnTo>
                  <a:lnTo>
                    <a:pt x="321598" y="367030"/>
                  </a:lnTo>
                  <a:lnTo>
                    <a:pt x="393703" y="367030"/>
                  </a:lnTo>
                  <a:lnTo>
                    <a:pt x="422973" y="303530"/>
                  </a:lnTo>
                  <a:lnTo>
                    <a:pt x="357655" y="303530"/>
                  </a:lnTo>
                  <a:lnTo>
                    <a:pt x="266174" y="104139"/>
                  </a:lnTo>
                  <a:close/>
                </a:path>
                <a:path w="712470" h="712470">
                  <a:moveTo>
                    <a:pt x="554981" y="60960"/>
                  </a:moveTo>
                  <a:lnTo>
                    <a:pt x="380042" y="60960"/>
                  </a:lnTo>
                  <a:lnTo>
                    <a:pt x="383460" y="62230"/>
                  </a:lnTo>
                  <a:lnTo>
                    <a:pt x="393506" y="62230"/>
                  </a:lnTo>
                  <a:lnTo>
                    <a:pt x="396863" y="63500"/>
                  </a:lnTo>
                  <a:lnTo>
                    <a:pt x="403492" y="64770"/>
                  </a:lnTo>
                  <a:lnTo>
                    <a:pt x="410069" y="64770"/>
                  </a:lnTo>
                  <a:lnTo>
                    <a:pt x="416647" y="66040"/>
                  </a:lnTo>
                  <a:lnTo>
                    <a:pt x="419859" y="67310"/>
                  </a:lnTo>
                  <a:lnTo>
                    <a:pt x="426342" y="68580"/>
                  </a:lnTo>
                  <a:lnTo>
                    <a:pt x="429554" y="69850"/>
                  </a:lnTo>
                  <a:lnTo>
                    <a:pt x="435934" y="71120"/>
                  </a:lnTo>
                  <a:lnTo>
                    <a:pt x="442255" y="73660"/>
                  </a:lnTo>
                  <a:lnTo>
                    <a:pt x="448533" y="74930"/>
                  </a:lnTo>
                  <a:lnTo>
                    <a:pt x="460831" y="80010"/>
                  </a:lnTo>
                  <a:lnTo>
                    <a:pt x="357655" y="303530"/>
                  </a:lnTo>
                  <a:lnTo>
                    <a:pt x="422973" y="303530"/>
                  </a:lnTo>
                  <a:lnTo>
                    <a:pt x="513709" y="106680"/>
                  </a:lnTo>
                  <a:lnTo>
                    <a:pt x="610073" y="106680"/>
                  </a:lnTo>
                  <a:lnTo>
                    <a:pt x="607704" y="104140"/>
                  </a:lnTo>
                  <a:lnTo>
                    <a:pt x="595354" y="92710"/>
                  </a:lnTo>
                  <a:lnTo>
                    <a:pt x="582396" y="81280"/>
                  </a:lnTo>
                  <a:lnTo>
                    <a:pt x="568941" y="71120"/>
                  </a:lnTo>
                  <a:lnTo>
                    <a:pt x="554981" y="609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4" name="object 84"/>
          <p:cNvSpPr/>
          <p:nvPr/>
        </p:nvSpPr>
        <p:spPr>
          <a:xfrm>
            <a:off x="12481994" y="6775418"/>
            <a:ext cx="2240915" cy="349250"/>
          </a:xfrm>
          <a:custGeom>
            <a:avLst/>
            <a:gdLst/>
            <a:ahLst/>
            <a:cxnLst/>
            <a:rect l="l" t="t" r="r" b="b"/>
            <a:pathLst>
              <a:path w="2240915" h="349250">
                <a:moveTo>
                  <a:pt x="6021" y="269239"/>
                </a:moveTo>
                <a:lnTo>
                  <a:pt x="6022" y="336549"/>
                </a:lnTo>
                <a:lnTo>
                  <a:pt x="13023" y="337819"/>
                </a:lnTo>
                <a:lnTo>
                  <a:pt x="20725" y="340359"/>
                </a:lnTo>
                <a:lnTo>
                  <a:pt x="28846" y="341629"/>
                </a:lnTo>
                <a:lnTo>
                  <a:pt x="37667" y="342899"/>
                </a:lnTo>
                <a:lnTo>
                  <a:pt x="46771" y="345439"/>
                </a:lnTo>
                <a:lnTo>
                  <a:pt x="66655" y="347979"/>
                </a:lnTo>
                <a:lnTo>
                  <a:pt x="77154" y="347979"/>
                </a:lnTo>
                <a:lnTo>
                  <a:pt x="87938" y="349249"/>
                </a:lnTo>
                <a:lnTo>
                  <a:pt x="140168" y="349250"/>
                </a:lnTo>
                <a:lnTo>
                  <a:pt x="152349" y="347980"/>
                </a:lnTo>
                <a:lnTo>
                  <a:pt x="158373" y="346710"/>
                </a:lnTo>
                <a:lnTo>
                  <a:pt x="164535" y="346710"/>
                </a:lnTo>
                <a:lnTo>
                  <a:pt x="170693" y="345440"/>
                </a:lnTo>
                <a:lnTo>
                  <a:pt x="194778" y="339090"/>
                </a:lnTo>
                <a:lnTo>
                  <a:pt x="199400" y="337820"/>
                </a:lnTo>
                <a:lnTo>
                  <a:pt x="203879" y="335280"/>
                </a:lnTo>
                <a:lnTo>
                  <a:pt x="208362" y="334010"/>
                </a:lnTo>
                <a:lnTo>
                  <a:pt x="232586" y="317500"/>
                </a:lnTo>
                <a:lnTo>
                  <a:pt x="236225" y="314960"/>
                </a:lnTo>
                <a:lnTo>
                  <a:pt x="256533" y="288290"/>
                </a:lnTo>
                <a:lnTo>
                  <a:pt x="258770" y="284480"/>
                </a:lnTo>
                <a:lnTo>
                  <a:pt x="92000" y="284479"/>
                </a:lnTo>
                <a:lnTo>
                  <a:pt x="85137" y="283209"/>
                </a:lnTo>
                <a:lnTo>
                  <a:pt x="78275" y="283209"/>
                </a:lnTo>
                <a:lnTo>
                  <a:pt x="30526" y="274319"/>
                </a:lnTo>
                <a:lnTo>
                  <a:pt x="11903" y="270509"/>
                </a:lnTo>
                <a:lnTo>
                  <a:pt x="6021" y="269239"/>
                </a:lnTo>
                <a:close/>
              </a:path>
              <a:path w="2240915" h="349250">
                <a:moveTo>
                  <a:pt x="172794" y="1270"/>
                </a:moveTo>
                <a:lnTo>
                  <a:pt x="116782" y="1269"/>
                </a:lnTo>
                <a:lnTo>
                  <a:pt x="77434" y="8889"/>
                </a:lnTo>
                <a:lnTo>
                  <a:pt x="66373" y="12699"/>
                </a:lnTo>
                <a:lnTo>
                  <a:pt x="61332" y="13969"/>
                </a:lnTo>
                <a:lnTo>
                  <a:pt x="56710" y="16509"/>
                </a:lnTo>
                <a:lnTo>
                  <a:pt x="52370" y="19049"/>
                </a:lnTo>
                <a:lnTo>
                  <a:pt x="48449" y="20319"/>
                </a:lnTo>
                <a:lnTo>
                  <a:pt x="45507" y="22859"/>
                </a:lnTo>
                <a:lnTo>
                  <a:pt x="42569" y="24129"/>
                </a:lnTo>
                <a:lnTo>
                  <a:pt x="39769" y="26669"/>
                </a:lnTo>
                <a:lnTo>
                  <a:pt x="37108" y="29209"/>
                </a:lnTo>
                <a:lnTo>
                  <a:pt x="34586" y="30479"/>
                </a:lnTo>
                <a:lnTo>
                  <a:pt x="32066" y="33019"/>
                </a:lnTo>
                <a:lnTo>
                  <a:pt x="27305" y="36829"/>
                </a:lnTo>
                <a:lnTo>
                  <a:pt x="25204" y="39369"/>
                </a:lnTo>
                <a:lnTo>
                  <a:pt x="22964" y="41909"/>
                </a:lnTo>
                <a:lnTo>
                  <a:pt x="3920" y="74929"/>
                </a:lnTo>
                <a:lnTo>
                  <a:pt x="3220" y="77469"/>
                </a:lnTo>
                <a:lnTo>
                  <a:pt x="2380" y="80009"/>
                </a:lnTo>
                <a:lnTo>
                  <a:pt x="1260" y="83819"/>
                </a:lnTo>
                <a:lnTo>
                  <a:pt x="420" y="88899"/>
                </a:lnTo>
                <a:lnTo>
                  <a:pt x="280" y="91439"/>
                </a:lnTo>
                <a:lnTo>
                  <a:pt x="0" y="92709"/>
                </a:lnTo>
                <a:lnTo>
                  <a:pt x="3640" y="128269"/>
                </a:lnTo>
                <a:lnTo>
                  <a:pt x="4480" y="132079"/>
                </a:lnTo>
                <a:lnTo>
                  <a:pt x="5181" y="133349"/>
                </a:lnTo>
                <a:lnTo>
                  <a:pt x="6021" y="135889"/>
                </a:lnTo>
                <a:lnTo>
                  <a:pt x="7981" y="140969"/>
                </a:lnTo>
                <a:lnTo>
                  <a:pt x="10222" y="146049"/>
                </a:lnTo>
                <a:lnTo>
                  <a:pt x="12742" y="151129"/>
                </a:lnTo>
                <a:lnTo>
                  <a:pt x="14003" y="152399"/>
                </a:lnTo>
                <a:lnTo>
                  <a:pt x="15403" y="154939"/>
                </a:lnTo>
                <a:lnTo>
                  <a:pt x="16943" y="156209"/>
                </a:lnTo>
                <a:lnTo>
                  <a:pt x="20024" y="161289"/>
                </a:lnTo>
                <a:lnTo>
                  <a:pt x="23384" y="163829"/>
                </a:lnTo>
                <a:lnTo>
                  <a:pt x="27025" y="167639"/>
                </a:lnTo>
                <a:lnTo>
                  <a:pt x="28986" y="170179"/>
                </a:lnTo>
                <a:lnTo>
                  <a:pt x="30946" y="171449"/>
                </a:lnTo>
                <a:lnTo>
                  <a:pt x="37809" y="176529"/>
                </a:lnTo>
                <a:lnTo>
                  <a:pt x="47610" y="184149"/>
                </a:lnTo>
                <a:lnTo>
                  <a:pt x="52652" y="186689"/>
                </a:lnTo>
                <a:lnTo>
                  <a:pt x="63012" y="193039"/>
                </a:lnTo>
                <a:lnTo>
                  <a:pt x="68192" y="195579"/>
                </a:lnTo>
                <a:lnTo>
                  <a:pt x="73653" y="198119"/>
                </a:lnTo>
                <a:lnTo>
                  <a:pt x="78975" y="201929"/>
                </a:lnTo>
                <a:lnTo>
                  <a:pt x="84575" y="204469"/>
                </a:lnTo>
                <a:lnTo>
                  <a:pt x="90036" y="205739"/>
                </a:lnTo>
                <a:lnTo>
                  <a:pt x="107262" y="213359"/>
                </a:lnTo>
                <a:lnTo>
                  <a:pt x="119024" y="218439"/>
                </a:lnTo>
                <a:lnTo>
                  <a:pt x="126164" y="220980"/>
                </a:lnTo>
                <a:lnTo>
                  <a:pt x="132746" y="224790"/>
                </a:lnTo>
                <a:lnTo>
                  <a:pt x="156270" y="237490"/>
                </a:lnTo>
                <a:lnTo>
                  <a:pt x="159351" y="238760"/>
                </a:lnTo>
                <a:lnTo>
                  <a:pt x="161873" y="241300"/>
                </a:lnTo>
                <a:lnTo>
                  <a:pt x="162994" y="242570"/>
                </a:lnTo>
                <a:lnTo>
                  <a:pt x="164954" y="245110"/>
                </a:lnTo>
                <a:lnTo>
                  <a:pt x="166352" y="247650"/>
                </a:lnTo>
                <a:lnTo>
                  <a:pt x="167053" y="247650"/>
                </a:lnTo>
                <a:lnTo>
                  <a:pt x="168312" y="251460"/>
                </a:lnTo>
                <a:lnTo>
                  <a:pt x="168594" y="252730"/>
                </a:lnTo>
                <a:lnTo>
                  <a:pt x="168732" y="254000"/>
                </a:lnTo>
                <a:lnTo>
                  <a:pt x="168732" y="255270"/>
                </a:lnTo>
                <a:lnTo>
                  <a:pt x="168875" y="256540"/>
                </a:lnTo>
                <a:lnTo>
                  <a:pt x="168732" y="256540"/>
                </a:lnTo>
                <a:lnTo>
                  <a:pt x="168594" y="259080"/>
                </a:lnTo>
                <a:lnTo>
                  <a:pt x="168174" y="260350"/>
                </a:lnTo>
                <a:lnTo>
                  <a:pt x="157671" y="275590"/>
                </a:lnTo>
                <a:lnTo>
                  <a:pt x="156131" y="276860"/>
                </a:lnTo>
                <a:lnTo>
                  <a:pt x="154309" y="276860"/>
                </a:lnTo>
                <a:lnTo>
                  <a:pt x="152492" y="278130"/>
                </a:lnTo>
                <a:lnTo>
                  <a:pt x="148571" y="279400"/>
                </a:lnTo>
                <a:lnTo>
                  <a:pt x="146468" y="280670"/>
                </a:lnTo>
                <a:lnTo>
                  <a:pt x="144369" y="280670"/>
                </a:lnTo>
                <a:lnTo>
                  <a:pt x="137649" y="283210"/>
                </a:lnTo>
                <a:lnTo>
                  <a:pt x="127844" y="284480"/>
                </a:lnTo>
                <a:lnTo>
                  <a:pt x="258770" y="284480"/>
                </a:lnTo>
                <a:lnTo>
                  <a:pt x="260592" y="280670"/>
                </a:lnTo>
                <a:lnTo>
                  <a:pt x="262271" y="275590"/>
                </a:lnTo>
                <a:lnTo>
                  <a:pt x="263812" y="270510"/>
                </a:lnTo>
                <a:lnTo>
                  <a:pt x="265071" y="266700"/>
                </a:lnTo>
                <a:lnTo>
                  <a:pt x="267031" y="236220"/>
                </a:lnTo>
                <a:lnTo>
                  <a:pt x="266611" y="232410"/>
                </a:lnTo>
                <a:lnTo>
                  <a:pt x="265494" y="224790"/>
                </a:lnTo>
                <a:lnTo>
                  <a:pt x="264793" y="220980"/>
                </a:lnTo>
                <a:lnTo>
                  <a:pt x="263954" y="218440"/>
                </a:lnTo>
                <a:lnTo>
                  <a:pt x="262972" y="215900"/>
                </a:lnTo>
                <a:lnTo>
                  <a:pt x="261993" y="212090"/>
                </a:lnTo>
                <a:lnTo>
                  <a:pt x="260873" y="209550"/>
                </a:lnTo>
                <a:lnTo>
                  <a:pt x="258350" y="204470"/>
                </a:lnTo>
                <a:lnTo>
                  <a:pt x="256952" y="201930"/>
                </a:lnTo>
                <a:lnTo>
                  <a:pt x="254010" y="195580"/>
                </a:lnTo>
                <a:lnTo>
                  <a:pt x="250790" y="190500"/>
                </a:lnTo>
                <a:lnTo>
                  <a:pt x="249669" y="187960"/>
                </a:lnTo>
                <a:lnTo>
                  <a:pt x="248549" y="186690"/>
                </a:lnTo>
                <a:lnTo>
                  <a:pt x="247147" y="184150"/>
                </a:lnTo>
                <a:lnTo>
                  <a:pt x="245749" y="182880"/>
                </a:lnTo>
                <a:lnTo>
                  <a:pt x="242668" y="179070"/>
                </a:lnTo>
                <a:lnTo>
                  <a:pt x="240989" y="177800"/>
                </a:lnTo>
                <a:lnTo>
                  <a:pt x="239306" y="175260"/>
                </a:lnTo>
                <a:lnTo>
                  <a:pt x="235528" y="172720"/>
                </a:lnTo>
                <a:lnTo>
                  <a:pt x="231465" y="168910"/>
                </a:lnTo>
                <a:lnTo>
                  <a:pt x="227263" y="165100"/>
                </a:lnTo>
                <a:lnTo>
                  <a:pt x="222784" y="162560"/>
                </a:lnTo>
                <a:lnTo>
                  <a:pt x="218162" y="160020"/>
                </a:lnTo>
                <a:lnTo>
                  <a:pt x="213402" y="156210"/>
                </a:lnTo>
                <a:lnTo>
                  <a:pt x="203320" y="151130"/>
                </a:lnTo>
                <a:lnTo>
                  <a:pt x="182596" y="140970"/>
                </a:lnTo>
                <a:lnTo>
                  <a:pt x="176295" y="138430"/>
                </a:lnTo>
                <a:lnTo>
                  <a:pt x="168874" y="135890"/>
                </a:lnTo>
                <a:lnTo>
                  <a:pt x="160332" y="132080"/>
                </a:lnTo>
                <a:lnTo>
                  <a:pt x="151228" y="128270"/>
                </a:lnTo>
                <a:lnTo>
                  <a:pt x="141708" y="123190"/>
                </a:lnTo>
                <a:lnTo>
                  <a:pt x="132326" y="119380"/>
                </a:lnTo>
                <a:lnTo>
                  <a:pt x="127704" y="116840"/>
                </a:lnTo>
                <a:lnTo>
                  <a:pt x="123225" y="114299"/>
                </a:lnTo>
                <a:lnTo>
                  <a:pt x="118881" y="111759"/>
                </a:lnTo>
                <a:lnTo>
                  <a:pt x="114822" y="109219"/>
                </a:lnTo>
                <a:lnTo>
                  <a:pt x="110482" y="106679"/>
                </a:lnTo>
                <a:lnTo>
                  <a:pt x="99140" y="95249"/>
                </a:lnTo>
                <a:lnTo>
                  <a:pt x="98439" y="93979"/>
                </a:lnTo>
                <a:lnTo>
                  <a:pt x="98019" y="92709"/>
                </a:lnTo>
                <a:lnTo>
                  <a:pt x="97599" y="88899"/>
                </a:lnTo>
                <a:lnTo>
                  <a:pt x="97880" y="86359"/>
                </a:lnTo>
                <a:lnTo>
                  <a:pt x="124342" y="63499"/>
                </a:lnTo>
                <a:lnTo>
                  <a:pt x="127423" y="63499"/>
                </a:lnTo>
                <a:lnTo>
                  <a:pt x="130504" y="62230"/>
                </a:lnTo>
                <a:lnTo>
                  <a:pt x="139046" y="62230"/>
                </a:lnTo>
                <a:lnTo>
                  <a:pt x="148848" y="60960"/>
                </a:lnTo>
                <a:lnTo>
                  <a:pt x="241507" y="60960"/>
                </a:lnTo>
                <a:lnTo>
                  <a:pt x="241408" y="12700"/>
                </a:lnTo>
                <a:lnTo>
                  <a:pt x="237626" y="11430"/>
                </a:lnTo>
                <a:lnTo>
                  <a:pt x="233424" y="10160"/>
                </a:lnTo>
                <a:lnTo>
                  <a:pt x="228664" y="10160"/>
                </a:lnTo>
                <a:lnTo>
                  <a:pt x="223484" y="8890"/>
                </a:lnTo>
                <a:lnTo>
                  <a:pt x="212142" y="6350"/>
                </a:lnTo>
                <a:lnTo>
                  <a:pt x="205980" y="5080"/>
                </a:lnTo>
                <a:lnTo>
                  <a:pt x="192956" y="3810"/>
                </a:lnTo>
                <a:lnTo>
                  <a:pt x="186377" y="2540"/>
                </a:lnTo>
                <a:lnTo>
                  <a:pt x="172794" y="1270"/>
                </a:lnTo>
                <a:close/>
              </a:path>
              <a:path w="2240915" h="349250">
                <a:moveTo>
                  <a:pt x="241507" y="60960"/>
                </a:moveTo>
                <a:lnTo>
                  <a:pt x="148848" y="60960"/>
                </a:lnTo>
                <a:lnTo>
                  <a:pt x="154451" y="62230"/>
                </a:lnTo>
                <a:lnTo>
                  <a:pt x="166914" y="62230"/>
                </a:lnTo>
                <a:lnTo>
                  <a:pt x="173915" y="63500"/>
                </a:lnTo>
                <a:lnTo>
                  <a:pt x="189178" y="66040"/>
                </a:lnTo>
                <a:lnTo>
                  <a:pt x="195339" y="67310"/>
                </a:lnTo>
                <a:lnTo>
                  <a:pt x="214800" y="71120"/>
                </a:lnTo>
                <a:lnTo>
                  <a:pt x="221382" y="73660"/>
                </a:lnTo>
                <a:lnTo>
                  <a:pt x="228106" y="74930"/>
                </a:lnTo>
                <a:lnTo>
                  <a:pt x="241547" y="80010"/>
                </a:lnTo>
                <a:lnTo>
                  <a:pt x="241507" y="60960"/>
                </a:lnTo>
                <a:close/>
              </a:path>
              <a:path w="2240915" h="349250">
                <a:moveTo>
                  <a:pt x="152768" y="0"/>
                </a:moveTo>
                <a:lnTo>
                  <a:pt x="131344" y="0"/>
                </a:lnTo>
                <a:lnTo>
                  <a:pt x="123922" y="1269"/>
                </a:lnTo>
                <a:lnTo>
                  <a:pt x="166074" y="1270"/>
                </a:lnTo>
                <a:lnTo>
                  <a:pt x="152768" y="0"/>
                </a:lnTo>
                <a:close/>
              </a:path>
              <a:path w="2240915" h="349250">
                <a:moveTo>
                  <a:pt x="417698" y="5534"/>
                </a:moveTo>
                <a:lnTo>
                  <a:pt x="314081" y="5534"/>
                </a:lnTo>
                <a:lnTo>
                  <a:pt x="314082" y="342985"/>
                </a:lnTo>
                <a:lnTo>
                  <a:pt x="417700" y="342985"/>
                </a:lnTo>
                <a:lnTo>
                  <a:pt x="417698" y="5534"/>
                </a:lnTo>
                <a:close/>
              </a:path>
              <a:path w="2240915" h="349250">
                <a:moveTo>
                  <a:pt x="749275" y="6648"/>
                </a:moveTo>
                <a:lnTo>
                  <a:pt x="493869" y="6648"/>
                </a:lnTo>
                <a:lnTo>
                  <a:pt x="493870" y="342985"/>
                </a:lnTo>
                <a:lnTo>
                  <a:pt x="750557" y="342985"/>
                </a:lnTo>
                <a:lnTo>
                  <a:pt x="750557" y="277833"/>
                </a:lnTo>
                <a:lnTo>
                  <a:pt x="595121" y="277833"/>
                </a:lnTo>
                <a:lnTo>
                  <a:pt x="595121" y="201129"/>
                </a:lnTo>
                <a:lnTo>
                  <a:pt x="729388" y="201129"/>
                </a:lnTo>
                <a:lnTo>
                  <a:pt x="729388" y="143075"/>
                </a:lnTo>
                <a:lnTo>
                  <a:pt x="595121" y="143075"/>
                </a:lnTo>
                <a:lnTo>
                  <a:pt x="595121" y="69710"/>
                </a:lnTo>
                <a:lnTo>
                  <a:pt x="749275" y="69710"/>
                </a:lnTo>
                <a:lnTo>
                  <a:pt x="749275" y="6648"/>
                </a:lnTo>
                <a:close/>
              </a:path>
              <a:path w="2240915" h="349250">
                <a:moveTo>
                  <a:pt x="986133" y="128319"/>
                </a:moveTo>
                <a:lnTo>
                  <a:pt x="877139" y="128319"/>
                </a:lnTo>
                <a:lnTo>
                  <a:pt x="970671" y="346048"/>
                </a:lnTo>
                <a:lnTo>
                  <a:pt x="1034959" y="346048"/>
                </a:lnTo>
                <a:lnTo>
                  <a:pt x="1094563" y="208507"/>
                </a:lnTo>
                <a:lnTo>
                  <a:pt x="1020372" y="208507"/>
                </a:lnTo>
                <a:lnTo>
                  <a:pt x="986133" y="128319"/>
                </a:lnTo>
                <a:close/>
              </a:path>
              <a:path w="2240915" h="349250">
                <a:moveTo>
                  <a:pt x="933706" y="5534"/>
                </a:moveTo>
                <a:lnTo>
                  <a:pt x="806838" y="5534"/>
                </a:lnTo>
                <a:lnTo>
                  <a:pt x="806840" y="342985"/>
                </a:lnTo>
                <a:lnTo>
                  <a:pt x="877140" y="342985"/>
                </a:lnTo>
                <a:lnTo>
                  <a:pt x="877139" y="128319"/>
                </a:lnTo>
                <a:lnTo>
                  <a:pt x="986133" y="128319"/>
                </a:lnTo>
                <a:lnTo>
                  <a:pt x="933706" y="5534"/>
                </a:lnTo>
                <a:close/>
              </a:path>
              <a:path w="2240915" h="349250">
                <a:moveTo>
                  <a:pt x="1230702" y="127347"/>
                </a:moveTo>
                <a:lnTo>
                  <a:pt x="1129735" y="127347"/>
                </a:lnTo>
                <a:lnTo>
                  <a:pt x="1129736" y="342985"/>
                </a:lnTo>
                <a:lnTo>
                  <a:pt x="1230703" y="342985"/>
                </a:lnTo>
                <a:lnTo>
                  <a:pt x="1230702" y="127347"/>
                </a:lnTo>
                <a:close/>
              </a:path>
              <a:path w="2240915" h="349250">
                <a:moveTo>
                  <a:pt x="1230702" y="5534"/>
                </a:moveTo>
                <a:lnTo>
                  <a:pt x="1108032" y="5534"/>
                </a:lnTo>
                <a:lnTo>
                  <a:pt x="1020372" y="208507"/>
                </a:lnTo>
                <a:lnTo>
                  <a:pt x="1094563" y="208507"/>
                </a:lnTo>
                <a:lnTo>
                  <a:pt x="1129735" y="127347"/>
                </a:lnTo>
                <a:lnTo>
                  <a:pt x="1230702" y="127347"/>
                </a:lnTo>
                <a:lnTo>
                  <a:pt x="1230702" y="5534"/>
                </a:lnTo>
                <a:close/>
              </a:path>
              <a:path w="2240915" h="349250">
                <a:moveTo>
                  <a:pt x="1730592" y="5534"/>
                </a:moveTo>
                <a:lnTo>
                  <a:pt x="1617600" y="5534"/>
                </a:lnTo>
                <a:lnTo>
                  <a:pt x="1617602" y="342985"/>
                </a:lnTo>
                <a:lnTo>
                  <a:pt x="1688328" y="342985"/>
                </a:lnTo>
                <a:lnTo>
                  <a:pt x="1688155" y="215326"/>
                </a:lnTo>
                <a:lnTo>
                  <a:pt x="1688043" y="133193"/>
                </a:lnTo>
                <a:lnTo>
                  <a:pt x="1802510" y="133193"/>
                </a:lnTo>
                <a:lnTo>
                  <a:pt x="1730592" y="5534"/>
                </a:lnTo>
                <a:close/>
              </a:path>
              <a:path w="2240915" h="349250">
                <a:moveTo>
                  <a:pt x="1802510" y="133193"/>
                </a:moveTo>
                <a:lnTo>
                  <a:pt x="1688043" y="133193"/>
                </a:lnTo>
                <a:lnTo>
                  <a:pt x="1808045" y="342985"/>
                </a:lnTo>
                <a:lnTo>
                  <a:pt x="1918796" y="342985"/>
                </a:lnTo>
                <a:lnTo>
                  <a:pt x="1918795" y="215326"/>
                </a:lnTo>
                <a:lnTo>
                  <a:pt x="1848780" y="215326"/>
                </a:lnTo>
                <a:lnTo>
                  <a:pt x="1802510" y="133193"/>
                </a:lnTo>
                <a:close/>
              </a:path>
              <a:path w="2240915" h="349250">
                <a:moveTo>
                  <a:pt x="1918794" y="5534"/>
                </a:moveTo>
                <a:lnTo>
                  <a:pt x="1848779" y="5534"/>
                </a:lnTo>
                <a:lnTo>
                  <a:pt x="1848780" y="215326"/>
                </a:lnTo>
                <a:lnTo>
                  <a:pt x="1918795" y="215326"/>
                </a:lnTo>
                <a:lnTo>
                  <a:pt x="1918794" y="5534"/>
                </a:lnTo>
                <a:close/>
              </a:path>
              <a:path w="2240915" h="349250">
                <a:moveTo>
                  <a:pt x="1561318" y="6510"/>
                </a:moveTo>
                <a:lnTo>
                  <a:pt x="1305769" y="6510"/>
                </a:lnTo>
                <a:lnTo>
                  <a:pt x="1305770" y="342846"/>
                </a:lnTo>
                <a:lnTo>
                  <a:pt x="1562564" y="342846"/>
                </a:lnTo>
                <a:lnTo>
                  <a:pt x="1562564" y="277695"/>
                </a:lnTo>
                <a:lnTo>
                  <a:pt x="1407128" y="277695"/>
                </a:lnTo>
                <a:lnTo>
                  <a:pt x="1407128" y="201129"/>
                </a:lnTo>
                <a:lnTo>
                  <a:pt x="1541289" y="201129"/>
                </a:lnTo>
                <a:lnTo>
                  <a:pt x="1541288" y="143075"/>
                </a:lnTo>
                <a:lnTo>
                  <a:pt x="1407128" y="143075"/>
                </a:lnTo>
                <a:lnTo>
                  <a:pt x="1407128" y="69710"/>
                </a:lnTo>
                <a:lnTo>
                  <a:pt x="1561318" y="69710"/>
                </a:lnTo>
                <a:lnTo>
                  <a:pt x="1561318" y="6510"/>
                </a:lnTo>
                <a:close/>
              </a:path>
              <a:path w="2240915" h="349250">
                <a:moveTo>
                  <a:pt x="1979276" y="269240"/>
                </a:moveTo>
                <a:lnTo>
                  <a:pt x="1979276" y="336550"/>
                </a:lnTo>
                <a:lnTo>
                  <a:pt x="1986285" y="337820"/>
                </a:lnTo>
                <a:lnTo>
                  <a:pt x="1993863" y="340360"/>
                </a:lnTo>
                <a:lnTo>
                  <a:pt x="2010797" y="342900"/>
                </a:lnTo>
                <a:lnTo>
                  <a:pt x="2020047" y="345440"/>
                </a:lnTo>
                <a:lnTo>
                  <a:pt x="2039793" y="347980"/>
                </a:lnTo>
                <a:lnTo>
                  <a:pt x="2050288" y="347980"/>
                </a:lnTo>
                <a:lnTo>
                  <a:pt x="2061210" y="349250"/>
                </a:lnTo>
                <a:lnTo>
                  <a:pt x="2113294" y="349250"/>
                </a:lnTo>
                <a:lnTo>
                  <a:pt x="2125497" y="347980"/>
                </a:lnTo>
                <a:lnTo>
                  <a:pt x="2131652" y="346710"/>
                </a:lnTo>
                <a:lnTo>
                  <a:pt x="2137807" y="346710"/>
                </a:lnTo>
                <a:lnTo>
                  <a:pt x="2181495" y="334010"/>
                </a:lnTo>
                <a:lnTo>
                  <a:pt x="2205865" y="317500"/>
                </a:lnTo>
                <a:lnTo>
                  <a:pt x="2209352" y="314960"/>
                </a:lnTo>
                <a:lnTo>
                  <a:pt x="2212874" y="311150"/>
                </a:lnTo>
                <a:lnTo>
                  <a:pt x="2216076" y="308610"/>
                </a:lnTo>
                <a:lnTo>
                  <a:pt x="2219171" y="304800"/>
                </a:lnTo>
                <a:lnTo>
                  <a:pt x="2222088" y="300990"/>
                </a:lnTo>
                <a:lnTo>
                  <a:pt x="2224899" y="297180"/>
                </a:lnTo>
                <a:lnTo>
                  <a:pt x="2227425" y="293370"/>
                </a:lnTo>
                <a:lnTo>
                  <a:pt x="2229809" y="288290"/>
                </a:lnTo>
                <a:lnTo>
                  <a:pt x="2231908" y="284480"/>
                </a:lnTo>
                <a:lnTo>
                  <a:pt x="2065265" y="284480"/>
                </a:lnTo>
                <a:lnTo>
                  <a:pt x="2058257" y="283210"/>
                </a:lnTo>
                <a:lnTo>
                  <a:pt x="2051390" y="283210"/>
                </a:lnTo>
                <a:lnTo>
                  <a:pt x="2003788" y="274320"/>
                </a:lnTo>
                <a:lnTo>
                  <a:pt x="1991052" y="271780"/>
                </a:lnTo>
                <a:lnTo>
                  <a:pt x="1979276" y="269240"/>
                </a:lnTo>
                <a:close/>
              </a:path>
              <a:path w="2240915" h="349250">
                <a:moveTo>
                  <a:pt x="2146059" y="1270"/>
                </a:moveTo>
                <a:lnTo>
                  <a:pt x="2089919" y="1270"/>
                </a:lnTo>
                <a:lnTo>
                  <a:pt x="2044950" y="10160"/>
                </a:lnTo>
                <a:lnTo>
                  <a:pt x="2039649" y="12700"/>
                </a:lnTo>
                <a:lnTo>
                  <a:pt x="2034597" y="13970"/>
                </a:lnTo>
                <a:lnTo>
                  <a:pt x="2029830" y="16510"/>
                </a:lnTo>
                <a:lnTo>
                  <a:pt x="2025489" y="19050"/>
                </a:lnTo>
                <a:lnTo>
                  <a:pt x="2021576" y="20320"/>
                </a:lnTo>
                <a:lnTo>
                  <a:pt x="2018623" y="22860"/>
                </a:lnTo>
                <a:lnTo>
                  <a:pt x="2013037" y="26670"/>
                </a:lnTo>
                <a:lnTo>
                  <a:pt x="2007701" y="30480"/>
                </a:lnTo>
                <a:lnTo>
                  <a:pt x="2005211" y="33020"/>
                </a:lnTo>
                <a:lnTo>
                  <a:pt x="2002827" y="35560"/>
                </a:lnTo>
                <a:lnTo>
                  <a:pt x="2000586" y="36830"/>
                </a:lnTo>
                <a:lnTo>
                  <a:pt x="1998344" y="39370"/>
                </a:lnTo>
                <a:lnTo>
                  <a:pt x="1996245" y="41910"/>
                </a:lnTo>
                <a:lnTo>
                  <a:pt x="1994289" y="44450"/>
                </a:lnTo>
                <a:lnTo>
                  <a:pt x="1992296" y="46990"/>
                </a:lnTo>
                <a:lnTo>
                  <a:pt x="1975646" y="80010"/>
                </a:lnTo>
                <a:lnTo>
                  <a:pt x="1974935" y="81280"/>
                </a:lnTo>
                <a:lnTo>
                  <a:pt x="1974544" y="83820"/>
                </a:lnTo>
                <a:lnTo>
                  <a:pt x="1973974" y="86360"/>
                </a:lnTo>
                <a:lnTo>
                  <a:pt x="1973263" y="92710"/>
                </a:lnTo>
                <a:lnTo>
                  <a:pt x="1976927" y="128270"/>
                </a:lnTo>
                <a:lnTo>
                  <a:pt x="1977603" y="130810"/>
                </a:lnTo>
                <a:lnTo>
                  <a:pt x="1979275" y="135890"/>
                </a:lnTo>
                <a:lnTo>
                  <a:pt x="1981268" y="140970"/>
                </a:lnTo>
                <a:lnTo>
                  <a:pt x="1982228" y="143510"/>
                </a:lnTo>
                <a:lnTo>
                  <a:pt x="1983474" y="146050"/>
                </a:lnTo>
                <a:lnTo>
                  <a:pt x="1984612" y="148590"/>
                </a:lnTo>
                <a:lnTo>
                  <a:pt x="1985857" y="151130"/>
                </a:lnTo>
                <a:lnTo>
                  <a:pt x="1987280" y="152400"/>
                </a:lnTo>
                <a:lnTo>
                  <a:pt x="1990055" y="156210"/>
                </a:lnTo>
                <a:lnTo>
                  <a:pt x="1991621" y="158750"/>
                </a:lnTo>
                <a:lnTo>
                  <a:pt x="1993293" y="161290"/>
                </a:lnTo>
                <a:lnTo>
                  <a:pt x="1994823" y="162560"/>
                </a:lnTo>
                <a:lnTo>
                  <a:pt x="2000302" y="167640"/>
                </a:lnTo>
                <a:lnTo>
                  <a:pt x="2002258" y="170180"/>
                </a:lnTo>
                <a:lnTo>
                  <a:pt x="2006172" y="172720"/>
                </a:lnTo>
                <a:lnTo>
                  <a:pt x="2011081" y="176530"/>
                </a:lnTo>
                <a:lnTo>
                  <a:pt x="2015849" y="180340"/>
                </a:lnTo>
                <a:lnTo>
                  <a:pt x="2020865" y="184150"/>
                </a:lnTo>
                <a:lnTo>
                  <a:pt x="2025917" y="186690"/>
                </a:lnTo>
                <a:lnTo>
                  <a:pt x="2030969" y="190500"/>
                </a:lnTo>
                <a:lnTo>
                  <a:pt x="2036128" y="193040"/>
                </a:lnTo>
                <a:lnTo>
                  <a:pt x="2046801" y="198120"/>
                </a:lnTo>
                <a:lnTo>
                  <a:pt x="2057723" y="204470"/>
                </a:lnTo>
                <a:lnTo>
                  <a:pt x="2068894" y="208280"/>
                </a:lnTo>
                <a:lnTo>
                  <a:pt x="2080385" y="213360"/>
                </a:lnTo>
                <a:lnTo>
                  <a:pt x="2092304" y="218440"/>
                </a:lnTo>
                <a:lnTo>
                  <a:pt x="2099419" y="220980"/>
                </a:lnTo>
                <a:lnTo>
                  <a:pt x="2106001" y="224790"/>
                </a:lnTo>
                <a:lnTo>
                  <a:pt x="2129410" y="237490"/>
                </a:lnTo>
                <a:lnTo>
                  <a:pt x="2133893" y="240030"/>
                </a:lnTo>
                <a:lnTo>
                  <a:pt x="2135138" y="241300"/>
                </a:lnTo>
                <a:lnTo>
                  <a:pt x="2136277" y="242570"/>
                </a:lnTo>
                <a:lnTo>
                  <a:pt x="2137237" y="243840"/>
                </a:lnTo>
                <a:lnTo>
                  <a:pt x="2138091" y="245110"/>
                </a:lnTo>
                <a:lnTo>
                  <a:pt x="2139621" y="246380"/>
                </a:lnTo>
                <a:lnTo>
                  <a:pt x="2142005" y="256540"/>
                </a:lnTo>
                <a:lnTo>
                  <a:pt x="2141435" y="260350"/>
                </a:lnTo>
                <a:lnTo>
                  <a:pt x="2127596" y="276860"/>
                </a:lnTo>
                <a:lnTo>
                  <a:pt x="2125746" y="278130"/>
                </a:lnTo>
                <a:lnTo>
                  <a:pt x="2121833" y="279400"/>
                </a:lnTo>
                <a:lnTo>
                  <a:pt x="2119734" y="280670"/>
                </a:lnTo>
                <a:lnTo>
                  <a:pt x="2117635" y="280670"/>
                </a:lnTo>
                <a:lnTo>
                  <a:pt x="2110768" y="283210"/>
                </a:lnTo>
                <a:lnTo>
                  <a:pt x="2106001" y="283210"/>
                </a:lnTo>
                <a:lnTo>
                  <a:pt x="2100985" y="284480"/>
                </a:lnTo>
                <a:lnTo>
                  <a:pt x="2231908" y="284480"/>
                </a:lnTo>
                <a:lnTo>
                  <a:pt x="2233864" y="280670"/>
                </a:lnTo>
                <a:lnTo>
                  <a:pt x="2235536" y="275590"/>
                </a:lnTo>
                <a:lnTo>
                  <a:pt x="2236959" y="270510"/>
                </a:lnTo>
                <a:lnTo>
                  <a:pt x="2238205" y="266700"/>
                </a:lnTo>
                <a:lnTo>
                  <a:pt x="2239165" y="261620"/>
                </a:lnTo>
                <a:lnTo>
                  <a:pt x="2239877" y="256540"/>
                </a:lnTo>
                <a:lnTo>
                  <a:pt x="2240197" y="252730"/>
                </a:lnTo>
                <a:lnTo>
                  <a:pt x="2240304" y="251460"/>
                </a:lnTo>
                <a:lnTo>
                  <a:pt x="2240375" y="240030"/>
                </a:lnTo>
                <a:lnTo>
                  <a:pt x="2240232" y="237490"/>
                </a:lnTo>
                <a:lnTo>
                  <a:pt x="2240161" y="236220"/>
                </a:lnTo>
                <a:lnTo>
                  <a:pt x="2236105" y="215900"/>
                </a:lnTo>
                <a:lnTo>
                  <a:pt x="2235109" y="212090"/>
                </a:lnTo>
                <a:lnTo>
                  <a:pt x="2234006" y="209550"/>
                </a:lnTo>
                <a:lnTo>
                  <a:pt x="2232868" y="207010"/>
                </a:lnTo>
                <a:lnTo>
                  <a:pt x="2231480" y="204470"/>
                </a:lnTo>
                <a:lnTo>
                  <a:pt x="2230235" y="201930"/>
                </a:lnTo>
                <a:lnTo>
                  <a:pt x="2227282" y="195580"/>
                </a:lnTo>
                <a:lnTo>
                  <a:pt x="2224045" y="190500"/>
                </a:lnTo>
                <a:lnTo>
                  <a:pt x="2222942" y="187960"/>
                </a:lnTo>
                <a:lnTo>
                  <a:pt x="2221661" y="186690"/>
                </a:lnTo>
                <a:lnTo>
                  <a:pt x="2220416" y="184150"/>
                </a:lnTo>
                <a:lnTo>
                  <a:pt x="2219028" y="182880"/>
                </a:lnTo>
                <a:lnTo>
                  <a:pt x="2217463" y="180340"/>
                </a:lnTo>
                <a:lnTo>
                  <a:pt x="2215933" y="179070"/>
                </a:lnTo>
                <a:lnTo>
                  <a:pt x="2214261" y="177800"/>
                </a:lnTo>
                <a:lnTo>
                  <a:pt x="2212447" y="175260"/>
                </a:lnTo>
                <a:lnTo>
                  <a:pt x="2208782" y="172720"/>
                </a:lnTo>
                <a:lnTo>
                  <a:pt x="2204726" y="168910"/>
                </a:lnTo>
                <a:lnTo>
                  <a:pt x="2200528" y="165100"/>
                </a:lnTo>
                <a:lnTo>
                  <a:pt x="2196046" y="162560"/>
                </a:lnTo>
                <a:lnTo>
                  <a:pt x="2191421" y="160020"/>
                </a:lnTo>
                <a:lnTo>
                  <a:pt x="2181637" y="153670"/>
                </a:lnTo>
                <a:lnTo>
                  <a:pt x="2142004" y="135890"/>
                </a:lnTo>
                <a:lnTo>
                  <a:pt x="2133608" y="132080"/>
                </a:lnTo>
                <a:lnTo>
                  <a:pt x="2124358" y="128270"/>
                </a:lnTo>
                <a:lnTo>
                  <a:pt x="2114966" y="123190"/>
                </a:lnTo>
                <a:lnTo>
                  <a:pt x="2105467" y="119380"/>
                </a:lnTo>
                <a:lnTo>
                  <a:pt x="2074230" y="99060"/>
                </a:lnTo>
                <a:lnTo>
                  <a:pt x="2073092" y="97790"/>
                </a:lnTo>
                <a:lnTo>
                  <a:pt x="2072273" y="95250"/>
                </a:lnTo>
                <a:lnTo>
                  <a:pt x="2071135" y="92710"/>
                </a:lnTo>
                <a:lnTo>
                  <a:pt x="2070886" y="90170"/>
                </a:lnTo>
                <a:lnTo>
                  <a:pt x="2074515" y="77470"/>
                </a:lnTo>
                <a:lnTo>
                  <a:pt x="2075333" y="76200"/>
                </a:lnTo>
                <a:lnTo>
                  <a:pt x="2076329" y="74930"/>
                </a:lnTo>
                <a:lnTo>
                  <a:pt x="2077432" y="73660"/>
                </a:lnTo>
                <a:lnTo>
                  <a:pt x="2078570" y="72390"/>
                </a:lnTo>
                <a:lnTo>
                  <a:pt x="2079673" y="71120"/>
                </a:lnTo>
                <a:lnTo>
                  <a:pt x="2080954" y="71120"/>
                </a:lnTo>
                <a:lnTo>
                  <a:pt x="2085152" y="68580"/>
                </a:lnTo>
                <a:lnTo>
                  <a:pt x="2088105" y="67310"/>
                </a:lnTo>
                <a:lnTo>
                  <a:pt x="2094260" y="64770"/>
                </a:lnTo>
                <a:lnTo>
                  <a:pt x="2097462" y="63500"/>
                </a:lnTo>
                <a:lnTo>
                  <a:pt x="2100699" y="63500"/>
                </a:lnTo>
                <a:lnTo>
                  <a:pt x="2103759" y="62230"/>
                </a:lnTo>
                <a:lnTo>
                  <a:pt x="2112333" y="62230"/>
                </a:lnTo>
                <a:lnTo>
                  <a:pt x="2121974" y="60960"/>
                </a:lnTo>
                <a:lnTo>
                  <a:pt x="2214830" y="60960"/>
                </a:lnTo>
                <a:lnTo>
                  <a:pt x="2214830" y="12700"/>
                </a:lnTo>
                <a:lnTo>
                  <a:pt x="2211165" y="11430"/>
                </a:lnTo>
                <a:lnTo>
                  <a:pt x="2206825" y="10160"/>
                </a:lnTo>
                <a:lnTo>
                  <a:pt x="2202057" y="10160"/>
                </a:lnTo>
                <a:lnTo>
                  <a:pt x="2196899" y="8890"/>
                </a:lnTo>
                <a:lnTo>
                  <a:pt x="2191420" y="7620"/>
                </a:lnTo>
                <a:lnTo>
                  <a:pt x="2185550" y="6350"/>
                </a:lnTo>
                <a:lnTo>
                  <a:pt x="2172956" y="5080"/>
                </a:lnTo>
                <a:lnTo>
                  <a:pt x="2159650" y="2540"/>
                </a:lnTo>
                <a:lnTo>
                  <a:pt x="2146059" y="1270"/>
                </a:lnTo>
                <a:close/>
              </a:path>
              <a:path w="2240915" h="349250">
                <a:moveTo>
                  <a:pt x="2214830" y="60960"/>
                </a:moveTo>
                <a:lnTo>
                  <a:pt x="2121974" y="60960"/>
                </a:lnTo>
                <a:lnTo>
                  <a:pt x="2127595" y="62230"/>
                </a:lnTo>
                <a:lnTo>
                  <a:pt x="2140189" y="62230"/>
                </a:lnTo>
                <a:lnTo>
                  <a:pt x="2147056" y="63500"/>
                </a:lnTo>
                <a:lnTo>
                  <a:pt x="2154456" y="64770"/>
                </a:lnTo>
                <a:lnTo>
                  <a:pt x="2162461" y="66040"/>
                </a:lnTo>
                <a:lnTo>
                  <a:pt x="2187934" y="71120"/>
                </a:lnTo>
                <a:lnTo>
                  <a:pt x="2194658" y="73660"/>
                </a:lnTo>
                <a:lnTo>
                  <a:pt x="2201382" y="74930"/>
                </a:lnTo>
                <a:lnTo>
                  <a:pt x="2214830" y="80010"/>
                </a:lnTo>
                <a:lnTo>
                  <a:pt x="2214830" y="60960"/>
                </a:lnTo>
                <a:close/>
              </a:path>
              <a:path w="2240915" h="349250">
                <a:moveTo>
                  <a:pt x="2125887" y="0"/>
                </a:moveTo>
                <a:lnTo>
                  <a:pt x="2104470" y="0"/>
                </a:lnTo>
                <a:lnTo>
                  <a:pt x="2097177" y="1270"/>
                </a:lnTo>
                <a:lnTo>
                  <a:pt x="2139193" y="1270"/>
                </a:lnTo>
                <a:lnTo>
                  <a:pt x="2125887" y="0"/>
                </a:lnTo>
                <a:close/>
              </a:path>
            </a:pathLst>
          </a:custGeom>
          <a:solidFill>
            <a:srgbClr val="2B8FC9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5" name="object 85"/>
          <p:cNvGrpSpPr/>
          <p:nvPr/>
        </p:nvGrpSpPr>
        <p:grpSpPr>
          <a:xfrm>
            <a:off x="10062971" y="3607308"/>
            <a:ext cx="2205355" cy="1130935"/>
            <a:chOff x="10062971" y="3607308"/>
            <a:chExt cx="2205355" cy="1130935"/>
          </a:xfrm>
        </p:grpSpPr>
        <p:pic>
          <p:nvPicPr>
            <p:cNvPr id="86" name="object 86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0062971" y="3607308"/>
              <a:ext cx="1510283" cy="1130808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1422379" y="3776472"/>
              <a:ext cx="845820" cy="845819"/>
            </a:xfrm>
            <a:prstGeom prst="rect">
              <a:avLst/>
            </a:prstGeom>
          </p:spPr>
        </p:pic>
      </p:grpSp>
      <p:pic>
        <p:nvPicPr>
          <p:cNvPr id="88" name="object 88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8961119" y="5303520"/>
            <a:ext cx="1763268" cy="656843"/>
          </a:xfrm>
          <a:prstGeom prst="rect">
            <a:avLst/>
          </a:prstGeom>
        </p:spPr>
      </p:pic>
      <p:pic>
        <p:nvPicPr>
          <p:cNvPr id="89" name="object 89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7565135" y="5253228"/>
            <a:ext cx="1002792" cy="1002791"/>
          </a:xfrm>
          <a:prstGeom prst="rect">
            <a:avLst/>
          </a:prstGeom>
        </p:spPr>
      </p:pic>
      <p:grpSp>
        <p:nvGrpSpPr>
          <p:cNvPr id="90" name="object 90"/>
          <p:cNvGrpSpPr/>
          <p:nvPr/>
        </p:nvGrpSpPr>
        <p:grpSpPr>
          <a:xfrm>
            <a:off x="13269405" y="3524593"/>
            <a:ext cx="3965575" cy="1178560"/>
            <a:chOff x="13269405" y="3524593"/>
            <a:chExt cx="3965575" cy="1178560"/>
          </a:xfrm>
        </p:grpSpPr>
        <p:pic>
          <p:nvPicPr>
            <p:cNvPr id="91" name="object 91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5304008" y="3806952"/>
              <a:ext cx="1930907" cy="896112"/>
            </a:xfrm>
            <a:prstGeom prst="rect">
              <a:avLst/>
            </a:prstGeom>
          </p:spPr>
        </p:pic>
        <p:sp>
          <p:nvSpPr>
            <p:cNvPr id="92" name="object 92"/>
            <p:cNvSpPr/>
            <p:nvPr/>
          </p:nvSpPr>
          <p:spPr>
            <a:xfrm>
              <a:off x="13269405" y="3524605"/>
              <a:ext cx="2435860" cy="335915"/>
            </a:xfrm>
            <a:custGeom>
              <a:avLst/>
              <a:gdLst/>
              <a:ahLst/>
              <a:cxnLst/>
              <a:rect l="l" t="t" r="r" b="b"/>
              <a:pathLst>
                <a:path w="2435859" h="335914">
                  <a:moveTo>
                    <a:pt x="320357" y="0"/>
                  </a:moveTo>
                  <a:lnTo>
                    <a:pt x="199351" y="0"/>
                  </a:lnTo>
                  <a:lnTo>
                    <a:pt x="199351" y="132740"/>
                  </a:lnTo>
                  <a:lnTo>
                    <a:pt x="124206" y="132740"/>
                  </a:lnTo>
                  <a:lnTo>
                    <a:pt x="124206" y="0"/>
                  </a:lnTo>
                  <a:lnTo>
                    <a:pt x="0" y="0"/>
                  </a:lnTo>
                  <a:lnTo>
                    <a:pt x="0" y="132740"/>
                  </a:lnTo>
                  <a:lnTo>
                    <a:pt x="0" y="169760"/>
                  </a:lnTo>
                  <a:lnTo>
                    <a:pt x="0" y="335686"/>
                  </a:lnTo>
                  <a:lnTo>
                    <a:pt x="124206" y="335686"/>
                  </a:lnTo>
                  <a:lnTo>
                    <a:pt x="124206" y="169760"/>
                  </a:lnTo>
                  <a:lnTo>
                    <a:pt x="199351" y="169760"/>
                  </a:lnTo>
                  <a:lnTo>
                    <a:pt x="199351" y="335686"/>
                  </a:lnTo>
                  <a:lnTo>
                    <a:pt x="320357" y="335686"/>
                  </a:lnTo>
                  <a:lnTo>
                    <a:pt x="320357" y="169760"/>
                  </a:lnTo>
                  <a:lnTo>
                    <a:pt x="320357" y="132740"/>
                  </a:lnTo>
                  <a:lnTo>
                    <a:pt x="320357" y="0"/>
                  </a:lnTo>
                  <a:close/>
                </a:path>
                <a:path w="2435859" h="335914">
                  <a:moveTo>
                    <a:pt x="934872" y="185839"/>
                  </a:moveTo>
                  <a:lnTo>
                    <a:pt x="925576" y="143751"/>
                  </a:lnTo>
                  <a:lnTo>
                    <a:pt x="901484" y="114198"/>
                  </a:lnTo>
                  <a:lnTo>
                    <a:pt x="860793" y="97485"/>
                  </a:lnTo>
                  <a:lnTo>
                    <a:pt x="847839" y="96710"/>
                  </a:lnTo>
                  <a:lnTo>
                    <a:pt x="841133" y="96875"/>
                  </a:lnTo>
                  <a:lnTo>
                    <a:pt x="800608" y="108470"/>
                  </a:lnTo>
                  <a:lnTo>
                    <a:pt x="774687" y="126111"/>
                  </a:lnTo>
                  <a:lnTo>
                    <a:pt x="768146" y="102908"/>
                  </a:lnTo>
                  <a:lnTo>
                    <a:pt x="666788" y="102908"/>
                  </a:lnTo>
                  <a:lnTo>
                    <a:pt x="666788" y="335153"/>
                  </a:lnTo>
                  <a:lnTo>
                    <a:pt x="768146" y="335153"/>
                  </a:lnTo>
                  <a:lnTo>
                    <a:pt x="768146" y="190322"/>
                  </a:lnTo>
                  <a:lnTo>
                    <a:pt x="768896" y="182753"/>
                  </a:lnTo>
                  <a:lnTo>
                    <a:pt x="795108" y="150101"/>
                  </a:lnTo>
                  <a:lnTo>
                    <a:pt x="799376" y="149313"/>
                  </a:lnTo>
                  <a:lnTo>
                    <a:pt x="806538" y="149479"/>
                  </a:lnTo>
                  <a:lnTo>
                    <a:pt x="833361" y="177177"/>
                  </a:lnTo>
                  <a:lnTo>
                    <a:pt x="833513" y="182587"/>
                  </a:lnTo>
                  <a:lnTo>
                    <a:pt x="833513" y="335153"/>
                  </a:lnTo>
                  <a:lnTo>
                    <a:pt x="934872" y="335153"/>
                  </a:lnTo>
                  <a:lnTo>
                    <a:pt x="934872" y="185839"/>
                  </a:lnTo>
                  <a:close/>
                </a:path>
                <a:path w="2435859" h="335914">
                  <a:moveTo>
                    <a:pt x="2304516" y="0"/>
                  </a:moveTo>
                  <a:lnTo>
                    <a:pt x="2209723" y="0"/>
                  </a:lnTo>
                  <a:lnTo>
                    <a:pt x="2209723" y="335153"/>
                  </a:lnTo>
                  <a:lnTo>
                    <a:pt x="2304516" y="335153"/>
                  </a:lnTo>
                  <a:lnTo>
                    <a:pt x="2304516" y="0"/>
                  </a:lnTo>
                  <a:close/>
                </a:path>
                <a:path w="2435859" h="335914">
                  <a:moveTo>
                    <a:pt x="2435415" y="1943"/>
                  </a:moveTo>
                  <a:lnTo>
                    <a:pt x="2346934" y="1943"/>
                  </a:lnTo>
                  <a:lnTo>
                    <a:pt x="2346934" y="335153"/>
                  </a:lnTo>
                  <a:lnTo>
                    <a:pt x="2435415" y="335153"/>
                  </a:lnTo>
                  <a:lnTo>
                    <a:pt x="2435415" y="1943"/>
                  </a:lnTo>
                  <a:close/>
                </a:path>
              </a:pathLst>
            </a:custGeom>
            <a:solidFill>
              <a:srgbClr val="1F1A1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3" name="object 93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4233855" y="3617600"/>
              <a:ext cx="1212427" cy="345366"/>
            </a:xfrm>
            <a:prstGeom prst="rect">
              <a:avLst/>
            </a:prstGeom>
          </p:spPr>
        </p:pic>
        <p:sp>
          <p:nvSpPr>
            <p:cNvPr id="94" name="object 94"/>
            <p:cNvSpPr/>
            <p:nvPr/>
          </p:nvSpPr>
          <p:spPr>
            <a:xfrm>
              <a:off x="13625732" y="3617600"/>
              <a:ext cx="278130" cy="259079"/>
            </a:xfrm>
            <a:custGeom>
              <a:avLst/>
              <a:gdLst/>
              <a:ahLst/>
              <a:cxnLst/>
              <a:rect l="l" t="t" r="r" b="b"/>
              <a:pathLst>
                <a:path w="278130" h="259079">
                  <a:moveTo>
                    <a:pt x="144640" y="0"/>
                  </a:moveTo>
                  <a:lnTo>
                    <a:pt x="103029" y="3555"/>
                  </a:lnTo>
                  <a:lnTo>
                    <a:pt x="65992" y="17942"/>
                  </a:lnTo>
                  <a:lnTo>
                    <a:pt x="35363" y="41619"/>
                  </a:lnTo>
                  <a:lnTo>
                    <a:pt x="13114" y="72721"/>
                  </a:lnTo>
                  <a:lnTo>
                    <a:pt x="1375" y="109394"/>
                  </a:lnTo>
                  <a:lnTo>
                    <a:pt x="0" y="122541"/>
                  </a:lnTo>
                  <a:lnTo>
                    <a:pt x="0" y="136014"/>
                  </a:lnTo>
                  <a:lnTo>
                    <a:pt x="7932" y="173764"/>
                  </a:lnTo>
                  <a:lnTo>
                    <a:pt x="31099" y="211678"/>
                  </a:lnTo>
                  <a:lnTo>
                    <a:pt x="60364" y="236587"/>
                  </a:lnTo>
                  <a:lnTo>
                    <a:pt x="96484" y="252989"/>
                  </a:lnTo>
                  <a:lnTo>
                    <a:pt x="137326" y="258714"/>
                  </a:lnTo>
                  <a:lnTo>
                    <a:pt x="144640" y="258560"/>
                  </a:lnTo>
                  <a:lnTo>
                    <a:pt x="186102" y="250977"/>
                  </a:lnTo>
                  <a:lnTo>
                    <a:pt x="221911" y="233028"/>
                  </a:lnTo>
                  <a:lnTo>
                    <a:pt x="231824" y="225601"/>
                  </a:lnTo>
                  <a:lnTo>
                    <a:pt x="137326" y="225601"/>
                  </a:lnTo>
                  <a:lnTo>
                    <a:pt x="133967" y="225292"/>
                  </a:lnTo>
                  <a:lnTo>
                    <a:pt x="132294" y="224982"/>
                  </a:lnTo>
                  <a:lnTo>
                    <a:pt x="130769" y="224672"/>
                  </a:lnTo>
                  <a:lnTo>
                    <a:pt x="129245" y="224209"/>
                  </a:lnTo>
                  <a:lnTo>
                    <a:pt x="127571" y="223744"/>
                  </a:lnTo>
                  <a:lnTo>
                    <a:pt x="126047" y="223125"/>
                  </a:lnTo>
                  <a:lnTo>
                    <a:pt x="124671" y="222352"/>
                  </a:lnTo>
                  <a:lnTo>
                    <a:pt x="123146" y="221732"/>
                  </a:lnTo>
                  <a:lnTo>
                    <a:pt x="121783" y="220804"/>
                  </a:lnTo>
                  <a:lnTo>
                    <a:pt x="120407" y="220030"/>
                  </a:lnTo>
                  <a:lnTo>
                    <a:pt x="119031" y="218952"/>
                  </a:lnTo>
                  <a:lnTo>
                    <a:pt x="117667" y="218013"/>
                  </a:lnTo>
                  <a:lnTo>
                    <a:pt x="115226" y="215847"/>
                  </a:lnTo>
                  <a:lnTo>
                    <a:pt x="114160" y="214620"/>
                  </a:lnTo>
                  <a:lnTo>
                    <a:pt x="112945" y="213380"/>
                  </a:lnTo>
                  <a:lnTo>
                    <a:pt x="104553" y="190943"/>
                  </a:lnTo>
                  <a:lnTo>
                    <a:pt x="104605" y="66999"/>
                  </a:lnTo>
                  <a:lnTo>
                    <a:pt x="110044" y="48743"/>
                  </a:lnTo>
                  <a:lnTo>
                    <a:pt x="110962" y="47191"/>
                  </a:lnTo>
                  <a:lnTo>
                    <a:pt x="111879" y="45801"/>
                  </a:lnTo>
                  <a:lnTo>
                    <a:pt x="112945" y="44561"/>
                  </a:lnTo>
                  <a:lnTo>
                    <a:pt x="114160" y="43322"/>
                  </a:lnTo>
                  <a:lnTo>
                    <a:pt x="115226" y="42082"/>
                  </a:lnTo>
                  <a:lnTo>
                    <a:pt x="117667" y="39916"/>
                  </a:lnTo>
                  <a:lnTo>
                    <a:pt x="121783" y="37136"/>
                  </a:lnTo>
                  <a:lnTo>
                    <a:pt x="123146" y="36360"/>
                  </a:lnTo>
                  <a:lnTo>
                    <a:pt x="124671" y="35747"/>
                  </a:lnTo>
                  <a:lnTo>
                    <a:pt x="126047" y="35121"/>
                  </a:lnTo>
                  <a:lnTo>
                    <a:pt x="127571" y="34507"/>
                  </a:lnTo>
                  <a:lnTo>
                    <a:pt x="129245" y="34044"/>
                  </a:lnTo>
                  <a:lnTo>
                    <a:pt x="132294" y="33418"/>
                  </a:lnTo>
                  <a:lnTo>
                    <a:pt x="135653" y="33105"/>
                  </a:lnTo>
                  <a:lnTo>
                    <a:pt x="232761" y="33105"/>
                  </a:lnTo>
                  <a:lnTo>
                    <a:pt x="232423" y="32804"/>
                  </a:lnTo>
                  <a:lnTo>
                    <a:pt x="198745" y="12070"/>
                  </a:lnTo>
                  <a:lnTo>
                    <a:pt x="158968" y="1076"/>
                  </a:lnTo>
                  <a:lnTo>
                    <a:pt x="151804" y="463"/>
                  </a:lnTo>
                  <a:lnTo>
                    <a:pt x="144640" y="0"/>
                  </a:lnTo>
                  <a:close/>
                </a:path>
                <a:path w="278130" h="259079">
                  <a:moveTo>
                    <a:pt x="232761" y="33105"/>
                  </a:moveTo>
                  <a:lnTo>
                    <a:pt x="139148" y="33105"/>
                  </a:lnTo>
                  <a:lnTo>
                    <a:pt x="142966" y="33418"/>
                  </a:lnTo>
                  <a:lnTo>
                    <a:pt x="146474" y="34044"/>
                  </a:lnTo>
                  <a:lnTo>
                    <a:pt x="157754" y="38990"/>
                  </a:lnTo>
                  <a:lnTo>
                    <a:pt x="159278" y="39916"/>
                  </a:lnTo>
                  <a:lnTo>
                    <a:pt x="167348" y="48743"/>
                  </a:lnTo>
                  <a:lnTo>
                    <a:pt x="168265" y="50133"/>
                  </a:lnTo>
                  <a:lnTo>
                    <a:pt x="169182" y="51673"/>
                  </a:lnTo>
                  <a:lnTo>
                    <a:pt x="169938" y="53376"/>
                  </a:lnTo>
                  <a:lnTo>
                    <a:pt x="170707" y="54929"/>
                  </a:lnTo>
                  <a:lnTo>
                    <a:pt x="171202" y="56318"/>
                  </a:lnTo>
                  <a:lnTo>
                    <a:pt x="171314" y="56631"/>
                  </a:lnTo>
                  <a:lnTo>
                    <a:pt x="171773" y="58334"/>
                  </a:lnTo>
                  <a:lnTo>
                    <a:pt x="172231" y="60187"/>
                  </a:lnTo>
                  <a:lnTo>
                    <a:pt x="172474" y="61577"/>
                  </a:lnTo>
                  <a:lnTo>
                    <a:pt x="173136" y="65759"/>
                  </a:lnTo>
                  <a:lnTo>
                    <a:pt x="173136" y="67612"/>
                  </a:lnTo>
                  <a:lnTo>
                    <a:pt x="173297" y="69628"/>
                  </a:lnTo>
                  <a:lnTo>
                    <a:pt x="173297" y="189077"/>
                  </a:lnTo>
                  <a:lnTo>
                    <a:pt x="173136" y="190943"/>
                  </a:lnTo>
                  <a:lnTo>
                    <a:pt x="173136" y="192796"/>
                  </a:lnTo>
                  <a:lnTo>
                    <a:pt x="157754" y="218952"/>
                  </a:lnTo>
                  <a:lnTo>
                    <a:pt x="156378" y="220030"/>
                  </a:lnTo>
                  <a:lnTo>
                    <a:pt x="154853" y="220804"/>
                  </a:lnTo>
                  <a:lnTo>
                    <a:pt x="153329" y="221732"/>
                  </a:lnTo>
                  <a:lnTo>
                    <a:pt x="151655" y="222352"/>
                  </a:lnTo>
                  <a:lnTo>
                    <a:pt x="149969" y="223125"/>
                  </a:lnTo>
                  <a:lnTo>
                    <a:pt x="148296" y="223744"/>
                  </a:lnTo>
                  <a:lnTo>
                    <a:pt x="146474" y="224209"/>
                  </a:lnTo>
                  <a:lnTo>
                    <a:pt x="144788" y="224672"/>
                  </a:lnTo>
                  <a:lnTo>
                    <a:pt x="141132" y="225292"/>
                  </a:lnTo>
                  <a:lnTo>
                    <a:pt x="137326" y="225601"/>
                  </a:lnTo>
                  <a:lnTo>
                    <a:pt x="231824" y="225601"/>
                  </a:lnTo>
                  <a:lnTo>
                    <a:pt x="258031" y="196352"/>
                  </a:lnTo>
                  <a:lnTo>
                    <a:pt x="275261" y="155346"/>
                  </a:lnTo>
                  <a:lnTo>
                    <a:pt x="277851" y="129353"/>
                  </a:lnTo>
                  <a:lnTo>
                    <a:pt x="277690" y="122541"/>
                  </a:lnTo>
                  <a:lnTo>
                    <a:pt x="269621" y="84328"/>
                  </a:lnTo>
                  <a:lnTo>
                    <a:pt x="250408" y="51210"/>
                  </a:lnTo>
                  <a:lnTo>
                    <a:pt x="237306" y="37136"/>
                  </a:lnTo>
                  <a:lnTo>
                    <a:pt x="232761" y="33105"/>
                  </a:lnTo>
                  <a:close/>
                </a:path>
              </a:pathLst>
            </a:custGeom>
            <a:solidFill>
              <a:srgbClr val="1F1A17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95" name="object 95"/>
          <p:cNvPicPr/>
          <p:nvPr/>
        </p:nvPicPr>
        <p:blipFill>
          <a:blip r:embed="rId65" cstate="print"/>
          <a:stretch>
            <a:fillRect/>
          </a:stretch>
        </p:blipFill>
        <p:spPr>
          <a:xfrm>
            <a:off x="13146023" y="8717280"/>
            <a:ext cx="1269492" cy="1271016"/>
          </a:xfrm>
          <a:prstGeom prst="rect">
            <a:avLst/>
          </a:prstGeom>
        </p:spPr>
      </p:pic>
      <p:pic>
        <p:nvPicPr>
          <p:cNvPr id="96" name="object 96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16593312" y="8446007"/>
            <a:ext cx="1502663" cy="1504188"/>
          </a:xfrm>
          <a:prstGeom prst="rect">
            <a:avLst/>
          </a:prstGeom>
        </p:spPr>
      </p:pic>
      <p:pic>
        <p:nvPicPr>
          <p:cNvPr id="97" name="object 97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13320678" y="3095196"/>
            <a:ext cx="1005322" cy="307181"/>
          </a:xfrm>
          <a:prstGeom prst="rect">
            <a:avLst/>
          </a:prstGeom>
        </p:spPr>
      </p:pic>
      <p:pic>
        <p:nvPicPr>
          <p:cNvPr id="98" name="object 98"/>
          <p:cNvPicPr/>
          <p:nvPr/>
        </p:nvPicPr>
        <p:blipFill>
          <a:blip r:embed="rId68" cstate="print"/>
          <a:stretch>
            <a:fillRect/>
          </a:stretch>
        </p:blipFill>
        <p:spPr>
          <a:xfrm>
            <a:off x="16014191" y="4809744"/>
            <a:ext cx="1539240" cy="1537715"/>
          </a:xfrm>
          <a:prstGeom prst="rect">
            <a:avLst/>
          </a:prstGeom>
        </p:spPr>
      </p:pic>
      <p:pic>
        <p:nvPicPr>
          <p:cNvPr id="99" name="object 99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6615683" y="3660647"/>
            <a:ext cx="765048" cy="76504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803273"/>
            <a:ext cx="13086080" cy="19050"/>
          </a:xfrm>
          <a:custGeom>
            <a:avLst/>
            <a:gdLst/>
            <a:ahLst/>
            <a:cxnLst/>
            <a:rect l="l" t="t" r="r" b="b"/>
            <a:pathLst>
              <a:path w="13086080" h="19050">
                <a:moveTo>
                  <a:pt x="13085826" y="0"/>
                </a:moveTo>
                <a:lnTo>
                  <a:pt x="0" y="0"/>
                </a:lnTo>
                <a:lnTo>
                  <a:pt x="0" y="19050"/>
                </a:lnTo>
                <a:lnTo>
                  <a:pt x="13085826" y="19050"/>
                </a:lnTo>
                <a:lnTo>
                  <a:pt x="13085826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76682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130">
                <a:solidFill>
                  <a:srgbClr val="462E89"/>
                </a:solidFill>
              </a:rPr>
              <a:t>India</a:t>
            </a:r>
            <a:r>
              <a:rPr dirty="0" spc="-665">
                <a:solidFill>
                  <a:srgbClr val="462E89"/>
                </a:solidFill>
              </a:rPr>
              <a:t> </a:t>
            </a:r>
            <a:r>
              <a:rPr dirty="0" spc="-300">
                <a:solidFill>
                  <a:srgbClr val="462E89"/>
                </a:solidFill>
              </a:rPr>
              <a:t>Presence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06984" y="565404"/>
            <a:ext cx="4045898" cy="1274064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610488" y="2492565"/>
            <a:ext cx="8121650" cy="3177540"/>
            <a:chOff x="610488" y="2492565"/>
            <a:chExt cx="8121650" cy="317754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6363" y="2508503"/>
              <a:ext cx="8089392" cy="314553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18426" y="2500502"/>
              <a:ext cx="8105775" cy="3161665"/>
            </a:xfrm>
            <a:custGeom>
              <a:avLst/>
              <a:gdLst/>
              <a:ahLst/>
              <a:cxnLst/>
              <a:rect l="l" t="t" r="r" b="b"/>
              <a:pathLst>
                <a:path w="8105775" h="3161665">
                  <a:moveTo>
                    <a:pt x="0" y="3161411"/>
                  </a:moveTo>
                  <a:lnTo>
                    <a:pt x="8105267" y="3161411"/>
                  </a:lnTo>
                  <a:lnTo>
                    <a:pt x="8105267" y="0"/>
                  </a:lnTo>
                  <a:lnTo>
                    <a:pt x="0" y="0"/>
                  </a:lnTo>
                  <a:lnTo>
                    <a:pt x="0" y="3161411"/>
                  </a:lnTo>
                  <a:close/>
                </a:path>
              </a:pathLst>
            </a:custGeom>
            <a:ln w="1587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6229603" y="6765417"/>
            <a:ext cx="10646410" cy="1702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70">
                <a:solidFill>
                  <a:srgbClr val="535353"/>
                </a:solidFill>
                <a:latin typeface="Arial Black"/>
                <a:cs typeface="Arial Black"/>
              </a:rPr>
              <a:t>Rancommunication</a:t>
            </a:r>
            <a:r>
              <a:rPr dirty="0" sz="3600" spc="-425">
                <a:solidFill>
                  <a:srgbClr val="535353"/>
                </a:solidFill>
                <a:latin typeface="Arial Black"/>
                <a:cs typeface="Arial Black"/>
              </a:rPr>
              <a:t> </a:t>
            </a:r>
            <a:r>
              <a:rPr dirty="0" sz="3600" spc="-145">
                <a:solidFill>
                  <a:srgbClr val="535353"/>
                </a:solidFill>
                <a:latin typeface="Arial Black"/>
                <a:cs typeface="Arial Black"/>
              </a:rPr>
              <a:t>Solutions</a:t>
            </a:r>
            <a:r>
              <a:rPr dirty="0" sz="3600" spc="-400">
                <a:solidFill>
                  <a:srgbClr val="535353"/>
                </a:solidFill>
                <a:latin typeface="Arial Black"/>
                <a:cs typeface="Arial Black"/>
              </a:rPr>
              <a:t> </a:t>
            </a:r>
            <a:r>
              <a:rPr dirty="0" sz="3600" spc="-120">
                <a:solidFill>
                  <a:srgbClr val="535353"/>
                </a:solidFill>
                <a:latin typeface="Arial Black"/>
                <a:cs typeface="Arial Black"/>
              </a:rPr>
              <a:t>Private</a:t>
            </a:r>
            <a:r>
              <a:rPr dirty="0" sz="3600" spc="-385">
                <a:solidFill>
                  <a:srgbClr val="535353"/>
                </a:solidFill>
                <a:latin typeface="Arial Black"/>
                <a:cs typeface="Arial Black"/>
              </a:rPr>
              <a:t> </a:t>
            </a:r>
            <a:r>
              <a:rPr dirty="0" sz="3600" spc="-100">
                <a:solidFill>
                  <a:srgbClr val="535353"/>
                </a:solidFill>
                <a:latin typeface="Arial Black"/>
                <a:cs typeface="Arial Black"/>
              </a:rPr>
              <a:t>Limited</a:t>
            </a:r>
            <a:endParaRPr sz="36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325"/>
              </a:spcBef>
            </a:pPr>
            <a:r>
              <a:rPr dirty="0" sz="1800" b="1">
                <a:solidFill>
                  <a:srgbClr val="56565A"/>
                </a:solidFill>
                <a:latin typeface="Arial"/>
                <a:cs typeface="Arial"/>
              </a:rPr>
              <a:t>Registered</a:t>
            </a:r>
            <a:r>
              <a:rPr dirty="0" sz="1800" spc="-80" b="1">
                <a:solidFill>
                  <a:srgbClr val="56565A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56565A"/>
                </a:solidFill>
                <a:latin typeface="Arial"/>
                <a:cs typeface="Arial"/>
              </a:rPr>
              <a:t>Address:</a:t>
            </a:r>
            <a:r>
              <a:rPr dirty="0" sz="1800" spc="25" b="1">
                <a:solidFill>
                  <a:srgbClr val="56565A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56565A"/>
                </a:solidFill>
                <a:latin typeface="Arial"/>
                <a:cs typeface="Arial"/>
              </a:rPr>
              <a:t>Unit</a:t>
            </a:r>
            <a:r>
              <a:rPr dirty="0" sz="1800" spc="-35" b="1">
                <a:solidFill>
                  <a:srgbClr val="56565A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56565A"/>
                </a:solidFill>
                <a:latin typeface="Arial"/>
                <a:cs typeface="Arial"/>
              </a:rPr>
              <a:t>No.</a:t>
            </a:r>
            <a:r>
              <a:rPr dirty="0" sz="1800" spc="-35" b="1">
                <a:solidFill>
                  <a:srgbClr val="56565A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56565A"/>
                </a:solidFill>
                <a:latin typeface="Arial"/>
                <a:cs typeface="Arial"/>
              </a:rPr>
              <a:t>8,</a:t>
            </a:r>
            <a:r>
              <a:rPr dirty="0" sz="1800" spc="-30" b="1">
                <a:solidFill>
                  <a:srgbClr val="56565A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56565A"/>
                </a:solidFill>
                <a:latin typeface="Arial"/>
                <a:cs typeface="Arial"/>
              </a:rPr>
              <a:t>38-</a:t>
            </a:r>
            <a:r>
              <a:rPr dirty="0" sz="1800" b="1">
                <a:solidFill>
                  <a:srgbClr val="56565A"/>
                </a:solidFill>
                <a:latin typeface="Arial"/>
                <a:cs typeface="Arial"/>
              </a:rPr>
              <a:t>DLF</a:t>
            </a:r>
            <a:r>
              <a:rPr dirty="0" sz="1800" spc="-25" b="1">
                <a:solidFill>
                  <a:srgbClr val="56565A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56565A"/>
                </a:solidFill>
                <a:latin typeface="Arial"/>
                <a:cs typeface="Arial"/>
              </a:rPr>
              <a:t>Industrial</a:t>
            </a:r>
            <a:r>
              <a:rPr dirty="0" sz="1800" spc="-105" b="1">
                <a:solidFill>
                  <a:srgbClr val="56565A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56565A"/>
                </a:solidFill>
                <a:latin typeface="Arial"/>
                <a:cs typeface="Arial"/>
              </a:rPr>
              <a:t>Area,</a:t>
            </a:r>
            <a:r>
              <a:rPr dirty="0" sz="1800" spc="15" b="1">
                <a:solidFill>
                  <a:srgbClr val="56565A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56565A"/>
                </a:solidFill>
                <a:latin typeface="Arial"/>
                <a:cs typeface="Arial"/>
              </a:rPr>
              <a:t>Kirti</a:t>
            </a:r>
            <a:r>
              <a:rPr dirty="0" sz="1800" spc="-25" b="1">
                <a:solidFill>
                  <a:srgbClr val="56565A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56565A"/>
                </a:solidFill>
                <a:latin typeface="Arial"/>
                <a:cs typeface="Arial"/>
              </a:rPr>
              <a:t>Nagar,</a:t>
            </a:r>
            <a:r>
              <a:rPr dirty="0" sz="1800" spc="-30" b="1">
                <a:solidFill>
                  <a:srgbClr val="56565A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56565A"/>
                </a:solidFill>
                <a:latin typeface="Arial"/>
                <a:cs typeface="Arial"/>
              </a:rPr>
              <a:t>New</a:t>
            </a:r>
            <a:r>
              <a:rPr dirty="0" sz="1800" spc="-25" b="1">
                <a:solidFill>
                  <a:srgbClr val="56565A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56565A"/>
                </a:solidFill>
                <a:latin typeface="Arial"/>
                <a:cs typeface="Arial"/>
              </a:rPr>
              <a:t>Delhi-110015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5"/>
              </a:spcBef>
            </a:pP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800" b="1">
                <a:solidFill>
                  <a:srgbClr val="56565A"/>
                </a:solidFill>
                <a:latin typeface="Arial"/>
                <a:cs typeface="Arial"/>
              </a:rPr>
              <a:t>CIN:</a:t>
            </a:r>
            <a:r>
              <a:rPr dirty="0" sz="1800" spc="-40" b="1">
                <a:solidFill>
                  <a:srgbClr val="56565A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56565A"/>
                </a:solidFill>
                <a:latin typeface="Arial"/>
                <a:cs typeface="Arial"/>
              </a:rPr>
              <a:t>U26300DL2024PTC429179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0"/>
            <a:ext cx="18288000" cy="504825"/>
          </a:xfrm>
          <a:custGeom>
            <a:avLst/>
            <a:gdLst/>
            <a:ahLst/>
            <a:cxnLst/>
            <a:rect l="l" t="t" r="r" b="b"/>
            <a:pathLst>
              <a:path w="18288000" h="504825">
                <a:moveTo>
                  <a:pt x="18288000" y="0"/>
                </a:moveTo>
                <a:lnTo>
                  <a:pt x="0" y="0"/>
                </a:lnTo>
                <a:lnTo>
                  <a:pt x="0" y="504444"/>
                </a:lnTo>
                <a:lnTo>
                  <a:pt x="18288000" y="504444"/>
                </a:lnTo>
                <a:lnTo>
                  <a:pt x="18288000" y="0"/>
                </a:lnTo>
                <a:close/>
              </a:path>
            </a:pathLst>
          </a:custGeom>
          <a:solidFill>
            <a:srgbClr val="462E89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2087880"/>
          </a:xfrm>
          <a:custGeom>
            <a:avLst/>
            <a:gdLst/>
            <a:ahLst/>
            <a:cxnLst/>
            <a:rect l="l" t="t" r="r" b="b"/>
            <a:pathLst>
              <a:path w="18288000" h="2087880">
                <a:moveTo>
                  <a:pt x="18288000" y="0"/>
                </a:moveTo>
                <a:lnTo>
                  <a:pt x="0" y="0"/>
                </a:lnTo>
                <a:lnTo>
                  <a:pt x="0" y="2087879"/>
                </a:lnTo>
                <a:lnTo>
                  <a:pt x="18288000" y="2087879"/>
                </a:lnTo>
                <a:lnTo>
                  <a:pt x="18288000" y="0"/>
                </a:lnTo>
                <a:close/>
              </a:path>
            </a:pathLst>
          </a:custGeom>
          <a:solidFill>
            <a:srgbClr val="462E89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72180" y="5428155"/>
            <a:ext cx="2123323" cy="109721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847319" y="4418076"/>
            <a:ext cx="3791712" cy="46939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662660" y="7048500"/>
            <a:ext cx="2151888" cy="101346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254483" y="2410967"/>
            <a:ext cx="4932877" cy="155447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532000" y="2635961"/>
            <a:ext cx="10437495" cy="689038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latin typeface="Nirmala UI"/>
                <a:cs typeface="Nirmala UI"/>
              </a:rPr>
              <a:t>Customer</a:t>
            </a:r>
            <a:r>
              <a:rPr dirty="0" sz="2400" spc="-60" b="1">
                <a:latin typeface="Nirmala UI"/>
                <a:cs typeface="Nirmala UI"/>
              </a:rPr>
              <a:t> </a:t>
            </a:r>
            <a:r>
              <a:rPr dirty="0" sz="2400" b="1">
                <a:latin typeface="Nirmala UI"/>
                <a:cs typeface="Nirmala UI"/>
              </a:rPr>
              <a:t>Satisfaction</a:t>
            </a:r>
            <a:r>
              <a:rPr dirty="0" sz="2400" spc="-45" b="1">
                <a:latin typeface="Nirmala UI"/>
                <a:cs typeface="Nirmala UI"/>
              </a:rPr>
              <a:t> </a:t>
            </a:r>
            <a:r>
              <a:rPr dirty="0" sz="2400" b="1">
                <a:latin typeface="Nirmala UI"/>
                <a:cs typeface="Nirmala UI"/>
              </a:rPr>
              <a:t>Through</a:t>
            </a:r>
            <a:r>
              <a:rPr dirty="0" sz="2400" spc="-40" b="1">
                <a:latin typeface="Nirmala UI"/>
                <a:cs typeface="Nirmala UI"/>
              </a:rPr>
              <a:t> </a:t>
            </a:r>
            <a:r>
              <a:rPr dirty="0" sz="2400" b="1">
                <a:latin typeface="Nirmala UI"/>
                <a:cs typeface="Nirmala UI"/>
              </a:rPr>
              <a:t>People</a:t>
            </a:r>
            <a:r>
              <a:rPr dirty="0" sz="2400" spc="-40" b="1">
                <a:latin typeface="Nirmala UI"/>
                <a:cs typeface="Nirmala UI"/>
              </a:rPr>
              <a:t> </a:t>
            </a:r>
            <a:r>
              <a:rPr dirty="0" sz="2400" b="1">
                <a:latin typeface="Nirmala UI"/>
                <a:cs typeface="Nirmala UI"/>
              </a:rPr>
              <a:t>Dedicated</a:t>
            </a:r>
            <a:r>
              <a:rPr dirty="0" sz="2400" spc="-35" b="1">
                <a:latin typeface="Nirmala UI"/>
                <a:cs typeface="Nirmala UI"/>
              </a:rPr>
              <a:t> </a:t>
            </a:r>
            <a:r>
              <a:rPr dirty="0" sz="2400" b="1">
                <a:latin typeface="Nirmala UI"/>
                <a:cs typeface="Nirmala UI"/>
              </a:rPr>
              <a:t>to</a:t>
            </a:r>
            <a:r>
              <a:rPr dirty="0" sz="2400" spc="-45" b="1">
                <a:latin typeface="Nirmala UI"/>
                <a:cs typeface="Nirmala UI"/>
              </a:rPr>
              <a:t> </a:t>
            </a:r>
            <a:r>
              <a:rPr dirty="0" sz="2400" spc="-10" b="1">
                <a:latin typeface="Nirmala UI"/>
                <a:cs typeface="Nirmala UI"/>
              </a:rPr>
              <a:t>Excellence</a:t>
            </a:r>
            <a:endParaRPr sz="2400">
              <a:latin typeface="Nirmala UI"/>
              <a:cs typeface="Nirmala UI"/>
            </a:endParaRPr>
          </a:p>
          <a:p>
            <a:pPr marL="299085" marR="671830" indent="-287020">
              <a:lnSpc>
                <a:spcPct val="100000"/>
              </a:lnSpc>
              <a:spcBef>
                <a:spcPts val="2565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2000">
                <a:latin typeface="Lucida Sans Unicode"/>
                <a:cs typeface="Lucida Sans Unicode"/>
              </a:rPr>
              <a:t>Our</a:t>
            </a:r>
            <a:r>
              <a:rPr dirty="0" sz="2000" spc="-25">
                <a:latin typeface="Lucida Sans Unicode"/>
                <a:cs typeface="Lucida Sans Unicode"/>
              </a:rPr>
              <a:t> </a:t>
            </a:r>
            <a:r>
              <a:rPr dirty="0" sz="2000" spc="75">
                <a:latin typeface="Lucida Sans Unicode"/>
                <a:cs typeface="Lucida Sans Unicode"/>
              </a:rPr>
              <a:t>Goal</a:t>
            </a:r>
            <a:r>
              <a:rPr dirty="0" sz="2000" spc="-50">
                <a:latin typeface="Lucida Sans Unicode"/>
                <a:cs typeface="Lucida Sans Unicode"/>
              </a:rPr>
              <a:t> </a:t>
            </a:r>
            <a:r>
              <a:rPr dirty="0" sz="2000" spc="-10">
                <a:latin typeface="Lucida Sans Unicode"/>
                <a:cs typeface="Lucida Sans Unicode"/>
              </a:rPr>
              <a:t>is</a:t>
            </a:r>
            <a:r>
              <a:rPr dirty="0" sz="2000" spc="-2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to</a:t>
            </a:r>
            <a:r>
              <a:rPr dirty="0" sz="2000" spc="-20">
                <a:latin typeface="Lucida Sans Unicode"/>
                <a:cs typeface="Lucida Sans Unicode"/>
              </a:rPr>
              <a:t> </a:t>
            </a:r>
            <a:r>
              <a:rPr dirty="0" sz="2000" spc="60">
                <a:latin typeface="Lucida Sans Unicode"/>
                <a:cs typeface="Lucida Sans Unicode"/>
              </a:rPr>
              <a:t>exceed</a:t>
            </a:r>
            <a:r>
              <a:rPr dirty="0" sz="2000" spc="-7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our</a:t>
            </a:r>
            <a:r>
              <a:rPr dirty="0" sz="2000" spc="-30">
                <a:latin typeface="Lucida Sans Unicode"/>
                <a:cs typeface="Lucida Sans Unicode"/>
              </a:rPr>
              <a:t> </a:t>
            </a:r>
            <a:r>
              <a:rPr dirty="0" sz="2000" spc="65">
                <a:latin typeface="Lucida Sans Unicode"/>
                <a:cs typeface="Lucida Sans Unicode"/>
              </a:rPr>
              <a:t>customer</a:t>
            </a:r>
            <a:r>
              <a:rPr dirty="0" sz="2000" spc="-4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expectations</a:t>
            </a:r>
            <a:r>
              <a:rPr dirty="0" sz="2000" spc="-4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through</a:t>
            </a:r>
            <a:r>
              <a:rPr dirty="0" sz="2000" spc="-6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the</a:t>
            </a:r>
            <a:r>
              <a:rPr dirty="0" sz="2000" spc="-3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quality</a:t>
            </a:r>
            <a:r>
              <a:rPr dirty="0" sz="2000" spc="-5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of</a:t>
            </a:r>
            <a:r>
              <a:rPr dirty="0" sz="2000" spc="-20">
                <a:latin typeface="Lucida Sans Unicode"/>
                <a:cs typeface="Lucida Sans Unicode"/>
              </a:rPr>
              <a:t> </a:t>
            </a:r>
            <a:r>
              <a:rPr dirty="0" sz="2000" spc="-25">
                <a:latin typeface="Lucida Sans Unicode"/>
                <a:cs typeface="Lucida Sans Unicode"/>
              </a:rPr>
              <a:t>our </a:t>
            </a:r>
            <a:r>
              <a:rPr dirty="0" sz="2000">
                <a:latin typeface="Lucida Sans Unicode"/>
                <a:cs typeface="Lucida Sans Unicode"/>
              </a:rPr>
              <a:t>products</a:t>
            </a:r>
            <a:r>
              <a:rPr dirty="0" sz="2000" spc="-40">
                <a:latin typeface="Lucida Sans Unicode"/>
                <a:cs typeface="Lucida Sans Unicode"/>
              </a:rPr>
              <a:t> </a:t>
            </a:r>
            <a:r>
              <a:rPr dirty="0" sz="2000" spc="120">
                <a:latin typeface="Lucida Sans Unicode"/>
                <a:cs typeface="Lucida Sans Unicode"/>
              </a:rPr>
              <a:t>and</a:t>
            </a:r>
            <a:r>
              <a:rPr dirty="0" sz="2000" spc="-3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services.</a:t>
            </a:r>
            <a:r>
              <a:rPr dirty="0" sz="2000" spc="-20">
                <a:latin typeface="Lucida Sans Unicode"/>
                <a:cs typeface="Lucida Sans Unicode"/>
              </a:rPr>
              <a:t> </a:t>
            </a:r>
            <a:r>
              <a:rPr dirty="0" sz="2000" spc="-55">
                <a:latin typeface="Lucida Sans Unicode"/>
                <a:cs typeface="Lucida Sans Unicode"/>
              </a:rPr>
              <a:t>This</a:t>
            </a:r>
            <a:r>
              <a:rPr dirty="0" sz="2000" spc="-15">
                <a:latin typeface="Lucida Sans Unicode"/>
                <a:cs typeface="Lucida Sans Unicode"/>
              </a:rPr>
              <a:t> </a:t>
            </a:r>
            <a:r>
              <a:rPr dirty="0" sz="2000" spc="-10">
                <a:latin typeface="Lucida Sans Unicode"/>
                <a:cs typeface="Lucida Sans Unicode"/>
              </a:rPr>
              <a:t>is</a:t>
            </a:r>
            <a:r>
              <a:rPr dirty="0" sz="2000" spc="-15">
                <a:latin typeface="Lucida Sans Unicode"/>
                <a:cs typeface="Lucida Sans Unicode"/>
              </a:rPr>
              <a:t> </a:t>
            </a:r>
            <a:r>
              <a:rPr dirty="0" sz="2000" spc="100">
                <a:latin typeface="Lucida Sans Unicode"/>
                <a:cs typeface="Lucida Sans Unicode"/>
              </a:rPr>
              <a:t>achieved</a:t>
            </a:r>
            <a:r>
              <a:rPr dirty="0" sz="2000" spc="-5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through</a:t>
            </a:r>
            <a:r>
              <a:rPr dirty="0" sz="2000" spc="-5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our</a:t>
            </a:r>
            <a:r>
              <a:rPr dirty="0" sz="2000" spc="-2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drive</a:t>
            </a:r>
            <a:r>
              <a:rPr dirty="0" sz="2000" spc="-35">
                <a:latin typeface="Lucida Sans Unicode"/>
                <a:cs typeface="Lucida Sans Unicode"/>
              </a:rPr>
              <a:t> for</a:t>
            </a:r>
            <a:r>
              <a:rPr dirty="0" sz="2000" spc="-15">
                <a:latin typeface="Lucida Sans Unicode"/>
                <a:cs typeface="Lucida Sans Unicode"/>
              </a:rPr>
              <a:t> </a:t>
            </a:r>
            <a:r>
              <a:rPr dirty="0" sz="2000" spc="-10">
                <a:latin typeface="Lucida Sans Unicode"/>
                <a:cs typeface="Lucida Sans Unicode"/>
              </a:rPr>
              <a:t>continuous </a:t>
            </a:r>
            <a:r>
              <a:rPr dirty="0" sz="2000" spc="65">
                <a:latin typeface="Lucida Sans Unicode"/>
                <a:cs typeface="Lucida Sans Unicode"/>
              </a:rPr>
              <a:t>improvement</a:t>
            </a:r>
            <a:r>
              <a:rPr dirty="0" sz="2000" spc="-8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in</a:t>
            </a:r>
            <a:r>
              <a:rPr dirty="0" sz="2000" spc="-5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quality,</a:t>
            </a:r>
            <a:r>
              <a:rPr dirty="0" sz="2000" spc="-6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djesignjcost</a:t>
            </a:r>
            <a:r>
              <a:rPr dirty="0" sz="2000" spc="-75">
                <a:latin typeface="Lucida Sans Unicode"/>
                <a:cs typeface="Lucida Sans Unicode"/>
              </a:rPr>
              <a:t> </a:t>
            </a:r>
            <a:r>
              <a:rPr dirty="0" sz="2000" spc="130">
                <a:latin typeface="Lucida Sans Unicode"/>
                <a:cs typeface="Lucida Sans Unicode"/>
              </a:rPr>
              <a:t>and</a:t>
            </a:r>
            <a:r>
              <a:rPr dirty="0" sz="2000" spc="-60">
                <a:latin typeface="Lucida Sans Unicode"/>
                <a:cs typeface="Lucida Sans Unicode"/>
              </a:rPr>
              <a:t> </a:t>
            </a:r>
            <a:r>
              <a:rPr dirty="0" sz="2000" spc="-10">
                <a:latin typeface="Lucida Sans Unicode"/>
                <a:cs typeface="Lucida Sans Unicode"/>
              </a:rPr>
              <a:t>delivery</a:t>
            </a:r>
            <a:endParaRPr sz="2000">
              <a:latin typeface="Lucida Sans Unicode"/>
              <a:cs typeface="Lucida Sans Unicode"/>
            </a:endParaRPr>
          </a:p>
          <a:p>
            <a:pPr marL="299085" marR="901065" indent="-287020">
              <a:lnSpc>
                <a:spcPts val="2350"/>
              </a:lnSpc>
              <a:spcBef>
                <a:spcPts val="125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2000">
                <a:latin typeface="Lucida Sans Unicode"/>
                <a:cs typeface="Lucida Sans Unicode"/>
              </a:rPr>
              <a:t>Quality</a:t>
            </a:r>
            <a:r>
              <a:rPr dirty="0" sz="2000" spc="-60">
                <a:latin typeface="Lucida Sans Unicode"/>
                <a:cs typeface="Lucida Sans Unicode"/>
              </a:rPr>
              <a:t> </a:t>
            </a:r>
            <a:r>
              <a:rPr dirty="0" sz="2000" spc="120">
                <a:latin typeface="Lucida Sans Unicode"/>
                <a:cs typeface="Lucida Sans Unicode"/>
              </a:rPr>
              <a:t>and</a:t>
            </a:r>
            <a:r>
              <a:rPr dirty="0" sz="2000" spc="-3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Quality</a:t>
            </a:r>
            <a:r>
              <a:rPr dirty="0" sz="2000" spc="-60">
                <a:latin typeface="Lucida Sans Unicode"/>
                <a:cs typeface="Lucida Sans Unicode"/>
              </a:rPr>
              <a:t> </a:t>
            </a:r>
            <a:r>
              <a:rPr dirty="0" sz="2000" spc="65">
                <a:latin typeface="Lucida Sans Unicode"/>
                <a:cs typeface="Lucida Sans Unicode"/>
              </a:rPr>
              <a:t>Improvement</a:t>
            </a:r>
            <a:r>
              <a:rPr dirty="0" sz="2000" spc="-50">
                <a:latin typeface="Lucida Sans Unicode"/>
                <a:cs typeface="Lucida Sans Unicode"/>
              </a:rPr>
              <a:t> </a:t>
            </a:r>
            <a:r>
              <a:rPr dirty="0" sz="2000" spc="-20">
                <a:latin typeface="Lucida Sans Unicode"/>
                <a:cs typeface="Lucida Sans Unicode"/>
              </a:rPr>
              <a:t>is</a:t>
            </a:r>
            <a:r>
              <a:rPr dirty="0" sz="2000" spc="-25">
                <a:latin typeface="Lucida Sans Unicode"/>
                <a:cs typeface="Lucida Sans Unicode"/>
              </a:rPr>
              <a:t> </a:t>
            </a:r>
            <a:r>
              <a:rPr dirty="0" sz="2000" spc="65">
                <a:latin typeface="Lucida Sans Unicode"/>
                <a:cs typeface="Lucida Sans Unicode"/>
              </a:rPr>
              <a:t>every</a:t>
            </a:r>
            <a:r>
              <a:rPr dirty="0" sz="2000" spc="-5">
                <a:latin typeface="Lucida Sans Unicode"/>
                <a:cs typeface="Lucida Sans Unicode"/>
              </a:rPr>
              <a:t> </a:t>
            </a:r>
            <a:r>
              <a:rPr dirty="0" sz="2000" spc="110">
                <a:latin typeface="Lucida Sans Unicode"/>
                <a:cs typeface="Lucida Sans Unicode"/>
              </a:rPr>
              <a:t>Rancom</a:t>
            </a:r>
            <a:r>
              <a:rPr dirty="0" sz="2000" spc="-6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Wireless</a:t>
            </a:r>
            <a:r>
              <a:rPr dirty="0" sz="2000" spc="-30">
                <a:latin typeface="Lucida Sans Unicode"/>
                <a:cs typeface="Lucida Sans Unicode"/>
              </a:rPr>
              <a:t> </a:t>
            </a:r>
            <a:r>
              <a:rPr dirty="0" sz="2000" spc="60">
                <a:latin typeface="Lucida Sans Unicode"/>
                <a:cs typeface="Lucida Sans Unicode"/>
              </a:rPr>
              <a:t>employees</a:t>
            </a:r>
            <a:r>
              <a:rPr dirty="0" sz="2000" spc="60">
                <a:latin typeface="SimSun"/>
                <a:cs typeface="SimSun"/>
              </a:rPr>
              <a:t>’ </a:t>
            </a:r>
            <a:r>
              <a:rPr dirty="0" sz="2000">
                <a:latin typeface="Lucida Sans Unicode"/>
                <a:cs typeface="Lucida Sans Unicode"/>
              </a:rPr>
              <a:t>responsibility</a:t>
            </a:r>
            <a:r>
              <a:rPr dirty="0" sz="2000" spc="-105">
                <a:latin typeface="Lucida Sans Unicode"/>
                <a:cs typeface="Lucida Sans Unicode"/>
              </a:rPr>
              <a:t> </a:t>
            </a:r>
            <a:r>
              <a:rPr dirty="0" sz="2000" spc="120">
                <a:latin typeface="Lucida Sans Unicode"/>
                <a:cs typeface="Lucida Sans Unicode"/>
              </a:rPr>
              <a:t>and</a:t>
            </a:r>
            <a:r>
              <a:rPr dirty="0" sz="2000" spc="-80">
                <a:latin typeface="Lucida Sans Unicode"/>
                <a:cs typeface="Lucida Sans Unicode"/>
              </a:rPr>
              <a:t> </a:t>
            </a:r>
            <a:r>
              <a:rPr dirty="0" sz="2000" spc="45">
                <a:latin typeface="Lucida Sans Unicode"/>
                <a:cs typeface="Lucida Sans Unicode"/>
              </a:rPr>
              <a:t>ultimate</a:t>
            </a:r>
            <a:r>
              <a:rPr dirty="0" sz="2000" spc="-114">
                <a:latin typeface="Lucida Sans Unicode"/>
                <a:cs typeface="Lucida Sans Unicode"/>
              </a:rPr>
              <a:t> </a:t>
            </a:r>
            <a:r>
              <a:rPr dirty="0" sz="2000" spc="60">
                <a:latin typeface="Lucida Sans Unicode"/>
                <a:cs typeface="Lucida Sans Unicode"/>
              </a:rPr>
              <a:t>goal</a:t>
            </a:r>
            <a:endParaRPr sz="2000">
              <a:latin typeface="Lucida Sans Unicode"/>
              <a:cs typeface="Lucida Sans Unicode"/>
            </a:endParaRPr>
          </a:p>
          <a:p>
            <a:pPr marL="299085" marR="130175" indent="-287020">
              <a:lnSpc>
                <a:spcPct val="100000"/>
              </a:lnSpc>
              <a:spcBef>
                <a:spcPts val="101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2000" spc="10">
                <a:latin typeface="Lucida Sans Unicode"/>
                <a:cs typeface="Lucida Sans Unicode"/>
              </a:rPr>
              <a:t>Our</a:t>
            </a:r>
            <a:r>
              <a:rPr dirty="0" sz="2000" spc="-35">
                <a:latin typeface="Lucida Sans Unicode"/>
                <a:cs typeface="Lucida Sans Unicode"/>
              </a:rPr>
              <a:t> </a:t>
            </a:r>
            <a:r>
              <a:rPr dirty="0" sz="2000" spc="10">
                <a:latin typeface="Lucida Sans Unicode"/>
                <a:cs typeface="Lucida Sans Unicode"/>
              </a:rPr>
              <a:t>directives,</a:t>
            </a:r>
            <a:r>
              <a:rPr dirty="0" sz="2000" spc="-70">
                <a:latin typeface="Lucida Sans Unicode"/>
                <a:cs typeface="Lucida Sans Unicode"/>
              </a:rPr>
              <a:t> </a:t>
            </a:r>
            <a:r>
              <a:rPr dirty="0" sz="2000" spc="10">
                <a:latin typeface="Lucida Sans Unicode"/>
                <a:cs typeface="Lucida Sans Unicode"/>
              </a:rPr>
              <a:t>processes,</a:t>
            </a:r>
            <a:r>
              <a:rPr dirty="0" sz="2000" spc="-40">
                <a:latin typeface="Lucida Sans Unicode"/>
                <a:cs typeface="Lucida Sans Unicode"/>
              </a:rPr>
              <a:t> </a:t>
            </a:r>
            <a:r>
              <a:rPr dirty="0" sz="2000" spc="55">
                <a:latin typeface="Lucida Sans Unicode"/>
                <a:cs typeface="Lucida Sans Unicode"/>
              </a:rPr>
              <a:t>systems</a:t>
            </a:r>
            <a:r>
              <a:rPr dirty="0" sz="2000" spc="-30">
                <a:latin typeface="Lucida Sans Unicode"/>
                <a:cs typeface="Lucida Sans Unicode"/>
              </a:rPr>
              <a:t> </a:t>
            </a:r>
            <a:r>
              <a:rPr dirty="0" sz="2000" spc="120">
                <a:latin typeface="Lucida Sans Unicode"/>
                <a:cs typeface="Lucida Sans Unicode"/>
              </a:rPr>
              <a:t>and</a:t>
            </a:r>
            <a:r>
              <a:rPr dirty="0" sz="2000" spc="-45">
                <a:latin typeface="Lucida Sans Unicode"/>
                <a:cs typeface="Lucida Sans Unicode"/>
              </a:rPr>
              <a:t> </a:t>
            </a:r>
            <a:r>
              <a:rPr dirty="0" sz="2000" spc="60">
                <a:latin typeface="Lucida Sans Unicode"/>
                <a:cs typeface="Lucida Sans Unicode"/>
              </a:rPr>
              <a:t>goals</a:t>
            </a:r>
            <a:r>
              <a:rPr dirty="0" sz="2000" spc="-55">
                <a:latin typeface="Lucida Sans Unicode"/>
                <a:cs typeface="Lucida Sans Unicode"/>
              </a:rPr>
              <a:t> </a:t>
            </a:r>
            <a:r>
              <a:rPr dirty="0" sz="2000" spc="100">
                <a:latin typeface="Lucida Sans Unicode"/>
                <a:cs typeface="Lucida Sans Unicode"/>
              </a:rPr>
              <a:t>are</a:t>
            </a:r>
            <a:r>
              <a:rPr dirty="0" sz="2000" spc="-30">
                <a:latin typeface="Lucida Sans Unicode"/>
                <a:cs typeface="Lucida Sans Unicode"/>
              </a:rPr>
              <a:t> </a:t>
            </a:r>
            <a:r>
              <a:rPr dirty="0" sz="2000" spc="114">
                <a:latin typeface="Lucida Sans Unicode"/>
                <a:cs typeface="Lucida Sans Unicode"/>
              </a:rPr>
              <a:t>based</a:t>
            </a:r>
            <a:r>
              <a:rPr dirty="0" sz="2000" spc="-50">
                <a:latin typeface="Lucida Sans Unicode"/>
                <a:cs typeface="Lucida Sans Unicode"/>
              </a:rPr>
              <a:t> </a:t>
            </a:r>
            <a:r>
              <a:rPr dirty="0" sz="2000" spc="10">
                <a:latin typeface="Lucida Sans Unicode"/>
                <a:cs typeface="Lucida Sans Unicode"/>
              </a:rPr>
              <a:t>on</a:t>
            </a:r>
            <a:r>
              <a:rPr dirty="0" sz="2000" spc="-50">
                <a:latin typeface="Lucida Sans Unicode"/>
                <a:cs typeface="Lucida Sans Unicode"/>
              </a:rPr>
              <a:t> </a:t>
            </a:r>
            <a:r>
              <a:rPr dirty="0" sz="2000" spc="10">
                <a:latin typeface="Lucida Sans Unicode"/>
                <a:cs typeface="Lucida Sans Unicode"/>
              </a:rPr>
              <a:t>requirements</a:t>
            </a:r>
            <a:r>
              <a:rPr dirty="0" sz="2000" spc="-50">
                <a:latin typeface="Lucida Sans Unicode"/>
                <a:cs typeface="Lucida Sans Unicode"/>
              </a:rPr>
              <a:t> </a:t>
            </a:r>
            <a:r>
              <a:rPr dirty="0" sz="2000" spc="-20">
                <a:latin typeface="Lucida Sans Unicode"/>
                <a:cs typeface="Lucida Sans Unicode"/>
              </a:rPr>
              <a:t>from </a:t>
            </a:r>
            <a:r>
              <a:rPr dirty="0" sz="2000">
                <a:latin typeface="Lucida Sans Unicode"/>
                <a:cs typeface="Lucida Sans Unicode"/>
              </a:rPr>
              <a:t>International</a:t>
            </a:r>
            <a:r>
              <a:rPr dirty="0" sz="2000" spc="7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standards,</a:t>
            </a:r>
            <a:r>
              <a:rPr dirty="0" sz="2000" spc="10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the</a:t>
            </a:r>
            <a:r>
              <a:rPr dirty="0" sz="2000" spc="12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expectations</a:t>
            </a:r>
            <a:r>
              <a:rPr dirty="0" sz="2000" spc="10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of</a:t>
            </a:r>
            <a:r>
              <a:rPr dirty="0" sz="2000" spc="14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our</a:t>
            </a:r>
            <a:r>
              <a:rPr dirty="0" sz="2000" spc="12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customers,</a:t>
            </a:r>
            <a:r>
              <a:rPr dirty="0" sz="2000" spc="11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our</a:t>
            </a:r>
            <a:r>
              <a:rPr dirty="0" sz="2000" spc="12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knowledge</a:t>
            </a:r>
            <a:r>
              <a:rPr dirty="0" sz="2000" spc="80">
                <a:latin typeface="Lucida Sans Unicode"/>
                <a:cs typeface="Lucida Sans Unicode"/>
              </a:rPr>
              <a:t> </a:t>
            </a:r>
            <a:r>
              <a:rPr dirty="0" sz="2000" spc="75">
                <a:latin typeface="Lucida Sans Unicode"/>
                <a:cs typeface="Lucida Sans Unicode"/>
              </a:rPr>
              <a:t>and </a:t>
            </a:r>
            <a:r>
              <a:rPr dirty="0" sz="2000">
                <a:latin typeface="Lucida Sans Unicode"/>
                <a:cs typeface="Lucida Sans Unicode"/>
              </a:rPr>
              <a:t>experience.</a:t>
            </a:r>
            <a:r>
              <a:rPr dirty="0" sz="2000" spc="-70">
                <a:latin typeface="Lucida Sans Unicode"/>
                <a:cs typeface="Lucida Sans Unicode"/>
              </a:rPr>
              <a:t> </a:t>
            </a:r>
            <a:r>
              <a:rPr dirty="0" sz="2000" spc="45">
                <a:latin typeface="Lucida Sans Unicode"/>
                <a:cs typeface="Lucida Sans Unicode"/>
              </a:rPr>
              <a:t>Knowledge</a:t>
            </a:r>
            <a:r>
              <a:rPr dirty="0" sz="2000" spc="-9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of</a:t>
            </a:r>
            <a:r>
              <a:rPr dirty="0" sz="2000" spc="-30">
                <a:latin typeface="Lucida Sans Unicode"/>
                <a:cs typeface="Lucida Sans Unicode"/>
              </a:rPr>
              <a:t> </a:t>
            </a:r>
            <a:r>
              <a:rPr dirty="0" sz="2000" spc="120">
                <a:latin typeface="Lucida Sans Unicode"/>
                <a:cs typeface="Lucida Sans Unicode"/>
              </a:rPr>
              <a:t>and</a:t>
            </a:r>
            <a:r>
              <a:rPr dirty="0" sz="2000" spc="-50">
                <a:latin typeface="Lucida Sans Unicode"/>
                <a:cs typeface="Lucida Sans Unicode"/>
              </a:rPr>
              <a:t> </a:t>
            </a:r>
            <a:r>
              <a:rPr dirty="0" sz="2000" spc="90">
                <a:latin typeface="Lucida Sans Unicode"/>
                <a:cs typeface="Lucida Sans Unicode"/>
              </a:rPr>
              <a:t>compliance</a:t>
            </a:r>
            <a:r>
              <a:rPr dirty="0" sz="2000" spc="-8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with</a:t>
            </a:r>
            <a:r>
              <a:rPr dirty="0" sz="2000" spc="-50">
                <a:latin typeface="Lucida Sans Unicode"/>
                <a:cs typeface="Lucida Sans Unicode"/>
              </a:rPr>
              <a:t> </a:t>
            </a:r>
            <a:r>
              <a:rPr dirty="0" sz="2000" spc="55">
                <a:latin typeface="Lucida Sans Unicode"/>
                <a:cs typeface="Lucida Sans Unicode"/>
              </a:rPr>
              <a:t>these</a:t>
            </a:r>
            <a:r>
              <a:rPr dirty="0" sz="2000" spc="-7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directives</a:t>
            </a:r>
            <a:r>
              <a:rPr dirty="0" sz="2000" spc="-70">
                <a:latin typeface="Lucida Sans Unicode"/>
                <a:cs typeface="Lucida Sans Unicode"/>
              </a:rPr>
              <a:t> </a:t>
            </a:r>
            <a:r>
              <a:rPr dirty="0" sz="2000" spc="120">
                <a:latin typeface="Lucida Sans Unicode"/>
                <a:cs typeface="Lucida Sans Unicode"/>
              </a:rPr>
              <a:t>and</a:t>
            </a:r>
            <a:r>
              <a:rPr dirty="0" sz="2000" spc="-55">
                <a:latin typeface="Lucida Sans Unicode"/>
                <a:cs typeface="Lucida Sans Unicode"/>
              </a:rPr>
              <a:t> </a:t>
            </a:r>
            <a:r>
              <a:rPr dirty="0" sz="2000" spc="50">
                <a:latin typeface="Lucida Sans Unicode"/>
                <a:cs typeface="Lucida Sans Unicode"/>
              </a:rPr>
              <a:t>processes </a:t>
            </a:r>
            <a:r>
              <a:rPr dirty="0" sz="2000" spc="-10">
                <a:latin typeface="Lucida Sans Unicode"/>
                <a:cs typeface="Lucida Sans Unicode"/>
              </a:rPr>
              <a:t>is</a:t>
            </a:r>
            <a:r>
              <a:rPr dirty="0" sz="2000" spc="-35">
                <a:latin typeface="Lucida Sans Unicode"/>
                <a:cs typeface="Lucida Sans Unicode"/>
              </a:rPr>
              <a:t> </a:t>
            </a:r>
            <a:r>
              <a:rPr dirty="0" sz="2000" spc="50">
                <a:latin typeface="Lucida Sans Unicode"/>
                <a:cs typeface="Lucida Sans Unicode"/>
              </a:rPr>
              <a:t>the</a:t>
            </a:r>
            <a:r>
              <a:rPr dirty="0" sz="2000" spc="-6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foundation</a:t>
            </a:r>
            <a:r>
              <a:rPr dirty="0" sz="2000" spc="-8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of</a:t>
            </a:r>
            <a:r>
              <a:rPr dirty="0" sz="2000" spc="-4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our</a:t>
            </a:r>
            <a:r>
              <a:rPr dirty="0" sz="2000" spc="-40">
                <a:latin typeface="Lucida Sans Unicode"/>
                <a:cs typeface="Lucida Sans Unicode"/>
              </a:rPr>
              <a:t> </a:t>
            </a:r>
            <a:r>
              <a:rPr dirty="0" sz="2000" spc="65">
                <a:latin typeface="Lucida Sans Unicode"/>
                <a:cs typeface="Lucida Sans Unicode"/>
              </a:rPr>
              <a:t>improvement</a:t>
            </a:r>
            <a:r>
              <a:rPr dirty="0" sz="2000" spc="-80">
                <a:latin typeface="Lucida Sans Unicode"/>
                <a:cs typeface="Lucida Sans Unicode"/>
              </a:rPr>
              <a:t> </a:t>
            </a:r>
            <a:r>
              <a:rPr dirty="0" sz="2000" spc="-10">
                <a:latin typeface="Lucida Sans Unicode"/>
                <a:cs typeface="Lucida Sans Unicode"/>
              </a:rPr>
              <a:t>activities</a:t>
            </a:r>
            <a:endParaRPr sz="2000">
              <a:latin typeface="Lucida Sans Unicode"/>
              <a:cs typeface="Lucida Sans Unicode"/>
            </a:endParaRPr>
          </a:p>
          <a:p>
            <a:pPr marL="299085" marR="46990" indent="-287020">
              <a:lnSpc>
                <a:spcPct val="100000"/>
              </a:lnSpc>
              <a:spcBef>
                <a:spcPts val="1085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2000">
                <a:latin typeface="Lucida Sans Unicode"/>
                <a:cs typeface="Lucida Sans Unicode"/>
              </a:rPr>
              <a:t>Preventing</a:t>
            </a:r>
            <a:r>
              <a:rPr dirty="0" sz="2000" spc="-1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failures</a:t>
            </a:r>
            <a:r>
              <a:rPr dirty="0" sz="2000" spc="15">
                <a:latin typeface="Lucida Sans Unicode"/>
                <a:cs typeface="Lucida Sans Unicode"/>
              </a:rPr>
              <a:t> </a:t>
            </a:r>
            <a:r>
              <a:rPr dirty="0" sz="2000" spc="-10">
                <a:latin typeface="Lucida Sans Unicode"/>
                <a:cs typeface="Lucida Sans Unicode"/>
              </a:rPr>
              <a:t>is</a:t>
            </a:r>
            <a:r>
              <a:rPr dirty="0" sz="2000" spc="45">
                <a:latin typeface="Lucida Sans Unicode"/>
                <a:cs typeface="Lucida Sans Unicode"/>
              </a:rPr>
              <a:t> </a:t>
            </a:r>
            <a:r>
              <a:rPr dirty="0" sz="2000" spc="75">
                <a:latin typeface="Lucida Sans Unicode"/>
                <a:cs typeface="Lucida Sans Unicode"/>
              </a:rPr>
              <a:t>more</a:t>
            </a:r>
            <a:r>
              <a:rPr dirty="0" sz="2000" spc="4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important</a:t>
            </a:r>
            <a:r>
              <a:rPr dirty="0" sz="2000" spc="-10">
                <a:latin typeface="Lucida Sans Unicode"/>
                <a:cs typeface="Lucida Sans Unicode"/>
              </a:rPr>
              <a:t> </a:t>
            </a:r>
            <a:r>
              <a:rPr dirty="0" sz="2000" spc="75">
                <a:latin typeface="Lucida Sans Unicode"/>
                <a:cs typeface="Lucida Sans Unicode"/>
              </a:rPr>
              <a:t>than</a:t>
            </a:r>
            <a:r>
              <a:rPr dirty="0" sz="2000" spc="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stopping</a:t>
            </a:r>
            <a:r>
              <a:rPr dirty="0" sz="2000" spc="-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defects.</a:t>
            </a:r>
            <a:r>
              <a:rPr dirty="0" sz="2000" spc="30">
                <a:latin typeface="Lucida Sans Unicode"/>
                <a:cs typeface="Lucida Sans Unicode"/>
              </a:rPr>
              <a:t> </a:t>
            </a:r>
            <a:r>
              <a:rPr dirty="0" sz="2000" spc="180">
                <a:latin typeface="Lucida Sans Unicode"/>
                <a:cs typeface="Lucida Sans Unicode"/>
              </a:rPr>
              <a:t>We</a:t>
            </a:r>
            <a:r>
              <a:rPr dirty="0" sz="2000" spc="20">
                <a:latin typeface="Lucida Sans Unicode"/>
                <a:cs typeface="Lucida Sans Unicode"/>
              </a:rPr>
              <a:t> </a:t>
            </a:r>
            <a:r>
              <a:rPr dirty="0" sz="2000" spc="80">
                <a:latin typeface="Lucida Sans Unicode"/>
                <a:cs typeface="Lucida Sans Unicode"/>
              </a:rPr>
              <a:t>apply</a:t>
            </a:r>
            <a:r>
              <a:rPr dirty="0" sz="2000" spc="25">
                <a:latin typeface="Lucida Sans Unicode"/>
                <a:cs typeface="Lucida Sans Unicode"/>
              </a:rPr>
              <a:t> </a:t>
            </a:r>
            <a:r>
              <a:rPr dirty="0" sz="2000" spc="60">
                <a:latin typeface="Lucida Sans Unicode"/>
                <a:cs typeface="Lucida Sans Unicode"/>
              </a:rPr>
              <a:t>methods </a:t>
            </a:r>
            <a:r>
              <a:rPr dirty="0" sz="2000" spc="120">
                <a:latin typeface="Lucida Sans Unicode"/>
                <a:cs typeface="Lucida Sans Unicode"/>
              </a:rPr>
              <a:t>and</a:t>
            </a:r>
            <a:r>
              <a:rPr dirty="0" sz="2000" spc="-7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tools</a:t>
            </a:r>
            <a:r>
              <a:rPr dirty="0" sz="2000" spc="-6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from</a:t>
            </a:r>
            <a:r>
              <a:rPr dirty="0" sz="2000" spc="-55">
                <a:latin typeface="Lucida Sans Unicode"/>
                <a:cs typeface="Lucida Sans Unicode"/>
              </a:rPr>
              <a:t> </a:t>
            </a:r>
            <a:r>
              <a:rPr dirty="0" sz="2000" spc="55">
                <a:latin typeface="Lucida Sans Unicode"/>
                <a:cs typeface="Lucida Sans Unicode"/>
              </a:rPr>
              <a:t>preventative</a:t>
            </a:r>
            <a:r>
              <a:rPr dirty="0" sz="2000" spc="-9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Quality</a:t>
            </a:r>
            <a:r>
              <a:rPr dirty="0" sz="2000" spc="-80">
                <a:latin typeface="Lucida Sans Unicode"/>
                <a:cs typeface="Lucida Sans Unicode"/>
              </a:rPr>
              <a:t> </a:t>
            </a:r>
            <a:r>
              <a:rPr dirty="0" sz="2000" spc="65">
                <a:latin typeface="Lucida Sans Unicode"/>
                <a:cs typeface="Lucida Sans Unicode"/>
              </a:rPr>
              <a:t>Assurance</a:t>
            </a:r>
            <a:r>
              <a:rPr dirty="0" sz="2000" spc="-70">
                <a:latin typeface="Lucida Sans Unicode"/>
                <a:cs typeface="Lucida Sans Unicode"/>
              </a:rPr>
              <a:t> </a:t>
            </a:r>
            <a:r>
              <a:rPr dirty="0" sz="2000" spc="-20">
                <a:latin typeface="Lucida Sans Unicode"/>
                <a:cs typeface="Lucida Sans Unicode"/>
              </a:rPr>
              <a:t>in</a:t>
            </a:r>
            <a:r>
              <a:rPr dirty="0" sz="2000" spc="-70">
                <a:latin typeface="Lucida Sans Unicode"/>
                <a:cs typeface="Lucida Sans Unicode"/>
              </a:rPr>
              <a:t> </a:t>
            </a:r>
            <a:r>
              <a:rPr dirty="0" sz="2000" spc="250">
                <a:latin typeface="Lucida Sans Unicode"/>
                <a:cs typeface="Lucida Sans Unicode"/>
              </a:rPr>
              <a:t>a</a:t>
            </a:r>
            <a:r>
              <a:rPr dirty="0" sz="2000" spc="-50">
                <a:latin typeface="Lucida Sans Unicode"/>
                <a:cs typeface="Lucida Sans Unicode"/>
              </a:rPr>
              <a:t> </a:t>
            </a:r>
            <a:r>
              <a:rPr dirty="0" sz="2000" spc="70">
                <a:latin typeface="Lucida Sans Unicode"/>
                <a:cs typeface="Lucida Sans Unicode"/>
              </a:rPr>
              <a:t>systematic</a:t>
            </a:r>
            <a:r>
              <a:rPr dirty="0" sz="2000" spc="-8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way,</a:t>
            </a:r>
            <a:r>
              <a:rPr dirty="0" sz="2000" spc="-60">
                <a:latin typeface="Lucida Sans Unicode"/>
                <a:cs typeface="Lucida Sans Unicode"/>
              </a:rPr>
              <a:t> </a:t>
            </a:r>
            <a:r>
              <a:rPr dirty="0" sz="2000" spc="-10">
                <a:latin typeface="Lucida Sans Unicode"/>
                <a:cs typeface="Lucida Sans Unicode"/>
              </a:rPr>
              <a:t>learning </a:t>
            </a:r>
            <a:r>
              <a:rPr dirty="0" sz="2000">
                <a:latin typeface="Lucida Sans Unicode"/>
                <a:cs typeface="Lucida Sans Unicode"/>
              </a:rPr>
              <a:t>from</a:t>
            </a:r>
            <a:r>
              <a:rPr dirty="0" sz="2000" spc="2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opportunities to</a:t>
            </a:r>
            <a:r>
              <a:rPr dirty="0" sz="2000" spc="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eliminate</a:t>
            </a:r>
            <a:r>
              <a:rPr dirty="0" sz="2000" spc="-2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root </a:t>
            </a:r>
            <a:r>
              <a:rPr dirty="0" sz="2000" spc="105">
                <a:latin typeface="Lucida Sans Unicode"/>
                <a:cs typeface="Lucida Sans Unicode"/>
              </a:rPr>
              <a:t>causes</a:t>
            </a:r>
            <a:r>
              <a:rPr dirty="0" sz="2000" spc="1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without</a:t>
            </a:r>
            <a:r>
              <a:rPr dirty="0" sz="2000" spc="-30">
                <a:latin typeface="Lucida Sans Unicode"/>
                <a:cs typeface="Lucida Sans Unicode"/>
              </a:rPr>
              <a:t> </a:t>
            </a:r>
            <a:r>
              <a:rPr dirty="0" sz="2000" spc="80">
                <a:latin typeface="Lucida Sans Unicode"/>
                <a:cs typeface="Lucida Sans Unicode"/>
              </a:rPr>
              <a:t>delay</a:t>
            </a:r>
            <a:endParaRPr sz="2000">
              <a:latin typeface="Lucida Sans Unicode"/>
              <a:cs typeface="Lucida Sans Unicode"/>
            </a:endParaRPr>
          </a:p>
          <a:p>
            <a:pPr marL="299085" marR="541655" indent="-287020">
              <a:lnSpc>
                <a:spcPct val="100000"/>
              </a:lnSpc>
              <a:spcBef>
                <a:spcPts val="108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2000">
                <a:latin typeface="Lucida Sans Unicode"/>
                <a:cs typeface="Lucida Sans Unicode"/>
              </a:rPr>
              <a:t>Our</a:t>
            </a:r>
            <a:r>
              <a:rPr dirty="0" sz="2000" spc="6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suppliers</a:t>
            </a:r>
            <a:r>
              <a:rPr dirty="0" sz="2000" spc="4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contribute</a:t>
            </a:r>
            <a:r>
              <a:rPr dirty="0" sz="2000" spc="1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substantially</a:t>
            </a:r>
            <a:r>
              <a:rPr dirty="0" sz="2000" spc="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to</a:t>
            </a:r>
            <a:r>
              <a:rPr dirty="0" sz="2000" spc="6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the</a:t>
            </a:r>
            <a:r>
              <a:rPr dirty="0" sz="2000" spc="2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quality</a:t>
            </a:r>
            <a:r>
              <a:rPr dirty="0" sz="2000" spc="3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of</a:t>
            </a:r>
            <a:r>
              <a:rPr dirty="0" sz="2000" spc="6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product</a:t>
            </a:r>
            <a:r>
              <a:rPr dirty="0" sz="2000" spc="25">
                <a:latin typeface="Lucida Sans Unicode"/>
                <a:cs typeface="Lucida Sans Unicode"/>
              </a:rPr>
              <a:t> </a:t>
            </a:r>
            <a:r>
              <a:rPr dirty="0" sz="2000" spc="120">
                <a:latin typeface="Lucida Sans Unicode"/>
                <a:cs typeface="Lucida Sans Unicode"/>
              </a:rPr>
              <a:t>and</a:t>
            </a:r>
            <a:r>
              <a:rPr dirty="0" sz="2000" spc="40">
                <a:latin typeface="Lucida Sans Unicode"/>
                <a:cs typeface="Lucida Sans Unicode"/>
              </a:rPr>
              <a:t> </a:t>
            </a:r>
            <a:r>
              <a:rPr dirty="0" sz="2000" spc="-10">
                <a:latin typeface="Lucida Sans Unicode"/>
                <a:cs typeface="Lucida Sans Unicode"/>
              </a:rPr>
              <a:t>services, therefore,</a:t>
            </a:r>
            <a:r>
              <a:rPr dirty="0" sz="2000" spc="-7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our</a:t>
            </a:r>
            <a:r>
              <a:rPr dirty="0" sz="2000" spc="-6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suppliers</a:t>
            </a:r>
            <a:r>
              <a:rPr dirty="0" sz="2000" spc="-60">
                <a:latin typeface="Lucida Sans Unicode"/>
                <a:cs typeface="Lucida Sans Unicode"/>
              </a:rPr>
              <a:t> </a:t>
            </a:r>
            <a:r>
              <a:rPr dirty="0" sz="2000" spc="60">
                <a:latin typeface="Lucida Sans Unicode"/>
                <a:cs typeface="Lucida Sans Unicode"/>
              </a:rPr>
              <a:t>must</a:t>
            </a:r>
            <a:r>
              <a:rPr dirty="0" sz="2000" spc="-4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live</a:t>
            </a:r>
            <a:r>
              <a:rPr dirty="0" sz="2000" spc="-55">
                <a:latin typeface="Lucida Sans Unicode"/>
                <a:cs typeface="Lucida Sans Unicode"/>
              </a:rPr>
              <a:t> </a:t>
            </a:r>
            <a:r>
              <a:rPr dirty="0" sz="2000" spc="60">
                <a:latin typeface="Lucida Sans Unicode"/>
                <a:cs typeface="Lucida Sans Unicode"/>
              </a:rPr>
              <a:t>up</a:t>
            </a:r>
            <a:r>
              <a:rPr dirty="0" sz="2000" spc="-4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to</a:t>
            </a:r>
            <a:r>
              <a:rPr dirty="0" sz="2000" spc="-6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the</a:t>
            </a:r>
            <a:r>
              <a:rPr dirty="0" sz="2000" spc="-50">
                <a:latin typeface="Lucida Sans Unicode"/>
                <a:cs typeface="Lucida Sans Unicode"/>
              </a:rPr>
              <a:t> </a:t>
            </a:r>
            <a:r>
              <a:rPr dirty="0" sz="2000" spc="140">
                <a:latin typeface="Lucida Sans Unicode"/>
                <a:cs typeface="Lucida Sans Unicode"/>
              </a:rPr>
              <a:t>same</a:t>
            </a:r>
            <a:r>
              <a:rPr dirty="0" sz="2000" spc="-5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high</a:t>
            </a:r>
            <a:r>
              <a:rPr dirty="0" sz="2000" spc="-5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quality</a:t>
            </a:r>
            <a:r>
              <a:rPr dirty="0" sz="2000" spc="-85">
                <a:latin typeface="Lucida Sans Unicode"/>
                <a:cs typeface="Lucida Sans Unicode"/>
              </a:rPr>
              <a:t> </a:t>
            </a:r>
            <a:r>
              <a:rPr dirty="0" sz="2000" spc="70">
                <a:latin typeface="Lucida Sans Unicode"/>
                <a:cs typeface="Lucida Sans Unicode"/>
              </a:rPr>
              <a:t>standards</a:t>
            </a:r>
            <a:r>
              <a:rPr dirty="0" sz="2000" spc="-60">
                <a:latin typeface="Lucida Sans Unicode"/>
                <a:cs typeface="Lucida Sans Unicode"/>
              </a:rPr>
              <a:t> </a:t>
            </a:r>
            <a:r>
              <a:rPr dirty="0" sz="2000" spc="80">
                <a:latin typeface="Lucida Sans Unicode"/>
                <a:cs typeface="Lucida Sans Unicode"/>
              </a:rPr>
              <a:t>we </a:t>
            </a:r>
            <a:r>
              <a:rPr dirty="0" sz="2000" spc="120">
                <a:latin typeface="Lucida Sans Unicode"/>
                <a:cs typeface="Lucida Sans Unicode"/>
              </a:rPr>
              <a:t>have</a:t>
            </a:r>
            <a:r>
              <a:rPr dirty="0" sz="2000" spc="-114">
                <a:latin typeface="Lucida Sans Unicode"/>
                <a:cs typeface="Lucida Sans Unicode"/>
              </a:rPr>
              <a:t> </a:t>
            </a:r>
            <a:r>
              <a:rPr dirty="0" sz="2000" spc="85">
                <a:latin typeface="Lucida Sans Unicode"/>
                <a:cs typeface="Lucida Sans Unicode"/>
              </a:rPr>
              <a:t>adopted</a:t>
            </a:r>
            <a:endParaRPr sz="2000">
              <a:latin typeface="Lucida Sans Unicode"/>
              <a:cs typeface="Lucida Sans Unicode"/>
            </a:endParaRPr>
          </a:p>
          <a:p>
            <a:pPr marL="299085" marR="5080" indent="-287020">
              <a:lnSpc>
                <a:spcPct val="100000"/>
              </a:lnSpc>
              <a:spcBef>
                <a:spcPts val="108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2000" spc="70">
                <a:latin typeface="Lucida Sans Unicode"/>
                <a:cs typeface="Lucida Sans Unicode"/>
              </a:rPr>
              <a:t>Communication</a:t>
            </a:r>
            <a:r>
              <a:rPr dirty="0" sz="2000" spc="-70">
                <a:latin typeface="Lucida Sans Unicode"/>
                <a:cs typeface="Lucida Sans Unicode"/>
              </a:rPr>
              <a:t> </a:t>
            </a:r>
            <a:r>
              <a:rPr dirty="0" sz="2000" spc="120">
                <a:latin typeface="Lucida Sans Unicode"/>
                <a:cs typeface="Lucida Sans Unicode"/>
              </a:rPr>
              <a:t>and</a:t>
            </a:r>
            <a:r>
              <a:rPr dirty="0" sz="2000" spc="-40">
                <a:latin typeface="Lucida Sans Unicode"/>
                <a:cs typeface="Lucida Sans Unicode"/>
              </a:rPr>
              <a:t> </a:t>
            </a:r>
            <a:r>
              <a:rPr dirty="0" sz="2000" spc="85">
                <a:latin typeface="Lucida Sans Unicode"/>
                <a:cs typeface="Lucida Sans Unicode"/>
              </a:rPr>
              <a:t>employee</a:t>
            </a:r>
            <a:r>
              <a:rPr dirty="0" sz="2000" spc="-70">
                <a:latin typeface="Lucida Sans Unicode"/>
                <a:cs typeface="Lucida Sans Unicode"/>
              </a:rPr>
              <a:t> </a:t>
            </a:r>
            <a:r>
              <a:rPr dirty="0" sz="2000" spc="85">
                <a:latin typeface="Lucida Sans Unicode"/>
                <a:cs typeface="Lucida Sans Unicode"/>
              </a:rPr>
              <a:t>empowerment</a:t>
            </a:r>
            <a:r>
              <a:rPr dirty="0" sz="2000" spc="-60">
                <a:latin typeface="Lucida Sans Unicode"/>
                <a:cs typeface="Lucida Sans Unicode"/>
              </a:rPr>
              <a:t> </a:t>
            </a:r>
            <a:r>
              <a:rPr dirty="0" sz="2000" spc="-10">
                <a:latin typeface="Lucida Sans Unicode"/>
                <a:cs typeface="Lucida Sans Unicode"/>
              </a:rPr>
              <a:t>is</a:t>
            </a:r>
            <a:r>
              <a:rPr dirty="0" sz="2000" spc="-2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the</a:t>
            </a:r>
            <a:r>
              <a:rPr dirty="0" sz="2000" spc="-4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cornerstone</a:t>
            </a:r>
            <a:r>
              <a:rPr dirty="0" sz="2000" spc="-7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of</a:t>
            </a:r>
            <a:r>
              <a:rPr dirty="0" sz="2000" spc="-25">
                <a:latin typeface="Lucida Sans Unicode"/>
                <a:cs typeface="Lucida Sans Unicode"/>
              </a:rPr>
              <a:t> our </a:t>
            </a:r>
            <a:r>
              <a:rPr dirty="0" sz="2000">
                <a:latin typeface="Lucida Sans Unicode"/>
                <a:cs typeface="Lucida Sans Unicode"/>
              </a:rPr>
              <a:t>principles;</a:t>
            </a:r>
            <a:r>
              <a:rPr dirty="0" sz="2000" spc="-75">
                <a:latin typeface="Lucida Sans Unicode"/>
                <a:cs typeface="Lucida Sans Unicode"/>
              </a:rPr>
              <a:t> </a:t>
            </a:r>
            <a:r>
              <a:rPr dirty="0" sz="2000" spc="-20">
                <a:latin typeface="Lucida Sans Unicode"/>
                <a:cs typeface="Lucida Sans Unicode"/>
              </a:rPr>
              <a:t>this</a:t>
            </a:r>
            <a:r>
              <a:rPr dirty="0" sz="2000" spc="-60">
                <a:latin typeface="Lucida Sans Unicode"/>
                <a:cs typeface="Lucida Sans Unicode"/>
              </a:rPr>
              <a:t> </a:t>
            </a:r>
            <a:r>
              <a:rPr dirty="0" sz="2000" spc="-10">
                <a:latin typeface="Lucida Sans Unicode"/>
                <a:cs typeface="Lucida Sans Unicode"/>
              </a:rPr>
              <a:t>is</a:t>
            </a:r>
            <a:r>
              <a:rPr dirty="0" sz="2000" spc="-40">
                <a:latin typeface="Lucida Sans Unicode"/>
                <a:cs typeface="Lucida Sans Unicode"/>
              </a:rPr>
              <a:t> </a:t>
            </a:r>
            <a:r>
              <a:rPr dirty="0" sz="2000" spc="80">
                <a:latin typeface="Lucida Sans Unicode"/>
                <a:cs typeface="Lucida Sans Unicode"/>
              </a:rPr>
              <a:t>accomplished</a:t>
            </a:r>
            <a:r>
              <a:rPr dirty="0" sz="2000" spc="-85">
                <a:latin typeface="Lucida Sans Unicode"/>
                <a:cs typeface="Lucida Sans Unicode"/>
              </a:rPr>
              <a:t> </a:t>
            </a:r>
            <a:r>
              <a:rPr dirty="0" sz="2000" spc="80">
                <a:latin typeface="Lucida Sans Unicode"/>
                <a:cs typeface="Lucida Sans Unicode"/>
              </a:rPr>
              <a:t>by</a:t>
            </a:r>
            <a:r>
              <a:rPr dirty="0" sz="2000" spc="-4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our</a:t>
            </a:r>
            <a:r>
              <a:rPr dirty="0" sz="2000" spc="-5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ongoing</a:t>
            </a:r>
            <a:r>
              <a:rPr dirty="0" sz="2000" spc="-95">
                <a:latin typeface="Lucida Sans Unicode"/>
                <a:cs typeface="Lucida Sans Unicode"/>
              </a:rPr>
              <a:t> </a:t>
            </a:r>
            <a:r>
              <a:rPr dirty="0" sz="2000" spc="85">
                <a:latin typeface="Lucida Sans Unicode"/>
                <a:cs typeface="Lucida Sans Unicode"/>
              </a:rPr>
              <a:t>commitment</a:t>
            </a:r>
            <a:r>
              <a:rPr dirty="0" sz="2000" spc="-8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to</a:t>
            </a:r>
            <a:r>
              <a:rPr dirty="0" sz="2000" spc="-5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training</a:t>
            </a:r>
            <a:r>
              <a:rPr dirty="0" sz="2000" spc="-70">
                <a:latin typeface="Lucida Sans Unicode"/>
                <a:cs typeface="Lucida Sans Unicode"/>
              </a:rPr>
              <a:t> </a:t>
            </a:r>
            <a:r>
              <a:rPr dirty="0" sz="2000" spc="120">
                <a:latin typeface="Lucida Sans Unicode"/>
                <a:cs typeface="Lucida Sans Unicode"/>
              </a:rPr>
              <a:t>and</a:t>
            </a:r>
            <a:r>
              <a:rPr dirty="0" sz="2000" spc="-55">
                <a:latin typeface="Lucida Sans Unicode"/>
                <a:cs typeface="Lucida Sans Unicode"/>
              </a:rPr>
              <a:t> </a:t>
            </a:r>
            <a:r>
              <a:rPr dirty="0" sz="2000" spc="-25">
                <a:latin typeface="Lucida Sans Unicode"/>
                <a:cs typeface="Lucida Sans Unicode"/>
              </a:rPr>
              <a:t>our </a:t>
            </a:r>
            <a:r>
              <a:rPr dirty="0" sz="2000" spc="45">
                <a:latin typeface="Lucida Sans Unicode"/>
                <a:cs typeface="Lucida Sans Unicode"/>
              </a:rPr>
              <a:t>employees’</a:t>
            </a:r>
            <a:r>
              <a:rPr dirty="0" sz="2000" spc="-2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direct</a:t>
            </a:r>
            <a:r>
              <a:rPr dirty="0" sz="2000" spc="-15">
                <a:latin typeface="Lucida Sans Unicode"/>
                <a:cs typeface="Lucida Sans Unicode"/>
              </a:rPr>
              <a:t> </a:t>
            </a:r>
            <a:r>
              <a:rPr dirty="0" sz="2000" spc="45">
                <a:latin typeface="Lucida Sans Unicode"/>
                <a:cs typeface="Lucida Sans Unicode"/>
              </a:rPr>
              <a:t>involvement</a:t>
            </a:r>
            <a:r>
              <a:rPr dirty="0" sz="2000" spc="-4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in</a:t>
            </a:r>
            <a:r>
              <a:rPr dirty="0" sz="2000" spc="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continuous</a:t>
            </a:r>
            <a:r>
              <a:rPr dirty="0" sz="2000" spc="-15">
                <a:latin typeface="Lucida Sans Unicode"/>
                <a:cs typeface="Lucida Sans Unicode"/>
              </a:rPr>
              <a:t> </a:t>
            </a:r>
            <a:r>
              <a:rPr dirty="0" sz="2000" spc="55">
                <a:latin typeface="Lucida Sans Unicode"/>
                <a:cs typeface="Lucida Sans Unicode"/>
              </a:rPr>
              <a:t>improvement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7475" rIns="0" bIns="0" rtlCol="0" vert="horz">
            <a:spAutoFit/>
          </a:bodyPr>
          <a:lstStyle/>
          <a:p>
            <a:pPr marL="665480">
              <a:lnSpc>
                <a:spcPct val="100000"/>
              </a:lnSpc>
              <a:spcBef>
                <a:spcPts val="100"/>
              </a:spcBef>
            </a:pPr>
            <a:r>
              <a:rPr dirty="0" spc="-254">
                <a:solidFill>
                  <a:srgbClr val="FFFFFF"/>
                </a:solidFill>
              </a:rPr>
              <a:t>Social</a:t>
            </a:r>
            <a:r>
              <a:rPr dirty="0" spc="-705">
                <a:solidFill>
                  <a:srgbClr val="FFFFFF"/>
                </a:solidFill>
              </a:rPr>
              <a:t> </a:t>
            </a:r>
            <a:r>
              <a:rPr dirty="0" spc="-180">
                <a:solidFill>
                  <a:srgbClr val="FFFFFF"/>
                </a:solidFill>
              </a:rPr>
              <a:t>Responsibility</a:t>
            </a: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199363" y="8337804"/>
            <a:ext cx="3645407" cy="141579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105"/>
              <a:t>Automotive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53300" y="4137656"/>
            <a:ext cx="10934700" cy="614933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812151" y="1642161"/>
            <a:ext cx="10074275" cy="1894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4000"/>
              </a:lnSpc>
              <a:spcBef>
                <a:spcPts val="100"/>
              </a:spcBef>
            </a:pPr>
            <a:r>
              <a:rPr dirty="0" sz="3050" spc="55">
                <a:latin typeface="Lucida Sans Unicode"/>
                <a:cs typeface="Lucida Sans Unicode"/>
              </a:rPr>
              <a:t>One-</a:t>
            </a:r>
            <a:r>
              <a:rPr dirty="0" sz="3050" spc="80">
                <a:latin typeface="Lucida Sans Unicode"/>
                <a:cs typeface="Lucida Sans Unicode"/>
              </a:rPr>
              <a:t>Stop</a:t>
            </a:r>
            <a:r>
              <a:rPr dirty="0" sz="3050" spc="25">
                <a:latin typeface="Lucida Sans Unicode"/>
                <a:cs typeface="Lucida Sans Unicode"/>
              </a:rPr>
              <a:t> </a:t>
            </a:r>
            <a:r>
              <a:rPr dirty="0" sz="3050" spc="105">
                <a:latin typeface="Lucida Sans Unicode"/>
                <a:cs typeface="Lucida Sans Unicode"/>
              </a:rPr>
              <a:t>Shop</a:t>
            </a:r>
            <a:r>
              <a:rPr dirty="0" sz="3050">
                <a:latin typeface="Lucida Sans Unicode"/>
                <a:cs typeface="Lucida Sans Unicode"/>
              </a:rPr>
              <a:t> Vertically</a:t>
            </a:r>
            <a:r>
              <a:rPr dirty="0" sz="3050" spc="45">
                <a:latin typeface="Lucida Sans Unicode"/>
                <a:cs typeface="Lucida Sans Unicode"/>
              </a:rPr>
              <a:t> </a:t>
            </a:r>
            <a:r>
              <a:rPr dirty="0" sz="3050" spc="90">
                <a:latin typeface="Lucida Sans Unicode"/>
                <a:cs typeface="Lucida Sans Unicode"/>
              </a:rPr>
              <a:t>Integrated</a:t>
            </a:r>
            <a:r>
              <a:rPr dirty="0" sz="3050" spc="25">
                <a:latin typeface="Lucida Sans Unicode"/>
                <a:cs typeface="Lucida Sans Unicode"/>
              </a:rPr>
              <a:t> </a:t>
            </a:r>
            <a:r>
              <a:rPr dirty="0" sz="3050" spc="75">
                <a:latin typeface="Lucida Sans Unicode"/>
                <a:cs typeface="Lucida Sans Unicode"/>
              </a:rPr>
              <a:t>Manufacturing </a:t>
            </a:r>
            <a:r>
              <a:rPr dirty="0" sz="3050">
                <a:latin typeface="Lucida Sans Unicode"/>
                <a:cs typeface="Lucida Sans Unicode"/>
              </a:rPr>
              <a:t>Solution</a:t>
            </a:r>
            <a:r>
              <a:rPr dirty="0" sz="3050" spc="-5">
                <a:latin typeface="Lucida Sans Unicode"/>
                <a:cs typeface="Lucida Sans Unicode"/>
              </a:rPr>
              <a:t> </a:t>
            </a:r>
            <a:r>
              <a:rPr dirty="0" sz="3050">
                <a:latin typeface="Lucida Sans Unicode"/>
                <a:cs typeface="Lucida Sans Unicode"/>
              </a:rPr>
              <a:t>Provider</a:t>
            </a:r>
            <a:r>
              <a:rPr dirty="0" sz="3050" spc="-15">
                <a:latin typeface="Lucida Sans Unicode"/>
                <a:cs typeface="Lucida Sans Unicode"/>
              </a:rPr>
              <a:t> </a:t>
            </a:r>
            <a:r>
              <a:rPr dirty="0" sz="3050">
                <a:latin typeface="Lucida Sans Unicode"/>
                <a:cs typeface="Lucida Sans Unicode"/>
              </a:rPr>
              <a:t>with</a:t>
            </a:r>
            <a:r>
              <a:rPr dirty="0" sz="3050" spc="-10">
                <a:latin typeface="Lucida Sans Unicode"/>
                <a:cs typeface="Lucida Sans Unicode"/>
              </a:rPr>
              <a:t> </a:t>
            </a:r>
            <a:r>
              <a:rPr dirty="0" sz="3050" spc="229">
                <a:latin typeface="Lucida Sans Unicode"/>
                <a:cs typeface="Lucida Sans Unicode"/>
              </a:rPr>
              <a:t>an</a:t>
            </a:r>
            <a:r>
              <a:rPr dirty="0" sz="3050" spc="-55">
                <a:latin typeface="Lucida Sans Unicode"/>
                <a:cs typeface="Lucida Sans Unicode"/>
              </a:rPr>
              <a:t> </a:t>
            </a:r>
            <a:r>
              <a:rPr dirty="0" sz="3050">
                <a:latin typeface="Lucida Sans Unicode"/>
                <a:cs typeface="Lucida Sans Unicode"/>
              </a:rPr>
              <a:t>extensive</a:t>
            </a:r>
            <a:r>
              <a:rPr dirty="0" sz="3050" spc="-15">
                <a:latin typeface="Lucida Sans Unicode"/>
                <a:cs typeface="Lucida Sans Unicode"/>
              </a:rPr>
              <a:t> </a:t>
            </a:r>
            <a:r>
              <a:rPr dirty="0" sz="3050">
                <a:latin typeface="Lucida Sans Unicode"/>
                <a:cs typeface="Lucida Sans Unicode"/>
              </a:rPr>
              <a:t>portfolio</a:t>
            </a:r>
            <a:r>
              <a:rPr dirty="0" sz="3050" spc="10">
                <a:latin typeface="Lucida Sans Unicode"/>
                <a:cs typeface="Lucida Sans Unicode"/>
              </a:rPr>
              <a:t> </a:t>
            </a:r>
            <a:r>
              <a:rPr dirty="0" sz="3050" spc="-25">
                <a:latin typeface="Lucida Sans Unicode"/>
                <a:cs typeface="Lucida Sans Unicode"/>
              </a:rPr>
              <a:t>of </a:t>
            </a:r>
            <a:r>
              <a:rPr dirty="0" sz="3050" spc="110">
                <a:latin typeface="Lucida Sans Unicode"/>
                <a:cs typeface="Lucida Sans Unicode"/>
              </a:rPr>
              <a:t>automotive</a:t>
            </a:r>
            <a:r>
              <a:rPr dirty="0" sz="3050" spc="-90">
                <a:latin typeface="Lucida Sans Unicode"/>
                <a:cs typeface="Lucida Sans Unicode"/>
              </a:rPr>
              <a:t> </a:t>
            </a:r>
            <a:r>
              <a:rPr dirty="0" sz="3050" spc="65">
                <a:latin typeface="Lucida Sans Unicode"/>
                <a:cs typeface="Lucida Sans Unicode"/>
              </a:rPr>
              <a:t>products</a:t>
            </a:r>
            <a:endParaRPr sz="30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Neva</dc:creator>
  <dc:title>Presentations are communication tools that can be used as lectures, speeches, reports, and more. It all depends on the purpose of your presentation.</dc:title>
  <dcterms:created xsi:type="dcterms:W3CDTF">2026-07-23T08:20:27Z</dcterms:created>
  <dcterms:modified xsi:type="dcterms:W3CDTF">2026-07-23T08:20:27Z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2024-07-24T00:00:00Z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2026-07-23T00:00:00Z</vt:filetime>
  </property>
  <property fmtid="{D5CDD505-2E9C-101B-9397-08002B2CF9AE}" pid="5" name="Producer">
    <vt:lpwstr>Microsoft® PowerPoint® 2021</vt:lpwstr>
  </property>
</Properties>
</file>