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png" ContentType="image/pn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</p:sldIdLst>
  <p:sldSz cx="18288000" cy="10287000"/>
  <p:notesSz cx="18288000" cy="10287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900" b="1" i="0">
                <a:solidFill>
                  <a:srgbClr val="F6FAFF"/>
                </a:solidFill>
                <a:latin typeface="Tahoma"/>
                <a:cs typeface="Tahom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00" b="1" i="0">
                <a:solidFill>
                  <a:srgbClr val="F6FAFF"/>
                </a:solidFill>
                <a:latin typeface="Tahoma"/>
                <a:cs typeface="Tahom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00" b="1" i="0">
                <a:solidFill>
                  <a:srgbClr val="F6FAFF"/>
                </a:solidFill>
                <a:latin typeface="Tahoma"/>
                <a:cs typeface="Tahom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00" b="1" i="0">
                <a:solidFill>
                  <a:srgbClr val="F6FAFF"/>
                </a:solidFill>
                <a:latin typeface="Tahoma"/>
                <a:cs typeface="Tahom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42271" y="534863"/>
            <a:ext cx="11069499" cy="10954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900" b="1" i="0">
                <a:solidFill>
                  <a:srgbClr val="F6FAFF"/>
                </a:solidFill>
                <a:latin typeface="Tahoma"/>
                <a:cs typeface="Tahom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06040" y="2205295"/>
            <a:ext cx="16066769" cy="66027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3" Type="http://schemas.openxmlformats.org/officeDocument/2006/relationships/image" Target="../media/image13.png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Relationship Id="rId3" Type="http://schemas.openxmlformats.org/officeDocument/2006/relationships/image" Target="../media/image16.png"/></Relationships>
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Relationship Id="rId3" Type="http://schemas.openxmlformats.org/officeDocument/2006/relationships/image" Target="../media/image18.png"/><Relationship Id="rId4" Type="http://schemas.openxmlformats.org/officeDocument/2006/relationships/hyperlink" Target="mailto:Unitepcbpvtltd@gmail.com" TargetMode="External"/><Relationship Id="rId5" Type="http://schemas.openxmlformats.org/officeDocument/2006/relationships/hyperlink" Target="https://www.unitedpcb.com/" TargetMode="External"/><Relationship Id="rId6" Type="http://schemas.openxmlformats.org/officeDocument/2006/relationships/image" Target="../media/image19.pn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researchandmarkets.com/reports/6057069/printed-circuit-board-market-outlook?srsltid=AfmBOooJfHdEg83fmzOeCMlS2c7RGlgtAUoUqOpM7mKgG-2u6SjclqOQ&amp;utm" TargetMode="External"/><Relationship Id="rId3" Type="http://schemas.openxmlformats.org/officeDocument/2006/relationships/hyperlink" Target="https://www.mordorintelligence.com/industry-reports/india-printed-circuit-board-market?utm" TargetMode="External"/><Relationship Id="rId4" Type="http://schemas.openxmlformats.org/officeDocument/2006/relationships/hyperlink" Target="https://m.economictimes.com/tech/technology/india-pcb-manufacturing-set-to-hit-14-billion-by-2030-report/articleshow/125206544.cms?utm" TargetMode="External"/><Relationship Id="rId5" Type="http://schemas.openxmlformats.org/officeDocument/2006/relationships/image" Target="../media/image9.png"/><Relationship Id="rId6" Type="http://schemas.openxmlformats.org/officeDocument/2006/relationships/image" Target="../media/image10.pn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948172" y="4502729"/>
            <a:ext cx="6790055" cy="2311400"/>
          </a:xfrm>
          <a:prstGeom prst="rect">
            <a:avLst/>
          </a:prstGeom>
        </p:spPr>
        <p:txBody>
          <a:bodyPr wrap="square" lIns="0" tIns="39370" rIns="0" bIns="0" rtlCol="0" vert="horz">
            <a:spAutoFit/>
          </a:bodyPr>
          <a:lstStyle/>
          <a:p>
            <a:pPr marL="12700" marR="5080">
              <a:lnSpc>
                <a:spcPts val="4800"/>
              </a:lnSpc>
              <a:spcBef>
                <a:spcPts val="310"/>
              </a:spcBef>
            </a:pPr>
            <a:r>
              <a:rPr dirty="0" sz="4050" spc="-240" b="1">
                <a:solidFill>
                  <a:srgbClr val="F6FAFF"/>
                </a:solidFill>
                <a:latin typeface="Tahoma"/>
                <a:cs typeface="Tahoma"/>
              </a:rPr>
              <a:t>Smart</a:t>
            </a:r>
            <a:r>
              <a:rPr dirty="0" sz="4050" spc="-335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4050" spc="-120" b="1">
                <a:solidFill>
                  <a:srgbClr val="F6FAFF"/>
                </a:solidFill>
                <a:latin typeface="Tahoma"/>
                <a:cs typeface="Tahoma"/>
              </a:rPr>
              <a:t>PCB</a:t>
            </a:r>
            <a:r>
              <a:rPr dirty="0" sz="4050" spc="-330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4050" spc="-150" b="1">
                <a:solidFill>
                  <a:srgbClr val="F6FAFF"/>
                </a:solidFill>
                <a:latin typeface="Tahoma"/>
                <a:cs typeface="Tahoma"/>
              </a:rPr>
              <a:t>Manufacturing </a:t>
            </a:r>
            <a:r>
              <a:rPr dirty="0" sz="4050" spc="-229" b="1">
                <a:solidFill>
                  <a:srgbClr val="F6FAFF"/>
                </a:solidFill>
                <a:latin typeface="Tahoma"/>
                <a:cs typeface="Tahoma"/>
              </a:rPr>
              <a:t>for</a:t>
            </a:r>
            <a:r>
              <a:rPr dirty="0" sz="4050" spc="-315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4050" spc="-220" b="1">
                <a:solidFill>
                  <a:srgbClr val="F6FAFF"/>
                </a:solidFill>
                <a:latin typeface="Tahoma"/>
                <a:cs typeface="Tahoma"/>
              </a:rPr>
              <a:t>India’s</a:t>
            </a:r>
            <a:r>
              <a:rPr dirty="0" sz="4050" spc="-310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4050" spc="-135" b="1">
                <a:solidFill>
                  <a:srgbClr val="F6FAFF"/>
                </a:solidFill>
                <a:latin typeface="Tahoma"/>
                <a:cs typeface="Tahoma"/>
              </a:rPr>
              <a:t>Electronics</a:t>
            </a:r>
            <a:r>
              <a:rPr dirty="0" sz="4050" spc="-315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4050" spc="-180" b="1">
                <a:solidFill>
                  <a:srgbClr val="F6FAFF"/>
                </a:solidFill>
                <a:latin typeface="Tahoma"/>
                <a:cs typeface="Tahoma"/>
              </a:rPr>
              <a:t>Future</a:t>
            </a:r>
            <a:endParaRPr sz="405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4045"/>
              </a:spcBef>
            </a:pPr>
            <a:r>
              <a:rPr dirty="0" sz="3450">
                <a:solidFill>
                  <a:srgbClr val="00D5FF"/>
                </a:solidFill>
                <a:latin typeface="Tahoma"/>
                <a:cs typeface="Tahoma"/>
              </a:rPr>
              <a:t>Precision</a:t>
            </a:r>
            <a:r>
              <a:rPr dirty="0" sz="3450" spc="-250">
                <a:solidFill>
                  <a:srgbClr val="00D5FF"/>
                </a:solidFill>
                <a:latin typeface="Tahoma"/>
                <a:cs typeface="Tahoma"/>
              </a:rPr>
              <a:t> </a:t>
            </a:r>
            <a:r>
              <a:rPr dirty="0" sz="3450" spc="-10">
                <a:solidFill>
                  <a:srgbClr val="00D5FF"/>
                </a:solidFill>
                <a:latin typeface="Tahoma"/>
                <a:cs typeface="Tahoma"/>
              </a:rPr>
              <a:t>in</a:t>
            </a:r>
            <a:r>
              <a:rPr dirty="0" sz="3450" spc="-245">
                <a:solidFill>
                  <a:srgbClr val="00D5FF"/>
                </a:solidFill>
                <a:latin typeface="Tahoma"/>
                <a:cs typeface="Tahoma"/>
              </a:rPr>
              <a:t> </a:t>
            </a:r>
            <a:r>
              <a:rPr dirty="0" sz="3450" spc="-95">
                <a:solidFill>
                  <a:srgbClr val="00D5FF"/>
                </a:solidFill>
                <a:latin typeface="Tahoma"/>
                <a:cs typeface="Tahoma"/>
              </a:rPr>
              <a:t>Every</a:t>
            </a:r>
            <a:r>
              <a:rPr dirty="0" sz="3450" spc="-245">
                <a:solidFill>
                  <a:srgbClr val="00D5FF"/>
                </a:solidFill>
                <a:latin typeface="Tahoma"/>
                <a:cs typeface="Tahoma"/>
              </a:rPr>
              <a:t> </a:t>
            </a:r>
            <a:r>
              <a:rPr dirty="0" sz="3450" spc="-10">
                <a:solidFill>
                  <a:srgbClr val="00D5FF"/>
                </a:solidFill>
                <a:latin typeface="Tahoma"/>
                <a:cs typeface="Tahoma"/>
              </a:rPr>
              <a:t>Layer</a:t>
            </a:r>
            <a:endParaRPr sz="3450">
              <a:latin typeface="Tahoma"/>
              <a:cs typeface="Tahom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931971" y="7589415"/>
            <a:ext cx="2940685" cy="525145"/>
            <a:chOff x="931971" y="7589415"/>
            <a:chExt cx="2940685" cy="525145"/>
          </a:xfrm>
        </p:grpSpPr>
        <p:sp>
          <p:nvSpPr>
            <p:cNvPr id="5" name="object 5"/>
            <p:cNvSpPr/>
            <p:nvPr/>
          </p:nvSpPr>
          <p:spPr>
            <a:xfrm>
              <a:off x="951337" y="7608797"/>
              <a:ext cx="2901950" cy="485775"/>
            </a:xfrm>
            <a:custGeom>
              <a:avLst/>
              <a:gdLst/>
              <a:ahLst/>
              <a:cxnLst/>
              <a:rect l="l" t="t" r="r" b="b"/>
              <a:pathLst>
                <a:path w="2901950" h="485775">
                  <a:moveTo>
                    <a:pt x="2758809" y="485775"/>
                  </a:moveTo>
                  <a:lnTo>
                    <a:pt x="142875" y="485775"/>
                  </a:lnTo>
                  <a:lnTo>
                    <a:pt x="97731" y="478487"/>
                  </a:lnTo>
                  <a:lnTo>
                    <a:pt x="58513" y="458197"/>
                  </a:lnTo>
                  <a:lnTo>
                    <a:pt x="27579" y="427265"/>
                  </a:lnTo>
                  <a:lnTo>
                    <a:pt x="7288" y="388051"/>
                  </a:lnTo>
                  <a:lnTo>
                    <a:pt x="0" y="342915"/>
                  </a:lnTo>
                  <a:lnTo>
                    <a:pt x="0" y="142874"/>
                  </a:lnTo>
                  <a:lnTo>
                    <a:pt x="7288" y="97735"/>
                  </a:lnTo>
                  <a:lnTo>
                    <a:pt x="27579" y="58513"/>
                  </a:lnTo>
                  <a:lnTo>
                    <a:pt x="58513" y="27572"/>
                  </a:lnTo>
                  <a:lnTo>
                    <a:pt x="97731" y="7275"/>
                  </a:lnTo>
                  <a:lnTo>
                    <a:pt x="142875" y="0"/>
                  </a:lnTo>
                  <a:lnTo>
                    <a:pt x="2758809" y="0"/>
                  </a:lnTo>
                  <a:lnTo>
                    <a:pt x="2803960" y="7275"/>
                  </a:lnTo>
                  <a:lnTo>
                    <a:pt x="2843183" y="27572"/>
                  </a:lnTo>
                  <a:lnTo>
                    <a:pt x="2874120" y="58513"/>
                  </a:lnTo>
                  <a:lnTo>
                    <a:pt x="2894411" y="97735"/>
                  </a:lnTo>
                  <a:lnTo>
                    <a:pt x="2901369" y="140827"/>
                  </a:lnTo>
                  <a:lnTo>
                    <a:pt x="2901369" y="344962"/>
                  </a:lnTo>
                  <a:lnTo>
                    <a:pt x="2894411" y="388051"/>
                  </a:lnTo>
                  <a:lnTo>
                    <a:pt x="2874120" y="427265"/>
                  </a:lnTo>
                  <a:lnTo>
                    <a:pt x="2843183" y="458197"/>
                  </a:lnTo>
                  <a:lnTo>
                    <a:pt x="2803960" y="478487"/>
                  </a:lnTo>
                  <a:lnTo>
                    <a:pt x="2758809" y="485775"/>
                  </a:lnTo>
                  <a:close/>
                </a:path>
              </a:pathLst>
            </a:custGeom>
            <a:solidFill>
              <a:srgbClr val="082A4D">
                <a:alpha val="97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951338" y="7608782"/>
              <a:ext cx="2901950" cy="486409"/>
            </a:xfrm>
            <a:custGeom>
              <a:avLst/>
              <a:gdLst/>
              <a:ahLst/>
              <a:cxnLst/>
              <a:rect l="l" t="t" r="r" b="b"/>
              <a:pathLst>
                <a:path w="2901950" h="486409">
                  <a:moveTo>
                    <a:pt x="1" y="142879"/>
                  </a:moveTo>
                  <a:lnTo>
                    <a:pt x="7293" y="97740"/>
                  </a:lnTo>
                  <a:lnTo>
                    <a:pt x="27581" y="58525"/>
                  </a:lnTo>
                  <a:lnTo>
                    <a:pt x="58510" y="27588"/>
                  </a:lnTo>
                  <a:lnTo>
                    <a:pt x="97726" y="7291"/>
                  </a:lnTo>
                  <a:lnTo>
                    <a:pt x="142869" y="0"/>
                  </a:lnTo>
                  <a:lnTo>
                    <a:pt x="2758706" y="0"/>
                  </a:lnTo>
                  <a:lnTo>
                    <a:pt x="2803873" y="7245"/>
                  </a:lnTo>
                  <a:lnTo>
                    <a:pt x="2843122" y="27527"/>
                  </a:lnTo>
                  <a:lnTo>
                    <a:pt x="2874089" y="58471"/>
                  </a:lnTo>
                  <a:lnTo>
                    <a:pt x="2894405" y="97717"/>
                  </a:lnTo>
                  <a:lnTo>
                    <a:pt x="2901699" y="142878"/>
                  </a:lnTo>
                  <a:lnTo>
                    <a:pt x="2901572" y="342930"/>
                  </a:lnTo>
                  <a:lnTo>
                    <a:pt x="2894396" y="388095"/>
                  </a:lnTo>
                  <a:lnTo>
                    <a:pt x="2874070" y="427330"/>
                  </a:lnTo>
                  <a:lnTo>
                    <a:pt x="2843135" y="458261"/>
                  </a:lnTo>
                  <a:lnTo>
                    <a:pt x="2803852" y="478519"/>
                  </a:lnTo>
                  <a:lnTo>
                    <a:pt x="2758706" y="485790"/>
                  </a:lnTo>
                  <a:lnTo>
                    <a:pt x="142865" y="485788"/>
                  </a:lnTo>
                  <a:lnTo>
                    <a:pt x="97717" y="478495"/>
                  </a:lnTo>
                  <a:lnTo>
                    <a:pt x="58498" y="458199"/>
                  </a:lnTo>
                  <a:lnTo>
                    <a:pt x="27567" y="427259"/>
                  </a:lnTo>
                  <a:lnTo>
                    <a:pt x="7283" y="388038"/>
                  </a:lnTo>
                  <a:lnTo>
                    <a:pt x="0" y="342896"/>
                  </a:lnTo>
                  <a:lnTo>
                    <a:pt x="0" y="142878"/>
                  </a:lnTo>
                </a:path>
              </a:pathLst>
            </a:custGeom>
            <a:ln w="38129">
              <a:solidFill>
                <a:srgbClr val="00D5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/>
          <p:cNvSpPr txBox="1"/>
          <p:nvPr/>
        </p:nvSpPr>
        <p:spPr>
          <a:xfrm>
            <a:off x="1459292" y="7724872"/>
            <a:ext cx="1885950" cy="22034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250" spc="-150" b="1">
                <a:solidFill>
                  <a:srgbClr val="F6FAFF"/>
                </a:solidFill>
                <a:latin typeface="Tahoma"/>
                <a:cs typeface="Tahoma"/>
              </a:rPr>
              <a:t>DPIIT</a:t>
            </a:r>
            <a:r>
              <a:rPr dirty="0" sz="1250" spc="-60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1250" spc="-65" b="1">
                <a:solidFill>
                  <a:srgbClr val="F6FAFF"/>
                </a:solidFill>
                <a:latin typeface="Tahoma"/>
                <a:cs typeface="Tahoma"/>
              </a:rPr>
              <a:t>Recognized</a:t>
            </a:r>
            <a:r>
              <a:rPr dirty="0" sz="1250" spc="-60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1250" spc="-35" b="1">
                <a:solidFill>
                  <a:srgbClr val="F6FAFF"/>
                </a:solidFill>
                <a:latin typeface="Tahoma"/>
                <a:cs typeface="Tahoma"/>
              </a:rPr>
              <a:t>Startup</a:t>
            </a:r>
            <a:endParaRPr sz="1250">
              <a:latin typeface="Tahoma"/>
              <a:cs typeface="Tahoma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4158066" y="7589718"/>
            <a:ext cx="2457450" cy="524510"/>
            <a:chOff x="4158066" y="7589718"/>
            <a:chExt cx="2457450" cy="524510"/>
          </a:xfrm>
        </p:grpSpPr>
        <p:sp>
          <p:nvSpPr>
            <p:cNvPr id="9" name="object 9"/>
            <p:cNvSpPr/>
            <p:nvPr/>
          </p:nvSpPr>
          <p:spPr>
            <a:xfrm>
              <a:off x="4177131" y="7608782"/>
              <a:ext cx="2421255" cy="486409"/>
            </a:xfrm>
            <a:custGeom>
              <a:avLst/>
              <a:gdLst/>
              <a:ahLst/>
              <a:cxnLst/>
              <a:rect l="l" t="t" r="r" b="b"/>
              <a:pathLst>
                <a:path w="2421254" h="486409">
                  <a:moveTo>
                    <a:pt x="2278379" y="485790"/>
                  </a:moveTo>
                  <a:lnTo>
                    <a:pt x="142859" y="485790"/>
                  </a:lnTo>
                  <a:lnTo>
                    <a:pt x="97723" y="478502"/>
                  </a:lnTo>
                  <a:lnTo>
                    <a:pt x="58509" y="458212"/>
                  </a:lnTo>
                  <a:lnTo>
                    <a:pt x="27577" y="427281"/>
                  </a:lnTo>
                  <a:lnTo>
                    <a:pt x="7287" y="388066"/>
                  </a:lnTo>
                  <a:lnTo>
                    <a:pt x="0" y="342930"/>
                  </a:lnTo>
                  <a:lnTo>
                    <a:pt x="0" y="142890"/>
                  </a:lnTo>
                  <a:lnTo>
                    <a:pt x="7287" y="97750"/>
                  </a:lnTo>
                  <a:lnTo>
                    <a:pt x="27577" y="58528"/>
                  </a:lnTo>
                  <a:lnTo>
                    <a:pt x="58509" y="27588"/>
                  </a:lnTo>
                  <a:lnTo>
                    <a:pt x="97723" y="7290"/>
                  </a:lnTo>
                  <a:lnTo>
                    <a:pt x="142859" y="0"/>
                  </a:lnTo>
                  <a:lnTo>
                    <a:pt x="2278379" y="0"/>
                  </a:lnTo>
                  <a:lnTo>
                    <a:pt x="2323516" y="7290"/>
                  </a:lnTo>
                  <a:lnTo>
                    <a:pt x="2362730" y="27588"/>
                  </a:lnTo>
                  <a:lnTo>
                    <a:pt x="2393662" y="58528"/>
                  </a:lnTo>
                  <a:lnTo>
                    <a:pt x="2413952" y="97750"/>
                  </a:lnTo>
                  <a:lnTo>
                    <a:pt x="2421239" y="142890"/>
                  </a:lnTo>
                  <a:lnTo>
                    <a:pt x="2421239" y="342930"/>
                  </a:lnTo>
                  <a:lnTo>
                    <a:pt x="2413952" y="388066"/>
                  </a:lnTo>
                  <a:lnTo>
                    <a:pt x="2393662" y="427281"/>
                  </a:lnTo>
                  <a:lnTo>
                    <a:pt x="2362730" y="458212"/>
                  </a:lnTo>
                  <a:lnTo>
                    <a:pt x="2323516" y="478502"/>
                  </a:lnTo>
                  <a:lnTo>
                    <a:pt x="2278379" y="485790"/>
                  </a:lnTo>
                  <a:close/>
                </a:path>
              </a:pathLst>
            </a:custGeom>
            <a:solidFill>
              <a:srgbClr val="082A4D">
                <a:alpha val="97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4177131" y="7608783"/>
              <a:ext cx="2419350" cy="485775"/>
            </a:xfrm>
            <a:custGeom>
              <a:avLst/>
              <a:gdLst/>
              <a:ahLst/>
              <a:cxnLst/>
              <a:rect l="l" t="t" r="r" b="b"/>
              <a:pathLst>
                <a:path w="2419350" h="485775">
                  <a:moveTo>
                    <a:pt x="2419274" y="354622"/>
                  </a:moveTo>
                  <a:lnTo>
                    <a:pt x="2393627" y="427315"/>
                  </a:lnTo>
                  <a:lnTo>
                    <a:pt x="2362665" y="458246"/>
                  </a:lnTo>
                  <a:lnTo>
                    <a:pt x="2323424" y="478517"/>
                  </a:lnTo>
                  <a:lnTo>
                    <a:pt x="2278275" y="485775"/>
                  </a:lnTo>
                  <a:lnTo>
                    <a:pt x="142866" y="485776"/>
                  </a:lnTo>
                  <a:lnTo>
                    <a:pt x="97715" y="478498"/>
                  </a:lnTo>
                  <a:lnTo>
                    <a:pt x="58496" y="458200"/>
                  </a:lnTo>
                  <a:lnTo>
                    <a:pt x="27566" y="427259"/>
                  </a:lnTo>
                  <a:lnTo>
                    <a:pt x="7283" y="388038"/>
                  </a:lnTo>
                  <a:lnTo>
                    <a:pt x="0" y="342895"/>
                  </a:lnTo>
                  <a:lnTo>
                    <a:pt x="0" y="142879"/>
                  </a:lnTo>
                  <a:lnTo>
                    <a:pt x="7292" y="97740"/>
                  </a:lnTo>
                  <a:lnTo>
                    <a:pt x="27581" y="58525"/>
                  </a:lnTo>
                  <a:lnTo>
                    <a:pt x="58509" y="27587"/>
                  </a:lnTo>
                  <a:lnTo>
                    <a:pt x="97725" y="7290"/>
                  </a:lnTo>
                  <a:lnTo>
                    <a:pt x="142868" y="0"/>
                  </a:lnTo>
                  <a:lnTo>
                    <a:pt x="2278275" y="0"/>
                  </a:lnTo>
                  <a:lnTo>
                    <a:pt x="2323442" y="7252"/>
                  </a:lnTo>
                  <a:lnTo>
                    <a:pt x="2362682" y="27540"/>
                  </a:lnTo>
                  <a:lnTo>
                    <a:pt x="2393638" y="58483"/>
                  </a:lnTo>
                  <a:lnTo>
                    <a:pt x="2413947" y="97722"/>
                  </a:lnTo>
                  <a:lnTo>
                    <a:pt x="2419255" y="131200"/>
                  </a:lnTo>
                </a:path>
              </a:pathLst>
            </a:custGeom>
            <a:ln w="38129">
              <a:solidFill>
                <a:srgbClr val="00D5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4733448" y="7724872"/>
            <a:ext cx="1308735" cy="22034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250" spc="-65" b="1">
                <a:solidFill>
                  <a:srgbClr val="F6FAFF"/>
                </a:solidFill>
                <a:latin typeface="Tahoma"/>
                <a:cs typeface="Tahoma"/>
              </a:rPr>
              <a:t>MSME</a:t>
            </a:r>
            <a:r>
              <a:rPr dirty="0" sz="1250" spc="-80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1250" spc="-50" b="1">
                <a:solidFill>
                  <a:srgbClr val="F6FAFF"/>
                </a:solidFill>
                <a:latin typeface="Tahoma"/>
                <a:cs typeface="Tahoma"/>
              </a:rPr>
              <a:t>Registered</a:t>
            </a:r>
            <a:endParaRPr sz="1250">
              <a:latin typeface="Tahoma"/>
              <a:cs typeface="Tahoma"/>
            </a:endParaRPr>
          </a:p>
        </p:txBody>
      </p:sp>
      <p:sp>
        <p:nvSpPr>
          <p:cNvPr id="12" name="object 12" descr="$PPTXTitle"/>
          <p:cNvSpPr txBox="1">
            <a:spLocks noGrp="1"/>
          </p:cNvSpPr>
          <p:nvPr>
            <p:ph type="title"/>
          </p:nvPr>
        </p:nvSpPr>
        <p:spPr>
          <a:xfrm>
            <a:off x="829739" y="1739364"/>
            <a:ext cx="7912100" cy="2488565"/>
          </a:xfrm>
          <a:prstGeom prst="rect"/>
        </p:spPr>
        <p:txBody>
          <a:bodyPr wrap="square" lIns="0" tIns="32384" rIns="0" bIns="0" rtlCol="0" vert="horz">
            <a:spAutoFit/>
          </a:bodyPr>
          <a:lstStyle/>
          <a:p>
            <a:pPr marL="12700" marR="5080">
              <a:lnSpc>
                <a:spcPts val="9680"/>
              </a:lnSpc>
              <a:spcBef>
                <a:spcPts val="254"/>
              </a:spcBef>
            </a:pPr>
            <a:r>
              <a:rPr dirty="0" sz="8100" spc="-680">
                <a:solidFill>
                  <a:srgbClr val="FFFFFF"/>
                </a:solidFill>
              </a:rPr>
              <a:t>UNITED</a:t>
            </a:r>
            <a:r>
              <a:rPr dirty="0" sz="8100" spc="-710">
                <a:solidFill>
                  <a:srgbClr val="FFFFFF"/>
                </a:solidFill>
              </a:rPr>
              <a:t> </a:t>
            </a:r>
            <a:r>
              <a:rPr dirty="0" sz="8100" spc="-285">
                <a:solidFill>
                  <a:srgbClr val="FFFFFF"/>
                </a:solidFill>
              </a:rPr>
              <a:t>PCB </a:t>
            </a:r>
            <a:r>
              <a:rPr dirty="0" sz="8100" spc="-830">
                <a:solidFill>
                  <a:srgbClr val="0097B1"/>
                </a:solidFill>
              </a:rPr>
              <a:t>PRIVATE</a:t>
            </a:r>
            <a:r>
              <a:rPr dirty="0" sz="8100" spc="-725">
                <a:solidFill>
                  <a:srgbClr val="0097B1"/>
                </a:solidFill>
              </a:rPr>
              <a:t> </a:t>
            </a:r>
            <a:r>
              <a:rPr dirty="0" sz="8100" spc="-869">
                <a:solidFill>
                  <a:srgbClr val="0097B1"/>
                </a:solidFill>
              </a:rPr>
              <a:t>LIMITED</a:t>
            </a:r>
            <a:endParaRPr sz="81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3" name="object 3"/>
            <p:cNvSpPr/>
            <p:nvPr/>
          </p:nvSpPr>
          <p:spPr>
            <a:xfrm>
              <a:off x="11540002" y="0"/>
              <a:ext cx="6748145" cy="10287000"/>
            </a:xfrm>
            <a:custGeom>
              <a:avLst/>
              <a:gdLst/>
              <a:ahLst/>
              <a:cxnLst/>
              <a:rect l="l" t="t" r="r" b="b"/>
              <a:pathLst>
                <a:path w="6748145" h="10287000">
                  <a:moveTo>
                    <a:pt x="0" y="10286999"/>
                  </a:moveTo>
                  <a:lnTo>
                    <a:pt x="6747997" y="10286999"/>
                  </a:lnTo>
                  <a:lnTo>
                    <a:pt x="6747997" y="0"/>
                  </a:lnTo>
                  <a:lnTo>
                    <a:pt x="0" y="0"/>
                  </a:lnTo>
                  <a:lnTo>
                    <a:pt x="0" y="10286999"/>
                  </a:lnTo>
                  <a:close/>
                </a:path>
              </a:pathLst>
            </a:custGeom>
            <a:solidFill>
              <a:srgbClr val="041326">
                <a:alpha val="91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11540490" cy="10287000"/>
            </a:xfrm>
            <a:custGeom>
              <a:avLst/>
              <a:gdLst/>
              <a:ahLst/>
              <a:cxnLst/>
              <a:rect l="l" t="t" r="r" b="b"/>
              <a:pathLst>
                <a:path w="11540490" h="10287000">
                  <a:moveTo>
                    <a:pt x="11540002" y="10286999"/>
                  </a:moveTo>
                  <a:lnTo>
                    <a:pt x="0" y="10286999"/>
                  </a:lnTo>
                  <a:lnTo>
                    <a:pt x="0" y="0"/>
                  </a:lnTo>
                  <a:lnTo>
                    <a:pt x="11540002" y="0"/>
                  </a:lnTo>
                  <a:lnTo>
                    <a:pt x="11540002" y="10286999"/>
                  </a:lnTo>
                  <a:close/>
                </a:path>
              </a:pathLst>
            </a:custGeom>
            <a:solidFill>
              <a:srgbClr val="041326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742271" y="534863"/>
            <a:ext cx="5287645" cy="62039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85"/>
              <a:t>Competitive</a:t>
            </a:r>
            <a:r>
              <a:rPr dirty="0" spc="-250"/>
              <a:t> </a:t>
            </a:r>
            <a:r>
              <a:rPr dirty="0" spc="-270"/>
              <a:t>Advantage</a:t>
            </a:r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740802" y="1479537"/>
          <a:ext cx="16338550" cy="78549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46755"/>
                <a:gridCol w="3246755"/>
                <a:gridCol w="3246755"/>
                <a:gridCol w="3246754"/>
                <a:gridCol w="3246754"/>
              </a:tblGrid>
              <a:tr h="7854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75"/>
                        </a:spcBef>
                      </a:pPr>
                      <a:r>
                        <a:rPr dirty="0" sz="1800" spc="-140">
                          <a:solidFill>
                            <a:srgbClr val="F6FAFF"/>
                          </a:solidFill>
                          <a:latin typeface="Arial Black"/>
                          <a:cs typeface="Arial Black"/>
                        </a:rPr>
                        <a:t>Features</a:t>
                      </a:r>
                      <a:r>
                        <a:rPr dirty="0" sz="1800" spc="-145">
                          <a:solidFill>
                            <a:srgbClr val="F6FAFF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dirty="0" sz="1800" spc="250">
                          <a:solidFill>
                            <a:srgbClr val="F6FAFF"/>
                          </a:solidFill>
                          <a:latin typeface="Arial Black"/>
                          <a:cs typeface="Arial Black"/>
                        </a:rPr>
                        <a:t>/</a:t>
                      </a:r>
                      <a:r>
                        <a:rPr dirty="0" sz="1800" spc="-140">
                          <a:solidFill>
                            <a:srgbClr val="F6FAFF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dirty="0" sz="1800" spc="-10">
                          <a:solidFill>
                            <a:srgbClr val="F6FAFF"/>
                          </a:solidFill>
                          <a:latin typeface="Arial Black"/>
                          <a:cs typeface="Arial Black"/>
                        </a:rPr>
                        <a:t>Factors</a:t>
                      </a:r>
                      <a:endParaRPr sz="1800">
                        <a:latin typeface="Arial Black"/>
                        <a:cs typeface="Arial Black"/>
                      </a:endParaRPr>
                    </a:p>
                  </a:txBody>
                  <a:tcPr marL="0" marR="0" marB="0" marT="238125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25"/>
                        </a:spcBef>
                      </a:pPr>
                      <a:r>
                        <a:rPr dirty="0" sz="2000" spc="-110">
                          <a:solidFill>
                            <a:srgbClr val="051D37"/>
                          </a:solidFill>
                          <a:latin typeface="Arial Black"/>
                          <a:cs typeface="Arial Black"/>
                        </a:rPr>
                        <a:t>United</a:t>
                      </a:r>
                      <a:r>
                        <a:rPr dirty="0" sz="2000" spc="-165">
                          <a:solidFill>
                            <a:srgbClr val="051D37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dirty="0" sz="2000" spc="-25">
                          <a:solidFill>
                            <a:srgbClr val="051D37"/>
                          </a:solidFill>
                          <a:latin typeface="Arial Black"/>
                          <a:cs typeface="Arial Black"/>
                        </a:rPr>
                        <a:t>PCB</a:t>
                      </a:r>
                      <a:endParaRPr sz="2000">
                        <a:latin typeface="Arial Black"/>
                        <a:cs typeface="Arial Black"/>
                      </a:endParaRPr>
                    </a:p>
                  </a:txBody>
                  <a:tcPr marL="0" marR="0" marB="0" marT="231775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75"/>
                        </a:spcBef>
                      </a:pPr>
                      <a:r>
                        <a:rPr dirty="0" sz="1800" spc="-155">
                          <a:solidFill>
                            <a:srgbClr val="F6FAFF"/>
                          </a:solidFill>
                          <a:latin typeface="Arial Black"/>
                          <a:cs typeface="Arial Black"/>
                        </a:rPr>
                        <a:t>Large</a:t>
                      </a:r>
                      <a:r>
                        <a:rPr dirty="0" sz="1800" spc="-145">
                          <a:solidFill>
                            <a:srgbClr val="F6FAFF"/>
                          </a:solidFill>
                          <a:latin typeface="Arial Black"/>
                          <a:cs typeface="Arial Black"/>
                        </a:rPr>
                        <a:t> PCB </a:t>
                      </a:r>
                      <a:r>
                        <a:rPr dirty="0" sz="1800" spc="-35">
                          <a:solidFill>
                            <a:srgbClr val="F6FAFF"/>
                          </a:solidFill>
                          <a:latin typeface="Arial Black"/>
                          <a:cs typeface="Arial Black"/>
                        </a:rPr>
                        <a:t>Manufacturers</a:t>
                      </a:r>
                      <a:endParaRPr sz="1800">
                        <a:latin typeface="Arial Black"/>
                        <a:cs typeface="Arial Black"/>
                      </a:endParaRPr>
                    </a:p>
                  </a:txBody>
                  <a:tcPr marL="0" marR="0" marB="0" marT="238125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75"/>
                        </a:spcBef>
                      </a:pPr>
                      <a:r>
                        <a:rPr dirty="0" sz="1800" spc="-85">
                          <a:solidFill>
                            <a:srgbClr val="F6FAFF"/>
                          </a:solidFill>
                          <a:latin typeface="Arial Black"/>
                          <a:cs typeface="Arial Black"/>
                        </a:rPr>
                        <a:t>Imported</a:t>
                      </a:r>
                      <a:r>
                        <a:rPr dirty="0" sz="1800" spc="-125">
                          <a:solidFill>
                            <a:srgbClr val="F6FAFF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dirty="0" sz="1800" spc="-10">
                          <a:solidFill>
                            <a:srgbClr val="F6FAFF"/>
                          </a:solidFill>
                          <a:latin typeface="Arial Black"/>
                          <a:cs typeface="Arial Black"/>
                        </a:rPr>
                        <a:t>Suppliers</a:t>
                      </a:r>
                      <a:endParaRPr sz="1800">
                        <a:latin typeface="Arial Black"/>
                        <a:cs typeface="Arial Black"/>
                      </a:endParaRPr>
                    </a:p>
                  </a:txBody>
                  <a:tcPr marL="0" marR="0" marB="0" marT="238125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75"/>
                        </a:spcBef>
                      </a:pPr>
                      <a:r>
                        <a:rPr dirty="0" sz="1800" spc="-150">
                          <a:solidFill>
                            <a:srgbClr val="F6FAFF"/>
                          </a:solidFill>
                          <a:latin typeface="Arial Black"/>
                          <a:cs typeface="Arial Black"/>
                        </a:rPr>
                        <a:t>Local</a:t>
                      </a:r>
                      <a:r>
                        <a:rPr dirty="0" sz="1800" spc="-135">
                          <a:solidFill>
                            <a:srgbClr val="F6FAFF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dirty="0" sz="1800" spc="-10">
                          <a:solidFill>
                            <a:srgbClr val="F6FAFF"/>
                          </a:solidFill>
                          <a:latin typeface="Arial Black"/>
                          <a:cs typeface="Arial Black"/>
                        </a:rPr>
                        <a:t>Vendors</a:t>
                      </a:r>
                      <a:endParaRPr sz="1800">
                        <a:latin typeface="Arial Black"/>
                        <a:cs typeface="Arial Black"/>
                      </a:endParaRPr>
                    </a:p>
                  </a:txBody>
                  <a:tcPr marL="0" marR="0" marB="0" marT="238125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</a:tr>
              <a:tr h="7854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500">
                          <a:solidFill>
                            <a:srgbClr val="F6FAFF"/>
                          </a:solidFill>
                          <a:latin typeface="Verdana"/>
                          <a:cs typeface="Verdana"/>
                        </a:rPr>
                        <a:t>Made</a:t>
                      </a:r>
                      <a:r>
                        <a:rPr dirty="0" sz="1500" spc="-145">
                          <a:solidFill>
                            <a:srgbClr val="F6FAF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dirty="0" sz="1500" spc="-30">
                          <a:solidFill>
                            <a:srgbClr val="F6FAFF"/>
                          </a:solidFill>
                          <a:latin typeface="Verdana"/>
                          <a:cs typeface="Verdana"/>
                        </a:rPr>
                        <a:t>in</a:t>
                      </a:r>
                      <a:r>
                        <a:rPr dirty="0" sz="1500" spc="-145">
                          <a:solidFill>
                            <a:srgbClr val="F6FAF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dirty="0" sz="1500" spc="-60">
                          <a:solidFill>
                            <a:srgbClr val="F6FAFF"/>
                          </a:solidFill>
                          <a:latin typeface="Verdana"/>
                          <a:cs typeface="Verdana"/>
                        </a:rPr>
                        <a:t>India</a:t>
                      </a:r>
                      <a:r>
                        <a:rPr dirty="0" sz="1500" spc="-140">
                          <a:solidFill>
                            <a:srgbClr val="F6FAF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dirty="0" sz="1500" spc="-10">
                          <a:solidFill>
                            <a:srgbClr val="F6FAFF"/>
                          </a:solidFill>
                          <a:latin typeface="Verdana"/>
                          <a:cs typeface="Verdana"/>
                        </a:rPr>
                        <a:t>Support</a:t>
                      </a:r>
                      <a:endParaRPr sz="1500">
                        <a:latin typeface="Verdana"/>
                        <a:cs typeface="Verdana"/>
                      </a:endParaRPr>
                    </a:p>
                  </a:txBody>
                  <a:tcPr marL="0" marR="0" marB="0" marT="47625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25"/>
                        </a:spcBef>
                      </a:pPr>
                      <a:r>
                        <a:rPr dirty="0" sz="2000" spc="-25">
                          <a:solidFill>
                            <a:srgbClr val="051D37"/>
                          </a:solidFill>
                          <a:latin typeface="Verdana"/>
                          <a:cs typeface="Verdana"/>
                        </a:rPr>
                        <a:t>Yes</a:t>
                      </a:r>
                      <a:endParaRPr sz="2000">
                        <a:latin typeface="Verdana"/>
                        <a:cs typeface="Verdana"/>
                      </a:endParaRPr>
                    </a:p>
                  </a:txBody>
                  <a:tcPr marL="0" marR="0" marB="0" marT="231775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500" spc="-25">
                          <a:solidFill>
                            <a:srgbClr val="F6FAFF"/>
                          </a:solidFill>
                          <a:latin typeface="Verdana"/>
                          <a:cs typeface="Verdana"/>
                        </a:rPr>
                        <a:t>Yes</a:t>
                      </a:r>
                      <a:endParaRPr sz="1500">
                        <a:latin typeface="Verdana"/>
                        <a:cs typeface="Verdana"/>
                      </a:endParaRPr>
                    </a:p>
                  </a:txBody>
                  <a:tcPr marL="0" marR="0" marB="0" marT="47625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500" spc="-25">
                          <a:solidFill>
                            <a:srgbClr val="F6FAFF"/>
                          </a:solidFill>
                          <a:latin typeface="Verdana"/>
                          <a:cs typeface="Verdana"/>
                        </a:rPr>
                        <a:t>No</a:t>
                      </a:r>
                      <a:endParaRPr sz="1500">
                        <a:latin typeface="Verdana"/>
                        <a:cs typeface="Verdana"/>
                      </a:endParaRPr>
                    </a:p>
                  </a:txBody>
                  <a:tcPr marL="0" marR="0" marB="0" marT="47625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500" spc="-25">
                          <a:solidFill>
                            <a:srgbClr val="F6FAFF"/>
                          </a:solidFill>
                          <a:latin typeface="Verdana"/>
                          <a:cs typeface="Verdana"/>
                        </a:rPr>
                        <a:t>Yes</a:t>
                      </a:r>
                      <a:endParaRPr sz="1500">
                        <a:latin typeface="Verdana"/>
                        <a:cs typeface="Verdana"/>
                      </a:endParaRPr>
                    </a:p>
                  </a:txBody>
                  <a:tcPr marL="0" marR="0" marB="0" marT="47625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</a:tr>
              <a:tr h="7854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500" spc="-30">
                          <a:solidFill>
                            <a:srgbClr val="F6FAFF"/>
                          </a:solidFill>
                          <a:latin typeface="Verdana"/>
                          <a:cs typeface="Verdana"/>
                        </a:rPr>
                        <a:t>Fast</a:t>
                      </a:r>
                      <a:r>
                        <a:rPr dirty="0" sz="1500" spc="-135">
                          <a:solidFill>
                            <a:srgbClr val="F6FAF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dirty="0" sz="1500" spc="-10">
                          <a:solidFill>
                            <a:srgbClr val="F6FAFF"/>
                          </a:solidFill>
                          <a:latin typeface="Verdana"/>
                          <a:cs typeface="Verdana"/>
                        </a:rPr>
                        <a:t>Prototyping</a:t>
                      </a:r>
                      <a:endParaRPr sz="1500">
                        <a:latin typeface="Verdana"/>
                        <a:cs typeface="Verdana"/>
                      </a:endParaRPr>
                    </a:p>
                  </a:txBody>
                  <a:tcPr marL="0" marR="0" marB="0" marT="47625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25"/>
                        </a:spcBef>
                      </a:pPr>
                      <a:r>
                        <a:rPr dirty="0" sz="2000" spc="-25">
                          <a:solidFill>
                            <a:srgbClr val="051D37"/>
                          </a:solidFill>
                          <a:latin typeface="Verdana"/>
                          <a:cs typeface="Verdana"/>
                        </a:rPr>
                        <a:t>Yes</a:t>
                      </a:r>
                      <a:endParaRPr sz="2000">
                        <a:latin typeface="Verdana"/>
                        <a:cs typeface="Verdana"/>
                      </a:endParaRPr>
                    </a:p>
                  </a:txBody>
                  <a:tcPr marL="0" marR="0" marB="0" marT="231775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500" spc="-10">
                          <a:solidFill>
                            <a:srgbClr val="F6FAFF"/>
                          </a:solidFill>
                          <a:latin typeface="Verdana"/>
                          <a:cs typeface="Verdana"/>
                        </a:rPr>
                        <a:t>Limited</a:t>
                      </a:r>
                      <a:endParaRPr sz="1500">
                        <a:latin typeface="Verdana"/>
                        <a:cs typeface="Verdana"/>
                      </a:endParaRPr>
                    </a:p>
                  </a:txBody>
                  <a:tcPr marL="0" marR="0" marB="0" marT="47625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500" spc="-25">
                          <a:solidFill>
                            <a:srgbClr val="F6FAFF"/>
                          </a:solidFill>
                          <a:latin typeface="Verdana"/>
                          <a:cs typeface="Verdana"/>
                        </a:rPr>
                        <a:t>No</a:t>
                      </a:r>
                      <a:endParaRPr sz="1500">
                        <a:latin typeface="Verdana"/>
                        <a:cs typeface="Verdana"/>
                      </a:endParaRPr>
                    </a:p>
                  </a:txBody>
                  <a:tcPr marL="0" marR="0" marB="0" marT="47625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500" spc="-10">
                          <a:solidFill>
                            <a:srgbClr val="F6FAFF"/>
                          </a:solidFill>
                          <a:latin typeface="Verdana"/>
                          <a:cs typeface="Verdana"/>
                        </a:rPr>
                        <a:t>Limited</a:t>
                      </a:r>
                      <a:endParaRPr sz="1500">
                        <a:latin typeface="Verdana"/>
                        <a:cs typeface="Verdana"/>
                      </a:endParaRPr>
                    </a:p>
                  </a:txBody>
                  <a:tcPr marL="0" marR="0" marB="0" marT="47625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</a:tr>
              <a:tr h="7854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500" spc="-30">
                          <a:solidFill>
                            <a:srgbClr val="F6FAFF"/>
                          </a:solidFill>
                          <a:latin typeface="Verdana"/>
                          <a:cs typeface="Verdana"/>
                        </a:rPr>
                        <a:t>Startup-Friendly</a:t>
                      </a:r>
                      <a:r>
                        <a:rPr dirty="0" sz="1500" spc="-50">
                          <a:solidFill>
                            <a:srgbClr val="F6FAF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dirty="0" sz="1500" spc="-25">
                          <a:solidFill>
                            <a:srgbClr val="F6FAFF"/>
                          </a:solidFill>
                          <a:latin typeface="Verdana"/>
                          <a:cs typeface="Verdana"/>
                        </a:rPr>
                        <a:t>MOQ</a:t>
                      </a:r>
                      <a:endParaRPr sz="1500">
                        <a:latin typeface="Verdana"/>
                        <a:cs typeface="Verdana"/>
                      </a:endParaRPr>
                    </a:p>
                  </a:txBody>
                  <a:tcPr marL="0" marR="0" marB="0" marT="47625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25"/>
                        </a:spcBef>
                      </a:pPr>
                      <a:r>
                        <a:rPr dirty="0" sz="2000" spc="-25">
                          <a:solidFill>
                            <a:srgbClr val="051D37"/>
                          </a:solidFill>
                          <a:latin typeface="Verdana"/>
                          <a:cs typeface="Verdana"/>
                        </a:rPr>
                        <a:t>Yes</a:t>
                      </a:r>
                      <a:endParaRPr sz="2000">
                        <a:latin typeface="Verdana"/>
                        <a:cs typeface="Verdana"/>
                      </a:endParaRPr>
                    </a:p>
                  </a:txBody>
                  <a:tcPr marL="0" marR="0" marB="0" marT="231775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500" spc="-25">
                          <a:solidFill>
                            <a:srgbClr val="F6FAFF"/>
                          </a:solidFill>
                          <a:latin typeface="Verdana"/>
                          <a:cs typeface="Verdana"/>
                        </a:rPr>
                        <a:t>No</a:t>
                      </a:r>
                      <a:endParaRPr sz="1500">
                        <a:latin typeface="Verdana"/>
                        <a:cs typeface="Verdana"/>
                      </a:endParaRPr>
                    </a:p>
                  </a:txBody>
                  <a:tcPr marL="0" marR="0" marB="0" marT="47625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500" spc="-10">
                          <a:solidFill>
                            <a:srgbClr val="F6FAFF"/>
                          </a:solidFill>
                          <a:latin typeface="Verdana"/>
                          <a:cs typeface="Verdana"/>
                        </a:rPr>
                        <a:t>Limited</a:t>
                      </a:r>
                      <a:endParaRPr sz="1500">
                        <a:latin typeface="Verdana"/>
                        <a:cs typeface="Verdana"/>
                      </a:endParaRPr>
                    </a:p>
                  </a:txBody>
                  <a:tcPr marL="0" marR="0" marB="0" marT="47625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500" spc="-25">
                          <a:solidFill>
                            <a:srgbClr val="F6FAFF"/>
                          </a:solidFill>
                          <a:latin typeface="Verdana"/>
                          <a:cs typeface="Verdana"/>
                        </a:rPr>
                        <a:t>Yes</a:t>
                      </a:r>
                      <a:endParaRPr sz="1500">
                        <a:latin typeface="Verdana"/>
                        <a:cs typeface="Verdana"/>
                      </a:endParaRPr>
                    </a:p>
                  </a:txBody>
                  <a:tcPr marL="0" marR="0" marB="0" marT="47625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</a:tr>
              <a:tr h="7854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500">
                          <a:solidFill>
                            <a:srgbClr val="F6FAFF"/>
                          </a:solidFill>
                          <a:latin typeface="Verdana"/>
                          <a:cs typeface="Verdana"/>
                        </a:rPr>
                        <a:t>PCB</a:t>
                      </a:r>
                      <a:r>
                        <a:rPr dirty="0" sz="1500" spc="-110">
                          <a:solidFill>
                            <a:srgbClr val="F6FAF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dirty="0" sz="1500" spc="-50">
                          <a:solidFill>
                            <a:srgbClr val="F6FAFF"/>
                          </a:solidFill>
                          <a:latin typeface="Verdana"/>
                          <a:cs typeface="Verdana"/>
                        </a:rPr>
                        <a:t>Design</a:t>
                      </a:r>
                      <a:r>
                        <a:rPr dirty="0" sz="1500" spc="-110">
                          <a:solidFill>
                            <a:srgbClr val="F6FAF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dirty="0" sz="1500" spc="-10">
                          <a:solidFill>
                            <a:srgbClr val="F6FAFF"/>
                          </a:solidFill>
                          <a:latin typeface="Verdana"/>
                          <a:cs typeface="Verdana"/>
                        </a:rPr>
                        <a:t>Support</a:t>
                      </a:r>
                      <a:endParaRPr sz="1500">
                        <a:latin typeface="Verdana"/>
                        <a:cs typeface="Verdana"/>
                      </a:endParaRPr>
                    </a:p>
                  </a:txBody>
                  <a:tcPr marL="0" marR="0" marB="0" marT="47625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25"/>
                        </a:spcBef>
                      </a:pPr>
                      <a:r>
                        <a:rPr dirty="0" sz="2000" spc="-25">
                          <a:solidFill>
                            <a:srgbClr val="051D37"/>
                          </a:solidFill>
                          <a:latin typeface="Verdana"/>
                          <a:cs typeface="Verdana"/>
                        </a:rPr>
                        <a:t>Yes</a:t>
                      </a:r>
                      <a:endParaRPr sz="2000">
                        <a:latin typeface="Verdana"/>
                        <a:cs typeface="Verdana"/>
                      </a:endParaRPr>
                    </a:p>
                  </a:txBody>
                  <a:tcPr marL="0" marR="0" marB="0" marT="231775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500" spc="-10">
                          <a:solidFill>
                            <a:srgbClr val="F6FAFF"/>
                          </a:solidFill>
                          <a:latin typeface="Verdana"/>
                          <a:cs typeface="Verdana"/>
                        </a:rPr>
                        <a:t>Limited</a:t>
                      </a:r>
                      <a:endParaRPr sz="1500">
                        <a:latin typeface="Verdana"/>
                        <a:cs typeface="Verdana"/>
                      </a:endParaRPr>
                    </a:p>
                  </a:txBody>
                  <a:tcPr marL="0" marR="0" marB="0" marT="47625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500" spc="-25">
                          <a:solidFill>
                            <a:srgbClr val="F6FAFF"/>
                          </a:solidFill>
                          <a:latin typeface="Verdana"/>
                          <a:cs typeface="Verdana"/>
                        </a:rPr>
                        <a:t>No</a:t>
                      </a:r>
                      <a:endParaRPr sz="1500">
                        <a:latin typeface="Verdana"/>
                        <a:cs typeface="Verdana"/>
                      </a:endParaRPr>
                    </a:p>
                  </a:txBody>
                  <a:tcPr marL="0" marR="0" marB="0" marT="47625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500" spc="-10">
                          <a:solidFill>
                            <a:srgbClr val="F6FAFF"/>
                          </a:solidFill>
                          <a:latin typeface="Verdana"/>
                          <a:cs typeface="Verdana"/>
                        </a:rPr>
                        <a:t>Limited</a:t>
                      </a:r>
                      <a:endParaRPr sz="1500">
                        <a:latin typeface="Verdana"/>
                        <a:cs typeface="Verdana"/>
                      </a:endParaRPr>
                    </a:p>
                  </a:txBody>
                  <a:tcPr marL="0" marR="0" marB="0" marT="47625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</a:tr>
              <a:tr h="7854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500" spc="-30">
                          <a:solidFill>
                            <a:srgbClr val="F6FAFF"/>
                          </a:solidFill>
                          <a:latin typeface="Verdana"/>
                          <a:cs typeface="Verdana"/>
                        </a:rPr>
                        <a:t>Customization</a:t>
                      </a:r>
                      <a:r>
                        <a:rPr dirty="0" sz="1500" spc="-95">
                          <a:solidFill>
                            <a:srgbClr val="F6FAF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dirty="0" sz="1500" spc="-10">
                          <a:solidFill>
                            <a:srgbClr val="F6FAFF"/>
                          </a:solidFill>
                          <a:latin typeface="Verdana"/>
                          <a:cs typeface="Verdana"/>
                        </a:rPr>
                        <a:t>Flexibility</a:t>
                      </a:r>
                      <a:endParaRPr sz="1500">
                        <a:latin typeface="Verdana"/>
                        <a:cs typeface="Verdana"/>
                      </a:endParaRPr>
                    </a:p>
                  </a:txBody>
                  <a:tcPr marL="0" marR="0" marB="0" marT="47625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25"/>
                        </a:spcBef>
                      </a:pPr>
                      <a:r>
                        <a:rPr dirty="0" sz="2000" spc="-25">
                          <a:solidFill>
                            <a:srgbClr val="051D37"/>
                          </a:solidFill>
                          <a:latin typeface="Verdana"/>
                          <a:cs typeface="Verdana"/>
                        </a:rPr>
                        <a:t>Yes</a:t>
                      </a:r>
                      <a:endParaRPr sz="2000">
                        <a:latin typeface="Verdana"/>
                        <a:cs typeface="Verdana"/>
                      </a:endParaRPr>
                    </a:p>
                  </a:txBody>
                  <a:tcPr marL="0" marR="0" marB="0" marT="231775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500" spc="-10">
                          <a:solidFill>
                            <a:srgbClr val="F6FAFF"/>
                          </a:solidFill>
                          <a:latin typeface="Verdana"/>
                          <a:cs typeface="Verdana"/>
                        </a:rPr>
                        <a:t>Limited</a:t>
                      </a:r>
                      <a:endParaRPr sz="1500">
                        <a:latin typeface="Verdana"/>
                        <a:cs typeface="Verdana"/>
                      </a:endParaRPr>
                    </a:p>
                  </a:txBody>
                  <a:tcPr marL="0" marR="0" marB="0" marT="47625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500" spc="-10">
                          <a:solidFill>
                            <a:srgbClr val="F6FAFF"/>
                          </a:solidFill>
                          <a:latin typeface="Verdana"/>
                          <a:cs typeface="Verdana"/>
                        </a:rPr>
                        <a:t>Limited</a:t>
                      </a:r>
                      <a:endParaRPr sz="1500">
                        <a:latin typeface="Verdana"/>
                        <a:cs typeface="Verdana"/>
                      </a:endParaRPr>
                    </a:p>
                  </a:txBody>
                  <a:tcPr marL="0" marR="0" marB="0" marT="47625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500" spc="-25">
                          <a:solidFill>
                            <a:srgbClr val="F6FAFF"/>
                          </a:solidFill>
                          <a:latin typeface="Verdana"/>
                          <a:cs typeface="Verdana"/>
                        </a:rPr>
                        <a:t>Yes</a:t>
                      </a:r>
                      <a:endParaRPr sz="1500">
                        <a:latin typeface="Verdana"/>
                        <a:cs typeface="Verdana"/>
                      </a:endParaRPr>
                    </a:p>
                  </a:txBody>
                  <a:tcPr marL="0" marR="0" marB="0" marT="47625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</a:tr>
              <a:tr h="7854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500" spc="-25">
                          <a:solidFill>
                            <a:srgbClr val="F6FAFF"/>
                          </a:solidFill>
                          <a:latin typeface="Verdana"/>
                          <a:cs typeface="Verdana"/>
                        </a:rPr>
                        <a:t>Quality</a:t>
                      </a:r>
                      <a:r>
                        <a:rPr dirty="0" sz="1500" spc="-110">
                          <a:solidFill>
                            <a:srgbClr val="F6FAF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dirty="0" sz="1500" spc="-45">
                          <a:solidFill>
                            <a:srgbClr val="F6FAFF"/>
                          </a:solidFill>
                          <a:latin typeface="Verdana"/>
                          <a:cs typeface="Verdana"/>
                        </a:rPr>
                        <a:t>Testing</a:t>
                      </a:r>
                      <a:r>
                        <a:rPr dirty="0" sz="1500" spc="-105">
                          <a:solidFill>
                            <a:srgbClr val="F6FAF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dirty="0" sz="1500" spc="-20">
                          <a:solidFill>
                            <a:srgbClr val="F6FAFF"/>
                          </a:solidFill>
                          <a:latin typeface="Verdana"/>
                          <a:cs typeface="Verdana"/>
                        </a:rPr>
                        <a:t>Focus</a:t>
                      </a:r>
                      <a:endParaRPr sz="1500">
                        <a:latin typeface="Verdana"/>
                        <a:cs typeface="Verdana"/>
                      </a:endParaRPr>
                    </a:p>
                  </a:txBody>
                  <a:tcPr marL="0" marR="0" marB="0" marT="47625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25"/>
                        </a:spcBef>
                      </a:pPr>
                      <a:r>
                        <a:rPr dirty="0" sz="2000" spc="-25">
                          <a:solidFill>
                            <a:srgbClr val="051D37"/>
                          </a:solidFill>
                          <a:latin typeface="Verdana"/>
                          <a:cs typeface="Verdana"/>
                        </a:rPr>
                        <a:t>Yes</a:t>
                      </a:r>
                      <a:endParaRPr sz="2000">
                        <a:latin typeface="Verdana"/>
                        <a:cs typeface="Verdana"/>
                      </a:endParaRPr>
                    </a:p>
                  </a:txBody>
                  <a:tcPr marL="0" marR="0" marB="0" marT="231775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500" spc="-25">
                          <a:solidFill>
                            <a:srgbClr val="F6FAFF"/>
                          </a:solidFill>
                          <a:latin typeface="Verdana"/>
                          <a:cs typeface="Verdana"/>
                        </a:rPr>
                        <a:t>Yes</a:t>
                      </a:r>
                      <a:endParaRPr sz="1500">
                        <a:latin typeface="Verdana"/>
                        <a:cs typeface="Verdana"/>
                      </a:endParaRPr>
                    </a:p>
                  </a:txBody>
                  <a:tcPr marL="0" marR="0" marB="0" marT="47625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500" spc="-10">
                          <a:solidFill>
                            <a:srgbClr val="F6FAFF"/>
                          </a:solidFill>
                          <a:latin typeface="Verdana"/>
                          <a:cs typeface="Verdana"/>
                        </a:rPr>
                        <a:t>Limited</a:t>
                      </a:r>
                      <a:endParaRPr sz="1500">
                        <a:latin typeface="Verdana"/>
                        <a:cs typeface="Verdana"/>
                      </a:endParaRPr>
                    </a:p>
                  </a:txBody>
                  <a:tcPr marL="0" marR="0" marB="0" marT="47625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500" spc="-10">
                          <a:solidFill>
                            <a:srgbClr val="F6FAFF"/>
                          </a:solidFill>
                          <a:latin typeface="Verdana"/>
                          <a:cs typeface="Verdana"/>
                        </a:rPr>
                        <a:t>Limited</a:t>
                      </a:r>
                      <a:endParaRPr sz="1500">
                        <a:latin typeface="Verdana"/>
                        <a:cs typeface="Verdana"/>
                      </a:endParaRPr>
                    </a:p>
                  </a:txBody>
                  <a:tcPr marL="0" marR="0" marB="0" marT="47625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</a:tr>
              <a:tr h="785495">
                <a:tc>
                  <a:txBody>
                    <a:bodyPr/>
                    <a:lstStyle/>
                    <a:p>
                      <a:pPr marL="1184910" marR="466090" indent="-712470">
                        <a:lnSpc>
                          <a:spcPct val="116700"/>
                        </a:lnSpc>
                        <a:spcBef>
                          <a:spcPts val="750"/>
                        </a:spcBef>
                      </a:pPr>
                      <a:r>
                        <a:rPr dirty="0" sz="1500" spc="-114">
                          <a:solidFill>
                            <a:srgbClr val="F6FAFF"/>
                          </a:solidFill>
                          <a:latin typeface="Verdana"/>
                          <a:cs typeface="Verdana"/>
                        </a:rPr>
                        <a:t>AI</a:t>
                      </a:r>
                      <a:r>
                        <a:rPr dirty="0" sz="1500" spc="-140">
                          <a:solidFill>
                            <a:srgbClr val="F6FAF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dirty="0" sz="1500" spc="-110">
                          <a:solidFill>
                            <a:srgbClr val="F6FAFF"/>
                          </a:solidFill>
                          <a:latin typeface="Verdana"/>
                          <a:cs typeface="Verdana"/>
                        </a:rPr>
                        <a:t>/</a:t>
                      </a:r>
                      <a:r>
                        <a:rPr dirty="0" sz="1500" spc="-135">
                          <a:solidFill>
                            <a:srgbClr val="F6FAF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dirty="0" sz="1500" spc="-65">
                          <a:solidFill>
                            <a:srgbClr val="F6FAFF"/>
                          </a:solidFill>
                          <a:latin typeface="Verdana"/>
                          <a:cs typeface="Verdana"/>
                        </a:rPr>
                        <a:t>Smart</a:t>
                      </a:r>
                      <a:r>
                        <a:rPr dirty="0" sz="1500" spc="-135">
                          <a:solidFill>
                            <a:srgbClr val="F6FAF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dirty="0" sz="1500" spc="-10">
                          <a:solidFill>
                            <a:srgbClr val="F6FAFF"/>
                          </a:solidFill>
                          <a:latin typeface="Verdana"/>
                          <a:cs typeface="Verdana"/>
                        </a:rPr>
                        <a:t>Manufacturing Roadmap</a:t>
                      </a:r>
                      <a:endParaRPr sz="1500">
                        <a:latin typeface="Verdana"/>
                        <a:cs typeface="Verdana"/>
                      </a:endParaRPr>
                    </a:p>
                  </a:txBody>
                  <a:tcPr marL="0" marR="0" marB="0" marT="9525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25"/>
                        </a:spcBef>
                      </a:pPr>
                      <a:r>
                        <a:rPr dirty="0" sz="2000" spc="-25">
                          <a:solidFill>
                            <a:srgbClr val="051D37"/>
                          </a:solidFill>
                          <a:latin typeface="Verdana"/>
                          <a:cs typeface="Verdana"/>
                        </a:rPr>
                        <a:t>Yes</a:t>
                      </a:r>
                      <a:endParaRPr sz="2000">
                        <a:latin typeface="Verdana"/>
                        <a:cs typeface="Verdana"/>
                      </a:endParaRPr>
                    </a:p>
                  </a:txBody>
                  <a:tcPr marL="0" marR="0" marB="0" marT="231775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500" spc="-10">
                          <a:solidFill>
                            <a:srgbClr val="F6FAFF"/>
                          </a:solidFill>
                          <a:latin typeface="Verdana"/>
                          <a:cs typeface="Verdana"/>
                        </a:rPr>
                        <a:t>Limited</a:t>
                      </a:r>
                      <a:endParaRPr sz="1500">
                        <a:latin typeface="Verdana"/>
                        <a:cs typeface="Verdana"/>
                      </a:endParaRPr>
                    </a:p>
                  </a:txBody>
                  <a:tcPr marL="0" marR="0" marB="0" marT="47625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500" spc="-10">
                          <a:solidFill>
                            <a:srgbClr val="F6FAFF"/>
                          </a:solidFill>
                          <a:latin typeface="Verdana"/>
                          <a:cs typeface="Verdana"/>
                        </a:rPr>
                        <a:t>Limited</a:t>
                      </a:r>
                      <a:endParaRPr sz="1500">
                        <a:latin typeface="Verdana"/>
                        <a:cs typeface="Verdana"/>
                      </a:endParaRPr>
                    </a:p>
                  </a:txBody>
                  <a:tcPr marL="0" marR="0" marB="0" marT="47625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500" spc="-25">
                          <a:solidFill>
                            <a:srgbClr val="F6FAFF"/>
                          </a:solidFill>
                          <a:latin typeface="Verdana"/>
                          <a:cs typeface="Verdana"/>
                        </a:rPr>
                        <a:t>No</a:t>
                      </a:r>
                      <a:endParaRPr sz="1500">
                        <a:latin typeface="Verdana"/>
                        <a:cs typeface="Verdana"/>
                      </a:endParaRPr>
                    </a:p>
                  </a:txBody>
                  <a:tcPr marL="0" marR="0" marB="0" marT="47625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</a:tr>
              <a:tr h="7854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500" spc="-50">
                          <a:solidFill>
                            <a:srgbClr val="F6FAFF"/>
                          </a:solidFill>
                          <a:latin typeface="Verdana"/>
                          <a:cs typeface="Verdana"/>
                        </a:rPr>
                        <a:t>Import</a:t>
                      </a:r>
                      <a:r>
                        <a:rPr dirty="0" sz="1500" spc="-140">
                          <a:solidFill>
                            <a:srgbClr val="F6FAF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dirty="0" sz="1500" spc="-10">
                          <a:solidFill>
                            <a:srgbClr val="F6FAFF"/>
                          </a:solidFill>
                          <a:latin typeface="Verdana"/>
                          <a:cs typeface="Verdana"/>
                        </a:rPr>
                        <a:t>Dependency</a:t>
                      </a:r>
                      <a:r>
                        <a:rPr dirty="0" sz="1500" spc="-135">
                          <a:solidFill>
                            <a:srgbClr val="F6FAF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dirty="0" sz="1500" spc="-10">
                          <a:solidFill>
                            <a:srgbClr val="F6FAFF"/>
                          </a:solidFill>
                          <a:latin typeface="Verdana"/>
                          <a:cs typeface="Verdana"/>
                        </a:rPr>
                        <a:t>Reduction</a:t>
                      </a:r>
                      <a:endParaRPr sz="1500">
                        <a:latin typeface="Verdana"/>
                        <a:cs typeface="Verdana"/>
                      </a:endParaRPr>
                    </a:p>
                  </a:txBody>
                  <a:tcPr marL="0" marR="0" marB="0" marT="47625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25"/>
                        </a:spcBef>
                      </a:pPr>
                      <a:r>
                        <a:rPr dirty="0" sz="2000" spc="-25">
                          <a:solidFill>
                            <a:srgbClr val="051D37"/>
                          </a:solidFill>
                          <a:latin typeface="Verdana"/>
                          <a:cs typeface="Verdana"/>
                        </a:rPr>
                        <a:t>Yes</a:t>
                      </a:r>
                      <a:endParaRPr sz="2000">
                        <a:latin typeface="Verdana"/>
                        <a:cs typeface="Verdana"/>
                      </a:endParaRPr>
                    </a:p>
                  </a:txBody>
                  <a:tcPr marL="0" marR="0" marB="0" marT="231775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500" spc="-25">
                          <a:solidFill>
                            <a:srgbClr val="F6FAFF"/>
                          </a:solidFill>
                          <a:latin typeface="Verdana"/>
                          <a:cs typeface="Verdana"/>
                        </a:rPr>
                        <a:t>Yes</a:t>
                      </a:r>
                      <a:endParaRPr sz="1500">
                        <a:latin typeface="Verdana"/>
                        <a:cs typeface="Verdana"/>
                      </a:endParaRPr>
                    </a:p>
                  </a:txBody>
                  <a:tcPr marL="0" marR="0" marB="0" marT="47625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500" spc="-25">
                          <a:solidFill>
                            <a:srgbClr val="F6FAFF"/>
                          </a:solidFill>
                          <a:latin typeface="Verdana"/>
                          <a:cs typeface="Verdana"/>
                        </a:rPr>
                        <a:t>No</a:t>
                      </a:r>
                      <a:endParaRPr sz="1500">
                        <a:latin typeface="Verdana"/>
                        <a:cs typeface="Verdana"/>
                      </a:endParaRPr>
                    </a:p>
                  </a:txBody>
                  <a:tcPr marL="0" marR="0" marB="0" marT="47625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500" spc="-25">
                          <a:solidFill>
                            <a:srgbClr val="F6FAFF"/>
                          </a:solidFill>
                          <a:latin typeface="Verdana"/>
                          <a:cs typeface="Verdana"/>
                        </a:rPr>
                        <a:t>Yes</a:t>
                      </a:r>
                      <a:endParaRPr sz="1500">
                        <a:latin typeface="Verdana"/>
                        <a:cs typeface="Verdana"/>
                      </a:endParaRPr>
                    </a:p>
                  </a:txBody>
                  <a:tcPr marL="0" marR="0" marB="0" marT="47625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</a:tr>
              <a:tr h="7854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500" spc="-40">
                          <a:solidFill>
                            <a:srgbClr val="F6FAFF"/>
                          </a:solidFill>
                          <a:latin typeface="Verdana"/>
                          <a:cs typeface="Verdana"/>
                        </a:rPr>
                        <a:t>Reverse</a:t>
                      </a:r>
                      <a:r>
                        <a:rPr dirty="0" sz="1500" spc="-90">
                          <a:solidFill>
                            <a:srgbClr val="F6FAF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dirty="0" sz="1500" spc="-50">
                          <a:solidFill>
                            <a:srgbClr val="F6FAFF"/>
                          </a:solidFill>
                          <a:latin typeface="Verdana"/>
                          <a:cs typeface="Verdana"/>
                        </a:rPr>
                        <a:t>Engineering</a:t>
                      </a:r>
                      <a:r>
                        <a:rPr dirty="0" sz="1500" spc="-90">
                          <a:solidFill>
                            <a:srgbClr val="F6FAFF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dirty="0" sz="1500" spc="-10">
                          <a:solidFill>
                            <a:srgbClr val="F6FAFF"/>
                          </a:solidFill>
                          <a:latin typeface="Verdana"/>
                          <a:cs typeface="Verdana"/>
                        </a:rPr>
                        <a:t>Expertise</a:t>
                      </a:r>
                      <a:endParaRPr sz="1500">
                        <a:latin typeface="Verdana"/>
                        <a:cs typeface="Verdana"/>
                      </a:endParaRPr>
                    </a:p>
                  </a:txBody>
                  <a:tcPr marL="0" marR="0" marB="0" marT="47625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25"/>
                        </a:spcBef>
                      </a:pPr>
                      <a:r>
                        <a:rPr dirty="0" sz="2000" spc="-25">
                          <a:solidFill>
                            <a:srgbClr val="051D37"/>
                          </a:solidFill>
                          <a:latin typeface="Verdana"/>
                          <a:cs typeface="Verdana"/>
                        </a:rPr>
                        <a:t>Yes</a:t>
                      </a:r>
                      <a:endParaRPr sz="2000">
                        <a:latin typeface="Verdana"/>
                        <a:cs typeface="Verdana"/>
                      </a:endParaRPr>
                    </a:p>
                  </a:txBody>
                  <a:tcPr marL="0" marR="0" marB="0" marT="231775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500" spc="-25">
                          <a:solidFill>
                            <a:srgbClr val="F6FAFF"/>
                          </a:solidFill>
                          <a:latin typeface="Verdana"/>
                          <a:cs typeface="Verdana"/>
                        </a:rPr>
                        <a:t>No</a:t>
                      </a:r>
                      <a:endParaRPr sz="1500">
                        <a:latin typeface="Verdana"/>
                        <a:cs typeface="Verdana"/>
                      </a:endParaRPr>
                    </a:p>
                  </a:txBody>
                  <a:tcPr marL="0" marR="0" marB="0" marT="47625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500" spc="-25">
                          <a:solidFill>
                            <a:srgbClr val="F6FAFF"/>
                          </a:solidFill>
                          <a:latin typeface="Verdana"/>
                          <a:cs typeface="Verdana"/>
                        </a:rPr>
                        <a:t>No</a:t>
                      </a:r>
                      <a:endParaRPr sz="1500">
                        <a:latin typeface="Verdana"/>
                        <a:cs typeface="Verdana"/>
                      </a:endParaRPr>
                    </a:p>
                  </a:txBody>
                  <a:tcPr marL="0" marR="0" marB="0" marT="47625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500" spc="-25">
                          <a:solidFill>
                            <a:srgbClr val="F6FAFF"/>
                          </a:solidFill>
                          <a:latin typeface="Verdana"/>
                          <a:cs typeface="Verdana"/>
                        </a:rPr>
                        <a:t>No</a:t>
                      </a:r>
                      <a:endParaRPr sz="1500">
                        <a:latin typeface="Verdana"/>
                        <a:cs typeface="Verdana"/>
                      </a:endParaRPr>
                    </a:p>
                  </a:txBody>
                  <a:tcPr marL="0" marR="0" marB="0" marT="47625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3" name="object 3"/>
            <p:cNvSpPr/>
            <p:nvPr/>
          </p:nvSpPr>
          <p:spPr>
            <a:xfrm>
              <a:off x="11540002" y="0"/>
              <a:ext cx="6748145" cy="10287000"/>
            </a:xfrm>
            <a:custGeom>
              <a:avLst/>
              <a:gdLst/>
              <a:ahLst/>
              <a:cxnLst/>
              <a:rect l="l" t="t" r="r" b="b"/>
              <a:pathLst>
                <a:path w="6748145" h="10287000">
                  <a:moveTo>
                    <a:pt x="0" y="10286999"/>
                  </a:moveTo>
                  <a:lnTo>
                    <a:pt x="6747997" y="10286999"/>
                  </a:lnTo>
                  <a:lnTo>
                    <a:pt x="6747997" y="0"/>
                  </a:lnTo>
                  <a:lnTo>
                    <a:pt x="0" y="0"/>
                  </a:lnTo>
                  <a:lnTo>
                    <a:pt x="0" y="10286999"/>
                  </a:lnTo>
                  <a:close/>
                </a:path>
              </a:pathLst>
            </a:custGeom>
            <a:solidFill>
              <a:srgbClr val="041326">
                <a:alpha val="91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11540490" cy="10287000"/>
            </a:xfrm>
            <a:custGeom>
              <a:avLst/>
              <a:gdLst/>
              <a:ahLst/>
              <a:cxnLst/>
              <a:rect l="l" t="t" r="r" b="b"/>
              <a:pathLst>
                <a:path w="11540490" h="10287000">
                  <a:moveTo>
                    <a:pt x="11540002" y="10286999"/>
                  </a:moveTo>
                  <a:lnTo>
                    <a:pt x="0" y="10286999"/>
                  </a:lnTo>
                  <a:lnTo>
                    <a:pt x="0" y="0"/>
                  </a:lnTo>
                  <a:lnTo>
                    <a:pt x="11540002" y="0"/>
                  </a:lnTo>
                  <a:lnTo>
                    <a:pt x="11540002" y="10286999"/>
                  </a:lnTo>
                  <a:close/>
                </a:path>
              </a:pathLst>
            </a:custGeom>
            <a:solidFill>
              <a:srgbClr val="041326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905284" y="701114"/>
            <a:ext cx="8086090" cy="62039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50"/>
              <a:t>Business</a:t>
            </a:r>
            <a:r>
              <a:rPr dirty="0" spc="-335"/>
              <a:t> </a:t>
            </a:r>
            <a:r>
              <a:rPr dirty="0" spc="-185"/>
              <a:t>Model</a:t>
            </a:r>
            <a:r>
              <a:rPr dirty="0" spc="-315"/>
              <a:t> </a:t>
            </a:r>
            <a:r>
              <a:rPr dirty="0" spc="-265"/>
              <a:t>G</a:t>
            </a:r>
            <a:r>
              <a:rPr dirty="0" spc="-315"/>
              <a:t> </a:t>
            </a:r>
            <a:r>
              <a:rPr dirty="0" spc="-254"/>
              <a:t>Revenue</a:t>
            </a:r>
            <a:r>
              <a:rPr dirty="0" spc="-315"/>
              <a:t> </a:t>
            </a:r>
            <a:r>
              <a:rPr dirty="0" spc="-110"/>
              <a:t>Streams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05284" y="1828025"/>
            <a:ext cx="8515985" cy="31178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850">
                <a:solidFill>
                  <a:srgbClr val="B8C8D9"/>
                </a:solidFill>
                <a:latin typeface="Tahoma"/>
                <a:cs typeface="Tahoma"/>
              </a:rPr>
              <a:t>Multiple</a:t>
            </a:r>
            <a:r>
              <a:rPr dirty="0" sz="1850" spc="-15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50">
                <a:solidFill>
                  <a:srgbClr val="B8C8D9"/>
                </a:solidFill>
                <a:latin typeface="Tahoma"/>
                <a:cs typeface="Tahoma"/>
              </a:rPr>
              <a:t>B2B</a:t>
            </a:r>
            <a:r>
              <a:rPr dirty="0" sz="1850" spc="-14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50" spc="-25">
                <a:solidFill>
                  <a:srgbClr val="B8C8D9"/>
                </a:solidFill>
                <a:latin typeface="Tahoma"/>
                <a:cs typeface="Tahoma"/>
              </a:rPr>
              <a:t>revenue</a:t>
            </a:r>
            <a:r>
              <a:rPr dirty="0" sz="1850" spc="-14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50">
                <a:solidFill>
                  <a:srgbClr val="B8C8D9"/>
                </a:solidFill>
                <a:latin typeface="Tahoma"/>
                <a:cs typeface="Tahoma"/>
              </a:rPr>
              <a:t>lines</a:t>
            </a:r>
            <a:r>
              <a:rPr dirty="0" sz="1850" spc="-15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50" spc="-20">
                <a:solidFill>
                  <a:srgbClr val="B8C8D9"/>
                </a:solidFill>
                <a:latin typeface="Tahoma"/>
                <a:cs typeface="Tahoma"/>
              </a:rPr>
              <a:t>with</a:t>
            </a:r>
            <a:r>
              <a:rPr dirty="0" sz="1850" spc="-14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50" spc="-10">
                <a:solidFill>
                  <a:srgbClr val="B8C8D9"/>
                </a:solidFill>
                <a:latin typeface="Tahoma"/>
                <a:cs typeface="Tahoma"/>
              </a:rPr>
              <a:t>repeat</a:t>
            </a:r>
            <a:r>
              <a:rPr dirty="0" sz="1850" spc="-14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50" spc="-10">
                <a:solidFill>
                  <a:srgbClr val="B8C8D9"/>
                </a:solidFill>
                <a:latin typeface="Tahoma"/>
                <a:cs typeface="Tahoma"/>
              </a:rPr>
              <a:t>order</a:t>
            </a:r>
            <a:r>
              <a:rPr dirty="0" sz="1850" spc="-15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50">
                <a:solidFill>
                  <a:srgbClr val="B8C8D9"/>
                </a:solidFill>
                <a:latin typeface="Tahoma"/>
                <a:cs typeface="Tahoma"/>
              </a:rPr>
              <a:t>potential</a:t>
            </a:r>
            <a:r>
              <a:rPr dirty="0" sz="1850" spc="-14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50">
                <a:solidFill>
                  <a:srgbClr val="B8C8D9"/>
                </a:solidFill>
                <a:latin typeface="Tahoma"/>
                <a:cs typeface="Tahoma"/>
              </a:rPr>
              <a:t>and</a:t>
            </a:r>
            <a:r>
              <a:rPr dirty="0" sz="1850" spc="-14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50" spc="45">
                <a:solidFill>
                  <a:srgbClr val="B8C8D9"/>
                </a:solidFill>
                <a:latin typeface="Tahoma"/>
                <a:cs typeface="Tahoma"/>
              </a:rPr>
              <a:t>scalable</a:t>
            </a:r>
            <a:r>
              <a:rPr dirty="0" sz="1850" spc="-14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50" spc="-10">
                <a:solidFill>
                  <a:srgbClr val="B8C8D9"/>
                </a:solidFill>
                <a:latin typeface="Tahoma"/>
                <a:cs typeface="Tahoma"/>
              </a:rPr>
              <a:t>unit</a:t>
            </a:r>
            <a:r>
              <a:rPr dirty="0" sz="1850" spc="-15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50" spc="35">
                <a:solidFill>
                  <a:srgbClr val="B8C8D9"/>
                </a:solidFill>
                <a:latin typeface="Tahoma"/>
                <a:cs typeface="Tahoma"/>
              </a:rPr>
              <a:t>economics</a:t>
            </a:r>
            <a:endParaRPr sz="1850">
              <a:latin typeface="Tahoma"/>
              <a:cs typeface="Tahoma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77316" y="2749663"/>
            <a:ext cx="10582275" cy="7144384"/>
            <a:chOff x="977316" y="2749663"/>
            <a:chExt cx="10582275" cy="7144384"/>
          </a:xfrm>
        </p:grpSpPr>
        <p:sp>
          <p:nvSpPr>
            <p:cNvPr id="8" name="object 8"/>
            <p:cNvSpPr/>
            <p:nvPr/>
          </p:nvSpPr>
          <p:spPr>
            <a:xfrm>
              <a:off x="996622" y="2769032"/>
              <a:ext cx="10543540" cy="7105650"/>
            </a:xfrm>
            <a:custGeom>
              <a:avLst/>
              <a:gdLst/>
              <a:ahLst/>
              <a:cxnLst/>
              <a:rect l="l" t="t" r="r" b="b"/>
              <a:pathLst>
                <a:path w="10543540" h="7105650">
                  <a:moveTo>
                    <a:pt x="10474039" y="7105103"/>
                  </a:moveTo>
                  <a:lnTo>
                    <a:pt x="69308" y="7105103"/>
                  </a:lnTo>
                  <a:lnTo>
                    <a:pt x="43341" y="7096447"/>
                  </a:lnTo>
                  <a:lnTo>
                    <a:pt x="20779" y="7071320"/>
                  </a:lnTo>
                  <a:lnTo>
                    <a:pt x="5573" y="7034066"/>
                  </a:lnTo>
                  <a:lnTo>
                    <a:pt x="0" y="6988468"/>
                  </a:lnTo>
                  <a:lnTo>
                    <a:pt x="0" y="117185"/>
                  </a:lnTo>
                  <a:lnTo>
                    <a:pt x="5573" y="71547"/>
                  </a:lnTo>
                  <a:lnTo>
                    <a:pt x="20779" y="34301"/>
                  </a:lnTo>
                  <a:lnTo>
                    <a:pt x="70988" y="0"/>
                  </a:lnTo>
                  <a:lnTo>
                    <a:pt x="10472360" y="0"/>
                  </a:lnTo>
                  <a:lnTo>
                    <a:pt x="10499975" y="9200"/>
                  </a:lnTo>
                  <a:lnTo>
                    <a:pt x="10522541" y="34301"/>
                  </a:lnTo>
                  <a:lnTo>
                    <a:pt x="10537764" y="71547"/>
                  </a:lnTo>
                  <a:lnTo>
                    <a:pt x="10543364" y="117185"/>
                  </a:lnTo>
                  <a:lnTo>
                    <a:pt x="10543364" y="6988468"/>
                  </a:lnTo>
                  <a:lnTo>
                    <a:pt x="10537772" y="7034066"/>
                  </a:lnTo>
                  <a:lnTo>
                    <a:pt x="10522564" y="7071320"/>
                  </a:lnTo>
                  <a:lnTo>
                    <a:pt x="10500001" y="7096447"/>
                  </a:lnTo>
                  <a:lnTo>
                    <a:pt x="10474039" y="7105103"/>
                  </a:lnTo>
                  <a:close/>
                </a:path>
              </a:pathLst>
            </a:custGeom>
            <a:solidFill>
              <a:srgbClr val="051D37">
                <a:alpha val="94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996683" y="2769031"/>
              <a:ext cx="10543540" cy="7105650"/>
            </a:xfrm>
            <a:custGeom>
              <a:avLst/>
              <a:gdLst/>
              <a:ahLst/>
              <a:cxnLst/>
              <a:rect l="l" t="t" r="r" b="b"/>
              <a:pathLst>
                <a:path w="10543540" h="7105650">
                  <a:moveTo>
                    <a:pt x="0" y="117183"/>
                  </a:moveTo>
                  <a:lnTo>
                    <a:pt x="5573" y="71546"/>
                  </a:lnTo>
                  <a:lnTo>
                    <a:pt x="20778" y="34300"/>
                  </a:lnTo>
                  <a:lnTo>
                    <a:pt x="43340" y="9200"/>
                  </a:lnTo>
                  <a:lnTo>
                    <a:pt x="70986" y="0"/>
                  </a:lnTo>
                  <a:lnTo>
                    <a:pt x="10472200" y="0"/>
                  </a:lnTo>
                  <a:lnTo>
                    <a:pt x="10522360" y="34301"/>
                  </a:lnTo>
                  <a:lnTo>
                    <a:pt x="10537582" y="71546"/>
                  </a:lnTo>
                  <a:lnTo>
                    <a:pt x="10543166" y="117183"/>
                  </a:lnTo>
                  <a:lnTo>
                    <a:pt x="10543167" y="6988340"/>
                  </a:lnTo>
                  <a:lnTo>
                    <a:pt x="10537593" y="7033934"/>
                  </a:lnTo>
                  <a:lnTo>
                    <a:pt x="10522390" y="7071175"/>
                  </a:lnTo>
                  <a:lnTo>
                    <a:pt x="10499840" y="7096294"/>
                  </a:lnTo>
                  <a:lnTo>
                    <a:pt x="10472200" y="7105512"/>
                  </a:lnTo>
                  <a:lnTo>
                    <a:pt x="70987" y="7105513"/>
                  </a:lnTo>
                  <a:lnTo>
                    <a:pt x="43341" y="7096302"/>
                  </a:lnTo>
                  <a:lnTo>
                    <a:pt x="20777" y="7071182"/>
                  </a:lnTo>
                  <a:lnTo>
                    <a:pt x="5572" y="7033933"/>
                  </a:lnTo>
                  <a:lnTo>
                    <a:pt x="0" y="6988340"/>
                  </a:lnTo>
                  <a:lnTo>
                    <a:pt x="0" y="117183"/>
                  </a:lnTo>
                </a:path>
              </a:pathLst>
            </a:custGeom>
            <a:ln w="38129">
              <a:solidFill>
                <a:srgbClr val="1B4B72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/>
          <p:cNvSpPr txBox="1"/>
          <p:nvPr/>
        </p:nvSpPr>
        <p:spPr>
          <a:xfrm>
            <a:off x="1166894" y="3000280"/>
            <a:ext cx="9940925" cy="733425"/>
          </a:xfrm>
          <a:prstGeom prst="rect">
            <a:avLst/>
          </a:prstGeom>
          <a:solidFill>
            <a:srgbClr val="08213C">
              <a:alpha val="94999"/>
            </a:srgbClr>
          </a:solidFill>
          <a:ln w="38129">
            <a:solidFill>
              <a:srgbClr val="113C60"/>
            </a:solidFill>
          </a:ln>
        </p:spPr>
        <p:txBody>
          <a:bodyPr wrap="square" lIns="0" tIns="208915" rIns="0" bIns="0" rtlCol="0" vert="horz">
            <a:spAutoFit/>
          </a:bodyPr>
          <a:lstStyle/>
          <a:p>
            <a:pPr marL="311150">
              <a:lnSpc>
                <a:spcPct val="100000"/>
              </a:lnSpc>
              <a:spcBef>
                <a:spcPts val="1645"/>
              </a:spcBef>
              <a:tabLst>
                <a:tab pos="3120390" algn="l"/>
              </a:tabLst>
            </a:pPr>
            <a:r>
              <a:rPr dirty="0" baseline="3086" sz="2700" spc="-104" b="1">
                <a:solidFill>
                  <a:srgbClr val="00D5FF"/>
                </a:solidFill>
                <a:latin typeface="Tahoma"/>
                <a:cs typeface="Tahoma"/>
              </a:rPr>
              <a:t>PCB</a:t>
            </a:r>
            <a:r>
              <a:rPr dirty="0" baseline="3086" sz="2700" spc="-209" b="1">
                <a:solidFill>
                  <a:srgbClr val="00D5FF"/>
                </a:solidFill>
                <a:latin typeface="Tahoma"/>
                <a:cs typeface="Tahoma"/>
              </a:rPr>
              <a:t> </a:t>
            </a:r>
            <a:r>
              <a:rPr dirty="0" baseline="3086" sz="2700" spc="-15" b="1">
                <a:solidFill>
                  <a:srgbClr val="00D5FF"/>
                </a:solidFill>
                <a:latin typeface="Tahoma"/>
                <a:cs typeface="Tahoma"/>
              </a:rPr>
              <a:t>Manufacturing</a:t>
            </a:r>
            <a:r>
              <a:rPr dirty="0" baseline="3086" sz="2700" b="1">
                <a:solidFill>
                  <a:srgbClr val="00D5FF"/>
                </a:solidFill>
                <a:latin typeface="Tahoma"/>
                <a:cs typeface="Tahoma"/>
              </a:rPr>
              <a:t>	</a:t>
            </a:r>
            <a:r>
              <a:rPr dirty="0" sz="1800" spc="-25">
                <a:solidFill>
                  <a:srgbClr val="F6FAFF"/>
                </a:solidFill>
                <a:latin typeface="Tahoma"/>
                <a:cs typeface="Tahoma"/>
              </a:rPr>
              <a:t>Single,</a:t>
            </a:r>
            <a:r>
              <a:rPr dirty="0" sz="1800" spc="-175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1800">
                <a:solidFill>
                  <a:srgbClr val="F6FAFF"/>
                </a:solidFill>
                <a:latin typeface="Tahoma"/>
                <a:cs typeface="Tahoma"/>
              </a:rPr>
              <a:t>double</a:t>
            </a:r>
            <a:r>
              <a:rPr dirty="0" sz="1800" spc="-175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1800">
                <a:solidFill>
                  <a:srgbClr val="F6FAFF"/>
                </a:solidFill>
                <a:latin typeface="Tahoma"/>
                <a:cs typeface="Tahoma"/>
              </a:rPr>
              <a:t>and</a:t>
            </a:r>
            <a:r>
              <a:rPr dirty="0" sz="1800" spc="-175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1800">
                <a:solidFill>
                  <a:srgbClr val="F6FAFF"/>
                </a:solidFill>
                <a:latin typeface="Tahoma"/>
                <a:cs typeface="Tahoma"/>
              </a:rPr>
              <a:t>multilayer</a:t>
            </a:r>
            <a:r>
              <a:rPr dirty="0" sz="1800" spc="-175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1800" spc="70">
                <a:solidFill>
                  <a:srgbClr val="F6FAFF"/>
                </a:solidFill>
                <a:latin typeface="Tahoma"/>
                <a:cs typeface="Tahoma"/>
              </a:rPr>
              <a:t>PCB</a:t>
            </a:r>
            <a:r>
              <a:rPr dirty="0" sz="1800" spc="-170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1800" spc="-10">
                <a:solidFill>
                  <a:srgbClr val="F6FAFF"/>
                </a:solidFill>
                <a:latin typeface="Tahoma"/>
                <a:cs typeface="Tahoma"/>
              </a:rPr>
              <a:t>production</a:t>
            </a:r>
            <a:endParaRPr sz="1800">
              <a:latin typeface="Tahoma"/>
              <a:cs typeface="Tahoma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1147526" y="3914319"/>
            <a:ext cx="9979660" cy="772160"/>
            <a:chOff x="1147526" y="3914319"/>
            <a:chExt cx="9979660" cy="772160"/>
          </a:xfrm>
        </p:grpSpPr>
        <p:sp>
          <p:nvSpPr>
            <p:cNvPr id="12" name="object 12"/>
            <p:cNvSpPr/>
            <p:nvPr/>
          </p:nvSpPr>
          <p:spPr>
            <a:xfrm>
              <a:off x="1166764" y="3933691"/>
              <a:ext cx="9942195" cy="733425"/>
            </a:xfrm>
            <a:custGeom>
              <a:avLst/>
              <a:gdLst/>
              <a:ahLst/>
              <a:cxnLst/>
              <a:rect l="l" t="t" r="r" b="b"/>
              <a:pathLst>
                <a:path w="9942195" h="733425">
                  <a:moveTo>
                    <a:pt x="9942188" y="732853"/>
                  </a:moveTo>
                  <a:lnTo>
                    <a:pt x="0" y="732853"/>
                  </a:lnTo>
                  <a:lnTo>
                    <a:pt x="0" y="0"/>
                  </a:lnTo>
                  <a:lnTo>
                    <a:pt x="9942188" y="0"/>
                  </a:lnTo>
                  <a:lnTo>
                    <a:pt x="9942188" y="732853"/>
                  </a:lnTo>
                  <a:close/>
                </a:path>
              </a:pathLst>
            </a:custGeom>
            <a:solidFill>
              <a:srgbClr val="071C34">
                <a:alpha val="94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1166894" y="3933687"/>
              <a:ext cx="9940925" cy="733425"/>
            </a:xfrm>
            <a:custGeom>
              <a:avLst/>
              <a:gdLst/>
              <a:ahLst/>
              <a:cxnLst/>
              <a:rect l="l" t="t" r="r" b="b"/>
              <a:pathLst>
                <a:path w="9940925" h="733425">
                  <a:moveTo>
                    <a:pt x="0" y="0"/>
                  </a:moveTo>
                  <a:lnTo>
                    <a:pt x="9940575" y="0"/>
                  </a:lnTo>
                  <a:lnTo>
                    <a:pt x="9940575" y="732829"/>
                  </a:lnTo>
                  <a:lnTo>
                    <a:pt x="0" y="732829"/>
                  </a:lnTo>
                  <a:lnTo>
                    <a:pt x="0" y="0"/>
                  </a:lnTo>
                  <a:close/>
                </a:path>
              </a:pathLst>
            </a:custGeom>
            <a:ln w="38129">
              <a:solidFill>
                <a:srgbClr val="113C6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4" name="object 14"/>
          <p:cNvSpPr txBox="1"/>
          <p:nvPr/>
        </p:nvSpPr>
        <p:spPr>
          <a:xfrm>
            <a:off x="1478280" y="4118513"/>
            <a:ext cx="179705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 sz="1800" spc="-114" b="1">
                <a:solidFill>
                  <a:srgbClr val="00D5FF"/>
                </a:solidFill>
                <a:latin typeface="Tahoma"/>
                <a:cs typeface="Tahoma"/>
              </a:rPr>
              <a:t>Prototype </a:t>
            </a:r>
            <a:r>
              <a:rPr dirty="0" sz="1800" spc="-55" b="1">
                <a:solidFill>
                  <a:srgbClr val="00D5FF"/>
                </a:solidFill>
                <a:latin typeface="Tahoma"/>
                <a:cs typeface="Tahoma"/>
              </a:rPr>
              <a:t>Orders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287621" y="4140062"/>
            <a:ext cx="513207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 sz="1800" spc="-10">
                <a:solidFill>
                  <a:srgbClr val="F6FAFF"/>
                </a:solidFill>
                <a:latin typeface="Tahoma"/>
                <a:cs typeface="Tahoma"/>
              </a:rPr>
              <a:t>Fast-turnaround</a:t>
            </a:r>
            <a:r>
              <a:rPr dirty="0" sz="1800" spc="-165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1800">
                <a:solidFill>
                  <a:srgbClr val="F6FAFF"/>
                </a:solidFill>
                <a:latin typeface="Tahoma"/>
                <a:cs typeface="Tahoma"/>
              </a:rPr>
              <a:t>boards</a:t>
            </a:r>
            <a:r>
              <a:rPr dirty="0" sz="1800" spc="-160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1800" spc="-30">
                <a:solidFill>
                  <a:srgbClr val="F6FAFF"/>
                </a:solidFill>
                <a:latin typeface="Tahoma"/>
                <a:cs typeface="Tahoma"/>
              </a:rPr>
              <a:t>for</a:t>
            </a:r>
            <a:r>
              <a:rPr dirty="0" sz="1800" spc="-160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1800">
                <a:solidFill>
                  <a:srgbClr val="F6FAFF"/>
                </a:solidFill>
                <a:latin typeface="Tahoma"/>
                <a:cs typeface="Tahoma"/>
              </a:rPr>
              <a:t>startups</a:t>
            </a:r>
            <a:r>
              <a:rPr dirty="0" sz="1800" spc="-165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1800">
                <a:solidFill>
                  <a:srgbClr val="F6FAFF"/>
                </a:solidFill>
                <a:latin typeface="Tahoma"/>
                <a:cs typeface="Tahoma"/>
              </a:rPr>
              <a:t>and</a:t>
            </a:r>
            <a:r>
              <a:rPr dirty="0" sz="1800" spc="-160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1800">
                <a:solidFill>
                  <a:srgbClr val="F6FAFF"/>
                </a:solidFill>
                <a:latin typeface="Tahoma"/>
                <a:cs typeface="Tahoma"/>
              </a:rPr>
              <a:t>RCD</a:t>
            </a:r>
            <a:r>
              <a:rPr dirty="0" sz="1800" spc="-160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1800" spc="-10">
                <a:solidFill>
                  <a:srgbClr val="F6FAFF"/>
                </a:solidFill>
                <a:latin typeface="Tahoma"/>
                <a:cs typeface="Tahoma"/>
              </a:rPr>
              <a:t>teams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166894" y="4867107"/>
            <a:ext cx="9940925" cy="733425"/>
          </a:xfrm>
          <a:prstGeom prst="rect">
            <a:avLst/>
          </a:prstGeom>
          <a:solidFill>
            <a:srgbClr val="08213C">
              <a:alpha val="94999"/>
            </a:srgbClr>
          </a:solidFill>
          <a:ln w="38129">
            <a:solidFill>
              <a:srgbClr val="113C60"/>
            </a:solidFill>
          </a:ln>
        </p:spPr>
        <p:txBody>
          <a:bodyPr wrap="square" lIns="0" tIns="197485" rIns="0" bIns="0" rtlCol="0" vert="horz">
            <a:spAutoFit/>
          </a:bodyPr>
          <a:lstStyle/>
          <a:p>
            <a:pPr marL="311150">
              <a:lnSpc>
                <a:spcPct val="100000"/>
              </a:lnSpc>
              <a:spcBef>
                <a:spcPts val="1555"/>
              </a:spcBef>
              <a:tabLst>
                <a:tab pos="3120390" algn="l"/>
              </a:tabLst>
            </a:pPr>
            <a:r>
              <a:rPr dirty="0" sz="1800" spc="-100" b="1">
                <a:solidFill>
                  <a:srgbClr val="00D5FF"/>
                </a:solidFill>
                <a:latin typeface="Tahoma"/>
                <a:cs typeface="Tahoma"/>
              </a:rPr>
              <a:t>Design</a:t>
            </a:r>
            <a:r>
              <a:rPr dirty="0" sz="1800" spc="-125" b="1">
                <a:solidFill>
                  <a:srgbClr val="00D5FF"/>
                </a:solidFill>
                <a:latin typeface="Tahoma"/>
                <a:cs typeface="Tahoma"/>
              </a:rPr>
              <a:t> </a:t>
            </a:r>
            <a:r>
              <a:rPr dirty="0" sz="1800" spc="-10" b="1">
                <a:solidFill>
                  <a:srgbClr val="00D5FF"/>
                </a:solidFill>
                <a:latin typeface="Tahoma"/>
                <a:cs typeface="Tahoma"/>
              </a:rPr>
              <a:t>Support</a:t>
            </a:r>
            <a:r>
              <a:rPr dirty="0" sz="1800" b="1">
                <a:solidFill>
                  <a:srgbClr val="00D5FF"/>
                </a:solidFill>
                <a:latin typeface="Tahoma"/>
                <a:cs typeface="Tahoma"/>
              </a:rPr>
              <a:t>	</a:t>
            </a:r>
            <a:r>
              <a:rPr dirty="0" sz="1800" spc="-25">
                <a:solidFill>
                  <a:srgbClr val="F6FAFF"/>
                </a:solidFill>
                <a:latin typeface="Tahoma"/>
                <a:cs typeface="Tahoma"/>
              </a:rPr>
              <a:t>Layout,</a:t>
            </a:r>
            <a:r>
              <a:rPr dirty="0" sz="1800" spc="-130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1800" spc="-10">
                <a:solidFill>
                  <a:srgbClr val="F6FAFF"/>
                </a:solidFill>
                <a:latin typeface="Tahoma"/>
                <a:cs typeface="Tahoma"/>
              </a:rPr>
              <a:t>Gerber</a:t>
            </a:r>
            <a:r>
              <a:rPr dirty="0" sz="1800" spc="-130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1800" spc="-40">
                <a:solidFill>
                  <a:srgbClr val="F6FAFF"/>
                </a:solidFill>
                <a:latin typeface="Tahoma"/>
                <a:cs typeface="Tahoma"/>
              </a:rPr>
              <a:t>review,</a:t>
            </a:r>
            <a:r>
              <a:rPr dirty="0" sz="1800" spc="-130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1800">
                <a:solidFill>
                  <a:srgbClr val="F6FAFF"/>
                </a:solidFill>
                <a:latin typeface="Tahoma"/>
                <a:cs typeface="Tahoma"/>
              </a:rPr>
              <a:t>DFM</a:t>
            </a:r>
            <a:r>
              <a:rPr dirty="0" sz="1800" spc="-125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1800">
                <a:solidFill>
                  <a:srgbClr val="F6FAFF"/>
                </a:solidFill>
                <a:latin typeface="Tahoma"/>
                <a:cs typeface="Tahoma"/>
              </a:rPr>
              <a:t>and</a:t>
            </a:r>
            <a:r>
              <a:rPr dirty="0" sz="1800" spc="-130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1800">
                <a:solidFill>
                  <a:srgbClr val="F6FAFF"/>
                </a:solidFill>
                <a:latin typeface="Tahoma"/>
                <a:cs typeface="Tahoma"/>
              </a:rPr>
              <a:t>technical</a:t>
            </a:r>
            <a:r>
              <a:rPr dirty="0" sz="1800" spc="-130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1800" spc="-10">
                <a:solidFill>
                  <a:srgbClr val="F6FAFF"/>
                </a:solidFill>
                <a:latin typeface="Tahoma"/>
                <a:cs typeface="Tahoma"/>
              </a:rPr>
              <a:t>consulting</a:t>
            </a:r>
            <a:endParaRPr sz="1800">
              <a:latin typeface="Tahoma"/>
              <a:cs typeface="Tahoma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1147526" y="5781159"/>
            <a:ext cx="9979660" cy="772160"/>
            <a:chOff x="1147526" y="5781159"/>
            <a:chExt cx="9979660" cy="772160"/>
          </a:xfrm>
        </p:grpSpPr>
        <p:sp>
          <p:nvSpPr>
            <p:cNvPr id="18" name="object 18"/>
            <p:cNvSpPr/>
            <p:nvPr/>
          </p:nvSpPr>
          <p:spPr>
            <a:xfrm>
              <a:off x="1166764" y="5800524"/>
              <a:ext cx="9942195" cy="733425"/>
            </a:xfrm>
            <a:custGeom>
              <a:avLst/>
              <a:gdLst/>
              <a:ahLst/>
              <a:cxnLst/>
              <a:rect l="l" t="t" r="r" b="b"/>
              <a:pathLst>
                <a:path w="9942195" h="733425">
                  <a:moveTo>
                    <a:pt x="9942188" y="732853"/>
                  </a:moveTo>
                  <a:lnTo>
                    <a:pt x="0" y="732853"/>
                  </a:lnTo>
                  <a:lnTo>
                    <a:pt x="0" y="0"/>
                  </a:lnTo>
                  <a:lnTo>
                    <a:pt x="9942188" y="0"/>
                  </a:lnTo>
                  <a:lnTo>
                    <a:pt x="9942188" y="732853"/>
                  </a:lnTo>
                  <a:close/>
                </a:path>
              </a:pathLst>
            </a:custGeom>
            <a:solidFill>
              <a:srgbClr val="071C34">
                <a:alpha val="94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1166894" y="5800526"/>
              <a:ext cx="9940925" cy="733425"/>
            </a:xfrm>
            <a:custGeom>
              <a:avLst/>
              <a:gdLst/>
              <a:ahLst/>
              <a:cxnLst/>
              <a:rect l="l" t="t" r="r" b="b"/>
              <a:pathLst>
                <a:path w="9940925" h="733425">
                  <a:moveTo>
                    <a:pt x="0" y="0"/>
                  </a:moveTo>
                  <a:lnTo>
                    <a:pt x="9940575" y="0"/>
                  </a:lnTo>
                  <a:lnTo>
                    <a:pt x="9940575" y="732829"/>
                  </a:lnTo>
                  <a:lnTo>
                    <a:pt x="0" y="732829"/>
                  </a:lnTo>
                  <a:lnTo>
                    <a:pt x="0" y="0"/>
                  </a:lnTo>
                  <a:close/>
                </a:path>
              </a:pathLst>
            </a:custGeom>
            <a:ln w="38129">
              <a:solidFill>
                <a:srgbClr val="113C6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0" name="object 20"/>
          <p:cNvSpPr txBox="1"/>
          <p:nvPr/>
        </p:nvSpPr>
        <p:spPr>
          <a:xfrm>
            <a:off x="1478280" y="5985321"/>
            <a:ext cx="212407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 sz="1800" spc="-100" b="1">
                <a:solidFill>
                  <a:srgbClr val="00D5FF"/>
                </a:solidFill>
                <a:latin typeface="Tahoma"/>
                <a:cs typeface="Tahoma"/>
              </a:rPr>
              <a:t>Reverse</a:t>
            </a:r>
            <a:r>
              <a:rPr dirty="0" sz="1800" spc="-120" b="1">
                <a:solidFill>
                  <a:srgbClr val="00D5FF"/>
                </a:solidFill>
                <a:latin typeface="Tahoma"/>
                <a:cs typeface="Tahoma"/>
              </a:rPr>
              <a:t> </a:t>
            </a:r>
            <a:r>
              <a:rPr dirty="0" sz="1800" spc="-110" b="1">
                <a:solidFill>
                  <a:srgbClr val="00D5FF"/>
                </a:solidFill>
                <a:latin typeface="Tahoma"/>
                <a:cs typeface="Tahoma"/>
              </a:rPr>
              <a:t>Engineering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287621" y="6006353"/>
            <a:ext cx="440817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 sz="1800" spc="-10">
                <a:solidFill>
                  <a:srgbClr val="F6FAFF"/>
                </a:solidFill>
                <a:latin typeface="Tahoma"/>
                <a:cs typeface="Tahoma"/>
              </a:rPr>
              <a:t>Recreating</a:t>
            </a:r>
            <a:r>
              <a:rPr dirty="0" sz="1800" spc="-180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1800" spc="70">
                <a:solidFill>
                  <a:srgbClr val="F6FAFF"/>
                </a:solidFill>
                <a:latin typeface="Tahoma"/>
                <a:cs typeface="Tahoma"/>
              </a:rPr>
              <a:t>PCB</a:t>
            </a:r>
            <a:r>
              <a:rPr dirty="0" sz="1800" spc="-180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1800">
                <a:solidFill>
                  <a:srgbClr val="F6FAFF"/>
                </a:solidFill>
                <a:latin typeface="Tahoma"/>
                <a:cs typeface="Tahoma"/>
              </a:rPr>
              <a:t>designs</a:t>
            </a:r>
            <a:r>
              <a:rPr dirty="0" sz="1800" spc="-180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1800" spc="-25">
                <a:solidFill>
                  <a:srgbClr val="F6FAFF"/>
                </a:solidFill>
                <a:latin typeface="Tahoma"/>
                <a:cs typeface="Tahoma"/>
              </a:rPr>
              <a:t>from</a:t>
            </a:r>
            <a:r>
              <a:rPr dirty="0" sz="1800" spc="-175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1800" spc="-30">
                <a:solidFill>
                  <a:srgbClr val="F6FAFF"/>
                </a:solidFill>
                <a:latin typeface="Tahoma"/>
                <a:cs typeface="Tahoma"/>
              </a:rPr>
              <a:t>existing</a:t>
            </a:r>
            <a:r>
              <a:rPr dirty="0" sz="1800" spc="-180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1800" spc="-10">
                <a:solidFill>
                  <a:srgbClr val="F6FAFF"/>
                </a:solidFill>
                <a:latin typeface="Tahoma"/>
                <a:cs typeface="Tahoma"/>
              </a:rPr>
              <a:t>boards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166894" y="6733946"/>
            <a:ext cx="9940925" cy="733425"/>
          </a:xfrm>
          <a:prstGeom prst="rect">
            <a:avLst/>
          </a:prstGeom>
          <a:solidFill>
            <a:srgbClr val="08213C">
              <a:alpha val="94999"/>
            </a:srgbClr>
          </a:solidFill>
          <a:ln w="38129">
            <a:solidFill>
              <a:srgbClr val="113C60"/>
            </a:solidFill>
          </a:ln>
        </p:spPr>
        <p:txBody>
          <a:bodyPr wrap="square" lIns="0" tIns="197485" rIns="0" bIns="0" rtlCol="0" vert="horz">
            <a:spAutoFit/>
          </a:bodyPr>
          <a:lstStyle/>
          <a:p>
            <a:pPr marL="311150">
              <a:lnSpc>
                <a:spcPct val="100000"/>
              </a:lnSpc>
              <a:spcBef>
                <a:spcPts val="1555"/>
              </a:spcBef>
              <a:tabLst>
                <a:tab pos="3120390" algn="l"/>
              </a:tabLst>
            </a:pPr>
            <a:r>
              <a:rPr dirty="0" sz="1800" spc="-105" b="1">
                <a:solidFill>
                  <a:srgbClr val="00D5FF"/>
                </a:solidFill>
                <a:latin typeface="Tahoma"/>
                <a:cs typeface="Tahoma"/>
              </a:rPr>
              <a:t>OEM</a:t>
            </a:r>
            <a:r>
              <a:rPr dirty="0" sz="1800" spc="-140" b="1">
                <a:solidFill>
                  <a:srgbClr val="00D5FF"/>
                </a:solidFill>
                <a:latin typeface="Tahoma"/>
                <a:cs typeface="Tahoma"/>
              </a:rPr>
              <a:t> </a:t>
            </a:r>
            <a:r>
              <a:rPr dirty="0" sz="1800" spc="-10" b="1">
                <a:solidFill>
                  <a:srgbClr val="00D5FF"/>
                </a:solidFill>
                <a:latin typeface="Tahoma"/>
                <a:cs typeface="Tahoma"/>
              </a:rPr>
              <a:t>Contracts</a:t>
            </a:r>
            <a:r>
              <a:rPr dirty="0" sz="1800" b="1">
                <a:solidFill>
                  <a:srgbClr val="00D5FF"/>
                </a:solidFill>
                <a:latin typeface="Tahoma"/>
                <a:cs typeface="Tahoma"/>
              </a:rPr>
              <a:t>	</a:t>
            </a:r>
            <a:r>
              <a:rPr dirty="0" sz="1800" spc="-35">
                <a:solidFill>
                  <a:srgbClr val="F6FAFF"/>
                </a:solidFill>
                <a:latin typeface="Tahoma"/>
                <a:cs typeface="Tahoma"/>
              </a:rPr>
              <a:t>Long-term</a:t>
            </a:r>
            <a:r>
              <a:rPr dirty="0" sz="1800" spc="-85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1800" spc="-10">
                <a:solidFill>
                  <a:srgbClr val="F6FAFF"/>
                </a:solidFill>
                <a:latin typeface="Tahoma"/>
                <a:cs typeface="Tahoma"/>
              </a:rPr>
              <a:t>manufacturing</a:t>
            </a:r>
            <a:r>
              <a:rPr dirty="0" sz="1800" spc="-85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1800">
                <a:solidFill>
                  <a:srgbClr val="F6FAFF"/>
                </a:solidFill>
                <a:latin typeface="Tahoma"/>
                <a:cs typeface="Tahoma"/>
              </a:rPr>
              <a:t>contracts</a:t>
            </a:r>
            <a:r>
              <a:rPr dirty="0" sz="1800" spc="-80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1800" spc="-25">
                <a:solidFill>
                  <a:srgbClr val="F6FAFF"/>
                </a:solidFill>
                <a:latin typeface="Tahoma"/>
                <a:cs typeface="Tahoma"/>
              </a:rPr>
              <a:t>with</a:t>
            </a:r>
            <a:r>
              <a:rPr dirty="0" sz="1800" spc="-85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1800">
                <a:solidFill>
                  <a:srgbClr val="F6FAFF"/>
                </a:solidFill>
                <a:latin typeface="Tahoma"/>
                <a:cs typeface="Tahoma"/>
              </a:rPr>
              <a:t>electronics</a:t>
            </a:r>
            <a:r>
              <a:rPr dirty="0" sz="1800" spc="-85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1800" spc="-10">
                <a:solidFill>
                  <a:srgbClr val="F6FAFF"/>
                </a:solidFill>
                <a:latin typeface="Tahoma"/>
                <a:cs typeface="Tahoma"/>
              </a:rPr>
              <a:t>companies</a:t>
            </a:r>
            <a:endParaRPr sz="1800">
              <a:latin typeface="Tahoma"/>
              <a:cs typeface="Tahoma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1147526" y="7647998"/>
            <a:ext cx="9979660" cy="772160"/>
            <a:chOff x="1147526" y="7647998"/>
            <a:chExt cx="9979660" cy="772160"/>
          </a:xfrm>
        </p:grpSpPr>
        <p:sp>
          <p:nvSpPr>
            <p:cNvPr id="24" name="object 24"/>
            <p:cNvSpPr/>
            <p:nvPr/>
          </p:nvSpPr>
          <p:spPr>
            <a:xfrm>
              <a:off x="1166764" y="7667357"/>
              <a:ext cx="9942195" cy="733425"/>
            </a:xfrm>
            <a:custGeom>
              <a:avLst/>
              <a:gdLst/>
              <a:ahLst/>
              <a:cxnLst/>
              <a:rect l="l" t="t" r="r" b="b"/>
              <a:pathLst>
                <a:path w="9942195" h="733425">
                  <a:moveTo>
                    <a:pt x="9942188" y="732853"/>
                  </a:moveTo>
                  <a:lnTo>
                    <a:pt x="0" y="732853"/>
                  </a:lnTo>
                  <a:lnTo>
                    <a:pt x="0" y="0"/>
                  </a:lnTo>
                  <a:lnTo>
                    <a:pt x="9942188" y="0"/>
                  </a:lnTo>
                  <a:lnTo>
                    <a:pt x="9942188" y="732853"/>
                  </a:lnTo>
                  <a:close/>
                </a:path>
              </a:pathLst>
            </a:custGeom>
            <a:solidFill>
              <a:srgbClr val="071C34">
                <a:alpha val="94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/>
            <p:cNvSpPr/>
            <p:nvPr/>
          </p:nvSpPr>
          <p:spPr>
            <a:xfrm>
              <a:off x="1166894" y="7667365"/>
              <a:ext cx="9940925" cy="733425"/>
            </a:xfrm>
            <a:custGeom>
              <a:avLst/>
              <a:gdLst/>
              <a:ahLst/>
              <a:cxnLst/>
              <a:rect l="l" t="t" r="r" b="b"/>
              <a:pathLst>
                <a:path w="9940925" h="733425">
                  <a:moveTo>
                    <a:pt x="0" y="0"/>
                  </a:moveTo>
                  <a:lnTo>
                    <a:pt x="9940575" y="0"/>
                  </a:lnTo>
                  <a:lnTo>
                    <a:pt x="9940575" y="732829"/>
                  </a:lnTo>
                  <a:lnTo>
                    <a:pt x="0" y="732829"/>
                  </a:lnTo>
                  <a:lnTo>
                    <a:pt x="0" y="0"/>
                  </a:lnTo>
                  <a:close/>
                </a:path>
              </a:pathLst>
            </a:custGeom>
            <a:ln w="38129">
              <a:solidFill>
                <a:srgbClr val="113C6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6" name="object 26"/>
          <p:cNvSpPr txBox="1"/>
          <p:nvPr/>
        </p:nvSpPr>
        <p:spPr>
          <a:xfrm>
            <a:off x="1352443" y="7730332"/>
            <a:ext cx="1671320" cy="566420"/>
          </a:xfrm>
          <a:prstGeom prst="rect">
            <a:avLst/>
          </a:prstGeom>
        </p:spPr>
        <p:txBody>
          <a:bodyPr wrap="square" lIns="0" tIns="27939" rIns="0" bIns="0" rtlCol="0" vert="horz">
            <a:spAutoFit/>
          </a:bodyPr>
          <a:lstStyle/>
          <a:p>
            <a:pPr marR="5080">
              <a:lnSpc>
                <a:spcPts val="2100"/>
              </a:lnSpc>
              <a:spcBef>
                <a:spcPts val="219"/>
              </a:spcBef>
            </a:pPr>
            <a:r>
              <a:rPr dirty="0" sz="1800" spc="-70" b="1">
                <a:solidFill>
                  <a:srgbClr val="00D5FF"/>
                </a:solidFill>
                <a:latin typeface="Tahoma"/>
                <a:cs typeface="Tahoma"/>
              </a:rPr>
              <a:t>PCB</a:t>
            </a:r>
            <a:r>
              <a:rPr dirty="0" sz="1800" spc="-130" b="1">
                <a:solidFill>
                  <a:srgbClr val="00D5FF"/>
                </a:solidFill>
                <a:latin typeface="Tahoma"/>
                <a:cs typeface="Tahoma"/>
              </a:rPr>
              <a:t> </a:t>
            </a:r>
            <a:r>
              <a:rPr dirty="0" sz="1800" spc="-135" b="1">
                <a:solidFill>
                  <a:srgbClr val="00D5FF"/>
                </a:solidFill>
                <a:latin typeface="Tahoma"/>
                <a:cs typeface="Tahoma"/>
              </a:rPr>
              <a:t>Trading</a:t>
            </a:r>
            <a:r>
              <a:rPr dirty="0" sz="1800" spc="-125" b="1">
                <a:solidFill>
                  <a:srgbClr val="00D5FF"/>
                </a:solidFill>
                <a:latin typeface="Tahoma"/>
                <a:cs typeface="Tahoma"/>
              </a:rPr>
              <a:t> </a:t>
            </a:r>
            <a:r>
              <a:rPr dirty="0" sz="1800" spc="-50" b="1">
                <a:solidFill>
                  <a:srgbClr val="00D5FF"/>
                </a:solidFill>
                <a:latin typeface="Tahoma"/>
                <a:cs typeface="Tahoma"/>
              </a:rPr>
              <a:t>G </a:t>
            </a:r>
            <a:r>
              <a:rPr dirty="0" sz="1800" spc="-65" b="1">
                <a:solidFill>
                  <a:srgbClr val="00D5FF"/>
                </a:solidFill>
                <a:latin typeface="Tahoma"/>
                <a:cs typeface="Tahoma"/>
              </a:rPr>
              <a:t>Global</a:t>
            </a:r>
            <a:r>
              <a:rPr dirty="0" sz="1800" spc="-120" b="1">
                <a:solidFill>
                  <a:srgbClr val="00D5FF"/>
                </a:solidFill>
                <a:latin typeface="Tahoma"/>
                <a:cs typeface="Tahoma"/>
              </a:rPr>
              <a:t> </a:t>
            </a:r>
            <a:r>
              <a:rPr dirty="0" sz="1800" spc="-95" b="1">
                <a:solidFill>
                  <a:srgbClr val="00D5FF"/>
                </a:solidFill>
                <a:latin typeface="Tahoma"/>
                <a:cs typeface="Tahoma"/>
              </a:rPr>
              <a:t>Sourcing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244980" y="7774254"/>
            <a:ext cx="6732270" cy="482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dirty="0" sz="1500" spc="-45">
                <a:solidFill>
                  <a:srgbClr val="F6FAFF"/>
                </a:solidFill>
                <a:latin typeface="Tahoma"/>
                <a:cs typeface="Tahoma"/>
              </a:rPr>
              <a:t>Importing</a:t>
            </a:r>
            <a:r>
              <a:rPr dirty="0" sz="1500" spc="-130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1500">
                <a:solidFill>
                  <a:srgbClr val="F6FAFF"/>
                </a:solidFill>
                <a:latin typeface="Tahoma"/>
                <a:cs typeface="Tahoma"/>
              </a:rPr>
              <a:t>and</a:t>
            </a:r>
            <a:r>
              <a:rPr dirty="0" sz="1500" spc="-125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1500" spc="-10">
                <a:solidFill>
                  <a:srgbClr val="F6FAFF"/>
                </a:solidFill>
                <a:latin typeface="Tahoma"/>
                <a:cs typeface="Tahoma"/>
              </a:rPr>
              <a:t>supplying</a:t>
            </a:r>
            <a:r>
              <a:rPr dirty="0" sz="1500" spc="-130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1500" spc="-20">
                <a:solidFill>
                  <a:srgbClr val="F6FAFF"/>
                </a:solidFill>
                <a:latin typeface="Tahoma"/>
                <a:cs typeface="Tahoma"/>
              </a:rPr>
              <a:t>high-quality</a:t>
            </a:r>
            <a:r>
              <a:rPr dirty="0" sz="1500" spc="-125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1500" spc="55">
                <a:solidFill>
                  <a:srgbClr val="F6FAFF"/>
                </a:solidFill>
                <a:latin typeface="Tahoma"/>
                <a:cs typeface="Tahoma"/>
              </a:rPr>
              <a:t>PCBs</a:t>
            </a:r>
            <a:r>
              <a:rPr dirty="0" sz="1500" spc="-130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1500" spc="-30">
                <a:solidFill>
                  <a:srgbClr val="F6FAFF"/>
                </a:solidFill>
                <a:latin typeface="Tahoma"/>
                <a:cs typeface="Tahoma"/>
              </a:rPr>
              <a:t>through</a:t>
            </a:r>
            <a:r>
              <a:rPr dirty="0" sz="1500" spc="-125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1500">
                <a:solidFill>
                  <a:srgbClr val="F6FAFF"/>
                </a:solidFill>
                <a:latin typeface="Tahoma"/>
                <a:cs typeface="Tahoma"/>
              </a:rPr>
              <a:t>a</a:t>
            </a:r>
            <a:r>
              <a:rPr dirty="0" sz="1500" spc="-130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1500">
                <a:solidFill>
                  <a:srgbClr val="F6FAFF"/>
                </a:solidFill>
                <a:latin typeface="Tahoma"/>
                <a:cs typeface="Tahoma"/>
              </a:rPr>
              <a:t>global</a:t>
            </a:r>
            <a:r>
              <a:rPr dirty="0" sz="1500" spc="-125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1500" spc="-10">
                <a:solidFill>
                  <a:srgbClr val="F6FAFF"/>
                </a:solidFill>
                <a:latin typeface="Tahoma"/>
                <a:cs typeface="Tahoma"/>
              </a:rPr>
              <a:t>manufacturing</a:t>
            </a:r>
            <a:r>
              <a:rPr dirty="0" sz="1500" spc="-130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1500" spc="-10">
                <a:solidFill>
                  <a:srgbClr val="F6FAFF"/>
                </a:solidFill>
                <a:latin typeface="Tahoma"/>
                <a:cs typeface="Tahoma"/>
              </a:rPr>
              <a:t>partner </a:t>
            </a:r>
            <a:r>
              <a:rPr dirty="0" sz="1500" spc="-25">
                <a:solidFill>
                  <a:srgbClr val="F6FAFF"/>
                </a:solidFill>
                <a:latin typeface="Tahoma"/>
                <a:cs typeface="Tahoma"/>
              </a:rPr>
              <a:t>network</a:t>
            </a:r>
            <a:r>
              <a:rPr dirty="0" sz="1500" spc="-100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1500">
                <a:solidFill>
                  <a:srgbClr val="F6FAFF"/>
                </a:solidFill>
                <a:latin typeface="Tahoma"/>
                <a:cs typeface="Tahoma"/>
              </a:rPr>
              <a:t>while</a:t>
            </a:r>
            <a:r>
              <a:rPr dirty="0" sz="1500" spc="-95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1500">
                <a:solidFill>
                  <a:srgbClr val="F6FAFF"/>
                </a:solidFill>
                <a:latin typeface="Tahoma"/>
                <a:cs typeface="Tahoma"/>
              </a:rPr>
              <a:t>domestic</a:t>
            </a:r>
            <a:r>
              <a:rPr dirty="0" sz="1500" spc="-95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1500" spc="-10">
                <a:solidFill>
                  <a:srgbClr val="F6FAFF"/>
                </a:solidFill>
                <a:latin typeface="Tahoma"/>
                <a:cs typeface="Tahoma"/>
              </a:rPr>
              <a:t>manufacturing</a:t>
            </a:r>
            <a:r>
              <a:rPr dirty="0" sz="1500" spc="-100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1500">
                <a:solidFill>
                  <a:srgbClr val="F6FAFF"/>
                </a:solidFill>
                <a:latin typeface="Tahoma"/>
                <a:cs typeface="Tahoma"/>
              </a:rPr>
              <a:t>is</a:t>
            </a:r>
            <a:r>
              <a:rPr dirty="0" sz="1500" spc="-95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1500" spc="-20">
                <a:solidFill>
                  <a:srgbClr val="F6FAFF"/>
                </a:solidFill>
                <a:latin typeface="Tahoma"/>
                <a:cs typeface="Tahoma"/>
              </a:rPr>
              <a:t>being</a:t>
            </a:r>
            <a:r>
              <a:rPr dirty="0" sz="1500" spc="-95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1500" spc="-10">
                <a:solidFill>
                  <a:srgbClr val="F6FAFF"/>
                </a:solidFill>
                <a:latin typeface="Tahoma"/>
                <a:cs typeface="Tahoma"/>
              </a:rPr>
              <a:t>established.</a:t>
            </a:r>
            <a:endParaRPr sz="1500">
              <a:latin typeface="Tahoma"/>
              <a:cs typeface="Tahoma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1147829" y="1764606"/>
            <a:ext cx="16700500" cy="7941945"/>
            <a:chOff x="1147829" y="1764606"/>
            <a:chExt cx="16700500" cy="7941945"/>
          </a:xfrm>
        </p:grpSpPr>
        <p:pic>
          <p:nvPicPr>
            <p:cNvPr id="29" name="object 2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736354" y="1783671"/>
              <a:ext cx="6092433" cy="3858024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11736415" y="1783671"/>
              <a:ext cx="6092825" cy="3857625"/>
            </a:xfrm>
            <a:custGeom>
              <a:avLst/>
              <a:gdLst/>
              <a:ahLst/>
              <a:cxnLst/>
              <a:rect l="l" t="t" r="r" b="b"/>
              <a:pathLst>
                <a:path w="6092825" h="3857625">
                  <a:moveTo>
                    <a:pt x="39767" y="3857546"/>
                  </a:moveTo>
                  <a:lnTo>
                    <a:pt x="3133" y="3819103"/>
                  </a:lnTo>
                  <a:lnTo>
                    <a:pt x="0" y="63624"/>
                  </a:lnTo>
                  <a:lnTo>
                    <a:pt x="3170" y="38823"/>
                  </a:lnTo>
                  <a:lnTo>
                    <a:pt x="11977" y="18593"/>
                  </a:lnTo>
                  <a:lnTo>
                    <a:pt x="25041" y="4979"/>
                  </a:lnTo>
                  <a:lnTo>
                    <a:pt x="41020" y="0"/>
                  </a:lnTo>
                  <a:lnTo>
                    <a:pt x="6051286" y="0"/>
                  </a:lnTo>
                  <a:lnTo>
                    <a:pt x="6067285" y="4954"/>
                  </a:lnTo>
                  <a:lnTo>
                    <a:pt x="6080327" y="18578"/>
                  </a:lnTo>
                  <a:lnTo>
                    <a:pt x="6089146" y="38836"/>
                  </a:lnTo>
                  <a:lnTo>
                    <a:pt x="6092372" y="63624"/>
                  </a:lnTo>
                  <a:lnTo>
                    <a:pt x="6092384" y="3794323"/>
                  </a:lnTo>
                  <a:lnTo>
                    <a:pt x="6089177" y="3819106"/>
                  </a:lnTo>
                  <a:lnTo>
                    <a:pt x="6080382" y="3839370"/>
                  </a:lnTo>
                  <a:lnTo>
                    <a:pt x="6067292" y="3853036"/>
                  </a:lnTo>
                  <a:lnTo>
                    <a:pt x="6052571" y="3857538"/>
                  </a:lnTo>
                </a:path>
              </a:pathLst>
            </a:custGeom>
            <a:ln w="38129">
              <a:solidFill>
                <a:srgbClr val="1B4B72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1" name="object 3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736354" y="5829391"/>
              <a:ext cx="6092433" cy="3858005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11736414" y="5829391"/>
              <a:ext cx="6092825" cy="3857625"/>
            </a:xfrm>
            <a:custGeom>
              <a:avLst/>
              <a:gdLst/>
              <a:ahLst/>
              <a:cxnLst/>
              <a:rect l="l" t="t" r="r" b="b"/>
              <a:pathLst>
                <a:path w="6092825" h="3857625">
                  <a:moveTo>
                    <a:pt x="39822" y="3857561"/>
                  </a:moveTo>
                  <a:lnTo>
                    <a:pt x="3141" y="3819100"/>
                  </a:lnTo>
                  <a:lnTo>
                    <a:pt x="0" y="63624"/>
                  </a:lnTo>
                  <a:lnTo>
                    <a:pt x="3167" y="38821"/>
                  </a:lnTo>
                  <a:lnTo>
                    <a:pt x="11974" y="18589"/>
                  </a:lnTo>
                  <a:lnTo>
                    <a:pt x="25041" y="4976"/>
                  </a:lnTo>
                  <a:lnTo>
                    <a:pt x="41022" y="0"/>
                  </a:lnTo>
                  <a:lnTo>
                    <a:pt x="6051287" y="0"/>
                  </a:lnTo>
                  <a:lnTo>
                    <a:pt x="6067288" y="4953"/>
                  </a:lnTo>
                  <a:lnTo>
                    <a:pt x="6080331" y="18576"/>
                  </a:lnTo>
                  <a:lnTo>
                    <a:pt x="6089149" y="38836"/>
                  </a:lnTo>
                  <a:lnTo>
                    <a:pt x="6092374" y="63624"/>
                  </a:lnTo>
                  <a:lnTo>
                    <a:pt x="6092383" y="3794323"/>
                  </a:lnTo>
                  <a:lnTo>
                    <a:pt x="6089172" y="3819103"/>
                  </a:lnTo>
                  <a:lnTo>
                    <a:pt x="6080374" y="3839361"/>
                  </a:lnTo>
                  <a:lnTo>
                    <a:pt x="6067289" y="3853019"/>
                  </a:lnTo>
                  <a:lnTo>
                    <a:pt x="6052519" y="3857553"/>
                  </a:lnTo>
                </a:path>
              </a:pathLst>
            </a:custGeom>
            <a:ln w="38129">
              <a:solidFill>
                <a:srgbClr val="1B4B72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/>
            <p:cNvSpPr/>
            <p:nvPr/>
          </p:nvSpPr>
          <p:spPr>
            <a:xfrm>
              <a:off x="1166764" y="8600236"/>
              <a:ext cx="9942195" cy="733425"/>
            </a:xfrm>
            <a:custGeom>
              <a:avLst/>
              <a:gdLst/>
              <a:ahLst/>
              <a:cxnLst/>
              <a:rect l="l" t="t" r="r" b="b"/>
              <a:pathLst>
                <a:path w="9942195" h="733425">
                  <a:moveTo>
                    <a:pt x="9942188" y="732853"/>
                  </a:moveTo>
                  <a:lnTo>
                    <a:pt x="0" y="732853"/>
                  </a:lnTo>
                  <a:lnTo>
                    <a:pt x="0" y="0"/>
                  </a:lnTo>
                  <a:lnTo>
                    <a:pt x="9942188" y="0"/>
                  </a:lnTo>
                  <a:lnTo>
                    <a:pt x="9942188" y="732853"/>
                  </a:lnTo>
                  <a:close/>
                </a:path>
              </a:pathLst>
            </a:custGeom>
            <a:solidFill>
              <a:srgbClr val="071C34">
                <a:alpha val="94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/>
            <p:cNvSpPr/>
            <p:nvPr/>
          </p:nvSpPr>
          <p:spPr>
            <a:xfrm>
              <a:off x="1166894" y="8600236"/>
              <a:ext cx="9940925" cy="733425"/>
            </a:xfrm>
            <a:custGeom>
              <a:avLst/>
              <a:gdLst/>
              <a:ahLst/>
              <a:cxnLst/>
              <a:rect l="l" t="t" r="r" b="b"/>
              <a:pathLst>
                <a:path w="9940925" h="733425">
                  <a:moveTo>
                    <a:pt x="0" y="0"/>
                  </a:moveTo>
                  <a:lnTo>
                    <a:pt x="9940575" y="0"/>
                  </a:lnTo>
                  <a:lnTo>
                    <a:pt x="9940575" y="732829"/>
                  </a:lnTo>
                  <a:lnTo>
                    <a:pt x="0" y="732829"/>
                  </a:lnTo>
                  <a:lnTo>
                    <a:pt x="0" y="0"/>
                  </a:lnTo>
                  <a:close/>
                </a:path>
              </a:pathLst>
            </a:custGeom>
            <a:ln w="38129">
              <a:solidFill>
                <a:srgbClr val="113C6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5" name="object 35"/>
          <p:cNvSpPr txBox="1"/>
          <p:nvPr/>
        </p:nvSpPr>
        <p:spPr>
          <a:xfrm>
            <a:off x="1478280" y="8785062"/>
            <a:ext cx="145097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 sz="1800" spc="-125" b="1">
                <a:solidFill>
                  <a:srgbClr val="00D5FF"/>
                </a:solidFill>
                <a:latin typeface="Tahoma"/>
                <a:cs typeface="Tahoma"/>
              </a:rPr>
              <a:t>Export</a:t>
            </a:r>
            <a:r>
              <a:rPr dirty="0" sz="1800" spc="-135" b="1">
                <a:solidFill>
                  <a:srgbClr val="00D5FF"/>
                </a:solidFill>
                <a:latin typeface="Tahoma"/>
                <a:cs typeface="Tahoma"/>
              </a:rPr>
              <a:t> </a:t>
            </a:r>
            <a:r>
              <a:rPr dirty="0" sz="1800" spc="-60" b="1">
                <a:solidFill>
                  <a:srgbClr val="00D5FF"/>
                </a:solidFill>
                <a:latin typeface="Tahoma"/>
                <a:cs typeface="Tahoma"/>
              </a:rPr>
              <a:t>Orders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4287621" y="8806063"/>
            <a:ext cx="454977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 sz="1800" spc="-30">
                <a:solidFill>
                  <a:srgbClr val="F6FAFF"/>
                </a:solidFill>
                <a:latin typeface="Tahoma"/>
                <a:cs typeface="Tahoma"/>
              </a:rPr>
              <a:t>International</a:t>
            </a:r>
            <a:r>
              <a:rPr dirty="0" sz="1800" spc="-165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1800" spc="70">
                <a:solidFill>
                  <a:srgbClr val="F6FAFF"/>
                </a:solidFill>
                <a:latin typeface="Tahoma"/>
                <a:cs typeface="Tahoma"/>
              </a:rPr>
              <a:t>PCB</a:t>
            </a:r>
            <a:r>
              <a:rPr dirty="0" sz="1800" spc="-165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1800" spc="-10">
                <a:solidFill>
                  <a:srgbClr val="F6FAFF"/>
                </a:solidFill>
                <a:latin typeface="Tahoma"/>
                <a:cs typeface="Tahoma"/>
              </a:rPr>
              <a:t>manufacturing</a:t>
            </a:r>
            <a:r>
              <a:rPr dirty="0" sz="1800" spc="-165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1800" spc="-10">
                <a:solidFill>
                  <a:srgbClr val="F6FAFF"/>
                </a:solidFill>
                <a:latin typeface="Tahoma"/>
                <a:cs typeface="Tahoma"/>
              </a:rPr>
              <a:t>partnerships</a:t>
            </a:r>
            <a:endParaRPr sz="1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solidFill>
            <a:srgbClr val="04132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1075902" y="737278"/>
            <a:ext cx="8141334" cy="62039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55"/>
              <a:t>Financial</a:t>
            </a:r>
            <a:r>
              <a:rPr dirty="0" spc="-315"/>
              <a:t> </a:t>
            </a:r>
            <a:r>
              <a:rPr dirty="0" spc="-204"/>
              <a:t>Projection</a:t>
            </a:r>
            <a:r>
              <a:rPr dirty="0" spc="-310"/>
              <a:t> </a:t>
            </a:r>
            <a:r>
              <a:rPr dirty="0" spc="-265"/>
              <a:t>G</a:t>
            </a:r>
            <a:r>
              <a:rPr dirty="0" spc="-315"/>
              <a:t> </a:t>
            </a:r>
            <a:r>
              <a:rPr dirty="0" spc="-270"/>
              <a:t>Growth</a:t>
            </a:r>
            <a:r>
              <a:rPr dirty="0" spc="-310"/>
              <a:t> </a:t>
            </a:r>
            <a:r>
              <a:rPr dirty="0" spc="-10"/>
              <a:t>Goals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75902" y="1617548"/>
            <a:ext cx="8954770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65">
                <a:solidFill>
                  <a:srgbClr val="B8C8D9"/>
                </a:solidFill>
                <a:latin typeface="Tahoma"/>
                <a:cs typeface="Tahoma"/>
              </a:rPr>
              <a:t>Three-</a:t>
            </a:r>
            <a:r>
              <a:rPr dirty="0" sz="2000">
                <a:solidFill>
                  <a:srgbClr val="B8C8D9"/>
                </a:solidFill>
                <a:latin typeface="Tahoma"/>
                <a:cs typeface="Tahoma"/>
              </a:rPr>
              <a:t>phase</a:t>
            </a:r>
            <a:r>
              <a:rPr dirty="0" sz="2000" spc="-14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000">
                <a:solidFill>
                  <a:srgbClr val="B8C8D9"/>
                </a:solidFill>
                <a:latin typeface="Tahoma"/>
                <a:cs typeface="Tahoma"/>
              </a:rPr>
              <a:t>approach</a:t>
            </a:r>
            <a:r>
              <a:rPr dirty="0" sz="2000" spc="-14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000" spc="-30">
                <a:solidFill>
                  <a:srgbClr val="B8C8D9"/>
                </a:solidFill>
                <a:latin typeface="Tahoma"/>
                <a:cs typeface="Tahoma"/>
              </a:rPr>
              <a:t>from</a:t>
            </a:r>
            <a:r>
              <a:rPr dirty="0" sz="2000" spc="-14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000">
                <a:solidFill>
                  <a:srgbClr val="B8C8D9"/>
                </a:solidFill>
                <a:latin typeface="Tahoma"/>
                <a:cs typeface="Tahoma"/>
              </a:rPr>
              <a:t>domestic</a:t>
            </a:r>
            <a:r>
              <a:rPr dirty="0" sz="2000" spc="-14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000" spc="-10">
                <a:solidFill>
                  <a:srgbClr val="B8C8D9"/>
                </a:solidFill>
                <a:latin typeface="Tahoma"/>
                <a:cs typeface="Tahoma"/>
              </a:rPr>
              <a:t>traction</a:t>
            </a:r>
            <a:r>
              <a:rPr dirty="0" sz="2000" spc="-14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000" spc="-20">
                <a:solidFill>
                  <a:srgbClr val="B8C8D9"/>
                </a:solidFill>
                <a:latin typeface="Tahoma"/>
                <a:cs typeface="Tahoma"/>
              </a:rPr>
              <a:t>to</a:t>
            </a:r>
            <a:r>
              <a:rPr dirty="0" sz="2000" spc="-14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000">
                <a:solidFill>
                  <a:srgbClr val="B8C8D9"/>
                </a:solidFill>
                <a:latin typeface="Tahoma"/>
                <a:cs typeface="Tahoma"/>
              </a:rPr>
              <a:t>OEM</a:t>
            </a:r>
            <a:r>
              <a:rPr dirty="0" sz="2000" spc="-14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000">
                <a:solidFill>
                  <a:srgbClr val="B8C8D9"/>
                </a:solidFill>
                <a:latin typeface="Tahoma"/>
                <a:cs typeface="Tahoma"/>
              </a:rPr>
              <a:t>scale-up</a:t>
            </a:r>
            <a:r>
              <a:rPr dirty="0" sz="2000" spc="-14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000">
                <a:solidFill>
                  <a:srgbClr val="B8C8D9"/>
                </a:solidFill>
                <a:latin typeface="Tahoma"/>
                <a:cs typeface="Tahoma"/>
              </a:rPr>
              <a:t>and</a:t>
            </a:r>
            <a:r>
              <a:rPr dirty="0" sz="2000" spc="-14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000" spc="-40">
                <a:solidFill>
                  <a:srgbClr val="B8C8D9"/>
                </a:solidFill>
                <a:latin typeface="Tahoma"/>
                <a:cs typeface="Tahoma"/>
              </a:rPr>
              <a:t>export</a:t>
            </a:r>
            <a:r>
              <a:rPr dirty="0" sz="2000" spc="-14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000" spc="-10">
                <a:solidFill>
                  <a:srgbClr val="B8C8D9"/>
                </a:solidFill>
                <a:latin typeface="Tahoma"/>
                <a:cs typeface="Tahoma"/>
              </a:rPr>
              <a:t>growth</a:t>
            </a:r>
            <a:endParaRPr sz="2000">
              <a:latin typeface="Tahoma"/>
              <a:cs typeface="Tahoma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069537" y="2579479"/>
            <a:ext cx="4791075" cy="4587240"/>
            <a:chOff x="1069537" y="2579479"/>
            <a:chExt cx="4791075" cy="4587240"/>
          </a:xfrm>
        </p:grpSpPr>
        <p:sp>
          <p:nvSpPr>
            <p:cNvPr id="6" name="object 6"/>
            <p:cNvSpPr/>
            <p:nvPr/>
          </p:nvSpPr>
          <p:spPr>
            <a:xfrm>
              <a:off x="1088602" y="2598543"/>
              <a:ext cx="4754880" cy="4545965"/>
            </a:xfrm>
            <a:custGeom>
              <a:avLst/>
              <a:gdLst/>
              <a:ahLst/>
              <a:cxnLst/>
              <a:rect l="l" t="t" r="r" b="b"/>
              <a:pathLst>
                <a:path w="4754880" h="4545965">
                  <a:moveTo>
                    <a:pt x="4661191" y="4545577"/>
                  </a:moveTo>
                  <a:lnTo>
                    <a:pt x="93654" y="4545577"/>
                  </a:lnTo>
                  <a:lnTo>
                    <a:pt x="67538" y="4540279"/>
                  </a:lnTo>
                  <a:lnTo>
                    <a:pt x="67405" y="4540279"/>
                  </a:lnTo>
                  <a:lnTo>
                    <a:pt x="32340" y="4516627"/>
                  </a:lnTo>
                  <a:lnTo>
                    <a:pt x="8670" y="4481562"/>
                  </a:lnTo>
                  <a:lnTo>
                    <a:pt x="0" y="4438647"/>
                  </a:lnTo>
                  <a:lnTo>
                    <a:pt x="0" y="110299"/>
                  </a:lnTo>
                  <a:lnTo>
                    <a:pt x="8661" y="67347"/>
                  </a:lnTo>
                  <a:lnTo>
                    <a:pt x="32290" y="32290"/>
                  </a:lnTo>
                  <a:lnTo>
                    <a:pt x="67348" y="8662"/>
                  </a:lnTo>
                  <a:lnTo>
                    <a:pt x="110300" y="0"/>
                  </a:lnTo>
                  <a:lnTo>
                    <a:pt x="4644471" y="0"/>
                  </a:lnTo>
                  <a:lnTo>
                    <a:pt x="4687385" y="8662"/>
                  </a:lnTo>
                  <a:lnTo>
                    <a:pt x="4722450" y="32290"/>
                  </a:lnTo>
                  <a:lnTo>
                    <a:pt x="4746102" y="67347"/>
                  </a:lnTo>
                  <a:lnTo>
                    <a:pt x="4754788" y="110299"/>
                  </a:lnTo>
                  <a:lnTo>
                    <a:pt x="4754788" y="4438647"/>
                  </a:lnTo>
                  <a:lnTo>
                    <a:pt x="4746115" y="4481562"/>
                  </a:lnTo>
                  <a:lnTo>
                    <a:pt x="4722485" y="4516627"/>
                  </a:lnTo>
                  <a:lnTo>
                    <a:pt x="4687424" y="4540279"/>
                  </a:lnTo>
                  <a:lnTo>
                    <a:pt x="4661191" y="4545577"/>
                  </a:lnTo>
                  <a:close/>
                </a:path>
              </a:pathLst>
            </a:custGeom>
            <a:solidFill>
              <a:srgbClr val="071C34">
                <a:alpha val="94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1088602" y="2598544"/>
              <a:ext cx="4752975" cy="4549140"/>
            </a:xfrm>
            <a:custGeom>
              <a:avLst/>
              <a:gdLst/>
              <a:ahLst/>
              <a:cxnLst/>
              <a:rect l="l" t="t" r="r" b="b"/>
              <a:pathLst>
                <a:path w="4752975" h="4549140">
                  <a:moveTo>
                    <a:pt x="4752903" y="4447649"/>
                  </a:moveTo>
                  <a:lnTo>
                    <a:pt x="4722494" y="4516620"/>
                  </a:lnTo>
                  <a:lnTo>
                    <a:pt x="4687440" y="4540268"/>
                  </a:lnTo>
                  <a:lnTo>
                    <a:pt x="4644428" y="4548954"/>
                  </a:lnTo>
                  <a:lnTo>
                    <a:pt x="110314" y="4548956"/>
                  </a:lnTo>
                  <a:lnTo>
                    <a:pt x="67413" y="4540242"/>
                  </a:lnTo>
                  <a:lnTo>
                    <a:pt x="32275" y="4516528"/>
                  </a:lnTo>
                  <a:lnTo>
                    <a:pt x="8630" y="4481501"/>
                  </a:lnTo>
                  <a:lnTo>
                    <a:pt x="0" y="4438554"/>
                  </a:lnTo>
                  <a:lnTo>
                    <a:pt x="1" y="110288"/>
                  </a:lnTo>
                  <a:lnTo>
                    <a:pt x="8674" y="67327"/>
                  </a:lnTo>
                  <a:lnTo>
                    <a:pt x="32317" y="32270"/>
                  </a:lnTo>
                  <a:lnTo>
                    <a:pt x="67385" y="8654"/>
                  </a:lnTo>
                  <a:lnTo>
                    <a:pt x="110337" y="0"/>
                  </a:lnTo>
                  <a:lnTo>
                    <a:pt x="4644428" y="0"/>
                  </a:lnTo>
                  <a:lnTo>
                    <a:pt x="4687350" y="8637"/>
                  </a:lnTo>
                  <a:lnTo>
                    <a:pt x="4722433" y="32262"/>
                  </a:lnTo>
                  <a:lnTo>
                    <a:pt x="4746101" y="67334"/>
                  </a:lnTo>
                  <a:lnTo>
                    <a:pt x="4752901" y="101301"/>
                  </a:lnTo>
                </a:path>
              </a:pathLst>
            </a:custGeom>
            <a:ln w="38129">
              <a:solidFill>
                <a:srgbClr val="00D5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/>
          <p:cNvSpPr txBox="1"/>
          <p:nvPr/>
        </p:nvSpPr>
        <p:spPr>
          <a:xfrm>
            <a:off x="3041491" y="2986104"/>
            <a:ext cx="807720" cy="3606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200" spc="-145" b="1">
                <a:solidFill>
                  <a:srgbClr val="00D5FF"/>
                </a:solidFill>
                <a:latin typeface="Tahoma"/>
                <a:cs typeface="Tahoma"/>
              </a:rPr>
              <a:t>Year</a:t>
            </a:r>
            <a:r>
              <a:rPr dirty="0" sz="2200" spc="-170" b="1">
                <a:solidFill>
                  <a:srgbClr val="00D5FF"/>
                </a:solidFill>
                <a:latin typeface="Tahoma"/>
                <a:cs typeface="Tahoma"/>
              </a:rPr>
              <a:t> </a:t>
            </a:r>
            <a:r>
              <a:rPr dirty="0" sz="2200" spc="-150" b="1">
                <a:solidFill>
                  <a:srgbClr val="00D5FF"/>
                </a:solidFill>
                <a:latin typeface="Tahoma"/>
                <a:cs typeface="Tahoma"/>
              </a:rPr>
              <a:t>1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804098" y="3881192"/>
            <a:ext cx="3323590" cy="694055"/>
          </a:xfrm>
          <a:prstGeom prst="rect">
            <a:avLst/>
          </a:prstGeom>
        </p:spPr>
        <p:txBody>
          <a:bodyPr wrap="square" lIns="0" tIns="24765" rIns="0" bIns="0" rtlCol="0" vert="horz">
            <a:spAutoFit/>
          </a:bodyPr>
          <a:lstStyle/>
          <a:p>
            <a:pPr marL="638175" marR="5080" indent="-626110">
              <a:lnSpc>
                <a:spcPts val="2630"/>
              </a:lnSpc>
              <a:spcBef>
                <a:spcPts val="195"/>
              </a:spcBef>
            </a:pPr>
            <a:r>
              <a:rPr dirty="0" sz="2200" spc="-105" b="1">
                <a:solidFill>
                  <a:srgbClr val="F6FAFF"/>
                </a:solidFill>
                <a:latin typeface="Tahoma"/>
                <a:cs typeface="Tahoma"/>
              </a:rPr>
              <a:t>Build</a:t>
            </a:r>
            <a:r>
              <a:rPr dirty="0" sz="2200" spc="-155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2200" spc="-130" b="1">
                <a:solidFill>
                  <a:srgbClr val="F6FAFF"/>
                </a:solidFill>
                <a:latin typeface="Tahoma"/>
                <a:cs typeface="Tahoma"/>
              </a:rPr>
              <a:t>foundation</a:t>
            </a:r>
            <a:r>
              <a:rPr dirty="0" sz="2200" spc="-155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2200" spc="-130" b="1">
                <a:solidFill>
                  <a:srgbClr val="F6FAFF"/>
                </a:solidFill>
                <a:latin typeface="Tahoma"/>
                <a:cs typeface="Tahoma"/>
              </a:rPr>
              <a:t>and</a:t>
            </a:r>
            <a:r>
              <a:rPr dirty="0" sz="2200" spc="-155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2200" spc="-85" b="1">
                <a:solidFill>
                  <a:srgbClr val="F6FAFF"/>
                </a:solidFill>
                <a:latin typeface="Tahoma"/>
                <a:cs typeface="Tahoma"/>
              </a:rPr>
              <a:t>start </a:t>
            </a:r>
            <a:r>
              <a:rPr dirty="0" sz="2200" spc="-135" b="1">
                <a:solidFill>
                  <a:srgbClr val="F6FAFF"/>
                </a:solidFill>
                <a:latin typeface="Tahoma"/>
                <a:cs typeface="Tahoma"/>
              </a:rPr>
              <a:t>recurring</a:t>
            </a:r>
            <a:r>
              <a:rPr dirty="0" sz="2200" spc="-125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2200" spc="-10" b="1">
                <a:solidFill>
                  <a:srgbClr val="F6FAFF"/>
                </a:solidFill>
                <a:latin typeface="Tahoma"/>
                <a:cs typeface="Tahoma"/>
              </a:rPr>
              <a:t>orders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694146" y="5038944"/>
            <a:ext cx="3296920" cy="1027430"/>
          </a:xfrm>
          <a:prstGeom prst="rect">
            <a:avLst/>
          </a:prstGeom>
        </p:spPr>
        <p:txBody>
          <a:bodyPr wrap="square" lIns="0" tIns="24765" rIns="0" bIns="0" rtlCol="0" vert="horz">
            <a:spAutoFit/>
          </a:bodyPr>
          <a:lstStyle/>
          <a:p>
            <a:pPr algn="ctr" marL="12065" marR="5080" indent="-635">
              <a:lnSpc>
                <a:spcPts val="2630"/>
              </a:lnSpc>
              <a:spcBef>
                <a:spcPts val="195"/>
              </a:spcBef>
            </a:pPr>
            <a:r>
              <a:rPr dirty="0" sz="2200">
                <a:solidFill>
                  <a:srgbClr val="B8C8D9"/>
                </a:solidFill>
                <a:latin typeface="Tahoma"/>
                <a:cs typeface="Tahoma"/>
              </a:rPr>
              <a:t>Facility</a:t>
            </a:r>
            <a:r>
              <a:rPr dirty="0" sz="2200" spc="-16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 spc="-10">
                <a:solidFill>
                  <a:srgbClr val="B8C8D9"/>
                </a:solidFill>
                <a:latin typeface="Tahoma"/>
                <a:cs typeface="Tahoma"/>
              </a:rPr>
              <a:t>setup,</a:t>
            </a:r>
            <a:r>
              <a:rPr dirty="0" sz="2200" spc="-16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 spc="-10">
                <a:solidFill>
                  <a:srgbClr val="B8C8D9"/>
                </a:solidFill>
                <a:latin typeface="Tahoma"/>
                <a:cs typeface="Tahoma"/>
              </a:rPr>
              <a:t>prototype </a:t>
            </a:r>
            <a:r>
              <a:rPr dirty="0" sz="2200" spc="-20">
                <a:solidFill>
                  <a:srgbClr val="B8C8D9"/>
                </a:solidFill>
                <a:latin typeface="Tahoma"/>
                <a:cs typeface="Tahoma"/>
              </a:rPr>
              <a:t>orders,</a:t>
            </a:r>
            <a:r>
              <a:rPr dirty="0" sz="2200" spc="-10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>
                <a:solidFill>
                  <a:srgbClr val="B8C8D9"/>
                </a:solidFill>
                <a:latin typeface="Tahoma"/>
                <a:cs typeface="Tahoma"/>
              </a:rPr>
              <a:t>domestic</a:t>
            </a:r>
            <a:r>
              <a:rPr dirty="0" sz="2200" spc="-10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 spc="-10">
                <a:solidFill>
                  <a:srgbClr val="B8C8D9"/>
                </a:solidFill>
                <a:latin typeface="Tahoma"/>
                <a:cs typeface="Tahoma"/>
              </a:rPr>
              <a:t>customer acquisition</a:t>
            </a:r>
            <a:endParaRPr sz="2200">
              <a:latin typeface="Tahoma"/>
              <a:cs typeface="Tahoma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6628866" y="2579479"/>
            <a:ext cx="4791075" cy="4587240"/>
            <a:chOff x="6628866" y="2579479"/>
            <a:chExt cx="4791075" cy="4587240"/>
          </a:xfrm>
        </p:grpSpPr>
        <p:sp>
          <p:nvSpPr>
            <p:cNvPr id="12" name="object 12"/>
            <p:cNvSpPr/>
            <p:nvPr/>
          </p:nvSpPr>
          <p:spPr>
            <a:xfrm>
              <a:off x="6647926" y="2598543"/>
              <a:ext cx="4754880" cy="4545965"/>
            </a:xfrm>
            <a:custGeom>
              <a:avLst/>
              <a:gdLst/>
              <a:ahLst/>
              <a:cxnLst/>
              <a:rect l="l" t="t" r="r" b="b"/>
              <a:pathLst>
                <a:path w="4754880" h="4545965">
                  <a:moveTo>
                    <a:pt x="4661206" y="4545577"/>
                  </a:moveTo>
                  <a:lnTo>
                    <a:pt x="93666" y="4545577"/>
                  </a:lnTo>
                  <a:lnTo>
                    <a:pt x="67549" y="4540279"/>
                  </a:lnTo>
                  <a:lnTo>
                    <a:pt x="67416" y="4540279"/>
                  </a:lnTo>
                  <a:lnTo>
                    <a:pt x="32349" y="4516627"/>
                  </a:lnTo>
                  <a:lnTo>
                    <a:pt x="8677" y="4481562"/>
                  </a:lnTo>
                  <a:lnTo>
                    <a:pt x="0" y="4438647"/>
                  </a:lnTo>
                  <a:lnTo>
                    <a:pt x="0" y="110299"/>
                  </a:lnTo>
                  <a:lnTo>
                    <a:pt x="8668" y="67347"/>
                  </a:lnTo>
                  <a:lnTo>
                    <a:pt x="32299" y="32290"/>
                  </a:lnTo>
                  <a:lnTo>
                    <a:pt x="67359" y="8662"/>
                  </a:lnTo>
                  <a:lnTo>
                    <a:pt x="110312" y="0"/>
                  </a:lnTo>
                  <a:lnTo>
                    <a:pt x="4644486" y="0"/>
                  </a:lnTo>
                  <a:lnTo>
                    <a:pt x="4687401" y="8662"/>
                  </a:lnTo>
                  <a:lnTo>
                    <a:pt x="4722465" y="32290"/>
                  </a:lnTo>
                  <a:lnTo>
                    <a:pt x="4746117" y="67347"/>
                  </a:lnTo>
                  <a:lnTo>
                    <a:pt x="4754788" y="110299"/>
                  </a:lnTo>
                  <a:lnTo>
                    <a:pt x="4754788" y="4438647"/>
                  </a:lnTo>
                  <a:lnTo>
                    <a:pt x="4746130" y="4481562"/>
                  </a:lnTo>
                  <a:lnTo>
                    <a:pt x="4722500" y="4516627"/>
                  </a:lnTo>
                  <a:lnTo>
                    <a:pt x="4687439" y="4540279"/>
                  </a:lnTo>
                  <a:lnTo>
                    <a:pt x="4661206" y="4545577"/>
                  </a:lnTo>
                  <a:close/>
                </a:path>
              </a:pathLst>
            </a:custGeom>
            <a:solidFill>
              <a:srgbClr val="071C34">
                <a:alpha val="94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6647931" y="2598544"/>
              <a:ext cx="4752975" cy="4549140"/>
            </a:xfrm>
            <a:custGeom>
              <a:avLst/>
              <a:gdLst/>
              <a:ahLst/>
              <a:cxnLst/>
              <a:rect l="l" t="t" r="r" b="b"/>
              <a:pathLst>
                <a:path w="4752975" h="4549140">
                  <a:moveTo>
                    <a:pt x="4752895" y="4447693"/>
                  </a:moveTo>
                  <a:lnTo>
                    <a:pt x="4722497" y="4516624"/>
                  </a:lnTo>
                  <a:lnTo>
                    <a:pt x="4687443" y="4540272"/>
                  </a:lnTo>
                  <a:lnTo>
                    <a:pt x="4644428" y="4548954"/>
                  </a:lnTo>
                  <a:lnTo>
                    <a:pt x="110315" y="4548955"/>
                  </a:lnTo>
                  <a:lnTo>
                    <a:pt x="67418" y="4540240"/>
                  </a:lnTo>
                  <a:lnTo>
                    <a:pt x="32277" y="4516527"/>
                  </a:lnTo>
                  <a:lnTo>
                    <a:pt x="8630" y="4481500"/>
                  </a:lnTo>
                  <a:lnTo>
                    <a:pt x="0" y="4438554"/>
                  </a:lnTo>
                  <a:lnTo>
                    <a:pt x="1" y="110288"/>
                  </a:lnTo>
                  <a:lnTo>
                    <a:pt x="8675" y="67328"/>
                  </a:lnTo>
                  <a:lnTo>
                    <a:pt x="32318" y="32272"/>
                  </a:lnTo>
                  <a:lnTo>
                    <a:pt x="67385" y="8655"/>
                  </a:lnTo>
                  <a:lnTo>
                    <a:pt x="110337" y="0"/>
                  </a:lnTo>
                  <a:lnTo>
                    <a:pt x="4644428" y="0"/>
                  </a:lnTo>
                  <a:lnTo>
                    <a:pt x="4687353" y="8633"/>
                  </a:lnTo>
                  <a:lnTo>
                    <a:pt x="4722439" y="32258"/>
                  </a:lnTo>
                  <a:lnTo>
                    <a:pt x="4746109" y="67332"/>
                  </a:lnTo>
                  <a:lnTo>
                    <a:pt x="4752892" y="101257"/>
                  </a:lnTo>
                </a:path>
              </a:pathLst>
            </a:custGeom>
            <a:ln w="38129">
              <a:solidFill>
                <a:srgbClr val="17D89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4" name="object 14"/>
          <p:cNvSpPr txBox="1"/>
          <p:nvPr/>
        </p:nvSpPr>
        <p:spPr>
          <a:xfrm>
            <a:off x="8600823" y="2986104"/>
            <a:ext cx="807720" cy="3606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200" spc="-145" b="1">
                <a:solidFill>
                  <a:srgbClr val="00D5FF"/>
                </a:solidFill>
                <a:latin typeface="Tahoma"/>
                <a:cs typeface="Tahoma"/>
              </a:rPr>
              <a:t>Year</a:t>
            </a:r>
            <a:r>
              <a:rPr dirty="0" sz="2200" spc="-170" b="1">
                <a:solidFill>
                  <a:srgbClr val="00D5FF"/>
                </a:solidFill>
                <a:latin typeface="Tahoma"/>
                <a:cs typeface="Tahoma"/>
              </a:rPr>
              <a:t> </a:t>
            </a:r>
            <a:r>
              <a:rPr dirty="0" sz="2200" spc="-150" b="1">
                <a:solidFill>
                  <a:srgbClr val="00D5FF"/>
                </a:solidFill>
                <a:latin typeface="Tahoma"/>
                <a:cs typeface="Tahoma"/>
              </a:rPr>
              <a:t>2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648414" y="3870234"/>
            <a:ext cx="2753995" cy="3606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200" spc="-295" b="1">
                <a:solidFill>
                  <a:srgbClr val="F6FAFF"/>
                </a:solidFill>
                <a:latin typeface="Tahoma"/>
                <a:cs typeface="Tahoma"/>
              </a:rPr>
              <a:t>2x–</a:t>
            </a:r>
            <a:r>
              <a:rPr dirty="0" sz="2200" spc="-250" b="1">
                <a:solidFill>
                  <a:srgbClr val="F6FAFF"/>
                </a:solidFill>
                <a:latin typeface="Tahoma"/>
                <a:cs typeface="Tahoma"/>
              </a:rPr>
              <a:t>3x</a:t>
            </a:r>
            <a:r>
              <a:rPr dirty="0" sz="2200" spc="-165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2200" spc="-140" b="1">
                <a:solidFill>
                  <a:srgbClr val="F6FAFF"/>
                </a:solidFill>
                <a:latin typeface="Tahoma"/>
                <a:cs typeface="Tahoma"/>
              </a:rPr>
              <a:t>revenue</a:t>
            </a:r>
            <a:r>
              <a:rPr dirty="0" sz="2200" spc="-160" b="1">
                <a:solidFill>
                  <a:srgbClr val="F6FAFF"/>
                </a:solidFill>
                <a:latin typeface="Tahoma"/>
                <a:cs typeface="Tahoma"/>
              </a:rPr>
              <a:t> growth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194998" y="5210394"/>
            <a:ext cx="3660775" cy="694055"/>
          </a:xfrm>
          <a:prstGeom prst="rect">
            <a:avLst/>
          </a:prstGeom>
        </p:spPr>
        <p:txBody>
          <a:bodyPr wrap="square" lIns="0" tIns="24765" rIns="0" bIns="0" rtlCol="0" vert="horz">
            <a:spAutoFit/>
          </a:bodyPr>
          <a:lstStyle/>
          <a:p>
            <a:pPr marL="280035" marR="5080" indent="-267970">
              <a:lnSpc>
                <a:spcPts val="2630"/>
              </a:lnSpc>
              <a:spcBef>
                <a:spcPts val="195"/>
              </a:spcBef>
            </a:pPr>
            <a:r>
              <a:rPr dirty="0" sz="2200">
                <a:solidFill>
                  <a:srgbClr val="B8C8D9"/>
                </a:solidFill>
                <a:latin typeface="Tahoma"/>
                <a:cs typeface="Tahoma"/>
              </a:rPr>
              <a:t>OEM</a:t>
            </a:r>
            <a:r>
              <a:rPr dirty="0" sz="2200" spc="-18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 spc="-10">
                <a:solidFill>
                  <a:srgbClr val="B8C8D9"/>
                </a:solidFill>
                <a:latin typeface="Tahoma"/>
                <a:cs typeface="Tahoma"/>
              </a:rPr>
              <a:t>partnerships,</a:t>
            </a:r>
            <a:r>
              <a:rPr dirty="0" sz="2200" spc="-17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 spc="-10">
                <a:solidFill>
                  <a:srgbClr val="B8C8D9"/>
                </a:solidFill>
                <a:latin typeface="Tahoma"/>
                <a:cs typeface="Tahoma"/>
              </a:rPr>
              <a:t>production </a:t>
            </a:r>
            <a:r>
              <a:rPr dirty="0" sz="2200">
                <a:solidFill>
                  <a:srgbClr val="B8C8D9"/>
                </a:solidFill>
                <a:latin typeface="Tahoma"/>
                <a:cs typeface="Tahoma"/>
              </a:rPr>
              <a:t>scale-</a:t>
            </a:r>
            <a:r>
              <a:rPr dirty="0" sz="2200" spc="-20">
                <a:solidFill>
                  <a:srgbClr val="B8C8D9"/>
                </a:solidFill>
                <a:latin typeface="Tahoma"/>
                <a:cs typeface="Tahoma"/>
              </a:rPr>
              <a:t>up,</a:t>
            </a:r>
            <a:r>
              <a:rPr dirty="0" sz="2200" spc="-15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 spc="-30">
                <a:solidFill>
                  <a:srgbClr val="B8C8D9"/>
                </a:solidFill>
                <a:latin typeface="Tahoma"/>
                <a:cs typeface="Tahoma"/>
              </a:rPr>
              <a:t>wider</a:t>
            </a:r>
            <a:r>
              <a:rPr dirty="0" sz="2200" spc="-15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>
                <a:solidFill>
                  <a:srgbClr val="B8C8D9"/>
                </a:solidFill>
                <a:latin typeface="Tahoma"/>
                <a:cs typeface="Tahoma"/>
              </a:rPr>
              <a:t>B2B</a:t>
            </a:r>
            <a:r>
              <a:rPr dirty="0" sz="2200" spc="-15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 spc="-20">
                <a:solidFill>
                  <a:srgbClr val="B8C8D9"/>
                </a:solidFill>
                <a:latin typeface="Tahoma"/>
                <a:cs typeface="Tahoma"/>
              </a:rPr>
              <a:t>sales</a:t>
            </a:r>
            <a:endParaRPr sz="2200">
              <a:latin typeface="Tahoma"/>
              <a:cs typeface="Tahoma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12188174" y="2579479"/>
            <a:ext cx="4791075" cy="4587240"/>
            <a:chOff x="12188174" y="2579479"/>
            <a:chExt cx="4791075" cy="4587240"/>
          </a:xfrm>
        </p:grpSpPr>
        <p:sp>
          <p:nvSpPr>
            <p:cNvPr id="18" name="object 18"/>
            <p:cNvSpPr/>
            <p:nvPr/>
          </p:nvSpPr>
          <p:spPr>
            <a:xfrm>
              <a:off x="12207249" y="2598543"/>
              <a:ext cx="4754880" cy="4545965"/>
            </a:xfrm>
            <a:custGeom>
              <a:avLst/>
              <a:gdLst/>
              <a:ahLst/>
              <a:cxnLst/>
              <a:rect l="l" t="t" r="r" b="b"/>
              <a:pathLst>
                <a:path w="4754880" h="4545965">
                  <a:moveTo>
                    <a:pt x="4661192" y="4545577"/>
                  </a:moveTo>
                  <a:lnTo>
                    <a:pt x="93651" y="4545577"/>
                  </a:lnTo>
                  <a:lnTo>
                    <a:pt x="67535" y="4540279"/>
                  </a:lnTo>
                  <a:lnTo>
                    <a:pt x="67402" y="4540279"/>
                  </a:lnTo>
                  <a:lnTo>
                    <a:pt x="32335" y="4516627"/>
                  </a:lnTo>
                  <a:lnTo>
                    <a:pt x="8662" y="4481562"/>
                  </a:lnTo>
                  <a:lnTo>
                    <a:pt x="0" y="4438647"/>
                  </a:lnTo>
                  <a:lnTo>
                    <a:pt x="0" y="110299"/>
                  </a:lnTo>
                  <a:lnTo>
                    <a:pt x="8653" y="67347"/>
                  </a:lnTo>
                  <a:lnTo>
                    <a:pt x="32284" y="32290"/>
                  </a:lnTo>
                  <a:lnTo>
                    <a:pt x="67344" y="8662"/>
                  </a:lnTo>
                  <a:lnTo>
                    <a:pt x="110297" y="0"/>
                  </a:lnTo>
                  <a:lnTo>
                    <a:pt x="4644471" y="0"/>
                  </a:lnTo>
                  <a:lnTo>
                    <a:pt x="4687386" y="8662"/>
                  </a:lnTo>
                  <a:lnTo>
                    <a:pt x="4722451" y="32290"/>
                  </a:lnTo>
                  <a:lnTo>
                    <a:pt x="4746103" y="67347"/>
                  </a:lnTo>
                  <a:lnTo>
                    <a:pt x="4754788" y="110299"/>
                  </a:lnTo>
                  <a:lnTo>
                    <a:pt x="4754788" y="4438647"/>
                  </a:lnTo>
                  <a:lnTo>
                    <a:pt x="4746116" y="4481562"/>
                  </a:lnTo>
                  <a:lnTo>
                    <a:pt x="4722485" y="4516627"/>
                  </a:lnTo>
                  <a:lnTo>
                    <a:pt x="4687424" y="4540279"/>
                  </a:lnTo>
                  <a:lnTo>
                    <a:pt x="4661192" y="4545577"/>
                  </a:lnTo>
                  <a:close/>
                </a:path>
              </a:pathLst>
            </a:custGeom>
            <a:solidFill>
              <a:srgbClr val="071C34">
                <a:alpha val="94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12207239" y="2598544"/>
              <a:ext cx="4752975" cy="4549140"/>
            </a:xfrm>
            <a:custGeom>
              <a:avLst/>
              <a:gdLst/>
              <a:ahLst/>
              <a:cxnLst/>
              <a:rect l="l" t="t" r="r" b="b"/>
              <a:pathLst>
                <a:path w="4752975" h="4549140">
                  <a:moveTo>
                    <a:pt x="4752895" y="4447693"/>
                  </a:moveTo>
                  <a:lnTo>
                    <a:pt x="4722497" y="4516624"/>
                  </a:lnTo>
                  <a:lnTo>
                    <a:pt x="4687443" y="4540272"/>
                  </a:lnTo>
                  <a:lnTo>
                    <a:pt x="4644428" y="4548954"/>
                  </a:lnTo>
                  <a:lnTo>
                    <a:pt x="110315" y="4548955"/>
                  </a:lnTo>
                  <a:lnTo>
                    <a:pt x="67418" y="4540240"/>
                  </a:lnTo>
                  <a:lnTo>
                    <a:pt x="32277" y="4516527"/>
                  </a:lnTo>
                  <a:lnTo>
                    <a:pt x="8630" y="4481501"/>
                  </a:lnTo>
                  <a:lnTo>
                    <a:pt x="0" y="4438554"/>
                  </a:lnTo>
                  <a:lnTo>
                    <a:pt x="1" y="110288"/>
                  </a:lnTo>
                  <a:lnTo>
                    <a:pt x="8675" y="67328"/>
                  </a:lnTo>
                  <a:lnTo>
                    <a:pt x="32318" y="32272"/>
                  </a:lnTo>
                  <a:lnTo>
                    <a:pt x="67385" y="8655"/>
                  </a:lnTo>
                  <a:lnTo>
                    <a:pt x="110337" y="0"/>
                  </a:lnTo>
                  <a:lnTo>
                    <a:pt x="4644428" y="0"/>
                  </a:lnTo>
                  <a:lnTo>
                    <a:pt x="4687353" y="8633"/>
                  </a:lnTo>
                  <a:lnTo>
                    <a:pt x="4722439" y="32258"/>
                  </a:lnTo>
                  <a:lnTo>
                    <a:pt x="4746109" y="67332"/>
                  </a:lnTo>
                  <a:lnTo>
                    <a:pt x="4752892" y="101257"/>
                  </a:lnTo>
                </a:path>
              </a:pathLst>
            </a:custGeom>
            <a:ln w="38129">
              <a:solidFill>
                <a:srgbClr val="00D5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0" name="object 20"/>
          <p:cNvSpPr txBox="1"/>
          <p:nvPr/>
        </p:nvSpPr>
        <p:spPr>
          <a:xfrm>
            <a:off x="14160132" y="2986104"/>
            <a:ext cx="807720" cy="3606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200" spc="-145" b="1">
                <a:solidFill>
                  <a:srgbClr val="00D5FF"/>
                </a:solidFill>
                <a:latin typeface="Tahoma"/>
                <a:cs typeface="Tahoma"/>
              </a:rPr>
              <a:t>Year</a:t>
            </a:r>
            <a:r>
              <a:rPr dirty="0" sz="2200" spc="-170" b="1">
                <a:solidFill>
                  <a:srgbClr val="00D5FF"/>
                </a:solidFill>
                <a:latin typeface="Tahoma"/>
                <a:cs typeface="Tahoma"/>
              </a:rPr>
              <a:t> </a:t>
            </a:r>
            <a:r>
              <a:rPr dirty="0" sz="2200" spc="-150" b="1">
                <a:solidFill>
                  <a:srgbClr val="00D5FF"/>
                </a:solidFill>
                <a:latin typeface="Tahoma"/>
                <a:cs typeface="Tahoma"/>
              </a:rPr>
              <a:t>3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2719322" y="3881177"/>
            <a:ext cx="3620770" cy="694055"/>
          </a:xfrm>
          <a:prstGeom prst="rect">
            <a:avLst/>
          </a:prstGeom>
        </p:spPr>
        <p:txBody>
          <a:bodyPr wrap="square" lIns="0" tIns="24765" rIns="0" bIns="0" rtlCol="0" vert="horz">
            <a:spAutoFit/>
          </a:bodyPr>
          <a:lstStyle/>
          <a:p>
            <a:pPr marL="669925" marR="5080" indent="-657860">
              <a:lnSpc>
                <a:spcPts val="2630"/>
              </a:lnSpc>
              <a:spcBef>
                <a:spcPts val="195"/>
              </a:spcBef>
            </a:pPr>
            <a:r>
              <a:rPr dirty="0" sz="2200" spc="-105" b="1">
                <a:solidFill>
                  <a:srgbClr val="F6FAFF"/>
                </a:solidFill>
                <a:latin typeface="Tahoma"/>
                <a:cs typeface="Tahoma"/>
              </a:rPr>
              <a:t>Sustainable </a:t>
            </a:r>
            <a:r>
              <a:rPr dirty="0" sz="2200" spc="-114" b="1">
                <a:solidFill>
                  <a:srgbClr val="F6FAFF"/>
                </a:solidFill>
                <a:latin typeface="Tahoma"/>
                <a:cs typeface="Tahoma"/>
              </a:rPr>
              <a:t>profitability</a:t>
            </a:r>
            <a:r>
              <a:rPr dirty="0" sz="2200" spc="-105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2200" spc="-65" b="1">
                <a:solidFill>
                  <a:srgbClr val="F6FAFF"/>
                </a:solidFill>
                <a:latin typeface="Tahoma"/>
                <a:cs typeface="Tahoma"/>
              </a:rPr>
              <a:t>and </a:t>
            </a:r>
            <a:r>
              <a:rPr dirty="0" sz="2200" spc="-140" b="1">
                <a:solidFill>
                  <a:srgbClr val="F6FAFF"/>
                </a:solidFill>
                <a:latin typeface="Tahoma"/>
                <a:cs typeface="Tahoma"/>
              </a:rPr>
              <a:t>market</a:t>
            </a:r>
            <a:r>
              <a:rPr dirty="0" sz="2200" spc="-170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2200" spc="-10" b="1">
                <a:solidFill>
                  <a:srgbClr val="F6FAFF"/>
                </a:solidFill>
                <a:latin typeface="Tahoma"/>
                <a:cs typeface="Tahoma"/>
              </a:rPr>
              <a:t>expansion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2919916" y="5038944"/>
            <a:ext cx="3288029" cy="1027430"/>
          </a:xfrm>
          <a:prstGeom prst="rect">
            <a:avLst/>
          </a:prstGeom>
        </p:spPr>
        <p:txBody>
          <a:bodyPr wrap="square" lIns="0" tIns="24765" rIns="0" bIns="0" rtlCol="0" vert="horz">
            <a:spAutoFit/>
          </a:bodyPr>
          <a:lstStyle/>
          <a:p>
            <a:pPr algn="ctr" marL="12065" marR="5080" indent="-635">
              <a:lnSpc>
                <a:spcPts val="2630"/>
              </a:lnSpc>
              <a:spcBef>
                <a:spcPts val="195"/>
              </a:spcBef>
            </a:pPr>
            <a:r>
              <a:rPr dirty="0" sz="2200" spc="-10">
                <a:solidFill>
                  <a:srgbClr val="B8C8D9"/>
                </a:solidFill>
                <a:latin typeface="Tahoma"/>
                <a:cs typeface="Tahoma"/>
              </a:rPr>
              <a:t>Multilayer</a:t>
            </a:r>
            <a:r>
              <a:rPr dirty="0" sz="2200" spc="-204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 spc="80">
                <a:solidFill>
                  <a:srgbClr val="B8C8D9"/>
                </a:solidFill>
                <a:latin typeface="Tahoma"/>
                <a:cs typeface="Tahoma"/>
              </a:rPr>
              <a:t>PCB</a:t>
            </a:r>
            <a:r>
              <a:rPr dirty="0" sz="2200" spc="-20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 spc="-10">
                <a:solidFill>
                  <a:srgbClr val="B8C8D9"/>
                </a:solidFill>
                <a:latin typeface="Tahoma"/>
                <a:cs typeface="Tahoma"/>
              </a:rPr>
              <a:t>expansion, </a:t>
            </a:r>
            <a:r>
              <a:rPr dirty="0" sz="2200" spc="-45">
                <a:solidFill>
                  <a:srgbClr val="B8C8D9"/>
                </a:solidFill>
                <a:latin typeface="Tahoma"/>
                <a:cs typeface="Tahoma"/>
              </a:rPr>
              <a:t>export</a:t>
            </a:r>
            <a:r>
              <a:rPr dirty="0" sz="2200" spc="-15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 spc="-10">
                <a:solidFill>
                  <a:srgbClr val="B8C8D9"/>
                </a:solidFill>
                <a:latin typeface="Tahoma"/>
                <a:cs typeface="Tahoma"/>
              </a:rPr>
              <a:t>enquiries,</a:t>
            </a:r>
            <a:r>
              <a:rPr dirty="0" sz="2200" spc="-15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 spc="-40">
                <a:solidFill>
                  <a:srgbClr val="B8C8D9"/>
                </a:solidFill>
                <a:latin typeface="Tahoma"/>
                <a:cs typeface="Tahoma"/>
              </a:rPr>
              <a:t>long-</a:t>
            </a:r>
            <a:r>
              <a:rPr dirty="0" sz="2200" spc="-20">
                <a:solidFill>
                  <a:srgbClr val="B8C8D9"/>
                </a:solidFill>
                <a:latin typeface="Tahoma"/>
                <a:cs typeface="Tahoma"/>
              </a:rPr>
              <a:t>term </a:t>
            </a:r>
            <a:r>
              <a:rPr dirty="0" sz="2200" spc="-10">
                <a:solidFill>
                  <a:srgbClr val="B8C8D9"/>
                </a:solidFill>
                <a:latin typeface="Tahoma"/>
                <a:cs typeface="Tahoma"/>
              </a:rPr>
              <a:t>contracts</a:t>
            </a:r>
            <a:endParaRPr sz="2200">
              <a:latin typeface="Tahoma"/>
              <a:cs typeface="Tahoma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2551934" y="7647934"/>
            <a:ext cx="2253615" cy="867410"/>
            <a:chOff x="2551934" y="7647934"/>
            <a:chExt cx="2253615" cy="867410"/>
          </a:xfrm>
        </p:grpSpPr>
        <p:sp>
          <p:nvSpPr>
            <p:cNvPr id="24" name="object 24"/>
            <p:cNvSpPr/>
            <p:nvPr/>
          </p:nvSpPr>
          <p:spPr>
            <a:xfrm>
              <a:off x="2570905" y="7666999"/>
              <a:ext cx="2215515" cy="833755"/>
            </a:xfrm>
            <a:custGeom>
              <a:avLst/>
              <a:gdLst/>
              <a:ahLst/>
              <a:cxnLst/>
              <a:rect l="l" t="t" r="r" b="b"/>
              <a:pathLst>
                <a:path w="2215515" h="833754">
                  <a:moveTo>
                    <a:pt x="2072447" y="833201"/>
                  </a:moveTo>
                  <a:lnTo>
                    <a:pt x="142875" y="833201"/>
                  </a:lnTo>
                  <a:lnTo>
                    <a:pt x="110127" y="826725"/>
                  </a:lnTo>
                  <a:lnTo>
                    <a:pt x="53531" y="779341"/>
                  </a:lnTo>
                  <a:lnTo>
                    <a:pt x="31400" y="741383"/>
                  </a:lnTo>
                  <a:lnTo>
                    <a:pt x="14529" y="695881"/>
                  </a:lnTo>
                  <a:lnTo>
                    <a:pt x="3775" y="644309"/>
                  </a:lnTo>
                  <a:lnTo>
                    <a:pt x="0" y="588142"/>
                  </a:lnTo>
                  <a:lnTo>
                    <a:pt x="0" y="245059"/>
                  </a:lnTo>
                  <a:lnTo>
                    <a:pt x="3775" y="188892"/>
                  </a:lnTo>
                  <a:lnTo>
                    <a:pt x="14529" y="137319"/>
                  </a:lnTo>
                  <a:lnTo>
                    <a:pt x="31400" y="91817"/>
                  </a:lnTo>
                  <a:lnTo>
                    <a:pt x="53531" y="53859"/>
                  </a:lnTo>
                  <a:lnTo>
                    <a:pt x="80059" y="24920"/>
                  </a:lnTo>
                  <a:lnTo>
                    <a:pt x="142875" y="0"/>
                  </a:lnTo>
                  <a:lnTo>
                    <a:pt x="2072447" y="0"/>
                  </a:lnTo>
                  <a:lnTo>
                    <a:pt x="2135272" y="24920"/>
                  </a:lnTo>
                  <a:lnTo>
                    <a:pt x="2161804" y="53859"/>
                  </a:lnTo>
                  <a:lnTo>
                    <a:pt x="2183936" y="91817"/>
                  </a:lnTo>
                  <a:lnTo>
                    <a:pt x="2200808" y="137319"/>
                  </a:lnTo>
                  <a:lnTo>
                    <a:pt x="2211562" y="188892"/>
                  </a:lnTo>
                  <a:lnTo>
                    <a:pt x="2215338" y="245059"/>
                  </a:lnTo>
                  <a:lnTo>
                    <a:pt x="2215338" y="588142"/>
                  </a:lnTo>
                  <a:lnTo>
                    <a:pt x="2211562" y="644309"/>
                  </a:lnTo>
                  <a:lnTo>
                    <a:pt x="2200808" y="695881"/>
                  </a:lnTo>
                  <a:lnTo>
                    <a:pt x="2183936" y="741383"/>
                  </a:lnTo>
                  <a:lnTo>
                    <a:pt x="2161804" y="779341"/>
                  </a:lnTo>
                  <a:lnTo>
                    <a:pt x="2135272" y="808280"/>
                  </a:lnTo>
                  <a:lnTo>
                    <a:pt x="2072447" y="833201"/>
                  </a:lnTo>
                  <a:close/>
                </a:path>
              </a:pathLst>
            </a:custGeom>
            <a:solidFill>
              <a:srgbClr val="082A4D">
                <a:alpha val="97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/>
            <p:cNvSpPr/>
            <p:nvPr/>
          </p:nvSpPr>
          <p:spPr>
            <a:xfrm>
              <a:off x="2570999" y="7666999"/>
              <a:ext cx="2215515" cy="828675"/>
            </a:xfrm>
            <a:custGeom>
              <a:avLst/>
              <a:gdLst/>
              <a:ahLst/>
              <a:cxnLst/>
              <a:rect l="l" t="t" r="r" b="b"/>
              <a:pathLst>
                <a:path w="2215515" h="828675">
                  <a:moveTo>
                    <a:pt x="120285" y="828674"/>
                  </a:moveTo>
                  <a:lnTo>
                    <a:pt x="80054" y="808220"/>
                  </a:lnTo>
                  <a:lnTo>
                    <a:pt x="53529" y="779284"/>
                  </a:lnTo>
                  <a:lnTo>
                    <a:pt x="31401" y="741329"/>
                  </a:lnTo>
                  <a:lnTo>
                    <a:pt x="14530" y="695830"/>
                  </a:lnTo>
                  <a:lnTo>
                    <a:pt x="3777" y="644262"/>
                  </a:lnTo>
                  <a:lnTo>
                    <a:pt x="0" y="588098"/>
                  </a:lnTo>
                  <a:lnTo>
                    <a:pt x="0" y="245041"/>
                  </a:lnTo>
                  <a:lnTo>
                    <a:pt x="3773" y="188876"/>
                  </a:lnTo>
                  <a:lnTo>
                    <a:pt x="14524" y="137306"/>
                  </a:lnTo>
                  <a:lnTo>
                    <a:pt x="31394" y="91806"/>
                  </a:lnTo>
                  <a:lnTo>
                    <a:pt x="53523" y="53851"/>
                  </a:lnTo>
                  <a:lnTo>
                    <a:pt x="80052" y="24915"/>
                  </a:lnTo>
                  <a:lnTo>
                    <a:pt x="142862" y="0"/>
                  </a:lnTo>
                  <a:lnTo>
                    <a:pt x="2072241" y="0"/>
                  </a:lnTo>
                  <a:lnTo>
                    <a:pt x="2135044" y="24922"/>
                  </a:lnTo>
                  <a:lnTo>
                    <a:pt x="2161569" y="53857"/>
                  </a:lnTo>
                  <a:lnTo>
                    <a:pt x="2183697" y="91811"/>
                  </a:lnTo>
                  <a:lnTo>
                    <a:pt x="2200566" y="137309"/>
                  </a:lnTo>
                  <a:lnTo>
                    <a:pt x="2211317" y="188877"/>
                  </a:lnTo>
                  <a:lnTo>
                    <a:pt x="2215092" y="245041"/>
                  </a:lnTo>
                  <a:lnTo>
                    <a:pt x="2215091" y="588098"/>
                  </a:lnTo>
                  <a:lnTo>
                    <a:pt x="2211314" y="644260"/>
                  </a:lnTo>
                  <a:lnTo>
                    <a:pt x="2200560" y="695827"/>
                  </a:lnTo>
                  <a:lnTo>
                    <a:pt x="2183691" y="741324"/>
                  </a:lnTo>
                  <a:lnTo>
                    <a:pt x="2161566" y="779278"/>
                  </a:lnTo>
                  <a:lnTo>
                    <a:pt x="2135044" y="808215"/>
                  </a:lnTo>
                  <a:lnTo>
                    <a:pt x="2094808" y="828675"/>
                  </a:lnTo>
                </a:path>
              </a:pathLst>
            </a:custGeom>
            <a:ln w="38129">
              <a:solidFill>
                <a:srgbClr val="00D5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6" name="object 26"/>
          <p:cNvSpPr txBox="1"/>
          <p:nvPr/>
        </p:nvSpPr>
        <p:spPr>
          <a:xfrm>
            <a:off x="2896098" y="7826554"/>
            <a:ext cx="1565275" cy="3606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200" spc="-285" b="1">
                <a:solidFill>
                  <a:srgbClr val="F6FAFF"/>
                </a:solidFill>
                <a:latin typeface="Tahoma"/>
                <a:cs typeface="Tahoma"/>
              </a:rPr>
              <a:t>₹25–</a:t>
            </a:r>
            <a:r>
              <a:rPr dirty="0" sz="2200" spc="-250" b="1">
                <a:solidFill>
                  <a:srgbClr val="F6FAFF"/>
                </a:solidFill>
                <a:latin typeface="Tahoma"/>
                <a:cs typeface="Tahoma"/>
              </a:rPr>
              <a:t>40</a:t>
            </a:r>
            <a:r>
              <a:rPr dirty="0" sz="2200" spc="-170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2200" spc="-105" b="1">
                <a:solidFill>
                  <a:srgbClr val="F6FAFF"/>
                </a:solidFill>
                <a:latin typeface="Tahoma"/>
                <a:cs typeface="Tahoma"/>
              </a:rPr>
              <a:t>Lakh</a:t>
            </a:r>
            <a:endParaRPr sz="2200">
              <a:latin typeface="Tahoma"/>
              <a:cs typeface="Tahoma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7971632" y="7647934"/>
            <a:ext cx="2047875" cy="867410"/>
            <a:chOff x="7971632" y="7647934"/>
            <a:chExt cx="2047875" cy="867410"/>
          </a:xfrm>
        </p:grpSpPr>
        <p:sp>
          <p:nvSpPr>
            <p:cNvPr id="28" name="object 28"/>
            <p:cNvSpPr/>
            <p:nvPr/>
          </p:nvSpPr>
          <p:spPr>
            <a:xfrm>
              <a:off x="7990652" y="7666990"/>
              <a:ext cx="2008505" cy="833755"/>
            </a:xfrm>
            <a:custGeom>
              <a:avLst/>
              <a:gdLst/>
              <a:ahLst/>
              <a:cxnLst/>
              <a:rect l="l" t="t" r="r" b="b"/>
              <a:pathLst>
                <a:path w="2008504" h="833754">
                  <a:moveTo>
                    <a:pt x="1866518" y="833222"/>
                  </a:moveTo>
                  <a:lnTo>
                    <a:pt x="142874" y="833222"/>
                  </a:lnTo>
                  <a:lnTo>
                    <a:pt x="110132" y="826734"/>
                  </a:lnTo>
                  <a:lnTo>
                    <a:pt x="53542" y="779350"/>
                  </a:lnTo>
                  <a:lnTo>
                    <a:pt x="31414" y="741392"/>
                  </a:lnTo>
                  <a:lnTo>
                    <a:pt x="14543" y="695890"/>
                  </a:lnTo>
                  <a:lnTo>
                    <a:pt x="3789" y="644318"/>
                  </a:lnTo>
                  <a:lnTo>
                    <a:pt x="0" y="588151"/>
                  </a:lnTo>
                  <a:lnTo>
                    <a:pt x="0" y="245068"/>
                  </a:lnTo>
                  <a:lnTo>
                    <a:pt x="3789" y="188901"/>
                  </a:lnTo>
                  <a:lnTo>
                    <a:pt x="14543" y="137328"/>
                  </a:lnTo>
                  <a:lnTo>
                    <a:pt x="31414" y="91826"/>
                  </a:lnTo>
                  <a:lnTo>
                    <a:pt x="53542" y="53868"/>
                  </a:lnTo>
                  <a:lnTo>
                    <a:pt x="80068" y="24929"/>
                  </a:lnTo>
                  <a:lnTo>
                    <a:pt x="142874" y="0"/>
                  </a:lnTo>
                  <a:lnTo>
                    <a:pt x="1866518" y="0"/>
                  </a:lnTo>
                  <a:lnTo>
                    <a:pt x="1899270" y="6484"/>
                  </a:lnTo>
                  <a:lnTo>
                    <a:pt x="1955874" y="53868"/>
                  </a:lnTo>
                  <a:lnTo>
                    <a:pt x="1978006" y="91826"/>
                  </a:lnTo>
                  <a:lnTo>
                    <a:pt x="1994878" y="137328"/>
                  </a:lnTo>
                  <a:lnTo>
                    <a:pt x="2005632" y="188901"/>
                  </a:lnTo>
                  <a:lnTo>
                    <a:pt x="2008197" y="227049"/>
                  </a:lnTo>
                  <a:lnTo>
                    <a:pt x="2008197" y="606169"/>
                  </a:lnTo>
                  <a:lnTo>
                    <a:pt x="2005632" y="644318"/>
                  </a:lnTo>
                  <a:lnTo>
                    <a:pt x="1994878" y="695890"/>
                  </a:lnTo>
                  <a:lnTo>
                    <a:pt x="1978006" y="741392"/>
                  </a:lnTo>
                  <a:lnTo>
                    <a:pt x="1955874" y="779350"/>
                  </a:lnTo>
                  <a:lnTo>
                    <a:pt x="1929342" y="808289"/>
                  </a:lnTo>
                  <a:lnTo>
                    <a:pt x="1866518" y="833222"/>
                  </a:lnTo>
                  <a:close/>
                </a:path>
              </a:pathLst>
            </a:custGeom>
            <a:solidFill>
              <a:srgbClr val="082A4D">
                <a:alpha val="97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/>
            <p:cNvSpPr/>
            <p:nvPr/>
          </p:nvSpPr>
          <p:spPr>
            <a:xfrm>
              <a:off x="7990696" y="7666999"/>
              <a:ext cx="2009775" cy="828675"/>
            </a:xfrm>
            <a:custGeom>
              <a:avLst/>
              <a:gdLst/>
              <a:ahLst/>
              <a:cxnLst/>
              <a:rect l="l" t="t" r="r" b="b"/>
              <a:pathLst>
                <a:path w="2009775" h="828675">
                  <a:moveTo>
                    <a:pt x="120284" y="828676"/>
                  </a:moveTo>
                  <a:lnTo>
                    <a:pt x="80062" y="808227"/>
                  </a:lnTo>
                  <a:lnTo>
                    <a:pt x="53534" y="779290"/>
                  </a:lnTo>
                  <a:lnTo>
                    <a:pt x="31404" y="741334"/>
                  </a:lnTo>
                  <a:lnTo>
                    <a:pt x="14532" y="695833"/>
                  </a:lnTo>
                  <a:lnTo>
                    <a:pt x="3777" y="644263"/>
                  </a:lnTo>
                  <a:lnTo>
                    <a:pt x="0" y="588098"/>
                  </a:lnTo>
                  <a:lnTo>
                    <a:pt x="0" y="245040"/>
                  </a:lnTo>
                  <a:lnTo>
                    <a:pt x="3774" y="188873"/>
                  </a:lnTo>
                  <a:lnTo>
                    <a:pt x="14527" y="137302"/>
                  </a:lnTo>
                  <a:lnTo>
                    <a:pt x="31399" y="91800"/>
                  </a:lnTo>
                  <a:lnTo>
                    <a:pt x="53531" y="53844"/>
                  </a:lnTo>
                  <a:lnTo>
                    <a:pt x="80063" y="24909"/>
                  </a:lnTo>
                  <a:lnTo>
                    <a:pt x="142877" y="0"/>
                  </a:lnTo>
                  <a:lnTo>
                    <a:pt x="1866346" y="0"/>
                  </a:lnTo>
                  <a:lnTo>
                    <a:pt x="1929141" y="24930"/>
                  </a:lnTo>
                  <a:lnTo>
                    <a:pt x="1955663" y="53864"/>
                  </a:lnTo>
                  <a:lnTo>
                    <a:pt x="1977788" y="91816"/>
                  </a:lnTo>
                  <a:lnTo>
                    <a:pt x="1994656" y="137312"/>
                  </a:lnTo>
                  <a:lnTo>
                    <a:pt x="2005406" y="188878"/>
                  </a:lnTo>
                  <a:lnTo>
                    <a:pt x="2009181" y="245041"/>
                  </a:lnTo>
                  <a:lnTo>
                    <a:pt x="2009180" y="588096"/>
                  </a:lnTo>
                  <a:lnTo>
                    <a:pt x="2005403" y="644257"/>
                  </a:lnTo>
                  <a:lnTo>
                    <a:pt x="1994651" y="695822"/>
                  </a:lnTo>
                  <a:lnTo>
                    <a:pt x="1977784" y="741317"/>
                  </a:lnTo>
                  <a:lnTo>
                    <a:pt x="1955662" y="779270"/>
                  </a:lnTo>
                  <a:lnTo>
                    <a:pt x="1929145" y="808208"/>
                  </a:lnTo>
                  <a:lnTo>
                    <a:pt x="1888897" y="828676"/>
                  </a:lnTo>
                </a:path>
              </a:pathLst>
            </a:custGeom>
            <a:ln w="38129">
              <a:solidFill>
                <a:srgbClr val="17D89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0" name="object 30"/>
          <p:cNvSpPr txBox="1"/>
          <p:nvPr/>
        </p:nvSpPr>
        <p:spPr>
          <a:xfrm>
            <a:off x="8362139" y="7743922"/>
            <a:ext cx="1266825" cy="6940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2630"/>
              </a:lnSpc>
              <a:spcBef>
                <a:spcPts val="100"/>
              </a:spcBef>
            </a:pPr>
            <a:r>
              <a:rPr dirty="0" sz="2200" spc="-250" b="1">
                <a:solidFill>
                  <a:srgbClr val="F6FAFF"/>
                </a:solidFill>
                <a:latin typeface="Tahoma"/>
                <a:cs typeface="Tahoma"/>
              </a:rPr>
              <a:t>₹75</a:t>
            </a:r>
            <a:r>
              <a:rPr dirty="0" sz="2200" spc="-175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2200" spc="-170" b="1">
                <a:solidFill>
                  <a:srgbClr val="F6FAFF"/>
                </a:solidFill>
                <a:latin typeface="Tahoma"/>
                <a:cs typeface="Tahoma"/>
              </a:rPr>
              <a:t>Lakh–</a:t>
            </a:r>
            <a:endParaRPr sz="2200">
              <a:latin typeface="Tahoma"/>
              <a:cs typeface="Tahoma"/>
            </a:endParaRPr>
          </a:p>
          <a:p>
            <a:pPr marL="113664">
              <a:lnSpc>
                <a:spcPts val="2635"/>
              </a:lnSpc>
            </a:pPr>
            <a:r>
              <a:rPr dirty="0" sz="2200" spc="-210" b="1">
                <a:solidFill>
                  <a:srgbClr val="F6FAFF"/>
                </a:solidFill>
                <a:latin typeface="Tahoma"/>
                <a:cs typeface="Tahoma"/>
              </a:rPr>
              <a:t>₹1.25</a:t>
            </a:r>
            <a:r>
              <a:rPr dirty="0" sz="2200" spc="-155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2200" spc="-25" b="1">
                <a:solidFill>
                  <a:srgbClr val="F6FAFF"/>
                </a:solidFill>
                <a:latin typeface="Tahoma"/>
                <a:cs typeface="Tahoma"/>
              </a:rPr>
              <a:t>Cr</a:t>
            </a:r>
            <a:endParaRPr sz="2200">
              <a:latin typeface="Tahoma"/>
              <a:cs typeface="Tahoma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13316270" y="7604621"/>
            <a:ext cx="2458085" cy="867410"/>
            <a:chOff x="13316270" y="7604621"/>
            <a:chExt cx="2458085" cy="867410"/>
          </a:xfrm>
        </p:grpSpPr>
        <p:sp>
          <p:nvSpPr>
            <p:cNvPr id="32" name="object 32"/>
            <p:cNvSpPr/>
            <p:nvPr/>
          </p:nvSpPr>
          <p:spPr>
            <a:xfrm>
              <a:off x="13335335" y="7623687"/>
              <a:ext cx="2421890" cy="833755"/>
            </a:xfrm>
            <a:custGeom>
              <a:avLst/>
              <a:gdLst/>
              <a:ahLst/>
              <a:cxnLst/>
              <a:rect l="l" t="t" r="r" b="b"/>
              <a:pathLst>
                <a:path w="2421890" h="833754">
                  <a:moveTo>
                    <a:pt x="2278380" y="833201"/>
                  </a:moveTo>
                  <a:lnTo>
                    <a:pt x="142890" y="833201"/>
                  </a:lnTo>
                  <a:lnTo>
                    <a:pt x="110137" y="826725"/>
                  </a:lnTo>
                  <a:lnTo>
                    <a:pt x="53533" y="779341"/>
                  </a:lnTo>
                  <a:lnTo>
                    <a:pt x="31402" y="741383"/>
                  </a:lnTo>
                  <a:lnTo>
                    <a:pt x="14529" y="695881"/>
                  </a:lnTo>
                  <a:lnTo>
                    <a:pt x="3775" y="644309"/>
                  </a:lnTo>
                  <a:lnTo>
                    <a:pt x="0" y="588142"/>
                  </a:lnTo>
                  <a:lnTo>
                    <a:pt x="0" y="245059"/>
                  </a:lnTo>
                  <a:lnTo>
                    <a:pt x="3775" y="188892"/>
                  </a:lnTo>
                  <a:lnTo>
                    <a:pt x="14529" y="137319"/>
                  </a:lnTo>
                  <a:lnTo>
                    <a:pt x="31402" y="91817"/>
                  </a:lnTo>
                  <a:lnTo>
                    <a:pt x="53533" y="53859"/>
                  </a:lnTo>
                  <a:lnTo>
                    <a:pt x="80065" y="24920"/>
                  </a:lnTo>
                  <a:lnTo>
                    <a:pt x="142890" y="0"/>
                  </a:lnTo>
                  <a:lnTo>
                    <a:pt x="2278380" y="0"/>
                  </a:lnTo>
                  <a:lnTo>
                    <a:pt x="2341204" y="24920"/>
                  </a:lnTo>
                  <a:lnTo>
                    <a:pt x="2367736" y="53859"/>
                  </a:lnTo>
                  <a:lnTo>
                    <a:pt x="2389868" y="91817"/>
                  </a:lnTo>
                  <a:lnTo>
                    <a:pt x="2406740" y="137319"/>
                  </a:lnTo>
                  <a:lnTo>
                    <a:pt x="2417494" y="188892"/>
                  </a:lnTo>
                  <a:lnTo>
                    <a:pt x="2421270" y="245059"/>
                  </a:lnTo>
                  <a:lnTo>
                    <a:pt x="2421270" y="588142"/>
                  </a:lnTo>
                  <a:lnTo>
                    <a:pt x="2417494" y="644309"/>
                  </a:lnTo>
                  <a:lnTo>
                    <a:pt x="2406740" y="695881"/>
                  </a:lnTo>
                  <a:lnTo>
                    <a:pt x="2389868" y="741383"/>
                  </a:lnTo>
                  <a:lnTo>
                    <a:pt x="2367736" y="779341"/>
                  </a:lnTo>
                  <a:lnTo>
                    <a:pt x="2341204" y="808280"/>
                  </a:lnTo>
                  <a:lnTo>
                    <a:pt x="2278380" y="833201"/>
                  </a:lnTo>
                  <a:close/>
                </a:path>
              </a:pathLst>
            </a:custGeom>
            <a:solidFill>
              <a:srgbClr val="082A4D">
                <a:alpha val="97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3" name="object 3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631317" y="8232863"/>
              <a:ext cx="123437" cy="224248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13335335" y="7623686"/>
              <a:ext cx="2419350" cy="828675"/>
            </a:xfrm>
            <a:custGeom>
              <a:avLst/>
              <a:gdLst/>
              <a:ahLst/>
              <a:cxnLst/>
              <a:rect l="l" t="t" r="r" b="b"/>
              <a:pathLst>
                <a:path w="2419350" h="828675">
                  <a:moveTo>
                    <a:pt x="120368" y="828679"/>
                  </a:moveTo>
                  <a:lnTo>
                    <a:pt x="80129" y="808217"/>
                  </a:lnTo>
                  <a:lnTo>
                    <a:pt x="53606" y="779280"/>
                  </a:lnTo>
                  <a:lnTo>
                    <a:pt x="31482" y="741326"/>
                  </a:lnTo>
                  <a:lnTo>
                    <a:pt x="14616" y="695829"/>
                  </a:lnTo>
                  <a:lnTo>
                    <a:pt x="3866" y="644262"/>
                  </a:lnTo>
                  <a:lnTo>
                    <a:pt x="0" y="588100"/>
                  </a:lnTo>
                  <a:lnTo>
                    <a:pt x="0" y="245038"/>
                  </a:lnTo>
                  <a:lnTo>
                    <a:pt x="3862" y="188882"/>
                  </a:lnTo>
                  <a:lnTo>
                    <a:pt x="14608" y="137314"/>
                  </a:lnTo>
                  <a:lnTo>
                    <a:pt x="31473" y="91814"/>
                  </a:lnTo>
                  <a:lnTo>
                    <a:pt x="53598" y="53858"/>
                  </a:lnTo>
                  <a:lnTo>
                    <a:pt x="80123" y="24922"/>
                  </a:lnTo>
                  <a:lnTo>
                    <a:pt x="142931" y="1"/>
                  </a:lnTo>
                  <a:lnTo>
                    <a:pt x="2278219" y="0"/>
                  </a:lnTo>
                  <a:lnTo>
                    <a:pt x="2310964" y="6472"/>
                  </a:lnTo>
                  <a:lnTo>
                    <a:pt x="2367560" y="53851"/>
                  </a:lnTo>
                  <a:lnTo>
                    <a:pt x="2389690" y="91807"/>
                  </a:lnTo>
                  <a:lnTo>
                    <a:pt x="2406561" y="137307"/>
                  </a:lnTo>
                  <a:lnTo>
                    <a:pt x="2417313" y="188878"/>
                  </a:lnTo>
                  <a:lnTo>
                    <a:pt x="2419343" y="219185"/>
                  </a:lnTo>
                </a:path>
              </a:pathLst>
            </a:custGeom>
            <a:ln w="38129">
              <a:solidFill>
                <a:srgbClr val="17D89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5" name="object 35"/>
          <p:cNvSpPr txBox="1"/>
          <p:nvPr/>
        </p:nvSpPr>
        <p:spPr>
          <a:xfrm>
            <a:off x="14066555" y="7826554"/>
            <a:ext cx="958850" cy="3606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200" spc="-295" b="1">
                <a:solidFill>
                  <a:srgbClr val="F6FAFF"/>
                </a:solidFill>
                <a:latin typeface="Tahoma"/>
                <a:cs typeface="Tahoma"/>
              </a:rPr>
              <a:t>₹2–</a:t>
            </a:r>
            <a:r>
              <a:rPr dirty="0" sz="2200" spc="-245" b="1">
                <a:solidFill>
                  <a:srgbClr val="F6FAFF"/>
                </a:solidFill>
                <a:latin typeface="Tahoma"/>
                <a:cs typeface="Tahoma"/>
              </a:rPr>
              <a:t>3</a:t>
            </a:r>
            <a:r>
              <a:rPr dirty="0" sz="2200" spc="-195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2200" spc="-25" b="1">
                <a:solidFill>
                  <a:srgbClr val="F6FAFF"/>
                </a:solidFill>
                <a:latin typeface="Tahoma"/>
                <a:cs typeface="Tahoma"/>
              </a:rPr>
              <a:t>Cr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252617" y="7705822"/>
            <a:ext cx="1252855" cy="694055"/>
          </a:xfrm>
          <a:prstGeom prst="rect">
            <a:avLst/>
          </a:prstGeom>
        </p:spPr>
        <p:txBody>
          <a:bodyPr wrap="square" lIns="0" tIns="24765" rIns="0" bIns="0" rtlCol="0" vert="horz">
            <a:spAutoFit/>
          </a:bodyPr>
          <a:lstStyle/>
          <a:p>
            <a:pPr marL="103505" marR="5080" indent="-91440">
              <a:lnSpc>
                <a:spcPts val="2630"/>
              </a:lnSpc>
              <a:spcBef>
                <a:spcPts val="195"/>
              </a:spcBef>
            </a:pPr>
            <a:r>
              <a:rPr dirty="0" sz="2200" spc="-120" b="1">
                <a:solidFill>
                  <a:srgbClr val="FFFFFF"/>
                </a:solidFill>
                <a:latin typeface="Tahoma"/>
                <a:cs typeface="Tahoma"/>
              </a:rPr>
              <a:t>Projected </a:t>
            </a:r>
            <a:r>
              <a:rPr dirty="0" sz="2200" spc="-110" b="1">
                <a:solidFill>
                  <a:srgbClr val="FFFFFF"/>
                </a:solidFill>
                <a:latin typeface="Tahoma"/>
                <a:cs typeface="Tahoma"/>
              </a:rPr>
              <a:t>Revenue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463599" y="8779663"/>
            <a:ext cx="15480665" cy="694055"/>
          </a:xfrm>
          <a:prstGeom prst="rect">
            <a:avLst/>
          </a:prstGeom>
        </p:spPr>
        <p:txBody>
          <a:bodyPr wrap="square" lIns="0" tIns="24765" rIns="0" bIns="0" rtlCol="0" vert="horz">
            <a:spAutoFit/>
          </a:bodyPr>
          <a:lstStyle/>
          <a:p>
            <a:pPr marL="6398895" marR="5080" indent="-6386830">
              <a:lnSpc>
                <a:spcPts val="2630"/>
              </a:lnSpc>
              <a:spcBef>
                <a:spcPts val="195"/>
              </a:spcBef>
            </a:pPr>
            <a:r>
              <a:rPr dirty="0" sz="2200" spc="-105" b="1">
                <a:solidFill>
                  <a:srgbClr val="FFFFFF"/>
                </a:solidFill>
                <a:latin typeface="Tahoma"/>
                <a:cs typeface="Tahoma"/>
              </a:rPr>
              <a:t>“Projections</a:t>
            </a:r>
            <a:r>
              <a:rPr dirty="0" sz="2200" spc="-145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200" spc="-130" b="1">
                <a:solidFill>
                  <a:srgbClr val="FFFFFF"/>
                </a:solidFill>
                <a:latin typeface="Tahoma"/>
                <a:cs typeface="Tahoma"/>
              </a:rPr>
              <a:t>are</a:t>
            </a:r>
            <a:r>
              <a:rPr dirty="0" sz="2200" spc="-145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200" spc="-105" b="1">
                <a:solidFill>
                  <a:srgbClr val="FFFFFF"/>
                </a:solidFill>
                <a:latin typeface="Tahoma"/>
                <a:cs typeface="Tahoma"/>
              </a:rPr>
              <a:t>based</a:t>
            </a:r>
            <a:r>
              <a:rPr dirty="0" sz="2200" spc="-145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200" spc="-135" b="1">
                <a:solidFill>
                  <a:srgbClr val="FFFFFF"/>
                </a:solidFill>
                <a:latin typeface="Tahoma"/>
                <a:cs typeface="Tahoma"/>
              </a:rPr>
              <a:t>on</a:t>
            </a:r>
            <a:r>
              <a:rPr dirty="0" sz="2200" spc="-145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200" spc="-110" b="1">
                <a:solidFill>
                  <a:srgbClr val="FFFFFF"/>
                </a:solidFill>
                <a:latin typeface="Tahoma"/>
                <a:cs typeface="Tahoma"/>
              </a:rPr>
              <a:t>phased</a:t>
            </a:r>
            <a:r>
              <a:rPr dirty="0" sz="2200" spc="-145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200" spc="-140" b="1">
                <a:solidFill>
                  <a:srgbClr val="FFFFFF"/>
                </a:solidFill>
                <a:latin typeface="Tahoma"/>
                <a:cs typeface="Tahoma"/>
              </a:rPr>
              <a:t>manufacturing</a:t>
            </a:r>
            <a:r>
              <a:rPr dirty="0" sz="2200" spc="-145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200" spc="-110" b="1">
                <a:solidFill>
                  <a:srgbClr val="FFFFFF"/>
                </a:solidFill>
                <a:latin typeface="Tahoma"/>
                <a:cs typeface="Tahoma"/>
              </a:rPr>
              <a:t>setup,</a:t>
            </a:r>
            <a:r>
              <a:rPr dirty="0" sz="2200" spc="-145" b="1">
                <a:solidFill>
                  <a:srgbClr val="FFFFFF"/>
                </a:solidFill>
                <a:latin typeface="Tahoma"/>
                <a:cs typeface="Tahoma"/>
              </a:rPr>
              <a:t> existing </a:t>
            </a:r>
            <a:r>
              <a:rPr dirty="0" sz="2200" spc="-110" b="1">
                <a:solidFill>
                  <a:srgbClr val="FFFFFF"/>
                </a:solidFill>
                <a:latin typeface="Tahoma"/>
                <a:cs typeface="Tahoma"/>
              </a:rPr>
              <a:t>customer</a:t>
            </a:r>
            <a:r>
              <a:rPr dirty="0" sz="2200" spc="-145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200" spc="-100" b="1">
                <a:solidFill>
                  <a:srgbClr val="FFFFFF"/>
                </a:solidFill>
                <a:latin typeface="Tahoma"/>
                <a:cs typeface="Tahoma"/>
              </a:rPr>
              <a:t>pipeline,</a:t>
            </a:r>
            <a:r>
              <a:rPr dirty="0" sz="2200" spc="-14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200" spc="-80" b="1">
                <a:solidFill>
                  <a:srgbClr val="FFFFFF"/>
                </a:solidFill>
                <a:latin typeface="Tahoma"/>
                <a:cs typeface="Tahoma"/>
              </a:rPr>
              <a:t>PCB</a:t>
            </a:r>
            <a:r>
              <a:rPr dirty="0" sz="2200" spc="-145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200" spc="-160" b="1">
                <a:solidFill>
                  <a:srgbClr val="FFFFFF"/>
                </a:solidFill>
                <a:latin typeface="Tahoma"/>
                <a:cs typeface="Tahoma"/>
              </a:rPr>
              <a:t>trading</a:t>
            </a:r>
            <a:r>
              <a:rPr dirty="0" sz="2200" spc="-145" b="1">
                <a:solidFill>
                  <a:srgbClr val="FFFFFF"/>
                </a:solidFill>
                <a:latin typeface="Tahoma"/>
                <a:cs typeface="Tahoma"/>
              </a:rPr>
              <a:t> revenue </a:t>
            </a:r>
            <a:r>
              <a:rPr dirty="0" sz="2200" spc="-130" b="1">
                <a:solidFill>
                  <a:srgbClr val="FFFFFF"/>
                </a:solidFill>
                <a:latin typeface="Tahoma"/>
                <a:cs typeface="Tahoma"/>
              </a:rPr>
              <a:t>and</a:t>
            </a:r>
            <a:r>
              <a:rPr dirty="0" sz="2200" spc="-145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200" spc="-110" b="1">
                <a:solidFill>
                  <a:srgbClr val="FFFFFF"/>
                </a:solidFill>
                <a:latin typeface="Tahoma"/>
                <a:cs typeface="Tahoma"/>
              </a:rPr>
              <a:t>planned</a:t>
            </a:r>
            <a:r>
              <a:rPr dirty="0" sz="2200" spc="-145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200" spc="-25" b="1">
                <a:solidFill>
                  <a:srgbClr val="FFFFFF"/>
                </a:solidFill>
                <a:latin typeface="Tahoma"/>
                <a:cs typeface="Tahoma"/>
              </a:rPr>
              <a:t>OEM </a:t>
            </a:r>
            <a:r>
              <a:rPr dirty="0" sz="2200" spc="-95" b="1">
                <a:solidFill>
                  <a:srgbClr val="FFFFFF"/>
                </a:solidFill>
                <a:latin typeface="Tahoma"/>
                <a:cs typeface="Tahoma"/>
              </a:rPr>
              <a:t>acquisition</a:t>
            </a:r>
            <a:r>
              <a:rPr dirty="0" sz="2200" spc="-13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200" spc="-60" b="1">
                <a:solidFill>
                  <a:srgbClr val="FFFFFF"/>
                </a:solidFill>
                <a:latin typeface="Tahoma"/>
                <a:cs typeface="Tahoma"/>
              </a:rPr>
              <a:t>strategy.”</a:t>
            </a:r>
            <a:endParaRPr sz="2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solidFill>
            <a:srgbClr val="04132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1359975" y="603928"/>
            <a:ext cx="6798309" cy="62039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90"/>
              <a:t>Company</a:t>
            </a:r>
            <a:r>
              <a:rPr dirty="0" spc="-320"/>
              <a:t> </a:t>
            </a:r>
            <a:r>
              <a:rPr dirty="0" spc="-204"/>
              <a:t>Timeline</a:t>
            </a:r>
            <a:r>
              <a:rPr dirty="0" spc="-315"/>
              <a:t> </a:t>
            </a:r>
            <a:r>
              <a:rPr dirty="0" spc="-745"/>
              <a:t>/</a:t>
            </a:r>
            <a:r>
              <a:rPr dirty="0" spc="-315"/>
              <a:t> </a:t>
            </a:r>
            <a:r>
              <a:rPr dirty="0" spc="-180"/>
              <a:t>Roadmap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359975" y="1538179"/>
            <a:ext cx="7035800" cy="31178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850">
                <a:solidFill>
                  <a:srgbClr val="B8C8D9"/>
                </a:solidFill>
                <a:latin typeface="Tahoma"/>
                <a:cs typeface="Tahoma"/>
              </a:rPr>
              <a:t>Focus</a:t>
            </a:r>
            <a:r>
              <a:rPr dirty="0" sz="1850" spc="-8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50">
                <a:solidFill>
                  <a:srgbClr val="B8C8D9"/>
                </a:solidFill>
                <a:latin typeface="Tahoma"/>
                <a:cs typeface="Tahoma"/>
              </a:rPr>
              <a:t>on</a:t>
            </a:r>
            <a:r>
              <a:rPr dirty="0" sz="1850" spc="-8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50" spc="-10">
                <a:solidFill>
                  <a:srgbClr val="B8C8D9"/>
                </a:solidFill>
                <a:latin typeface="Tahoma"/>
                <a:cs typeface="Tahoma"/>
              </a:rPr>
              <a:t>foundation,</a:t>
            </a:r>
            <a:r>
              <a:rPr dirty="0" sz="1850" spc="-8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50">
                <a:solidFill>
                  <a:srgbClr val="B8C8D9"/>
                </a:solidFill>
                <a:latin typeface="Tahoma"/>
                <a:cs typeface="Tahoma"/>
              </a:rPr>
              <a:t>operational</a:t>
            </a:r>
            <a:r>
              <a:rPr dirty="0" sz="1850" spc="-8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50">
                <a:solidFill>
                  <a:srgbClr val="B8C8D9"/>
                </a:solidFill>
                <a:latin typeface="Tahoma"/>
                <a:cs typeface="Tahoma"/>
              </a:rPr>
              <a:t>scale-up</a:t>
            </a:r>
            <a:r>
              <a:rPr dirty="0" sz="1850" spc="-8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50">
                <a:solidFill>
                  <a:srgbClr val="B8C8D9"/>
                </a:solidFill>
                <a:latin typeface="Tahoma"/>
                <a:cs typeface="Tahoma"/>
              </a:rPr>
              <a:t>and</a:t>
            </a:r>
            <a:r>
              <a:rPr dirty="0" sz="1850" spc="-8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50" spc="-30">
                <a:solidFill>
                  <a:srgbClr val="B8C8D9"/>
                </a:solidFill>
                <a:latin typeface="Tahoma"/>
                <a:cs typeface="Tahoma"/>
              </a:rPr>
              <a:t>export-</a:t>
            </a:r>
            <a:r>
              <a:rPr dirty="0" sz="1850">
                <a:solidFill>
                  <a:srgbClr val="B8C8D9"/>
                </a:solidFill>
                <a:latin typeface="Tahoma"/>
                <a:cs typeface="Tahoma"/>
              </a:rPr>
              <a:t>led</a:t>
            </a:r>
            <a:r>
              <a:rPr dirty="0" sz="1850" spc="-8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50" spc="-10">
                <a:solidFill>
                  <a:srgbClr val="B8C8D9"/>
                </a:solidFill>
                <a:latin typeface="Tahoma"/>
                <a:cs typeface="Tahoma"/>
              </a:rPr>
              <a:t>expansion</a:t>
            </a:r>
            <a:endParaRPr sz="185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165641" y="9038228"/>
            <a:ext cx="9731375" cy="5365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350" spc="-40" i="1">
                <a:solidFill>
                  <a:srgbClr val="00D5FF"/>
                </a:solidFill>
                <a:latin typeface="Trebuchet MS"/>
                <a:cs typeface="Trebuchet MS"/>
              </a:rPr>
              <a:t>Sustainable</a:t>
            </a:r>
            <a:r>
              <a:rPr dirty="0" sz="3350" spc="-254" i="1">
                <a:solidFill>
                  <a:srgbClr val="00D5FF"/>
                </a:solidFill>
                <a:latin typeface="Trebuchet MS"/>
                <a:cs typeface="Trebuchet MS"/>
              </a:rPr>
              <a:t> </a:t>
            </a:r>
            <a:r>
              <a:rPr dirty="0" sz="3350" spc="-145" i="1">
                <a:solidFill>
                  <a:srgbClr val="00D5FF"/>
                </a:solidFill>
                <a:latin typeface="Trebuchet MS"/>
                <a:cs typeface="Trebuchet MS"/>
              </a:rPr>
              <a:t>growth</a:t>
            </a:r>
            <a:r>
              <a:rPr dirty="0" sz="3350" spc="-254" i="1">
                <a:solidFill>
                  <a:srgbClr val="00D5FF"/>
                </a:solidFill>
                <a:latin typeface="Trebuchet MS"/>
                <a:cs typeface="Trebuchet MS"/>
              </a:rPr>
              <a:t> </a:t>
            </a:r>
            <a:r>
              <a:rPr dirty="0" sz="3350" spc="-120" i="1">
                <a:solidFill>
                  <a:srgbClr val="00D5FF"/>
                </a:solidFill>
                <a:latin typeface="Trebuchet MS"/>
                <a:cs typeface="Trebuchet MS"/>
              </a:rPr>
              <a:t>through</a:t>
            </a:r>
            <a:r>
              <a:rPr dirty="0" sz="3350" spc="-254" i="1">
                <a:solidFill>
                  <a:srgbClr val="00D5FF"/>
                </a:solidFill>
                <a:latin typeface="Trebuchet MS"/>
                <a:cs typeface="Trebuchet MS"/>
              </a:rPr>
              <a:t> </a:t>
            </a:r>
            <a:r>
              <a:rPr dirty="0" sz="3350" spc="-45" i="1">
                <a:solidFill>
                  <a:srgbClr val="00D5FF"/>
                </a:solidFill>
                <a:latin typeface="Trebuchet MS"/>
                <a:cs typeface="Trebuchet MS"/>
              </a:rPr>
              <a:t>precision</a:t>
            </a:r>
            <a:r>
              <a:rPr dirty="0" sz="3350" spc="-254" i="1">
                <a:solidFill>
                  <a:srgbClr val="00D5FF"/>
                </a:solidFill>
                <a:latin typeface="Trebuchet MS"/>
                <a:cs typeface="Trebuchet MS"/>
              </a:rPr>
              <a:t> </a:t>
            </a:r>
            <a:r>
              <a:rPr dirty="0" sz="3350" spc="-65" i="1">
                <a:solidFill>
                  <a:srgbClr val="00D5FF"/>
                </a:solidFill>
                <a:latin typeface="Trebuchet MS"/>
                <a:cs typeface="Trebuchet MS"/>
              </a:rPr>
              <a:t>manufacturing.</a:t>
            </a:r>
            <a:endParaRPr sz="3350">
              <a:latin typeface="Trebuchet MS"/>
              <a:cs typeface="Trebuchet MS"/>
            </a:endParaRPr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1344140" y="2205295"/>
          <a:ext cx="16066769" cy="66027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16505"/>
                <a:gridCol w="13416915"/>
              </a:tblGrid>
              <a:tr h="11004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 marL="75565">
                        <a:lnSpc>
                          <a:spcPct val="100000"/>
                        </a:lnSpc>
                      </a:pPr>
                      <a:r>
                        <a:rPr dirty="0" sz="22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Year</a:t>
                      </a:r>
                      <a:r>
                        <a:rPr dirty="0" sz="2200" spc="-3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2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</a:t>
                      </a:r>
                      <a:r>
                        <a:rPr dirty="0" sz="2200" spc="-3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2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Phase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B="0" marT="37465">
                    <a:lnL w="57150">
                      <a:solidFill>
                        <a:srgbClr val="0D2640"/>
                      </a:solidFill>
                      <a:prstDash val="solid"/>
                    </a:lnL>
                    <a:lnR w="57150">
                      <a:solidFill>
                        <a:srgbClr val="0D2640"/>
                      </a:solidFill>
                      <a:prstDash val="solid"/>
                    </a:lnR>
                    <a:lnT w="57150">
                      <a:solidFill>
                        <a:srgbClr val="0D2640"/>
                      </a:solidFill>
                      <a:prstDash val="solid"/>
                    </a:lnT>
                    <a:lnB w="57150">
                      <a:solidFill>
                        <a:srgbClr val="0D2640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 marL="75565">
                        <a:lnSpc>
                          <a:spcPct val="100000"/>
                        </a:lnSpc>
                      </a:pPr>
                      <a:r>
                        <a:rPr dirty="0" sz="22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Milestone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B="0" marT="37465">
                    <a:lnL w="57150">
                      <a:solidFill>
                        <a:srgbClr val="0D2640"/>
                      </a:solidFill>
                      <a:prstDash val="solid"/>
                    </a:lnL>
                    <a:lnR w="57150">
                      <a:solidFill>
                        <a:srgbClr val="0D2640"/>
                      </a:solidFill>
                      <a:prstDash val="solid"/>
                    </a:lnR>
                    <a:lnT w="57150">
                      <a:solidFill>
                        <a:srgbClr val="0D2640"/>
                      </a:solidFill>
                      <a:prstDash val="solid"/>
                    </a:lnT>
                    <a:lnB w="57150">
                      <a:solidFill>
                        <a:srgbClr val="0D2640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</a:tr>
              <a:tr h="11004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05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75565">
                        <a:lnSpc>
                          <a:spcPct val="100000"/>
                        </a:lnSpc>
                      </a:pPr>
                      <a:r>
                        <a:rPr dirty="0" sz="1800" spc="-2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2025</a:t>
                      </a:r>
                      <a:endParaRPr sz="1800">
                        <a:latin typeface="Arial MT"/>
                        <a:cs typeface="Arial MT"/>
                      </a:endParaRPr>
                    </a:p>
                  </a:txBody>
                  <a:tcPr marL="0" marR="0" marB="0" marT="127635">
                    <a:lnL w="57150">
                      <a:solidFill>
                        <a:srgbClr val="0D2640"/>
                      </a:solidFill>
                      <a:prstDash val="solid"/>
                    </a:lnL>
                    <a:lnR w="57150">
                      <a:solidFill>
                        <a:srgbClr val="0D2640"/>
                      </a:solidFill>
                      <a:prstDash val="solid"/>
                    </a:lnR>
                    <a:lnT w="57150">
                      <a:solidFill>
                        <a:srgbClr val="0D2640"/>
                      </a:solidFill>
                      <a:prstDash val="solid"/>
                    </a:lnT>
                    <a:lnB w="57150">
                      <a:solidFill>
                        <a:srgbClr val="0D2640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05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75565">
                        <a:lnSpc>
                          <a:spcPct val="100000"/>
                        </a:lnSpc>
                      </a:pPr>
                      <a:r>
                        <a:rPr dirty="0" sz="18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Company</a:t>
                      </a:r>
                      <a:r>
                        <a:rPr dirty="0" sz="1800" spc="-65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8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incorporation,</a:t>
                      </a:r>
                      <a:r>
                        <a:rPr dirty="0" sz="1800" spc="-55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8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GST</a:t>
                      </a:r>
                      <a:r>
                        <a:rPr dirty="0" sz="1800" spc="-55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8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registration,</a:t>
                      </a:r>
                      <a:r>
                        <a:rPr dirty="0" sz="1800" spc="-55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8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MSME</a:t>
                      </a:r>
                      <a:r>
                        <a:rPr dirty="0" sz="1800" spc="-55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8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registration,</a:t>
                      </a:r>
                      <a:r>
                        <a:rPr dirty="0" sz="1800" spc="-55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8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DPIIT</a:t>
                      </a:r>
                      <a:r>
                        <a:rPr dirty="0" sz="1800" spc="-55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8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recognition</a:t>
                      </a:r>
                      <a:r>
                        <a:rPr dirty="0" sz="1800" spc="-55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8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and</a:t>
                      </a:r>
                      <a:r>
                        <a:rPr dirty="0" sz="1800" spc="-55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8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brand</a:t>
                      </a:r>
                      <a:r>
                        <a:rPr dirty="0" sz="1800" spc="-55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800" spc="-1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setup.</a:t>
                      </a:r>
                      <a:endParaRPr sz="1800">
                        <a:latin typeface="Arial MT"/>
                        <a:cs typeface="Arial MT"/>
                      </a:endParaRPr>
                    </a:p>
                  </a:txBody>
                  <a:tcPr marL="0" marR="0" marB="0" marT="127635">
                    <a:lnL w="57150">
                      <a:solidFill>
                        <a:srgbClr val="0D2640"/>
                      </a:solidFill>
                      <a:prstDash val="solid"/>
                    </a:lnL>
                    <a:lnR w="57150">
                      <a:solidFill>
                        <a:srgbClr val="0D2640"/>
                      </a:solidFill>
                      <a:prstDash val="solid"/>
                    </a:lnR>
                    <a:lnT w="57150">
                      <a:solidFill>
                        <a:srgbClr val="0D2640"/>
                      </a:solidFill>
                      <a:prstDash val="solid"/>
                    </a:lnT>
                    <a:lnB w="57150">
                      <a:solidFill>
                        <a:srgbClr val="0D2640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</a:tr>
              <a:tr h="11004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05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75565">
                        <a:lnSpc>
                          <a:spcPct val="100000"/>
                        </a:lnSpc>
                      </a:pPr>
                      <a:r>
                        <a:rPr dirty="0" sz="1800" spc="-2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2026</a:t>
                      </a:r>
                      <a:endParaRPr sz="1800">
                        <a:latin typeface="Arial MT"/>
                        <a:cs typeface="Arial MT"/>
                      </a:endParaRPr>
                    </a:p>
                  </a:txBody>
                  <a:tcPr marL="0" marR="0" marB="0" marT="127635">
                    <a:lnL w="57150">
                      <a:solidFill>
                        <a:srgbClr val="0D2640"/>
                      </a:solidFill>
                      <a:prstDash val="solid"/>
                    </a:lnL>
                    <a:lnR w="57150">
                      <a:solidFill>
                        <a:srgbClr val="0D2640"/>
                      </a:solidFill>
                      <a:prstDash val="solid"/>
                    </a:lnR>
                    <a:lnT w="57150">
                      <a:solidFill>
                        <a:srgbClr val="0D2640"/>
                      </a:solidFill>
                      <a:prstDash val="solid"/>
                    </a:lnT>
                    <a:lnB w="57150">
                      <a:solidFill>
                        <a:srgbClr val="0D2640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05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75565">
                        <a:lnSpc>
                          <a:spcPct val="100000"/>
                        </a:lnSpc>
                      </a:pPr>
                      <a:r>
                        <a:rPr dirty="0" sz="18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PCB</a:t>
                      </a:r>
                      <a:r>
                        <a:rPr dirty="0" sz="1800" spc="-5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8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design</a:t>
                      </a:r>
                      <a:r>
                        <a:rPr dirty="0" sz="1800" spc="-45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8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support,</a:t>
                      </a:r>
                      <a:r>
                        <a:rPr dirty="0" sz="1800" spc="-5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8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reverse</a:t>
                      </a:r>
                      <a:r>
                        <a:rPr dirty="0" sz="1800" spc="-45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8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engineering</a:t>
                      </a:r>
                      <a:r>
                        <a:rPr dirty="0" sz="1800" spc="-5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8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projects,</a:t>
                      </a:r>
                      <a:r>
                        <a:rPr dirty="0" sz="1800" spc="-45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8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prototype</a:t>
                      </a:r>
                      <a:r>
                        <a:rPr dirty="0" sz="1800" spc="-5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8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support,</a:t>
                      </a:r>
                      <a:r>
                        <a:rPr dirty="0" sz="1800" spc="-45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8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business</a:t>
                      </a:r>
                      <a:r>
                        <a:rPr dirty="0" sz="1800" spc="-5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8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development</a:t>
                      </a:r>
                      <a:r>
                        <a:rPr dirty="0" sz="1800" spc="-45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8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and</a:t>
                      </a:r>
                      <a:r>
                        <a:rPr dirty="0" sz="1800" spc="-5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8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customer</a:t>
                      </a:r>
                      <a:r>
                        <a:rPr dirty="0" sz="1800" spc="-45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800" spc="-1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outreach.</a:t>
                      </a:r>
                      <a:endParaRPr sz="1800">
                        <a:latin typeface="Arial MT"/>
                        <a:cs typeface="Arial MT"/>
                      </a:endParaRPr>
                    </a:p>
                  </a:txBody>
                  <a:tcPr marL="0" marR="0" marB="0" marT="127635">
                    <a:lnL w="57150">
                      <a:solidFill>
                        <a:srgbClr val="0D2640"/>
                      </a:solidFill>
                      <a:prstDash val="solid"/>
                    </a:lnL>
                    <a:lnR w="57150">
                      <a:solidFill>
                        <a:srgbClr val="0D2640"/>
                      </a:solidFill>
                      <a:prstDash val="solid"/>
                    </a:lnR>
                    <a:lnT w="57150">
                      <a:solidFill>
                        <a:srgbClr val="0D2640"/>
                      </a:solidFill>
                      <a:prstDash val="solid"/>
                    </a:lnT>
                    <a:lnB w="57150">
                      <a:solidFill>
                        <a:srgbClr val="0D2640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</a:tr>
              <a:tr h="11004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05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75565">
                        <a:lnSpc>
                          <a:spcPct val="100000"/>
                        </a:lnSpc>
                      </a:pPr>
                      <a:r>
                        <a:rPr dirty="0" sz="18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Future</a:t>
                      </a:r>
                      <a:r>
                        <a:rPr dirty="0" sz="1800" spc="-4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8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Phase</a:t>
                      </a:r>
                      <a:r>
                        <a:rPr dirty="0" sz="1800" spc="-35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800" spc="-5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1</a:t>
                      </a:r>
                      <a:endParaRPr sz="1800">
                        <a:latin typeface="Arial MT"/>
                        <a:cs typeface="Arial MT"/>
                      </a:endParaRPr>
                    </a:p>
                  </a:txBody>
                  <a:tcPr marL="0" marR="0" marB="0" marT="127635">
                    <a:lnL w="57150">
                      <a:solidFill>
                        <a:srgbClr val="0D2640"/>
                      </a:solidFill>
                      <a:prstDash val="solid"/>
                    </a:lnL>
                    <a:lnR w="57150">
                      <a:solidFill>
                        <a:srgbClr val="0D2640"/>
                      </a:solidFill>
                      <a:prstDash val="solid"/>
                    </a:lnR>
                    <a:lnT w="57150">
                      <a:solidFill>
                        <a:srgbClr val="0D2640"/>
                      </a:solidFill>
                      <a:prstDash val="solid"/>
                    </a:lnT>
                    <a:lnB w="57150">
                      <a:solidFill>
                        <a:srgbClr val="0D2640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05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75565">
                        <a:lnSpc>
                          <a:spcPct val="100000"/>
                        </a:lnSpc>
                      </a:pPr>
                      <a:r>
                        <a:rPr dirty="0" sz="18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PCB</a:t>
                      </a:r>
                      <a:r>
                        <a:rPr dirty="0" sz="1800" spc="-5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8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manufacturing</a:t>
                      </a:r>
                      <a:r>
                        <a:rPr dirty="0" sz="1800" spc="-45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8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facility</a:t>
                      </a:r>
                      <a:r>
                        <a:rPr dirty="0" sz="1800" spc="-5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8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setup</a:t>
                      </a:r>
                      <a:r>
                        <a:rPr dirty="0" sz="1800" spc="-45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8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with</a:t>
                      </a:r>
                      <a:r>
                        <a:rPr dirty="0" sz="1800" spc="-5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8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machinery,</a:t>
                      </a:r>
                      <a:r>
                        <a:rPr dirty="0" sz="1800" spc="-45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8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testing</a:t>
                      </a:r>
                      <a:r>
                        <a:rPr dirty="0" sz="1800" spc="-5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8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equipment,</a:t>
                      </a:r>
                      <a:r>
                        <a:rPr dirty="0" sz="1800" spc="-45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8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utilities</a:t>
                      </a:r>
                      <a:r>
                        <a:rPr dirty="0" sz="1800" spc="-5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8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and</a:t>
                      </a:r>
                      <a:r>
                        <a:rPr dirty="0" sz="1800" spc="-45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8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quality</a:t>
                      </a:r>
                      <a:r>
                        <a:rPr dirty="0" sz="1800" spc="-5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800" spc="-1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systems.</a:t>
                      </a:r>
                      <a:endParaRPr sz="1800">
                        <a:latin typeface="Arial MT"/>
                        <a:cs typeface="Arial MT"/>
                      </a:endParaRPr>
                    </a:p>
                  </a:txBody>
                  <a:tcPr marL="0" marR="0" marB="0" marT="127635">
                    <a:lnL w="57150">
                      <a:solidFill>
                        <a:srgbClr val="0D2640"/>
                      </a:solidFill>
                      <a:prstDash val="solid"/>
                    </a:lnL>
                    <a:lnR w="57150">
                      <a:solidFill>
                        <a:srgbClr val="0D2640"/>
                      </a:solidFill>
                      <a:prstDash val="solid"/>
                    </a:lnR>
                    <a:lnT w="57150">
                      <a:solidFill>
                        <a:srgbClr val="0D2640"/>
                      </a:solidFill>
                      <a:prstDash val="solid"/>
                    </a:lnT>
                    <a:lnB w="57150">
                      <a:solidFill>
                        <a:srgbClr val="0D2640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</a:tr>
              <a:tr h="11004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05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75565">
                        <a:lnSpc>
                          <a:spcPct val="100000"/>
                        </a:lnSpc>
                      </a:pPr>
                      <a:r>
                        <a:rPr dirty="0" sz="18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Future</a:t>
                      </a:r>
                      <a:r>
                        <a:rPr dirty="0" sz="1800" spc="-4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8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Phase</a:t>
                      </a:r>
                      <a:r>
                        <a:rPr dirty="0" sz="1800" spc="-35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800" spc="-5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2</a:t>
                      </a:r>
                      <a:endParaRPr sz="1800">
                        <a:latin typeface="Arial MT"/>
                        <a:cs typeface="Arial MT"/>
                      </a:endParaRPr>
                    </a:p>
                  </a:txBody>
                  <a:tcPr marL="0" marR="0" marB="0" marT="127635">
                    <a:lnL w="57150">
                      <a:solidFill>
                        <a:srgbClr val="0D2640"/>
                      </a:solidFill>
                      <a:prstDash val="solid"/>
                    </a:lnL>
                    <a:lnR w="57150">
                      <a:solidFill>
                        <a:srgbClr val="0D2640"/>
                      </a:solidFill>
                      <a:prstDash val="solid"/>
                    </a:lnR>
                    <a:lnT w="57150">
                      <a:solidFill>
                        <a:srgbClr val="0D2640"/>
                      </a:solidFill>
                      <a:prstDash val="solid"/>
                    </a:lnT>
                    <a:lnB w="57150">
                      <a:solidFill>
                        <a:srgbClr val="0D2640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05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75565">
                        <a:lnSpc>
                          <a:spcPct val="100000"/>
                        </a:lnSpc>
                      </a:pPr>
                      <a:r>
                        <a:rPr dirty="0" sz="18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Expansion</a:t>
                      </a:r>
                      <a:r>
                        <a:rPr dirty="0" sz="1800" spc="-35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8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into</a:t>
                      </a:r>
                      <a:r>
                        <a:rPr dirty="0" sz="1800" spc="-35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800" spc="-1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single-</a:t>
                      </a:r>
                      <a:r>
                        <a:rPr dirty="0" sz="18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layer,</a:t>
                      </a:r>
                      <a:r>
                        <a:rPr dirty="0" sz="1800" spc="-3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800" spc="-1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double-</a:t>
                      </a:r>
                      <a:r>
                        <a:rPr dirty="0" sz="18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layer</a:t>
                      </a:r>
                      <a:r>
                        <a:rPr dirty="0" sz="1800" spc="-35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8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and</a:t>
                      </a:r>
                      <a:r>
                        <a:rPr dirty="0" sz="1800" spc="-3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8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multilayer</a:t>
                      </a:r>
                      <a:r>
                        <a:rPr dirty="0" sz="1800" spc="-35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8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PCB</a:t>
                      </a:r>
                      <a:r>
                        <a:rPr dirty="0" sz="1800" spc="-3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800" spc="-1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manufacturing.</a:t>
                      </a:r>
                      <a:endParaRPr sz="1800">
                        <a:latin typeface="Arial MT"/>
                        <a:cs typeface="Arial MT"/>
                      </a:endParaRPr>
                    </a:p>
                  </a:txBody>
                  <a:tcPr marL="0" marR="0" marB="0" marT="127635">
                    <a:lnL w="57150">
                      <a:solidFill>
                        <a:srgbClr val="0D2640"/>
                      </a:solidFill>
                      <a:prstDash val="solid"/>
                    </a:lnL>
                    <a:lnR w="57150">
                      <a:solidFill>
                        <a:srgbClr val="0D2640"/>
                      </a:solidFill>
                      <a:prstDash val="solid"/>
                    </a:lnR>
                    <a:lnT w="57150">
                      <a:solidFill>
                        <a:srgbClr val="0D2640"/>
                      </a:solidFill>
                      <a:prstDash val="solid"/>
                    </a:lnT>
                    <a:lnB w="57150">
                      <a:solidFill>
                        <a:srgbClr val="0D2640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</a:tr>
              <a:tr h="11004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05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75565">
                        <a:lnSpc>
                          <a:spcPct val="100000"/>
                        </a:lnSpc>
                      </a:pPr>
                      <a:r>
                        <a:rPr dirty="0" sz="18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Future</a:t>
                      </a:r>
                      <a:r>
                        <a:rPr dirty="0" sz="1800" spc="-4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8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Phase</a:t>
                      </a:r>
                      <a:r>
                        <a:rPr dirty="0" sz="1800" spc="-35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800" spc="-5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3</a:t>
                      </a:r>
                      <a:endParaRPr sz="1800">
                        <a:latin typeface="Arial MT"/>
                        <a:cs typeface="Arial MT"/>
                      </a:endParaRPr>
                    </a:p>
                  </a:txBody>
                  <a:tcPr marL="0" marR="0" marB="0" marT="127635">
                    <a:lnL w="57150">
                      <a:solidFill>
                        <a:srgbClr val="0D2640"/>
                      </a:solidFill>
                      <a:prstDash val="solid"/>
                    </a:lnL>
                    <a:lnR w="57150">
                      <a:solidFill>
                        <a:srgbClr val="0D2640"/>
                      </a:solidFill>
                      <a:prstDash val="solid"/>
                    </a:lnR>
                    <a:lnT w="57150">
                      <a:solidFill>
                        <a:srgbClr val="0D2640"/>
                      </a:solidFill>
                      <a:prstDash val="solid"/>
                    </a:lnT>
                    <a:lnB w="57150">
                      <a:solidFill>
                        <a:srgbClr val="0D2640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05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75565">
                        <a:lnSpc>
                          <a:spcPct val="100000"/>
                        </a:lnSpc>
                      </a:pPr>
                      <a:r>
                        <a:rPr dirty="0" sz="1800" spc="-1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AI-</a:t>
                      </a:r>
                      <a:r>
                        <a:rPr dirty="0" sz="18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enabled</a:t>
                      </a:r>
                      <a:r>
                        <a:rPr dirty="0" sz="1800" spc="-45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8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PCB</a:t>
                      </a:r>
                      <a:r>
                        <a:rPr dirty="0" sz="1800" spc="-45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8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design</a:t>
                      </a:r>
                      <a:r>
                        <a:rPr dirty="0" sz="1800" spc="-4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8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platform,</a:t>
                      </a:r>
                      <a:r>
                        <a:rPr dirty="0" sz="1800" spc="-45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8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smart</a:t>
                      </a:r>
                      <a:r>
                        <a:rPr dirty="0" sz="1800" spc="-4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8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DFM</a:t>
                      </a:r>
                      <a:r>
                        <a:rPr dirty="0" sz="1800" spc="-45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8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checking,</a:t>
                      </a:r>
                      <a:r>
                        <a:rPr dirty="0" sz="1800" spc="-4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8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automation</a:t>
                      </a:r>
                      <a:r>
                        <a:rPr dirty="0" sz="1800" spc="-45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8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and</a:t>
                      </a:r>
                      <a:r>
                        <a:rPr dirty="0" sz="1800" spc="-4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8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export</a:t>
                      </a:r>
                      <a:r>
                        <a:rPr dirty="0" sz="1800" spc="-45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8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market</a:t>
                      </a:r>
                      <a:r>
                        <a:rPr dirty="0" sz="1800" spc="-4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800" spc="-1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expansion.</a:t>
                      </a:r>
                      <a:endParaRPr sz="1800">
                        <a:latin typeface="Arial MT"/>
                        <a:cs typeface="Arial MT"/>
                      </a:endParaRPr>
                    </a:p>
                  </a:txBody>
                  <a:tcPr marL="0" marR="0" marB="0" marT="127635">
                    <a:lnL w="57150">
                      <a:solidFill>
                        <a:srgbClr val="0D2640"/>
                      </a:solidFill>
                      <a:prstDash val="solid"/>
                    </a:lnL>
                    <a:lnR w="57150">
                      <a:solidFill>
                        <a:srgbClr val="0D2640"/>
                      </a:solidFill>
                      <a:prstDash val="solid"/>
                    </a:lnR>
                    <a:lnT w="57150">
                      <a:solidFill>
                        <a:srgbClr val="0D2640"/>
                      </a:solidFill>
                      <a:prstDash val="solid"/>
                    </a:lnT>
                    <a:lnB w="57150">
                      <a:solidFill>
                        <a:srgbClr val="0D2640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solidFill>
            <a:srgbClr val="04132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1075902" y="670603"/>
            <a:ext cx="5096510" cy="62039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240"/>
              <a:t>Go-</a:t>
            </a:r>
            <a:r>
              <a:rPr dirty="0" spc="-340"/>
              <a:t>To-</a:t>
            </a:r>
            <a:r>
              <a:rPr dirty="0" spc="-250"/>
              <a:t>Market</a:t>
            </a:r>
            <a:r>
              <a:rPr dirty="0" spc="-290"/>
              <a:t> </a:t>
            </a:r>
            <a:r>
              <a:rPr dirty="0" spc="-270"/>
              <a:t>Strategy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75902" y="1617548"/>
            <a:ext cx="8954770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65">
                <a:solidFill>
                  <a:srgbClr val="B8C8D9"/>
                </a:solidFill>
                <a:latin typeface="Tahoma"/>
                <a:cs typeface="Tahoma"/>
              </a:rPr>
              <a:t>Three-</a:t>
            </a:r>
            <a:r>
              <a:rPr dirty="0" sz="2000">
                <a:solidFill>
                  <a:srgbClr val="B8C8D9"/>
                </a:solidFill>
                <a:latin typeface="Tahoma"/>
                <a:cs typeface="Tahoma"/>
              </a:rPr>
              <a:t>phase</a:t>
            </a:r>
            <a:r>
              <a:rPr dirty="0" sz="2000" spc="-14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000">
                <a:solidFill>
                  <a:srgbClr val="B8C8D9"/>
                </a:solidFill>
                <a:latin typeface="Tahoma"/>
                <a:cs typeface="Tahoma"/>
              </a:rPr>
              <a:t>approach</a:t>
            </a:r>
            <a:r>
              <a:rPr dirty="0" sz="2000" spc="-14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000" spc="-30">
                <a:solidFill>
                  <a:srgbClr val="B8C8D9"/>
                </a:solidFill>
                <a:latin typeface="Tahoma"/>
                <a:cs typeface="Tahoma"/>
              </a:rPr>
              <a:t>from</a:t>
            </a:r>
            <a:r>
              <a:rPr dirty="0" sz="2000" spc="-14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000">
                <a:solidFill>
                  <a:srgbClr val="B8C8D9"/>
                </a:solidFill>
                <a:latin typeface="Tahoma"/>
                <a:cs typeface="Tahoma"/>
              </a:rPr>
              <a:t>domestic</a:t>
            </a:r>
            <a:r>
              <a:rPr dirty="0" sz="2000" spc="-14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000" spc="-10">
                <a:solidFill>
                  <a:srgbClr val="B8C8D9"/>
                </a:solidFill>
                <a:latin typeface="Tahoma"/>
                <a:cs typeface="Tahoma"/>
              </a:rPr>
              <a:t>traction</a:t>
            </a:r>
            <a:r>
              <a:rPr dirty="0" sz="2000" spc="-14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000" spc="-20">
                <a:solidFill>
                  <a:srgbClr val="B8C8D9"/>
                </a:solidFill>
                <a:latin typeface="Tahoma"/>
                <a:cs typeface="Tahoma"/>
              </a:rPr>
              <a:t>to</a:t>
            </a:r>
            <a:r>
              <a:rPr dirty="0" sz="2000" spc="-14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000">
                <a:solidFill>
                  <a:srgbClr val="B8C8D9"/>
                </a:solidFill>
                <a:latin typeface="Tahoma"/>
                <a:cs typeface="Tahoma"/>
              </a:rPr>
              <a:t>OEM</a:t>
            </a:r>
            <a:r>
              <a:rPr dirty="0" sz="2000" spc="-14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000">
                <a:solidFill>
                  <a:srgbClr val="B8C8D9"/>
                </a:solidFill>
                <a:latin typeface="Tahoma"/>
                <a:cs typeface="Tahoma"/>
              </a:rPr>
              <a:t>scale-up</a:t>
            </a:r>
            <a:r>
              <a:rPr dirty="0" sz="2000" spc="-14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000">
                <a:solidFill>
                  <a:srgbClr val="B8C8D9"/>
                </a:solidFill>
                <a:latin typeface="Tahoma"/>
                <a:cs typeface="Tahoma"/>
              </a:rPr>
              <a:t>and</a:t>
            </a:r>
            <a:r>
              <a:rPr dirty="0" sz="2000" spc="-14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000" spc="-40">
                <a:solidFill>
                  <a:srgbClr val="B8C8D9"/>
                </a:solidFill>
                <a:latin typeface="Tahoma"/>
                <a:cs typeface="Tahoma"/>
              </a:rPr>
              <a:t>export</a:t>
            </a:r>
            <a:r>
              <a:rPr dirty="0" sz="2000" spc="-14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000" spc="-10">
                <a:solidFill>
                  <a:srgbClr val="B8C8D9"/>
                </a:solidFill>
                <a:latin typeface="Tahoma"/>
                <a:cs typeface="Tahoma"/>
              </a:rPr>
              <a:t>growth</a:t>
            </a:r>
            <a:endParaRPr sz="2000">
              <a:latin typeface="Tahoma"/>
              <a:cs typeface="Tahoma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069537" y="2579479"/>
            <a:ext cx="4791075" cy="4587240"/>
            <a:chOff x="1069537" y="2579479"/>
            <a:chExt cx="4791075" cy="4587240"/>
          </a:xfrm>
        </p:grpSpPr>
        <p:sp>
          <p:nvSpPr>
            <p:cNvPr id="6" name="object 6"/>
            <p:cNvSpPr/>
            <p:nvPr/>
          </p:nvSpPr>
          <p:spPr>
            <a:xfrm>
              <a:off x="1088602" y="2598543"/>
              <a:ext cx="4754880" cy="4545965"/>
            </a:xfrm>
            <a:custGeom>
              <a:avLst/>
              <a:gdLst/>
              <a:ahLst/>
              <a:cxnLst/>
              <a:rect l="l" t="t" r="r" b="b"/>
              <a:pathLst>
                <a:path w="4754880" h="4545965">
                  <a:moveTo>
                    <a:pt x="4661191" y="4545577"/>
                  </a:moveTo>
                  <a:lnTo>
                    <a:pt x="93654" y="4545577"/>
                  </a:lnTo>
                  <a:lnTo>
                    <a:pt x="67538" y="4540279"/>
                  </a:lnTo>
                  <a:lnTo>
                    <a:pt x="67405" y="4540279"/>
                  </a:lnTo>
                  <a:lnTo>
                    <a:pt x="32340" y="4516627"/>
                  </a:lnTo>
                  <a:lnTo>
                    <a:pt x="8670" y="4481562"/>
                  </a:lnTo>
                  <a:lnTo>
                    <a:pt x="0" y="4438647"/>
                  </a:lnTo>
                  <a:lnTo>
                    <a:pt x="0" y="110299"/>
                  </a:lnTo>
                  <a:lnTo>
                    <a:pt x="8661" y="67347"/>
                  </a:lnTo>
                  <a:lnTo>
                    <a:pt x="32290" y="32290"/>
                  </a:lnTo>
                  <a:lnTo>
                    <a:pt x="67348" y="8662"/>
                  </a:lnTo>
                  <a:lnTo>
                    <a:pt x="110300" y="0"/>
                  </a:lnTo>
                  <a:lnTo>
                    <a:pt x="4644471" y="0"/>
                  </a:lnTo>
                  <a:lnTo>
                    <a:pt x="4687385" y="8662"/>
                  </a:lnTo>
                  <a:lnTo>
                    <a:pt x="4722450" y="32290"/>
                  </a:lnTo>
                  <a:lnTo>
                    <a:pt x="4746102" y="67347"/>
                  </a:lnTo>
                  <a:lnTo>
                    <a:pt x="4754788" y="110299"/>
                  </a:lnTo>
                  <a:lnTo>
                    <a:pt x="4754788" y="4438647"/>
                  </a:lnTo>
                  <a:lnTo>
                    <a:pt x="4746115" y="4481562"/>
                  </a:lnTo>
                  <a:lnTo>
                    <a:pt x="4722485" y="4516627"/>
                  </a:lnTo>
                  <a:lnTo>
                    <a:pt x="4687424" y="4540279"/>
                  </a:lnTo>
                  <a:lnTo>
                    <a:pt x="4661191" y="4545577"/>
                  </a:lnTo>
                  <a:close/>
                </a:path>
              </a:pathLst>
            </a:custGeom>
            <a:solidFill>
              <a:srgbClr val="071C34">
                <a:alpha val="94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1088602" y="2598544"/>
              <a:ext cx="4752975" cy="4549140"/>
            </a:xfrm>
            <a:custGeom>
              <a:avLst/>
              <a:gdLst/>
              <a:ahLst/>
              <a:cxnLst/>
              <a:rect l="l" t="t" r="r" b="b"/>
              <a:pathLst>
                <a:path w="4752975" h="4549140">
                  <a:moveTo>
                    <a:pt x="4752903" y="4447649"/>
                  </a:moveTo>
                  <a:lnTo>
                    <a:pt x="4722494" y="4516620"/>
                  </a:lnTo>
                  <a:lnTo>
                    <a:pt x="4687440" y="4540268"/>
                  </a:lnTo>
                  <a:lnTo>
                    <a:pt x="4644428" y="4548954"/>
                  </a:lnTo>
                  <a:lnTo>
                    <a:pt x="110314" y="4548956"/>
                  </a:lnTo>
                  <a:lnTo>
                    <a:pt x="67413" y="4540242"/>
                  </a:lnTo>
                  <a:lnTo>
                    <a:pt x="32275" y="4516528"/>
                  </a:lnTo>
                  <a:lnTo>
                    <a:pt x="8630" y="4481501"/>
                  </a:lnTo>
                  <a:lnTo>
                    <a:pt x="0" y="4438554"/>
                  </a:lnTo>
                  <a:lnTo>
                    <a:pt x="1" y="110288"/>
                  </a:lnTo>
                  <a:lnTo>
                    <a:pt x="8674" y="67327"/>
                  </a:lnTo>
                  <a:lnTo>
                    <a:pt x="32317" y="32270"/>
                  </a:lnTo>
                  <a:lnTo>
                    <a:pt x="67385" y="8654"/>
                  </a:lnTo>
                  <a:lnTo>
                    <a:pt x="110337" y="0"/>
                  </a:lnTo>
                  <a:lnTo>
                    <a:pt x="4644428" y="0"/>
                  </a:lnTo>
                  <a:lnTo>
                    <a:pt x="4687350" y="8637"/>
                  </a:lnTo>
                  <a:lnTo>
                    <a:pt x="4722433" y="32262"/>
                  </a:lnTo>
                  <a:lnTo>
                    <a:pt x="4746101" y="67334"/>
                  </a:lnTo>
                  <a:lnTo>
                    <a:pt x="4752901" y="101301"/>
                  </a:lnTo>
                </a:path>
              </a:pathLst>
            </a:custGeom>
            <a:ln w="38129">
              <a:solidFill>
                <a:srgbClr val="00D5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/>
          <p:cNvSpPr txBox="1"/>
          <p:nvPr/>
        </p:nvSpPr>
        <p:spPr>
          <a:xfrm>
            <a:off x="2937459" y="2986104"/>
            <a:ext cx="1016000" cy="3606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200" spc="-100" b="1">
                <a:solidFill>
                  <a:srgbClr val="00D5FF"/>
                </a:solidFill>
                <a:latin typeface="Tahoma"/>
                <a:cs typeface="Tahoma"/>
              </a:rPr>
              <a:t>Phase</a:t>
            </a:r>
            <a:r>
              <a:rPr dirty="0" sz="2200" spc="-200" b="1">
                <a:solidFill>
                  <a:srgbClr val="00D5FF"/>
                </a:solidFill>
                <a:latin typeface="Tahoma"/>
                <a:cs typeface="Tahoma"/>
              </a:rPr>
              <a:t> </a:t>
            </a:r>
            <a:r>
              <a:rPr dirty="0" sz="2200" spc="-125" b="1">
                <a:solidFill>
                  <a:srgbClr val="00D5FF"/>
                </a:solidFill>
                <a:latin typeface="Tahoma"/>
                <a:cs typeface="Tahoma"/>
              </a:rPr>
              <a:t>1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619700" y="3870234"/>
            <a:ext cx="3692525" cy="3606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200" spc="-130" b="1">
                <a:solidFill>
                  <a:srgbClr val="F6FAFF"/>
                </a:solidFill>
                <a:latin typeface="Tahoma"/>
                <a:cs typeface="Tahoma"/>
              </a:rPr>
              <a:t>Foundation</a:t>
            </a:r>
            <a:r>
              <a:rPr dirty="0" sz="2200" spc="-145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2200" spc="-170" b="1">
                <a:solidFill>
                  <a:srgbClr val="F6FAFF"/>
                </a:solidFill>
                <a:latin typeface="Tahoma"/>
                <a:cs typeface="Tahoma"/>
              </a:rPr>
              <a:t>G</a:t>
            </a:r>
            <a:r>
              <a:rPr dirty="0" sz="2200" spc="-140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2200" spc="-95" b="1">
                <a:solidFill>
                  <a:srgbClr val="F6FAFF"/>
                </a:solidFill>
                <a:latin typeface="Tahoma"/>
                <a:cs typeface="Tahoma"/>
              </a:rPr>
              <a:t>Domestic</a:t>
            </a:r>
            <a:r>
              <a:rPr dirty="0" sz="2200" spc="-140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2200" spc="-35" b="1">
                <a:solidFill>
                  <a:srgbClr val="F6FAFF"/>
                </a:solidFill>
                <a:latin typeface="Tahoma"/>
                <a:cs typeface="Tahoma"/>
              </a:rPr>
              <a:t>Base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628514" y="4962744"/>
            <a:ext cx="3427729" cy="1360805"/>
          </a:xfrm>
          <a:prstGeom prst="rect">
            <a:avLst/>
          </a:prstGeom>
        </p:spPr>
        <p:txBody>
          <a:bodyPr wrap="square" lIns="0" tIns="24765" rIns="0" bIns="0" rtlCol="0" vert="horz">
            <a:spAutoFit/>
          </a:bodyPr>
          <a:lstStyle/>
          <a:p>
            <a:pPr algn="ctr" marL="12700" marR="5080">
              <a:lnSpc>
                <a:spcPts val="2630"/>
              </a:lnSpc>
              <a:spcBef>
                <a:spcPts val="195"/>
              </a:spcBef>
            </a:pPr>
            <a:r>
              <a:rPr dirty="0" sz="2200">
                <a:solidFill>
                  <a:srgbClr val="B8C8D9"/>
                </a:solidFill>
                <a:latin typeface="Tahoma"/>
                <a:cs typeface="Tahoma"/>
              </a:rPr>
              <a:t>Build</a:t>
            </a:r>
            <a:r>
              <a:rPr dirty="0" sz="2200" spc="-17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 spc="-10">
                <a:solidFill>
                  <a:srgbClr val="B8C8D9"/>
                </a:solidFill>
                <a:latin typeface="Tahoma"/>
                <a:cs typeface="Tahoma"/>
              </a:rPr>
              <a:t>startup/RCD</a:t>
            </a:r>
            <a:r>
              <a:rPr dirty="0" sz="2200" spc="-17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 spc="-10">
                <a:solidFill>
                  <a:srgbClr val="B8C8D9"/>
                </a:solidFill>
                <a:latin typeface="Tahoma"/>
                <a:cs typeface="Tahoma"/>
              </a:rPr>
              <a:t>customer </a:t>
            </a:r>
            <a:r>
              <a:rPr dirty="0" sz="2200">
                <a:solidFill>
                  <a:srgbClr val="B8C8D9"/>
                </a:solidFill>
                <a:latin typeface="Tahoma"/>
                <a:cs typeface="Tahoma"/>
              </a:rPr>
              <a:t>base,</a:t>
            </a:r>
            <a:r>
              <a:rPr dirty="0" sz="2200" spc="-17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>
                <a:solidFill>
                  <a:srgbClr val="B8C8D9"/>
                </a:solidFill>
                <a:latin typeface="Tahoma"/>
                <a:cs typeface="Tahoma"/>
              </a:rPr>
              <a:t>focus</a:t>
            </a:r>
            <a:r>
              <a:rPr dirty="0" sz="2200" spc="-17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 spc="-10">
                <a:solidFill>
                  <a:srgbClr val="B8C8D9"/>
                </a:solidFill>
                <a:latin typeface="Tahoma"/>
                <a:cs typeface="Tahoma"/>
              </a:rPr>
              <a:t>on</a:t>
            </a:r>
            <a:r>
              <a:rPr dirty="0" sz="2200" spc="-17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 spc="-10">
                <a:solidFill>
                  <a:srgbClr val="B8C8D9"/>
                </a:solidFill>
                <a:latin typeface="Tahoma"/>
                <a:cs typeface="Tahoma"/>
              </a:rPr>
              <a:t>prototype </a:t>
            </a:r>
            <a:r>
              <a:rPr dirty="0" sz="2200" spc="-20">
                <a:solidFill>
                  <a:srgbClr val="B8C8D9"/>
                </a:solidFill>
                <a:latin typeface="Tahoma"/>
                <a:cs typeface="Tahoma"/>
              </a:rPr>
              <a:t>orders,</a:t>
            </a:r>
            <a:r>
              <a:rPr dirty="0" sz="2200" spc="-9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>
                <a:solidFill>
                  <a:srgbClr val="B8C8D9"/>
                </a:solidFill>
                <a:latin typeface="Tahoma"/>
                <a:cs typeface="Tahoma"/>
              </a:rPr>
              <a:t>small</a:t>
            </a:r>
            <a:r>
              <a:rPr dirty="0" sz="2200" spc="-9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>
                <a:solidFill>
                  <a:srgbClr val="B8C8D9"/>
                </a:solidFill>
                <a:latin typeface="Tahoma"/>
                <a:cs typeface="Tahoma"/>
              </a:rPr>
              <a:t>batches</a:t>
            </a:r>
            <a:r>
              <a:rPr dirty="0" sz="2200" spc="-9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 spc="-25">
                <a:solidFill>
                  <a:srgbClr val="B8C8D9"/>
                </a:solidFill>
                <a:latin typeface="Tahoma"/>
                <a:cs typeface="Tahoma"/>
              </a:rPr>
              <a:t>and </a:t>
            </a:r>
            <a:r>
              <a:rPr dirty="0" sz="2200" spc="-20">
                <a:solidFill>
                  <a:srgbClr val="B8C8D9"/>
                </a:solidFill>
                <a:latin typeface="Tahoma"/>
                <a:cs typeface="Tahoma"/>
              </a:rPr>
              <a:t>design</a:t>
            </a:r>
            <a:r>
              <a:rPr dirty="0" sz="2200" spc="-21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 spc="-10">
                <a:solidFill>
                  <a:srgbClr val="B8C8D9"/>
                </a:solidFill>
                <a:latin typeface="Tahoma"/>
                <a:cs typeface="Tahoma"/>
              </a:rPr>
              <a:t>support.</a:t>
            </a:r>
            <a:endParaRPr sz="2200">
              <a:latin typeface="Tahoma"/>
              <a:cs typeface="Tahoma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6628866" y="2579479"/>
            <a:ext cx="4791075" cy="4587240"/>
            <a:chOff x="6628866" y="2579479"/>
            <a:chExt cx="4791075" cy="4587240"/>
          </a:xfrm>
        </p:grpSpPr>
        <p:sp>
          <p:nvSpPr>
            <p:cNvPr id="12" name="object 12"/>
            <p:cNvSpPr/>
            <p:nvPr/>
          </p:nvSpPr>
          <p:spPr>
            <a:xfrm>
              <a:off x="6647926" y="2598543"/>
              <a:ext cx="4754880" cy="4545965"/>
            </a:xfrm>
            <a:custGeom>
              <a:avLst/>
              <a:gdLst/>
              <a:ahLst/>
              <a:cxnLst/>
              <a:rect l="l" t="t" r="r" b="b"/>
              <a:pathLst>
                <a:path w="4754880" h="4545965">
                  <a:moveTo>
                    <a:pt x="4661206" y="4545577"/>
                  </a:moveTo>
                  <a:lnTo>
                    <a:pt x="93666" y="4545577"/>
                  </a:lnTo>
                  <a:lnTo>
                    <a:pt x="67549" y="4540279"/>
                  </a:lnTo>
                  <a:lnTo>
                    <a:pt x="67416" y="4540279"/>
                  </a:lnTo>
                  <a:lnTo>
                    <a:pt x="32349" y="4516627"/>
                  </a:lnTo>
                  <a:lnTo>
                    <a:pt x="8677" y="4481562"/>
                  </a:lnTo>
                  <a:lnTo>
                    <a:pt x="0" y="4438647"/>
                  </a:lnTo>
                  <a:lnTo>
                    <a:pt x="0" y="110299"/>
                  </a:lnTo>
                  <a:lnTo>
                    <a:pt x="8668" y="67347"/>
                  </a:lnTo>
                  <a:lnTo>
                    <a:pt x="32299" y="32290"/>
                  </a:lnTo>
                  <a:lnTo>
                    <a:pt x="67359" y="8662"/>
                  </a:lnTo>
                  <a:lnTo>
                    <a:pt x="110312" y="0"/>
                  </a:lnTo>
                  <a:lnTo>
                    <a:pt x="4644486" y="0"/>
                  </a:lnTo>
                  <a:lnTo>
                    <a:pt x="4687401" y="8662"/>
                  </a:lnTo>
                  <a:lnTo>
                    <a:pt x="4722465" y="32290"/>
                  </a:lnTo>
                  <a:lnTo>
                    <a:pt x="4746117" y="67347"/>
                  </a:lnTo>
                  <a:lnTo>
                    <a:pt x="4754788" y="110299"/>
                  </a:lnTo>
                  <a:lnTo>
                    <a:pt x="4754788" y="4438647"/>
                  </a:lnTo>
                  <a:lnTo>
                    <a:pt x="4746130" y="4481562"/>
                  </a:lnTo>
                  <a:lnTo>
                    <a:pt x="4722500" y="4516627"/>
                  </a:lnTo>
                  <a:lnTo>
                    <a:pt x="4687439" y="4540279"/>
                  </a:lnTo>
                  <a:lnTo>
                    <a:pt x="4661206" y="4545577"/>
                  </a:lnTo>
                  <a:close/>
                </a:path>
              </a:pathLst>
            </a:custGeom>
            <a:solidFill>
              <a:srgbClr val="071C34">
                <a:alpha val="94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6647931" y="2598544"/>
              <a:ext cx="4752975" cy="4549140"/>
            </a:xfrm>
            <a:custGeom>
              <a:avLst/>
              <a:gdLst/>
              <a:ahLst/>
              <a:cxnLst/>
              <a:rect l="l" t="t" r="r" b="b"/>
              <a:pathLst>
                <a:path w="4752975" h="4549140">
                  <a:moveTo>
                    <a:pt x="4752895" y="4447693"/>
                  </a:moveTo>
                  <a:lnTo>
                    <a:pt x="4722497" y="4516624"/>
                  </a:lnTo>
                  <a:lnTo>
                    <a:pt x="4687443" y="4540272"/>
                  </a:lnTo>
                  <a:lnTo>
                    <a:pt x="4644428" y="4548954"/>
                  </a:lnTo>
                  <a:lnTo>
                    <a:pt x="110315" y="4548955"/>
                  </a:lnTo>
                  <a:lnTo>
                    <a:pt x="67418" y="4540240"/>
                  </a:lnTo>
                  <a:lnTo>
                    <a:pt x="32277" y="4516527"/>
                  </a:lnTo>
                  <a:lnTo>
                    <a:pt x="8630" y="4481500"/>
                  </a:lnTo>
                  <a:lnTo>
                    <a:pt x="0" y="4438554"/>
                  </a:lnTo>
                  <a:lnTo>
                    <a:pt x="1" y="110288"/>
                  </a:lnTo>
                  <a:lnTo>
                    <a:pt x="8675" y="67328"/>
                  </a:lnTo>
                  <a:lnTo>
                    <a:pt x="32318" y="32272"/>
                  </a:lnTo>
                  <a:lnTo>
                    <a:pt x="67385" y="8655"/>
                  </a:lnTo>
                  <a:lnTo>
                    <a:pt x="110337" y="0"/>
                  </a:lnTo>
                  <a:lnTo>
                    <a:pt x="4644428" y="0"/>
                  </a:lnTo>
                  <a:lnTo>
                    <a:pt x="4687353" y="8633"/>
                  </a:lnTo>
                  <a:lnTo>
                    <a:pt x="4722439" y="32258"/>
                  </a:lnTo>
                  <a:lnTo>
                    <a:pt x="4746109" y="67332"/>
                  </a:lnTo>
                  <a:lnTo>
                    <a:pt x="4752892" y="101257"/>
                  </a:lnTo>
                </a:path>
              </a:pathLst>
            </a:custGeom>
            <a:ln w="38129">
              <a:solidFill>
                <a:srgbClr val="17D89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4" name="object 14"/>
          <p:cNvSpPr txBox="1"/>
          <p:nvPr/>
        </p:nvSpPr>
        <p:spPr>
          <a:xfrm>
            <a:off x="8496792" y="2986104"/>
            <a:ext cx="1016000" cy="3606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200" spc="-100" b="1">
                <a:solidFill>
                  <a:srgbClr val="00D5FF"/>
                </a:solidFill>
                <a:latin typeface="Tahoma"/>
                <a:cs typeface="Tahoma"/>
              </a:rPr>
              <a:t>Phase</a:t>
            </a:r>
            <a:r>
              <a:rPr dirty="0" sz="2200" spc="-200" b="1">
                <a:solidFill>
                  <a:srgbClr val="00D5FF"/>
                </a:solidFill>
                <a:latin typeface="Tahoma"/>
                <a:cs typeface="Tahoma"/>
              </a:rPr>
              <a:t> </a:t>
            </a:r>
            <a:r>
              <a:rPr dirty="0" sz="2200" spc="-125" b="1">
                <a:solidFill>
                  <a:srgbClr val="00D5FF"/>
                </a:solidFill>
                <a:latin typeface="Tahoma"/>
                <a:cs typeface="Tahoma"/>
              </a:rPr>
              <a:t>2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406867" y="3870234"/>
            <a:ext cx="3236595" cy="3606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200" spc="-160" b="1">
                <a:solidFill>
                  <a:srgbClr val="F6FAFF"/>
                </a:solidFill>
                <a:latin typeface="Tahoma"/>
                <a:cs typeface="Tahoma"/>
              </a:rPr>
              <a:t>Growth</a:t>
            </a:r>
            <a:r>
              <a:rPr dirty="0" sz="2200" spc="-175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2200" spc="-170" b="1">
                <a:solidFill>
                  <a:srgbClr val="F6FAFF"/>
                </a:solidFill>
                <a:latin typeface="Tahoma"/>
                <a:cs typeface="Tahoma"/>
              </a:rPr>
              <a:t>G</a:t>
            </a:r>
            <a:r>
              <a:rPr dirty="0" sz="2200" spc="-175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2200" spc="-125" b="1">
                <a:solidFill>
                  <a:srgbClr val="F6FAFF"/>
                </a:solidFill>
                <a:latin typeface="Tahoma"/>
                <a:cs typeface="Tahoma"/>
              </a:rPr>
              <a:t>OEM</a:t>
            </a:r>
            <a:r>
              <a:rPr dirty="0" sz="2200" spc="-170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2200" spc="-100" b="1">
                <a:solidFill>
                  <a:srgbClr val="F6FAFF"/>
                </a:solidFill>
                <a:latin typeface="Tahoma"/>
                <a:cs typeface="Tahoma"/>
              </a:rPr>
              <a:t>Expansion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167613" y="4962744"/>
            <a:ext cx="3715385" cy="1360805"/>
          </a:xfrm>
          <a:prstGeom prst="rect">
            <a:avLst/>
          </a:prstGeom>
        </p:spPr>
        <p:txBody>
          <a:bodyPr wrap="square" lIns="0" tIns="24765" rIns="0" bIns="0" rtlCol="0" vert="horz">
            <a:spAutoFit/>
          </a:bodyPr>
          <a:lstStyle/>
          <a:p>
            <a:pPr algn="ctr" marL="12700" marR="5080">
              <a:lnSpc>
                <a:spcPts val="2630"/>
              </a:lnSpc>
              <a:spcBef>
                <a:spcPts val="195"/>
              </a:spcBef>
            </a:pPr>
            <a:r>
              <a:rPr dirty="0" sz="2200" spc="-10">
                <a:solidFill>
                  <a:srgbClr val="B8C8D9"/>
                </a:solidFill>
                <a:latin typeface="Tahoma"/>
                <a:cs typeface="Tahoma"/>
              </a:rPr>
              <a:t>Digital</a:t>
            </a:r>
            <a:r>
              <a:rPr dirty="0" sz="2200" spc="-21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>
                <a:solidFill>
                  <a:srgbClr val="B8C8D9"/>
                </a:solidFill>
                <a:latin typeface="Tahoma"/>
                <a:cs typeface="Tahoma"/>
              </a:rPr>
              <a:t>campaigns,</a:t>
            </a:r>
            <a:r>
              <a:rPr dirty="0" sz="2200" spc="-21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 spc="-20">
                <a:solidFill>
                  <a:srgbClr val="B8C8D9"/>
                </a:solidFill>
                <a:latin typeface="Tahoma"/>
                <a:cs typeface="Tahoma"/>
              </a:rPr>
              <a:t>trade </a:t>
            </a:r>
            <a:r>
              <a:rPr dirty="0" sz="2200" spc="-25">
                <a:solidFill>
                  <a:srgbClr val="B8C8D9"/>
                </a:solidFill>
                <a:latin typeface="Tahoma"/>
                <a:cs typeface="Tahoma"/>
              </a:rPr>
              <a:t>expos,</a:t>
            </a:r>
            <a:r>
              <a:rPr dirty="0" sz="2200" spc="-18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>
                <a:solidFill>
                  <a:srgbClr val="B8C8D9"/>
                </a:solidFill>
                <a:latin typeface="Tahoma"/>
                <a:cs typeface="Tahoma"/>
              </a:rPr>
              <a:t>OEM</a:t>
            </a:r>
            <a:r>
              <a:rPr dirty="0" sz="2200" spc="-18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 spc="-10">
                <a:solidFill>
                  <a:srgbClr val="B8C8D9"/>
                </a:solidFill>
                <a:latin typeface="Tahoma"/>
                <a:cs typeface="Tahoma"/>
              </a:rPr>
              <a:t>outreach,</a:t>
            </a:r>
            <a:r>
              <a:rPr dirty="0" sz="2200" spc="-18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 spc="-10">
                <a:solidFill>
                  <a:srgbClr val="B8C8D9"/>
                </a:solidFill>
                <a:latin typeface="Tahoma"/>
                <a:cs typeface="Tahoma"/>
              </a:rPr>
              <a:t>regional </a:t>
            </a:r>
            <a:r>
              <a:rPr dirty="0" sz="2200">
                <a:solidFill>
                  <a:srgbClr val="B8C8D9"/>
                </a:solidFill>
                <a:latin typeface="Tahoma"/>
                <a:cs typeface="Tahoma"/>
              </a:rPr>
              <a:t>distribution</a:t>
            </a:r>
            <a:r>
              <a:rPr dirty="0" sz="2200" spc="-22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>
                <a:solidFill>
                  <a:srgbClr val="B8C8D9"/>
                </a:solidFill>
                <a:latin typeface="Tahoma"/>
                <a:cs typeface="Tahoma"/>
              </a:rPr>
              <a:t>and</a:t>
            </a:r>
            <a:r>
              <a:rPr dirty="0" sz="2200" spc="-22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 spc="-10">
                <a:solidFill>
                  <a:srgbClr val="B8C8D9"/>
                </a:solidFill>
                <a:latin typeface="Tahoma"/>
                <a:cs typeface="Tahoma"/>
              </a:rPr>
              <a:t>technical branding.</a:t>
            </a:r>
            <a:endParaRPr sz="2200">
              <a:latin typeface="Tahoma"/>
              <a:cs typeface="Tahoma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12188174" y="2579479"/>
            <a:ext cx="4791075" cy="4587240"/>
            <a:chOff x="12188174" y="2579479"/>
            <a:chExt cx="4791075" cy="4587240"/>
          </a:xfrm>
        </p:grpSpPr>
        <p:sp>
          <p:nvSpPr>
            <p:cNvPr id="18" name="object 18"/>
            <p:cNvSpPr/>
            <p:nvPr/>
          </p:nvSpPr>
          <p:spPr>
            <a:xfrm>
              <a:off x="12207249" y="2598543"/>
              <a:ext cx="4754880" cy="4545965"/>
            </a:xfrm>
            <a:custGeom>
              <a:avLst/>
              <a:gdLst/>
              <a:ahLst/>
              <a:cxnLst/>
              <a:rect l="l" t="t" r="r" b="b"/>
              <a:pathLst>
                <a:path w="4754880" h="4545965">
                  <a:moveTo>
                    <a:pt x="4661192" y="4545577"/>
                  </a:moveTo>
                  <a:lnTo>
                    <a:pt x="93651" y="4545577"/>
                  </a:lnTo>
                  <a:lnTo>
                    <a:pt x="67535" y="4540279"/>
                  </a:lnTo>
                  <a:lnTo>
                    <a:pt x="67402" y="4540279"/>
                  </a:lnTo>
                  <a:lnTo>
                    <a:pt x="32335" y="4516627"/>
                  </a:lnTo>
                  <a:lnTo>
                    <a:pt x="8662" y="4481562"/>
                  </a:lnTo>
                  <a:lnTo>
                    <a:pt x="0" y="4438647"/>
                  </a:lnTo>
                  <a:lnTo>
                    <a:pt x="0" y="110299"/>
                  </a:lnTo>
                  <a:lnTo>
                    <a:pt x="8653" y="67347"/>
                  </a:lnTo>
                  <a:lnTo>
                    <a:pt x="32284" y="32290"/>
                  </a:lnTo>
                  <a:lnTo>
                    <a:pt x="67344" y="8662"/>
                  </a:lnTo>
                  <a:lnTo>
                    <a:pt x="110297" y="0"/>
                  </a:lnTo>
                  <a:lnTo>
                    <a:pt x="4644471" y="0"/>
                  </a:lnTo>
                  <a:lnTo>
                    <a:pt x="4687386" y="8662"/>
                  </a:lnTo>
                  <a:lnTo>
                    <a:pt x="4722451" y="32290"/>
                  </a:lnTo>
                  <a:lnTo>
                    <a:pt x="4746103" y="67347"/>
                  </a:lnTo>
                  <a:lnTo>
                    <a:pt x="4754788" y="110299"/>
                  </a:lnTo>
                  <a:lnTo>
                    <a:pt x="4754788" y="4438647"/>
                  </a:lnTo>
                  <a:lnTo>
                    <a:pt x="4746116" y="4481562"/>
                  </a:lnTo>
                  <a:lnTo>
                    <a:pt x="4722485" y="4516627"/>
                  </a:lnTo>
                  <a:lnTo>
                    <a:pt x="4687424" y="4540279"/>
                  </a:lnTo>
                  <a:lnTo>
                    <a:pt x="4661192" y="4545577"/>
                  </a:lnTo>
                  <a:close/>
                </a:path>
              </a:pathLst>
            </a:custGeom>
            <a:solidFill>
              <a:srgbClr val="071C34">
                <a:alpha val="94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12207239" y="2598544"/>
              <a:ext cx="4752975" cy="4549140"/>
            </a:xfrm>
            <a:custGeom>
              <a:avLst/>
              <a:gdLst/>
              <a:ahLst/>
              <a:cxnLst/>
              <a:rect l="l" t="t" r="r" b="b"/>
              <a:pathLst>
                <a:path w="4752975" h="4549140">
                  <a:moveTo>
                    <a:pt x="4752895" y="4447693"/>
                  </a:moveTo>
                  <a:lnTo>
                    <a:pt x="4722497" y="4516624"/>
                  </a:lnTo>
                  <a:lnTo>
                    <a:pt x="4687443" y="4540272"/>
                  </a:lnTo>
                  <a:lnTo>
                    <a:pt x="4644428" y="4548954"/>
                  </a:lnTo>
                  <a:lnTo>
                    <a:pt x="110315" y="4548955"/>
                  </a:lnTo>
                  <a:lnTo>
                    <a:pt x="67418" y="4540240"/>
                  </a:lnTo>
                  <a:lnTo>
                    <a:pt x="32277" y="4516527"/>
                  </a:lnTo>
                  <a:lnTo>
                    <a:pt x="8630" y="4481501"/>
                  </a:lnTo>
                  <a:lnTo>
                    <a:pt x="0" y="4438554"/>
                  </a:lnTo>
                  <a:lnTo>
                    <a:pt x="1" y="110288"/>
                  </a:lnTo>
                  <a:lnTo>
                    <a:pt x="8675" y="67328"/>
                  </a:lnTo>
                  <a:lnTo>
                    <a:pt x="32318" y="32272"/>
                  </a:lnTo>
                  <a:lnTo>
                    <a:pt x="67385" y="8655"/>
                  </a:lnTo>
                  <a:lnTo>
                    <a:pt x="110337" y="0"/>
                  </a:lnTo>
                  <a:lnTo>
                    <a:pt x="4644428" y="0"/>
                  </a:lnTo>
                  <a:lnTo>
                    <a:pt x="4687353" y="8633"/>
                  </a:lnTo>
                  <a:lnTo>
                    <a:pt x="4722439" y="32258"/>
                  </a:lnTo>
                  <a:lnTo>
                    <a:pt x="4746109" y="67332"/>
                  </a:lnTo>
                  <a:lnTo>
                    <a:pt x="4752892" y="101257"/>
                  </a:lnTo>
                </a:path>
              </a:pathLst>
            </a:custGeom>
            <a:ln w="38129">
              <a:solidFill>
                <a:srgbClr val="00D5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0" name="object 20"/>
          <p:cNvSpPr txBox="1"/>
          <p:nvPr/>
        </p:nvSpPr>
        <p:spPr>
          <a:xfrm>
            <a:off x="14056100" y="2986104"/>
            <a:ext cx="1016000" cy="3606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200" spc="-100" b="1">
                <a:solidFill>
                  <a:srgbClr val="00D5FF"/>
                </a:solidFill>
                <a:latin typeface="Tahoma"/>
                <a:cs typeface="Tahoma"/>
              </a:rPr>
              <a:t>Phase</a:t>
            </a:r>
            <a:r>
              <a:rPr dirty="0" sz="2200" spc="-200" b="1">
                <a:solidFill>
                  <a:srgbClr val="00D5FF"/>
                </a:solidFill>
                <a:latin typeface="Tahoma"/>
                <a:cs typeface="Tahoma"/>
              </a:rPr>
              <a:t> </a:t>
            </a:r>
            <a:r>
              <a:rPr dirty="0" sz="2200" spc="-125" b="1">
                <a:solidFill>
                  <a:srgbClr val="00D5FF"/>
                </a:solidFill>
                <a:latin typeface="Tahoma"/>
                <a:cs typeface="Tahoma"/>
              </a:rPr>
              <a:t>3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3425191" y="3870234"/>
            <a:ext cx="2319020" cy="3606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200" spc="-90" b="1">
                <a:solidFill>
                  <a:srgbClr val="F6FAFF"/>
                </a:solidFill>
                <a:latin typeface="Tahoma"/>
                <a:cs typeface="Tahoma"/>
              </a:rPr>
              <a:t>Scale-</a:t>
            </a:r>
            <a:r>
              <a:rPr dirty="0" sz="2200" spc="-114" b="1">
                <a:solidFill>
                  <a:srgbClr val="F6FAFF"/>
                </a:solidFill>
                <a:latin typeface="Tahoma"/>
                <a:cs typeface="Tahoma"/>
              </a:rPr>
              <a:t>Up</a:t>
            </a:r>
            <a:r>
              <a:rPr dirty="0" sz="2200" spc="-165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2200" spc="-170" b="1">
                <a:solidFill>
                  <a:srgbClr val="F6FAFF"/>
                </a:solidFill>
                <a:latin typeface="Tahoma"/>
                <a:cs typeface="Tahoma"/>
              </a:rPr>
              <a:t>G</a:t>
            </a:r>
            <a:r>
              <a:rPr dirty="0" sz="2200" spc="-160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2200" spc="-114" b="1">
                <a:solidFill>
                  <a:srgbClr val="F6FAFF"/>
                </a:solidFill>
                <a:latin typeface="Tahoma"/>
                <a:cs typeface="Tahoma"/>
              </a:rPr>
              <a:t>Export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2717807" y="4962744"/>
            <a:ext cx="3692525" cy="1360805"/>
          </a:xfrm>
          <a:prstGeom prst="rect">
            <a:avLst/>
          </a:prstGeom>
        </p:spPr>
        <p:txBody>
          <a:bodyPr wrap="square" lIns="0" tIns="24765" rIns="0" bIns="0" rtlCol="0" vert="horz">
            <a:spAutoFit/>
          </a:bodyPr>
          <a:lstStyle/>
          <a:p>
            <a:pPr algn="ctr" marL="12700" marR="5080">
              <a:lnSpc>
                <a:spcPts val="2630"/>
              </a:lnSpc>
              <a:spcBef>
                <a:spcPts val="195"/>
              </a:spcBef>
            </a:pPr>
            <a:r>
              <a:rPr dirty="0" sz="2200" spc="-30">
                <a:solidFill>
                  <a:srgbClr val="B8C8D9"/>
                </a:solidFill>
                <a:latin typeface="Tahoma"/>
                <a:cs typeface="Tahoma"/>
              </a:rPr>
              <a:t>Expand</a:t>
            </a:r>
            <a:r>
              <a:rPr dirty="0" sz="2200" spc="-204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>
                <a:solidFill>
                  <a:srgbClr val="B8C8D9"/>
                </a:solidFill>
                <a:latin typeface="Tahoma"/>
                <a:cs typeface="Tahoma"/>
              </a:rPr>
              <a:t>OEM</a:t>
            </a:r>
            <a:r>
              <a:rPr dirty="0" sz="2200" spc="-204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 spc="-10">
                <a:solidFill>
                  <a:srgbClr val="B8C8D9"/>
                </a:solidFill>
                <a:latin typeface="Tahoma"/>
                <a:cs typeface="Tahoma"/>
              </a:rPr>
              <a:t>contracts, </a:t>
            </a:r>
            <a:r>
              <a:rPr dirty="0" sz="2200">
                <a:solidFill>
                  <a:srgbClr val="B8C8D9"/>
                </a:solidFill>
                <a:latin typeface="Tahoma"/>
                <a:cs typeface="Tahoma"/>
              </a:rPr>
              <a:t>advanced</a:t>
            </a:r>
            <a:r>
              <a:rPr dirty="0" sz="2200" spc="-204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 spc="-10">
                <a:solidFill>
                  <a:srgbClr val="B8C8D9"/>
                </a:solidFill>
                <a:latin typeface="Tahoma"/>
                <a:cs typeface="Tahoma"/>
              </a:rPr>
              <a:t>multilayer</a:t>
            </a:r>
            <a:r>
              <a:rPr dirty="0" sz="2200" spc="-204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 spc="45">
                <a:solidFill>
                  <a:srgbClr val="B8C8D9"/>
                </a:solidFill>
                <a:latin typeface="Tahoma"/>
                <a:cs typeface="Tahoma"/>
              </a:rPr>
              <a:t>PCBs, </a:t>
            </a:r>
            <a:r>
              <a:rPr dirty="0" sz="2200" spc="-45">
                <a:solidFill>
                  <a:srgbClr val="B8C8D9"/>
                </a:solidFill>
                <a:latin typeface="Tahoma"/>
                <a:cs typeface="Tahoma"/>
              </a:rPr>
              <a:t>export</a:t>
            </a:r>
            <a:r>
              <a:rPr dirty="0" sz="2200" spc="-22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>
                <a:solidFill>
                  <a:srgbClr val="B8C8D9"/>
                </a:solidFill>
                <a:latin typeface="Tahoma"/>
                <a:cs typeface="Tahoma"/>
              </a:rPr>
              <a:t>partnerships</a:t>
            </a:r>
            <a:r>
              <a:rPr dirty="0" sz="2200" spc="-22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>
                <a:solidFill>
                  <a:srgbClr val="B8C8D9"/>
                </a:solidFill>
                <a:latin typeface="Tahoma"/>
                <a:cs typeface="Tahoma"/>
              </a:rPr>
              <a:t>and</a:t>
            </a:r>
            <a:r>
              <a:rPr dirty="0" sz="2200" spc="-22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 spc="-10">
                <a:solidFill>
                  <a:srgbClr val="B8C8D9"/>
                </a:solidFill>
                <a:latin typeface="Tahoma"/>
                <a:cs typeface="Tahoma"/>
              </a:rPr>
              <a:t>global </a:t>
            </a:r>
            <a:r>
              <a:rPr dirty="0" sz="2200" spc="-25">
                <a:solidFill>
                  <a:srgbClr val="B8C8D9"/>
                </a:solidFill>
                <a:latin typeface="Tahoma"/>
                <a:cs typeface="Tahoma"/>
              </a:rPr>
              <a:t>market</a:t>
            </a:r>
            <a:r>
              <a:rPr dirty="0" sz="2200" spc="-21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 spc="40">
                <a:solidFill>
                  <a:srgbClr val="B8C8D9"/>
                </a:solidFill>
                <a:latin typeface="Tahoma"/>
                <a:cs typeface="Tahoma"/>
              </a:rPr>
              <a:t>access.</a:t>
            </a:r>
            <a:endParaRPr sz="2200">
              <a:latin typeface="Tahoma"/>
              <a:cs typeface="Tahoma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1954739" y="7905460"/>
            <a:ext cx="2253615" cy="867410"/>
            <a:chOff x="1954739" y="7905460"/>
            <a:chExt cx="2253615" cy="867410"/>
          </a:xfrm>
        </p:grpSpPr>
        <p:sp>
          <p:nvSpPr>
            <p:cNvPr id="24" name="object 24"/>
            <p:cNvSpPr/>
            <p:nvPr/>
          </p:nvSpPr>
          <p:spPr>
            <a:xfrm>
              <a:off x="1973711" y="7924525"/>
              <a:ext cx="2215515" cy="833755"/>
            </a:xfrm>
            <a:custGeom>
              <a:avLst/>
              <a:gdLst/>
              <a:ahLst/>
              <a:cxnLst/>
              <a:rect l="l" t="t" r="r" b="b"/>
              <a:pathLst>
                <a:path w="2215515" h="833754">
                  <a:moveTo>
                    <a:pt x="2072447" y="833201"/>
                  </a:moveTo>
                  <a:lnTo>
                    <a:pt x="142875" y="833201"/>
                  </a:lnTo>
                  <a:lnTo>
                    <a:pt x="110127" y="826725"/>
                  </a:lnTo>
                  <a:lnTo>
                    <a:pt x="53531" y="779341"/>
                  </a:lnTo>
                  <a:lnTo>
                    <a:pt x="31400" y="741383"/>
                  </a:lnTo>
                  <a:lnTo>
                    <a:pt x="14529" y="695881"/>
                  </a:lnTo>
                  <a:lnTo>
                    <a:pt x="3775" y="644309"/>
                  </a:lnTo>
                  <a:lnTo>
                    <a:pt x="0" y="588142"/>
                  </a:lnTo>
                  <a:lnTo>
                    <a:pt x="0" y="245059"/>
                  </a:lnTo>
                  <a:lnTo>
                    <a:pt x="3775" y="188892"/>
                  </a:lnTo>
                  <a:lnTo>
                    <a:pt x="14529" y="137319"/>
                  </a:lnTo>
                  <a:lnTo>
                    <a:pt x="31400" y="91817"/>
                  </a:lnTo>
                  <a:lnTo>
                    <a:pt x="53531" y="53859"/>
                  </a:lnTo>
                  <a:lnTo>
                    <a:pt x="80059" y="24920"/>
                  </a:lnTo>
                  <a:lnTo>
                    <a:pt x="142875" y="0"/>
                  </a:lnTo>
                  <a:lnTo>
                    <a:pt x="2072447" y="0"/>
                  </a:lnTo>
                  <a:lnTo>
                    <a:pt x="2135272" y="24920"/>
                  </a:lnTo>
                  <a:lnTo>
                    <a:pt x="2161804" y="53859"/>
                  </a:lnTo>
                  <a:lnTo>
                    <a:pt x="2183936" y="91817"/>
                  </a:lnTo>
                  <a:lnTo>
                    <a:pt x="2200808" y="137319"/>
                  </a:lnTo>
                  <a:lnTo>
                    <a:pt x="2211562" y="188892"/>
                  </a:lnTo>
                  <a:lnTo>
                    <a:pt x="2215338" y="245059"/>
                  </a:lnTo>
                  <a:lnTo>
                    <a:pt x="2215338" y="588142"/>
                  </a:lnTo>
                  <a:lnTo>
                    <a:pt x="2211562" y="644309"/>
                  </a:lnTo>
                  <a:lnTo>
                    <a:pt x="2200808" y="695881"/>
                  </a:lnTo>
                  <a:lnTo>
                    <a:pt x="2183936" y="741383"/>
                  </a:lnTo>
                  <a:lnTo>
                    <a:pt x="2161804" y="779341"/>
                  </a:lnTo>
                  <a:lnTo>
                    <a:pt x="2135272" y="808280"/>
                  </a:lnTo>
                  <a:lnTo>
                    <a:pt x="2072447" y="833201"/>
                  </a:lnTo>
                  <a:close/>
                </a:path>
              </a:pathLst>
            </a:custGeom>
            <a:solidFill>
              <a:srgbClr val="082A4D">
                <a:alpha val="97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/>
            <p:cNvSpPr/>
            <p:nvPr/>
          </p:nvSpPr>
          <p:spPr>
            <a:xfrm>
              <a:off x="1973804" y="7924525"/>
              <a:ext cx="2215515" cy="828675"/>
            </a:xfrm>
            <a:custGeom>
              <a:avLst/>
              <a:gdLst/>
              <a:ahLst/>
              <a:cxnLst/>
              <a:rect l="l" t="t" r="r" b="b"/>
              <a:pathLst>
                <a:path w="2215515" h="828675">
                  <a:moveTo>
                    <a:pt x="120283" y="828674"/>
                  </a:moveTo>
                  <a:lnTo>
                    <a:pt x="80054" y="808221"/>
                  </a:lnTo>
                  <a:lnTo>
                    <a:pt x="53528" y="779284"/>
                  </a:lnTo>
                  <a:lnTo>
                    <a:pt x="31401" y="741329"/>
                  </a:lnTo>
                  <a:lnTo>
                    <a:pt x="14530" y="695830"/>
                  </a:lnTo>
                  <a:lnTo>
                    <a:pt x="3776" y="644262"/>
                  </a:lnTo>
                  <a:lnTo>
                    <a:pt x="0" y="588098"/>
                  </a:lnTo>
                  <a:lnTo>
                    <a:pt x="0" y="245041"/>
                  </a:lnTo>
                  <a:lnTo>
                    <a:pt x="3773" y="188876"/>
                  </a:lnTo>
                  <a:lnTo>
                    <a:pt x="14524" y="137306"/>
                  </a:lnTo>
                  <a:lnTo>
                    <a:pt x="31394" y="91806"/>
                  </a:lnTo>
                  <a:lnTo>
                    <a:pt x="53523" y="53850"/>
                  </a:lnTo>
                  <a:lnTo>
                    <a:pt x="80051" y="24915"/>
                  </a:lnTo>
                  <a:lnTo>
                    <a:pt x="142862" y="0"/>
                  </a:lnTo>
                  <a:lnTo>
                    <a:pt x="2072241" y="0"/>
                  </a:lnTo>
                  <a:lnTo>
                    <a:pt x="2135044" y="24922"/>
                  </a:lnTo>
                  <a:lnTo>
                    <a:pt x="2161569" y="53857"/>
                  </a:lnTo>
                  <a:lnTo>
                    <a:pt x="2183697" y="91811"/>
                  </a:lnTo>
                  <a:lnTo>
                    <a:pt x="2200566" y="137309"/>
                  </a:lnTo>
                  <a:lnTo>
                    <a:pt x="2211317" y="188877"/>
                  </a:lnTo>
                  <a:lnTo>
                    <a:pt x="2215092" y="245041"/>
                  </a:lnTo>
                  <a:lnTo>
                    <a:pt x="2215091" y="588098"/>
                  </a:lnTo>
                  <a:lnTo>
                    <a:pt x="2211314" y="644260"/>
                  </a:lnTo>
                  <a:lnTo>
                    <a:pt x="2200560" y="695827"/>
                  </a:lnTo>
                  <a:lnTo>
                    <a:pt x="2183691" y="741324"/>
                  </a:lnTo>
                  <a:lnTo>
                    <a:pt x="2161566" y="779278"/>
                  </a:lnTo>
                  <a:lnTo>
                    <a:pt x="2135044" y="808215"/>
                  </a:lnTo>
                  <a:lnTo>
                    <a:pt x="2094808" y="828675"/>
                  </a:lnTo>
                </a:path>
              </a:pathLst>
            </a:custGeom>
            <a:ln w="38129">
              <a:solidFill>
                <a:srgbClr val="00D5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6" name="object 26"/>
          <p:cNvSpPr txBox="1"/>
          <p:nvPr/>
        </p:nvSpPr>
        <p:spPr>
          <a:xfrm>
            <a:off x="2444457" y="7960696"/>
            <a:ext cx="1273810" cy="694055"/>
          </a:xfrm>
          <a:prstGeom prst="rect">
            <a:avLst/>
          </a:prstGeom>
        </p:spPr>
        <p:txBody>
          <a:bodyPr wrap="square" lIns="0" tIns="24765" rIns="0" bIns="0" rtlCol="0" vert="horz">
            <a:spAutoFit/>
          </a:bodyPr>
          <a:lstStyle/>
          <a:p>
            <a:pPr marL="251460" marR="5080" indent="-239395">
              <a:lnSpc>
                <a:spcPts val="2630"/>
              </a:lnSpc>
              <a:spcBef>
                <a:spcPts val="195"/>
              </a:spcBef>
            </a:pPr>
            <a:r>
              <a:rPr dirty="0" sz="2200" spc="-130" b="1">
                <a:solidFill>
                  <a:srgbClr val="F6FAFF"/>
                </a:solidFill>
                <a:latin typeface="Tahoma"/>
                <a:cs typeface="Tahoma"/>
              </a:rPr>
              <a:t>Prototype </a:t>
            </a:r>
            <a:r>
              <a:rPr dirty="0" sz="2200" spc="-20" b="1">
                <a:solidFill>
                  <a:srgbClr val="F6FAFF"/>
                </a:solidFill>
                <a:latin typeface="Tahoma"/>
                <a:cs typeface="Tahoma"/>
              </a:rPr>
              <a:t>Focus</a:t>
            </a:r>
            <a:endParaRPr sz="2200">
              <a:latin typeface="Tahoma"/>
              <a:cs typeface="Tahoma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7877266" y="7905460"/>
            <a:ext cx="2047875" cy="867410"/>
            <a:chOff x="7877266" y="7905460"/>
            <a:chExt cx="2047875" cy="867410"/>
          </a:xfrm>
        </p:grpSpPr>
        <p:sp>
          <p:nvSpPr>
            <p:cNvPr id="28" name="object 28"/>
            <p:cNvSpPr/>
            <p:nvPr/>
          </p:nvSpPr>
          <p:spPr>
            <a:xfrm>
              <a:off x="7896276" y="7924513"/>
              <a:ext cx="2008505" cy="833755"/>
            </a:xfrm>
            <a:custGeom>
              <a:avLst/>
              <a:gdLst/>
              <a:ahLst/>
              <a:cxnLst/>
              <a:rect l="l" t="t" r="r" b="b"/>
              <a:pathLst>
                <a:path w="2008504" h="833754">
                  <a:moveTo>
                    <a:pt x="1866529" y="833222"/>
                  </a:moveTo>
                  <a:lnTo>
                    <a:pt x="142885" y="833222"/>
                  </a:lnTo>
                  <a:lnTo>
                    <a:pt x="110132" y="826736"/>
                  </a:lnTo>
                  <a:lnTo>
                    <a:pt x="53528" y="779353"/>
                  </a:lnTo>
                  <a:lnTo>
                    <a:pt x="31396" y="741395"/>
                  </a:lnTo>
                  <a:lnTo>
                    <a:pt x="14524" y="695892"/>
                  </a:lnTo>
                  <a:lnTo>
                    <a:pt x="3770" y="644320"/>
                  </a:lnTo>
                  <a:lnTo>
                    <a:pt x="0" y="588153"/>
                  </a:lnTo>
                  <a:lnTo>
                    <a:pt x="0" y="245070"/>
                  </a:lnTo>
                  <a:lnTo>
                    <a:pt x="3770" y="188903"/>
                  </a:lnTo>
                  <a:lnTo>
                    <a:pt x="14524" y="137331"/>
                  </a:lnTo>
                  <a:lnTo>
                    <a:pt x="31396" y="91828"/>
                  </a:lnTo>
                  <a:lnTo>
                    <a:pt x="53528" y="53870"/>
                  </a:lnTo>
                  <a:lnTo>
                    <a:pt x="80060" y="24931"/>
                  </a:lnTo>
                  <a:lnTo>
                    <a:pt x="142885" y="0"/>
                  </a:lnTo>
                  <a:lnTo>
                    <a:pt x="1866529" y="0"/>
                  </a:lnTo>
                  <a:lnTo>
                    <a:pt x="1899270" y="6487"/>
                  </a:lnTo>
                  <a:lnTo>
                    <a:pt x="1955860" y="53870"/>
                  </a:lnTo>
                  <a:lnTo>
                    <a:pt x="1977989" y="91828"/>
                  </a:lnTo>
                  <a:lnTo>
                    <a:pt x="1994860" y="137331"/>
                  </a:lnTo>
                  <a:lnTo>
                    <a:pt x="2005613" y="188903"/>
                  </a:lnTo>
                  <a:lnTo>
                    <a:pt x="2008197" y="227340"/>
                  </a:lnTo>
                  <a:lnTo>
                    <a:pt x="2008197" y="605883"/>
                  </a:lnTo>
                  <a:lnTo>
                    <a:pt x="2005613" y="644320"/>
                  </a:lnTo>
                  <a:lnTo>
                    <a:pt x="1994860" y="695892"/>
                  </a:lnTo>
                  <a:lnTo>
                    <a:pt x="1977989" y="741395"/>
                  </a:lnTo>
                  <a:lnTo>
                    <a:pt x="1955860" y="779353"/>
                  </a:lnTo>
                  <a:lnTo>
                    <a:pt x="1929334" y="808291"/>
                  </a:lnTo>
                  <a:lnTo>
                    <a:pt x="1866529" y="833222"/>
                  </a:lnTo>
                  <a:close/>
                </a:path>
              </a:pathLst>
            </a:custGeom>
            <a:solidFill>
              <a:srgbClr val="082A4D">
                <a:alpha val="97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/>
            <p:cNvSpPr/>
            <p:nvPr/>
          </p:nvSpPr>
          <p:spPr>
            <a:xfrm>
              <a:off x="7896331" y="7924525"/>
              <a:ext cx="2009775" cy="828675"/>
            </a:xfrm>
            <a:custGeom>
              <a:avLst/>
              <a:gdLst/>
              <a:ahLst/>
              <a:cxnLst/>
              <a:rect l="l" t="t" r="r" b="b"/>
              <a:pathLst>
                <a:path w="2009775" h="828675">
                  <a:moveTo>
                    <a:pt x="120277" y="828676"/>
                  </a:moveTo>
                  <a:lnTo>
                    <a:pt x="80041" y="808218"/>
                  </a:lnTo>
                  <a:lnTo>
                    <a:pt x="53517" y="779282"/>
                  </a:lnTo>
                  <a:lnTo>
                    <a:pt x="31392" y="741327"/>
                  </a:lnTo>
                  <a:lnTo>
                    <a:pt x="14526" y="695828"/>
                  </a:lnTo>
                  <a:lnTo>
                    <a:pt x="3775" y="644261"/>
                  </a:lnTo>
                  <a:lnTo>
                    <a:pt x="0" y="588098"/>
                  </a:lnTo>
                  <a:lnTo>
                    <a:pt x="0" y="245042"/>
                  </a:lnTo>
                  <a:lnTo>
                    <a:pt x="3771" y="188879"/>
                  </a:lnTo>
                  <a:lnTo>
                    <a:pt x="14518" y="137310"/>
                  </a:lnTo>
                  <a:lnTo>
                    <a:pt x="31384" y="91809"/>
                  </a:lnTo>
                  <a:lnTo>
                    <a:pt x="53510" y="53853"/>
                  </a:lnTo>
                  <a:lnTo>
                    <a:pt x="80038" y="24917"/>
                  </a:lnTo>
                  <a:lnTo>
                    <a:pt x="142847" y="0"/>
                  </a:lnTo>
                  <a:lnTo>
                    <a:pt x="1866316" y="0"/>
                  </a:lnTo>
                  <a:lnTo>
                    <a:pt x="1929127" y="24914"/>
                  </a:lnTo>
                  <a:lnTo>
                    <a:pt x="1955655" y="53851"/>
                  </a:lnTo>
                  <a:lnTo>
                    <a:pt x="1977784" y="91806"/>
                  </a:lnTo>
                  <a:lnTo>
                    <a:pt x="1994655" y="137306"/>
                  </a:lnTo>
                  <a:lnTo>
                    <a:pt x="2005406" y="188876"/>
                  </a:lnTo>
                  <a:lnTo>
                    <a:pt x="2009181" y="245041"/>
                  </a:lnTo>
                  <a:lnTo>
                    <a:pt x="2009180" y="588099"/>
                  </a:lnTo>
                  <a:lnTo>
                    <a:pt x="2005402" y="644263"/>
                  </a:lnTo>
                  <a:lnTo>
                    <a:pt x="1994648" y="695832"/>
                  </a:lnTo>
                  <a:lnTo>
                    <a:pt x="1977777" y="741330"/>
                  </a:lnTo>
                  <a:lnTo>
                    <a:pt x="1955649" y="779285"/>
                  </a:lnTo>
                  <a:lnTo>
                    <a:pt x="1929123" y="808221"/>
                  </a:lnTo>
                  <a:lnTo>
                    <a:pt x="1888897" y="828673"/>
                  </a:lnTo>
                </a:path>
              </a:pathLst>
            </a:custGeom>
            <a:ln w="38129">
              <a:solidFill>
                <a:srgbClr val="17D89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0" name="object 30"/>
          <p:cNvSpPr txBox="1"/>
          <p:nvPr/>
        </p:nvSpPr>
        <p:spPr>
          <a:xfrm>
            <a:off x="8107009" y="8127391"/>
            <a:ext cx="1588135" cy="3606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200" spc="-100" b="1">
                <a:solidFill>
                  <a:srgbClr val="F6FAFF"/>
                </a:solidFill>
                <a:latin typeface="Tahoma"/>
                <a:cs typeface="Tahoma"/>
              </a:rPr>
              <a:t>SEO</a:t>
            </a:r>
            <a:r>
              <a:rPr dirty="0" sz="2200" spc="-190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2200" spc="-630" b="1">
                <a:solidFill>
                  <a:srgbClr val="F6FAFF"/>
                </a:solidFill>
                <a:latin typeface="Tahoma"/>
                <a:cs typeface="Tahoma"/>
              </a:rPr>
              <a:t>+</a:t>
            </a:r>
            <a:r>
              <a:rPr dirty="0" sz="2200" spc="-185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2200" spc="-95" b="1">
                <a:solidFill>
                  <a:srgbClr val="F6FAFF"/>
                </a:solidFill>
                <a:latin typeface="Tahoma"/>
                <a:cs typeface="Tahoma"/>
              </a:rPr>
              <a:t>Expos</a:t>
            </a:r>
            <a:endParaRPr sz="2200">
              <a:latin typeface="Tahoma"/>
              <a:cs typeface="Tahoma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12188174" y="7905439"/>
            <a:ext cx="2181860" cy="867410"/>
            <a:chOff x="12188174" y="7905439"/>
            <a:chExt cx="2181860" cy="867410"/>
          </a:xfrm>
        </p:grpSpPr>
        <p:sp>
          <p:nvSpPr>
            <p:cNvPr id="32" name="object 32"/>
            <p:cNvSpPr/>
            <p:nvPr/>
          </p:nvSpPr>
          <p:spPr>
            <a:xfrm>
              <a:off x="12207240" y="7924525"/>
              <a:ext cx="2146935" cy="833755"/>
            </a:xfrm>
            <a:custGeom>
              <a:avLst/>
              <a:gdLst/>
              <a:ahLst/>
              <a:cxnLst/>
              <a:rect l="l" t="t" r="r" b="b"/>
              <a:pathLst>
                <a:path w="2146934" h="833754">
                  <a:moveTo>
                    <a:pt x="2003877" y="833201"/>
                  </a:moveTo>
                  <a:lnTo>
                    <a:pt x="142890" y="833201"/>
                  </a:lnTo>
                  <a:lnTo>
                    <a:pt x="110137" y="826725"/>
                  </a:lnTo>
                  <a:lnTo>
                    <a:pt x="53533" y="779341"/>
                  </a:lnTo>
                  <a:lnTo>
                    <a:pt x="31402" y="741383"/>
                  </a:lnTo>
                  <a:lnTo>
                    <a:pt x="14529" y="695881"/>
                  </a:lnTo>
                  <a:lnTo>
                    <a:pt x="3775" y="644309"/>
                  </a:lnTo>
                  <a:lnTo>
                    <a:pt x="0" y="588142"/>
                  </a:lnTo>
                  <a:lnTo>
                    <a:pt x="0" y="245059"/>
                  </a:lnTo>
                  <a:lnTo>
                    <a:pt x="3775" y="188892"/>
                  </a:lnTo>
                  <a:lnTo>
                    <a:pt x="14529" y="137319"/>
                  </a:lnTo>
                  <a:lnTo>
                    <a:pt x="31402" y="91817"/>
                  </a:lnTo>
                  <a:lnTo>
                    <a:pt x="53533" y="53859"/>
                  </a:lnTo>
                  <a:lnTo>
                    <a:pt x="80065" y="24920"/>
                  </a:lnTo>
                  <a:lnTo>
                    <a:pt x="142890" y="0"/>
                  </a:lnTo>
                  <a:lnTo>
                    <a:pt x="2003877" y="0"/>
                  </a:lnTo>
                  <a:lnTo>
                    <a:pt x="2066701" y="24920"/>
                  </a:lnTo>
                  <a:lnTo>
                    <a:pt x="2093233" y="53859"/>
                  </a:lnTo>
                  <a:lnTo>
                    <a:pt x="2115365" y="91817"/>
                  </a:lnTo>
                  <a:lnTo>
                    <a:pt x="2132237" y="137319"/>
                  </a:lnTo>
                  <a:lnTo>
                    <a:pt x="2142991" y="188892"/>
                  </a:lnTo>
                  <a:lnTo>
                    <a:pt x="2146767" y="245059"/>
                  </a:lnTo>
                  <a:lnTo>
                    <a:pt x="2146767" y="588142"/>
                  </a:lnTo>
                  <a:lnTo>
                    <a:pt x="2142991" y="644309"/>
                  </a:lnTo>
                  <a:lnTo>
                    <a:pt x="2132237" y="695881"/>
                  </a:lnTo>
                  <a:lnTo>
                    <a:pt x="2115365" y="741383"/>
                  </a:lnTo>
                  <a:lnTo>
                    <a:pt x="2093233" y="779341"/>
                  </a:lnTo>
                  <a:lnTo>
                    <a:pt x="2066701" y="808280"/>
                  </a:lnTo>
                  <a:lnTo>
                    <a:pt x="2003877" y="833201"/>
                  </a:lnTo>
                  <a:close/>
                </a:path>
              </a:pathLst>
            </a:custGeom>
            <a:solidFill>
              <a:srgbClr val="082A4D">
                <a:alpha val="97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3" name="object 3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229412" y="8559867"/>
              <a:ext cx="125532" cy="193444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12207239" y="7924504"/>
              <a:ext cx="2143125" cy="829310"/>
            </a:xfrm>
            <a:custGeom>
              <a:avLst/>
              <a:gdLst/>
              <a:ahLst/>
              <a:cxnLst/>
              <a:rect l="l" t="t" r="r" b="b"/>
              <a:pathLst>
                <a:path w="2143125" h="829309">
                  <a:moveTo>
                    <a:pt x="120000" y="828683"/>
                  </a:moveTo>
                  <a:lnTo>
                    <a:pt x="80078" y="808315"/>
                  </a:lnTo>
                  <a:lnTo>
                    <a:pt x="53534" y="779363"/>
                  </a:lnTo>
                  <a:lnTo>
                    <a:pt x="31396" y="741391"/>
                  </a:lnTo>
                  <a:lnTo>
                    <a:pt x="14523" y="695875"/>
                  </a:lnTo>
                  <a:lnTo>
                    <a:pt x="3772" y="644291"/>
                  </a:lnTo>
                  <a:lnTo>
                    <a:pt x="0" y="588119"/>
                  </a:lnTo>
                  <a:lnTo>
                    <a:pt x="0" y="245055"/>
                  </a:lnTo>
                  <a:lnTo>
                    <a:pt x="3782" y="188878"/>
                  </a:lnTo>
                  <a:lnTo>
                    <a:pt x="14545" y="137297"/>
                  </a:lnTo>
                  <a:lnTo>
                    <a:pt x="31431" y="91788"/>
                  </a:lnTo>
                  <a:lnTo>
                    <a:pt x="53580" y="53829"/>
                  </a:lnTo>
                  <a:lnTo>
                    <a:pt x="80133" y="24900"/>
                  </a:lnTo>
                  <a:lnTo>
                    <a:pt x="142966" y="21"/>
                  </a:lnTo>
                  <a:lnTo>
                    <a:pt x="2003769" y="0"/>
                  </a:lnTo>
                  <a:lnTo>
                    <a:pt x="2036543" y="6444"/>
                  </a:lnTo>
                  <a:lnTo>
                    <a:pt x="2093172" y="53814"/>
                  </a:lnTo>
                  <a:lnTo>
                    <a:pt x="2115328" y="91775"/>
                  </a:lnTo>
                  <a:lnTo>
                    <a:pt x="2132218" y="137287"/>
                  </a:lnTo>
                  <a:lnTo>
                    <a:pt x="2142855" y="188898"/>
                  </a:lnTo>
                  <a:lnTo>
                    <a:pt x="2143125" y="192908"/>
                  </a:lnTo>
                </a:path>
              </a:pathLst>
            </a:custGeom>
            <a:ln w="38129">
              <a:solidFill>
                <a:srgbClr val="00D5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5" name="object 35"/>
          <p:cNvSpPr txBox="1"/>
          <p:nvPr/>
        </p:nvSpPr>
        <p:spPr>
          <a:xfrm>
            <a:off x="12631576" y="8003216"/>
            <a:ext cx="1297940" cy="6940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ts val="2630"/>
              </a:lnSpc>
              <a:spcBef>
                <a:spcPts val="100"/>
              </a:spcBef>
            </a:pPr>
            <a:r>
              <a:rPr dirty="0" sz="2200" spc="-25" b="1">
                <a:solidFill>
                  <a:srgbClr val="F6FAFF"/>
                </a:solidFill>
                <a:latin typeface="Tahoma"/>
                <a:cs typeface="Tahoma"/>
              </a:rPr>
              <a:t>OEM</a:t>
            </a:r>
            <a:endParaRPr sz="2200">
              <a:latin typeface="Tahoma"/>
              <a:cs typeface="Tahoma"/>
            </a:endParaRPr>
          </a:p>
          <a:p>
            <a:pPr algn="ctr">
              <a:lnSpc>
                <a:spcPts val="2635"/>
              </a:lnSpc>
            </a:pPr>
            <a:r>
              <a:rPr dirty="0" sz="2200" spc="-60" b="1">
                <a:solidFill>
                  <a:srgbClr val="F6FAFF"/>
                </a:solidFill>
                <a:latin typeface="Tahoma"/>
                <a:cs typeface="Tahoma"/>
              </a:rPr>
              <a:t>Contracts</a:t>
            </a:r>
            <a:endParaRPr sz="2200">
              <a:latin typeface="Tahoma"/>
              <a:cs typeface="Tahoma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14590365" y="7905458"/>
            <a:ext cx="2458085" cy="867410"/>
            <a:chOff x="14590365" y="7905458"/>
            <a:chExt cx="2458085" cy="867410"/>
          </a:xfrm>
        </p:grpSpPr>
        <p:sp>
          <p:nvSpPr>
            <p:cNvPr id="37" name="object 37"/>
            <p:cNvSpPr/>
            <p:nvPr/>
          </p:nvSpPr>
          <p:spPr>
            <a:xfrm>
              <a:off x="14609431" y="7924525"/>
              <a:ext cx="2421890" cy="833755"/>
            </a:xfrm>
            <a:custGeom>
              <a:avLst/>
              <a:gdLst/>
              <a:ahLst/>
              <a:cxnLst/>
              <a:rect l="l" t="t" r="r" b="b"/>
              <a:pathLst>
                <a:path w="2421890" h="833754">
                  <a:moveTo>
                    <a:pt x="2278380" y="833201"/>
                  </a:moveTo>
                  <a:lnTo>
                    <a:pt x="142890" y="833201"/>
                  </a:lnTo>
                  <a:lnTo>
                    <a:pt x="110137" y="826725"/>
                  </a:lnTo>
                  <a:lnTo>
                    <a:pt x="53533" y="779341"/>
                  </a:lnTo>
                  <a:lnTo>
                    <a:pt x="31402" y="741383"/>
                  </a:lnTo>
                  <a:lnTo>
                    <a:pt x="14529" y="695881"/>
                  </a:lnTo>
                  <a:lnTo>
                    <a:pt x="3775" y="644309"/>
                  </a:lnTo>
                  <a:lnTo>
                    <a:pt x="0" y="588142"/>
                  </a:lnTo>
                  <a:lnTo>
                    <a:pt x="0" y="245059"/>
                  </a:lnTo>
                  <a:lnTo>
                    <a:pt x="3775" y="188892"/>
                  </a:lnTo>
                  <a:lnTo>
                    <a:pt x="14529" y="137319"/>
                  </a:lnTo>
                  <a:lnTo>
                    <a:pt x="31402" y="91817"/>
                  </a:lnTo>
                  <a:lnTo>
                    <a:pt x="53533" y="53859"/>
                  </a:lnTo>
                  <a:lnTo>
                    <a:pt x="80065" y="24920"/>
                  </a:lnTo>
                  <a:lnTo>
                    <a:pt x="142890" y="0"/>
                  </a:lnTo>
                  <a:lnTo>
                    <a:pt x="2278380" y="0"/>
                  </a:lnTo>
                  <a:lnTo>
                    <a:pt x="2341204" y="24920"/>
                  </a:lnTo>
                  <a:lnTo>
                    <a:pt x="2367736" y="53859"/>
                  </a:lnTo>
                  <a:lnTo>
                    <a:pt x="2389868" y="91817"/>
                  </a:lnTo>
                  <a:lnTo>
                    <a:pt x="2406740" y="137319"/>
                  </a:lnTo>
                  <a:lnTo>
                    <a:pt x="2417494" y="188892"/>
                  </a:lnTo>
                  <a:lnTo>
                    <a:pt x="2421270" y="245059"/>
                  </a:lnTo>
                  <a:lnTo>
                    <a:pt x="2421270" y="588142"/>
                  </a:lnTo>
                  <a:lnTo>
                    <a:pt x="2417494" y="644309"/>
                  </a:lnTo>
                  <a:lnTo>
                    <a:pt x="2406740" y="695881"/>
                  </a:lnTo>
                  <a:lnTo>
                    <a:pt x="2389868" y="741383"/>
                  </a:lnTo>
                  <a:lnTo>
                    <a:pt x="2367736" y="779341"/>
                  </a:lnTo>
                  <a:lnTo>
                    <a:pt x="2341204" y="808280"/>
                  </a:lnTo>
                  <a:lnTo>
                    <a:pt x="2278380" y="833201"/>
                  </a:lnTo>
                  <a:close/>
                </a:path>
              </a:pathLst>
            </a:custGeom>
            <a:solidFill>
              <a:srgbClr val="082A4D">
                <a:alpha val="97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8" name="object 3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905411" y="8533700"/>
              <a:ext cx="123437" cy="224248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14609430" y="7924523"/>
              <a:ext cx="2419350" cy="828675"/>
            </a:xfrm>
            <a:custGeom>
              <a:avLst/>
              <a:gdLst/>
              <a:ahLst/>
              <a:cxnLst/>
              <a:rect l="l" t="t" r="r" b="b"/>
              <a:pathLst>
                <a:path w="2419350" h="828675">
                  <a:moveTo>
                    <a:pt x="120345" y="828677"/>
                  </a:moveTo>
                  <a:lnTo>
                    <a:pt x="80119" y="808225"/>
                  </a:lnTo>
                  <a:lnTo>
                    <a:pt x="53593" y="779288"/>
                  </a:lnTo>
                  <a:lnTo>
                    <a:pt x="31464" y="741333"/>
                  </a:lnTo>
                  <a:lnTo>
                    <a:pt x="14592" y="695834"/>
                  </a:lnTo>
                  <a:lnTo>
                    <a:pt x="3838" y="644264"/>
                  </a:lnTo>
                  <a:lnTo>
                    <a:pt x="0" y="588100"/>
                  </a:lnTo>
                  <a:lnTo>
                    <a:pt x="0" y="245038"/>
                  </a:lnTo>
                  <a:lnTo>
                    <a:pt x="3834" y="188876"/>
                  </a:lnTo>
                  <a:lnTo>
                    <a:pt x="14586" y="137306"/>
                  </a:lnTo>
                  <a:lnTo>
                    <a:pt x="31458" y="91805"/>
                  </a:lnTo>
                  <a:lnTo>
                    <a:pt x="53589" y="53849"/>
                  </a:lnTo>
                  <a:lnTo>
                    <a:pt x="80119" y="24914"/>
                  </a:lnTo>
                  <a:lnTo>
                    <a:pt x="142931" y="1"/>
                  </a:lnTo>
                  <a:lnTo>
                    <a:pt x="2278219" y="0"/>
                  </a:lnTo>
                  <a:lnTo>
                    <a:pt x="2310964" y="6473"/>
                  </a:lnTo>
                  <a:lnTo>
                    <a:pt x="2367560" y="53851"/>
                  </a:lnTo>
                  <a:lnTo>
                    <a:pt x="2389690" y="91807"/>
                  </a:lnTo>
                  <a:lnTo>
                    <a:pt x="2406561" y="137307"/>
                  </a:lnTo>
                  <a:lnTo>
                    <a:pt x="2417313" y="188878"/>
                  </a:lnTo>
                  <a:lnTo>
                    <a:pt x="2419343" y="219185"/>
                  </a:lnTo>
                </a:path>
              </a:pathLst>
            </a:custGeom>
            <a:ln w="38129">
              <a:solidFill>
                <a:srgbClr val="17D89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0" name="object 40"/>
          <p:cNvSpPr txBox="1"/>
          <p:nvPr/>
        </p:nvSpPr>
        <p:spPr>
          <a:xfrm>
            <a:off x="14989981" y="7960696"/>
            <a:ext cx="1660525" cy="694055"/>
          </a:xfrm>
          <a:prstGeom prst="rect">
            <a:avLst/>
          </a:prstGeom>
        </p:spPr>
        <p:txBody>
          <a:bodyPr wrap="square" lIns="0" tIns="24765" rIns="0" bIns="0" rtlCol="0" vert="horz">
            <a:spAutoFit/>
          </a:bodyPr>
          <a:lstStyle/>
          <a:p>
            <a:pPr marL="12700" marR="5080" indent="404495">
              <a:lnSpc>
                <a:spcPts val="2630"/>
              </a:lnSpc>
              <a:spcBef>
                <a:spcPts val="195"/>
              </a:spcBef>
            </a:pPr>
            <a:r>
              <a:rPr dirty="0" sz="2200" spc="-10" b="1">
                <a:solidFill>
                  <a:srgbClr val="F6FAFF"/>
                </a:solidFill>
                <a:latin typeface="Tahoma"/>
                <a:cs typeface="Tahoma"/>
              </a:rPr>
              <a:t>Export </a:t>
            </a:r>
            <a:r>
              <a:rPr dirty="0" sz="2200" spc="-110" b="1">
                <a:solidFill>
                  <a:srgbClr val="F6FAFF"/>
                </a:solidFill>
                <a:latin typeface="Tahoma"/>
                <a:cs typeface="Tahoma"/>
              </a:rPr>
              <a:t>Partnerships</a:t>
            </a:r>
            <a:endParaRPr sz="2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3" name="object 3"/>
            <p:cNvSpPr/>
            <p:nvPr/>
          </p:nvSpPr>
          <p:spPr>
            <a:xfrm>
              <a:off x="11540002" y="0"/>
              <a:ext cx="6748145" cy="10287000"/>
            </a:xfrm>
            <a:custGeom>
              <a:avLst/>
              <a:gdLst/>
              <a:ahLst/>
              <a:cxnLst/>
              <a:rect l="l" t="t" r="r" b="b"/>
              <a:pathLst>
                <a:path w="6748145" h="10287000">
                  <a:moveTo>
                    <a:pt x="0" y="10286999"/>
                  </a:moveTo>
                  <a:lnTo>
                    <a:pt x="6747997" y="10286999"/>
                  </a:lnTo>
                  <a:lnTo>
                    <a:pt x="6747997" y="0"/>
                  </a:lnTo>
                  <a:lnTo>
                    <a:pt x="0" y="0"/>
                  </a:lnTo>
                  <a:lnTo>
                    <a:pt x="0" y="10286999"/>
                  </a:lnTo>
                  <a:close/>
                </a:path>
              </a:pathLst>
            </a:custGeom>
            <a:solidFill>
              <a:srgbClr val="041326">
                <a:alpha val="91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11540490" cy="10287000"/>
            </a:xfrm>
            <a:custGeom>
              <a:avLst/>
              <a:gdLst/>
              <a:ahLst/>
              <a:cxnLst/>
              <a:rect l="l" t="t" r="r" b="b"/>
              <a:pathLst>
                <a:path w="11540490" h="10287000">
                  <a:moveTo>
                    <a:pt x="11540002" y="10286999"/>
                  </a:moveTo>
                  <a:lnTo>
                    <a:pt x="0" y="10286999"/>
                  </a:lnTo>
                  <a:lnTo>
                    <a:pt x="0" y="0"/>
                  </a:lnTo>
                  <a:lnTo>
                    <a:pt x="11540002" y="0"/>
                  </a:lnTo>
                  <a:lnTo>
                    <a:pt x="11540002" y="10286999"/>
                  </a:lnTo>
                  <a:close/>
                </a:path>
              </a:pathLst>
            </a:custGeom>
            <a:solidFill>
              <a:srgbClr val="041326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793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90"/>
              <a:t>Current</a:t>
            </a:r>
            <a:r>
              <a:rPr dirty="0" spc="-320"/>
              <a:t> </a:t>
            </a:r>
            <a:r>
              <a:rPr dirty="0" spc="-190"/>
              <a:t>vs</a:t>
            </a:r>
            <a:r>
              <a:rPr dirty="0" spc="-335"/>
              <a:t> </a:t>
            </a:r>
            <a:r>
              <a:rPr dirty="0" spc="-235"/>
              <a:t>Future</a:t>
            </a:r>
            <a:r>
              <a:rPr dirty="0" spc="-320"/>
              <a:t> </a:t>
            </a:r>
            <a:r>
              <a:rPr dirty="0" spc="-90"/>
              <a:t>Business</a:t>
            </a:r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1137058" y="1757899"/>
          <a:ext cx="16059150" cy="72675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79825"/>
                <a:gridCol w="2854325"/>
                <a:gridCol w="9382760"/>
              </a:tblGrid>
              <a:tr h="10382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 marL="75565">
                        <a:lnSpc>
                          <a:spcPct val="100000"/>
                        </a:lnSpc>
                      </a:pPr>
                      <a:r>
                        <a:rPr dirty="0" sz="19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Business</a:t>
                      </a:r>
                      <a:r>
                        <a:rPr dirty="0" sz="1900" spc="-114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900" spc="-2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Area</a:t>
                      </a:r>
                      <a:endParaRPr sz="1900">
                        <a:latin typeface="Arial"/>
                        <a:cs typeface="Arial"/>
                      </a:endParaRPr>
                    </a:p>
                  </a:txBody>
                  <a:tcPr marL="0" marR="0" marB="0" marT="71755">
                    <a:lnL w="76200">
                      <a:solidFill>
                        <a:srgbClr val="1A8EBE"/>
                      </a:solidFill>
                      <a:prstDash val="solid"/>
                    </a:lnL>
                    <a:lnR w="76200">
                      <a:solidFill>
                        <a:srgbClr val="1A8EBE"/>
                      </a:solidFill>
                      <a:prstDash val="solid"/>
                    </a:lnR>
                    <a:lnT w="76200">
                      <a:solidFill>
                        <a:srgbClr val="1A8EBE"/>
                      </a:solidFill>
                      <a:prstDash val="solid"/>
                    </a:lnT>
                    <a:lnB w="76200">
                      <a:solidFill>
                        <a:srgbClr val="1A8EBE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 marL="75565">
                        <a:lnSpc>
                          <a:spcPct val="100000"/>
                        </a:lnSpc>
                      </a:pPr>
                      <a:r>
                        <a:rPr dirty="0" sz="19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Current</a:t>
                      </a:r>
                      <a:r>
                        <a:rPr dirty="0" sz="1900" spc="-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9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</a:t>
                      </a:r>
                      <a:r>
                        <a:rPr dirty="0" sz="1900" spc="-4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9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Future</a:t>
                      </a:r>
                      <a:endParaRPr sz="1900">
                        <a:latin typeface="Arial"/>
                        <a:cs typeface="Arial"/>
                      </a:endParaRPr>
                    </a:p>
                  </a:txBody>
                  <a:tcPr marL="0" marR="0" marB="0" marT="71755">
                    <a:lnL w="76200">
                      <a:solidFill>
                        <a:srgbClr val="1A8EBE"/>
                      </a:solidFill>
                      <a:prstDash val="solid"/>
                    </a:lnL>
                    <a:lnR w="76200">
                      <a:solidFill>
                        <a:srgbClr val="1A8EBE"/>
                      </a:solidFill>
                      <a:prstDash val="solid"/>
                    </a:lnR>
                    <a:lnT w="76200">
                      <a:solidFill>
                        <a:srgbClr val="1A8EBE"/>
                      </a:solidFill>
                      <a:prstDash val="solid"/>
                    </a:lnT>
                    <a:lnB w="76200">
                      <a:solidFill>
                        <a:srgbClr val="1A8EBE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 marL="75565">
                        <a:lnSpc>
                          <a:spcPct val="100000"/>
                        </a:lnSpc>
                      </a:pPr>
                      <a:r>
                        <a:rPr dirty="0" sz="19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Details</a:t>
                      </a:r>
                      <a:endParaRPr sz="1900">
                        <a:latin typeface="Arial"/>
                        <a:cs typeface="Arial"/>
                      </a:endParaRPr>
                    </a:p>
                  </a:txBody>
                  <a:tcPr marL="0" marR="0" marB="0" marT="71755">
                    <a:lnL w="76200">
                      <a:solidFill>
                        <a:srgbClr val="1A8EBE"/>
                      </a:solidFill>
                      <a:prstDash val="solid"/>
                    </a:lnL>
                    <a:lnR w="76200">
                      <a:solidFill>
                        <a:srgbClr val="1A8EBE"/>
                      </a:solidFill>
                      <a:prstDash val="solid"/>
                    </a:lnR>
                    <a:lnT w="76200">
                      <a:solidFill>
                        <a:srgbClr val="1A8EBE"/>
                      </a:solidFill>
                      <a:prstDash val="solid"/>
                    </a:lnT>
                    <a:lnB w="76200">
                      <a:solidFill>
                        <a:srgbClr val="1A8EBE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</a:tr>
              <a:tr h="10382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35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75565">
                        <a:lnSpc>
                          <a:spcPct val="100000"/>
                        </a:lnSpc>
                      </a:pPr>
                      <a:r>
                        <a:rPr dirty="0" sz="16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PCB</a:t>
                      </a:r>
                      <a:r>
                        <a:rPr dirty="0" sz="1600" spc="-2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6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Design</a:t>
                      </a:r>
                      <a:r>
                        <a:rPr dirty="0" sz="1600" spc="-2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600" spc="-1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Support</a:t>
                      </a:r>
                      <a:endParaRPr sz="1600">
                        <a:latin typeface="Arial MT"/>
                        <a:cs typeface="Arial MT"/>
                      </a:endParaRPr>
                    </a:p>
                  </a:txBody>
                  <a:tcPr marL="0" marR="0" marB="0" marT="144145">
                    <a:lnL w="76200">
                      <a:solidFill>
                        <a:srgbClr val="1A8EBE"/>
                      </a:solidFill>
                      <a:prstDash val="solid"/>
                    </a:lnL>
                    <a:lnR w="76200">
                      <a:solidFill>
                        <a:srgbClr val="1A8EBE"/>
                      </a:solidFill>
                      <a:prstDash val="solid"/>
                    </a:lnR>
                    <a:lnT w="76200">
                      <a:solidFill>
                        <a:srgbClr val="1A8EBE"/>
                      </a:solidFill>
                      <a:prstDash val="solid"/>
                    </a:lnT>
                    <a:lnB w="76200">
                      <a:solidFill>
                        <a:srgbClr val="1A8EBE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35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75565">
                        <a:lnSpc>
                          <a:spcPct val="100000"/>
                        </a:lnSpc>
                      </a:pPr>
                      <a:r>
                        <a:rPr dirty="0" sz="16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Current</a:t>
                      </a:r>
                      <a:r>
                        <a:rPr dirty="0" sz="1600" spc="-45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600" spc="-1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Business</a:t>
                      </a:r>
                      <a:endParaRPr sz="1600">
                        <a:latin typeface="Arial MT"/>
                        <a:cs typeface="Arial MT"/>
                      </a:endParaRPr>
                    </a:p>
                  </a:txBody>
                  <a:tcPr marL="0" marR="0" marB="0" marT="144145">
                    <a:lnL w="76200">
                      <a:solidFill>
                        <a:srgbClr val="1A8EBE"/>
                      </a:solidFill>
                      <a:prstDash val="solid"/>
                    </a:lnL>
                    <a:lnR w="76200">
                      <a:solidFill>
                        <a:srgbClr val="1A8EBE"/>
                      </a:solidFill>
                      <a:prstDash val="solid"/>
                    </a:lnR>
                    <a:lnT w="76200">
                      <a:solidFill>
                        <a:srgbClr val="1A8EBE"/>
                      </a:solidFill>
                      <a:prstDash val="solid"/>
                    </a:lnT>
                    <a:lnB w="76200">
                      <a:solidFill>
                        <a:srgbClr val="1A8EBE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35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75565">
                        <a:lnSpc>
                          <a:spcPct val="100000"/>
                        </a:lnSpc>
                      </a:pPr>
                      <a:r>
                        <a:rPr dirty="0" sz="16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Providing</a:t>
                      </a:r>
                      <a:r>
                        <a:rPr dirty="0" sz="1600" spc="-4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6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PCB</a:t>
                      </a:r>
                      <a:r>
                        <a:rPr dirty="0" sz="1600" spc="-4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6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layout</a:t>
                      </a:r>
                      <a:r>
                        <a:rPr dirty="0" sz="1600" spc="-35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6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support,</a:t>
                      </a:r>
                      <a:r>
                        <a:rPr dirty="0" sz="1600" spc="-4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6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Gerber</a:t>
                      </a:r>
                      <a:r>
                        <a:rPr dirty="0" sz="1600" spc="-35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6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development</a:t>
                      </a:r>
                      <a:r>
                        <a:rPr dirty="0" sz="1600" spc="-4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6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and</a:t>
                      </a:r>
                      <a:r>
                        <a:rPr dirty="0" sz="1600" spc="-35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6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design</a:t>
                      </a:r>
                      <a:r>
                        <a:rPr dirty="0" sz="1600" spc="-4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6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assistance</a:t>
                      </a:r>
                      <a:r>
                        <a:rPr dirty="0" sz="1600" spc="-35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6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for</a:t>
                      </a:r>
                      <a:r>
                        <a:rPr dirty="0" sz="1600" spc="-4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6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customer</a:t>
                      </a:r>
                      <a:r>
                        <a:rPr dirty="0" sz="1600" spc="-35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600" spc="-1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requirements.</a:t>
                      </a:r>
                      <a:endParaRPr sz="1600">
                        <a:latin typeface="Arial MT"/>
                        <a:cs typeface="Arial MT"/>
                      </a:endParaRPr>
                    </a:p>
                  </a:txBody>
                  <a:tcPr marL="0" marR="0" marB="0" marT="144145">
                    <a:lnL w="76200">
                      <a:solidFill>
                        <a:srgbClr val="1A8EBE"/>
                      </a:solidFill>
                      <a:prstDash val="solid"/>
                    </a:lnL>
                    <a:lnR w="76200">
                      <a:solidFill>
                        <a:srgbClr val="1A8EBE"/>
                      </a:solidFill>
                      <a:prstDash val="solid"/>
                    </a:lnR>
                    <a:lnT w="76200">
                      <a:solidFill>
                        <a:srgbClr val="1A8EBE"/>
                      </a:solidFill>
                      <a:prstDash val="solid"/>
                    </a:lnT>
                    <a:lnB w="76200">
                      <a:solidFill>
                        <a:srgbClr val="1A8EBE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</a:tr>
              <a:tr h="10382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35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75565">
                        <a:lnSpc>
                          <a:spcPct val="100000"/>
                        </a:lnSpc>
                      </a:pPr>
                      <a:r>
                        <a:rPr dirty="0" sz="16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Reverse</a:t>
                      </a:r>
                      <a:r>
                        <a:rPr dirty="0" sz="1600" spc="-4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600" spc="-1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Engineering</a:t>
                      </a:r>
                      <a:endParaRPr sz="1600">
                        <a:latin typeface="Arial MT"/>
                        <a:cs typeface="Arial MT"/>
                      </a:endParaRPr>
                    </a:p>
                  </a:txBody>
                  <a:tcPr marL="0" marR="0" marB="0" marT="144145">
                    <a:lnL w="76200">
                      <a:solidFill>
                        <a:srgbClr val="1A8EBE"/>
                      </a:solidFill>
                      <a:prstDash val="solid"/>
                    </a:lnL>
                    <a:lnR w="76200">
                      <a:solidFill>
                        <a:srgbClr val="1A8EBE"/>
                      </a:solidFill>
                      <a:prstDash val="solid"/>
                    </a:lnR>
                    <a:lnT w="76200">
                      <a:solidFill>
                        <a:srgbClr val="1A8EBE"/>
                      </a:solidFill>
                      <a:prstDash val="solid"/>
                    </a:lnT>
                    <a:lnB w="76200">
                      <a:solidFill>
                        <a:srgbClr val="1A8EBE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35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75565">
                        <a:lnSpc>
                          <a:spcPct val="100000"/>
                        </a:lnSpc>
                      </a:pPr>
                      <a:r>
                        <a:rPr dirty="0" sz="16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Current</a:t>
                      </a:r>
                      <a:r>
                        <a:rPr dirty="0" sz="1600" spc="-45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600" spc="-1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Business</a:t>
                      </a:r>
                      <a:endParaRPr sz="1600">
                        <a:latin typeface="Arial MT"/>
                        <a:cs typeface="Arial MT"/>
                      </a:endParaRPr>
                    </a:p>
                  </a:txBody>
                  <a:tcPr marL="0" marR="0" marB="0" marT="144145">
                    <a:lnL w="76200">
                      <a:solidFill>
                        <a:srgbClr val="1A8EBE"/>
                      </a:solidFill>
                      <a:prstDash val="solid"/>
                    </a:lnL>
                    <a:lnR w="76200">
                      <a:solidFill>
                        <a:srgbClr val="1A8EBE"/>
                      </a:solidFill>
                      <a:prstDash val="solid"/>
                    </a:lnR>
                    <a:lnT w="76200">
                      <a:solidFill>
                        <a:srgbClr val="1A8EBE"/>
                      </a:solidFill>
                      <a:prstDash val="solid"/>
                    </a:lnT>
                    <a:lnB w="76200">
                      <a:solidFill>
                        <a:srgbClr val="1A8EBE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35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75565">
                        <a:lnSpc>
                          <a:spcPct val="100000"/>
                        </a:lnSpc>
                      </a:pPr>
                      <a:r>
                        <a:rPr dirty="0" sz="16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Supporting</a:t>
                      </a:r>
                      <a:r>
                        <a:rPr dirty="0" sz="1600" spc="-3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6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redesign</a:t>
                      </a:r>
                      <a:r>
                        <a:rPr dirty="0" sz="1600" spc="-3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6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and</a:t>
                      </a:r>
                      <a:r>
                        <a:rPr dirty="0" sz="1600" spc="-3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6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recreation</a:t>
                      </a:r>
                      <a:r>
                        <a:rPr dirty="0" sz="1600" spc="-3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6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of</a:t>
                      </a:r>
                      <a:r>
                        <a:rPr dirty="0" sz="1600" spc="-3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6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PCB</a:t>
                      </a:r>
                      <a:r>
                        <a:rPr dirty="0" sz="1600" spc="-3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6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layouts</a:t>
                      </a:r>
                      <a:r>
                        <a:rPr dirty="0" sz="1600" spc="-3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6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from</a:t>
                      </a:r>
                      <a:r>
                        <a:rPr dirty="0" sz="1600" spc="-3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6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existing</a:t>
                      </a:r>
                      <a:r>
                        <a:rPr dirty="0" sz="1600" spc="-3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600" spc="-1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boards.</a:t>
                      </a:r>
                      <a:endParaRPr sz="1600">
                        <a:latin typeface="Arial MT"/>
                        <a:cs typeface="Arial MT"/>
                      </a:endParaRPr>
                    </a:p>
                  </a:txBody>
                  <a:tcPr marL="0" marR="0" marB="0" marT="144145">
                    <a:lnL w="76200">
                      <a:solidFill>
                        <a:srgbClr val="1A8EBE"/>
                      </a:solidFill>
                      <a:prstDash val="solid"/>
                    </a:lnL>
                    <a:lnR w="76200">
                      <a:solidFill>
                        <a:srgbClr val="1A8EBE"/>
                      </a:solidFill>
                      <a:prstDash val="solid"/>
                    </a:lnR>
                    <a:lnT w="76200">
                      <a:solidFill>
                        <a:srgbClr val="1A8EBE"/>
                      </a:solidFill>
                      <a:prstDash val="solid"/>
                    </a:lnT>
                    <a:lnB w="76200">
                      <a:solidFill>
                        <a:srgbClr val="1A8EBE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</a:tr>
              <a:tr h="10382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35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75565">
                        <a:lnSpc>
                          <a:spcPct val="100000"/>
                        </a:lnSpc>
                      </a:pPr>
                      <a:r>
                        <a:rPr dirty="0" sz="16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Prototype</a:t>
                      </a:r>
                      <a:r>
                        <a:rPr dirty="0" sz="1600" spc="-55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600" spc="-1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Support</a:t>
                      </a:r>
                      <a:endParaRPr sz="1600">
                        <a:latin typeface="Arial MT"/>
                        <a:cs typeface="Arial MT"/>
                      </a:endParaRPr>
                    </a:p>
                  </a:txBody>
                  <a:tcPr marL="0" marR="0" marB="0" marT="144145">
                    <a:lnL w="76200">
                      <a:solidFill>
                        <a:srgbClr val="1A8EBE"/>
                      </a:solidFill>
                      <a:prstDash val="solid"/>
                    </a:lnL>
                    <a:lnR w="76200">
                      <a:solidFill>
                        <a:srgbClr val="1A8EBE"/>
                      </a:solidFill>
                      <a:prstDash val="solid"/>
                    </a:lnR>
                    <a:lnT w="76200">
                      <a:solidFill>
                        <a:srgbClr val="1A8EBE"/>
                      </a:solidFill>
                      <a:prstDash val="solid"/>
                    </a:lnT>
                    <a:lnB w="76200">
                      <a:solidFill>
                        <a:srgbClr val="1A8EBE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35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75565">
                        <a:lnSpc>
                          <a:spcPct val="100000"/>
                        </a:lnSpc>
                      </a:pPr>
                      <a:r>
                        <a:rPr dirty="0" sz="16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Current</a:t>
                      </a:r>
                      <a:r>
                        <a:rPr dirty="0" sz="1600" spc="-45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600" spc="-1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Business</a:t>
                      </a:r>
                      <a:endParaRPr sz="1600">
                        <a:latin typeface="Arial MT"/>
                        <a:cs typeface="Arial MT"/>
                      </a:endParaRPr>
                    </a:p>
                  </a:txBody>
                  <a:tcPr marL="0" marR="0" marB="0" marT="144145">
                    <a:lnL w="76200">
                      <a:solidFill>
                        <a:srgbClr val="1A8EBE"/>
                      </a:solidFill>
                      <a:prstDash val="solid"/>
                    </a:lnL>
                    <a:lnR w="76200">
                      <a:solidFill>
                        <a:srgbClr val="1A8EBE"/>
                      </a:solidFill>
                      <a:prstDash val="solid"/>
                    </a:lnR>
                    <a:lnT w="76200">
                      <a:solidFill>
                        <a:srgbClr val="1A8EBE"/>
                      </a:solidFill>
                      <a:prstDash val="solid"/>
                    </a:lnT>
                    <a:lnB w="76200">
                      <a:solidFill>
                        <a:srgbClr val="1A8EBE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35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75565">
                        <a:lnSpc>
                          <a:spcPct val="100000"/>
                        </a:lnSpc>
                      </a:pPr>
                      <a:r>
                        <a:rPr dirty="0" sz="16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Helping</a:t>
                      </a:r>
                      <a:r>
                        <a:rPr dirty="0" sz="1600" spc="-35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6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startups,</a:t>
                      </a:r>
                      <a:r>
                        <a:rPr dirty="0" sz="1600" spc="-3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6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R&amp;D</a:t>
                      </a:r>
                      <a:r>
                        <a:rPr dirty="0" sz="1600" spc="-3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6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teams</a:t>
                      </a:r>
                      <a:r>
                        <a:rPr dirty="0" sz="1600" spc="-35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6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and</a:t>
                      </a:r>
                      <a:r>
                        <a:rPr dirty="0" sz="1600" spc="-3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6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OEMs</a:t>
                      </a:r>
                      <a:r>
                        <a:rPr dirty="0" sz="1600" spc="-3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6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with</a:t>
                      </a:r>
                      <a:r>
                        <a:rPr dirty="0" sz="1600" spc="-3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6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prototype</a:t>
                      </a:r>
                      <a:r>
                        <a:rPr dirty="0" sz="1600" spc="-35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6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PCB</a:t>
                      </a:r>
                      <a:r>
                        <a:rPr dirty="0" sz="1600" spc="-3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600" spc="-1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requirements.</a:t>
                      </a:r>
                      <a:endParaRPr sz="1600">
                        <a:latin typeface="Arial MT"/>
                        <a:cs typeface="Arial MT"/>
                      </a:endParaRPr>
                    </a:p>
                  </a:txBody>
                  <a:tcPr marL="0" marR="0" marB="0" marT="144145">
                    <a:lnL w="76200">
                      <a:solidFill>
                        <a:srgbClr val="1A8EBE"/>
                      </a:solidFill>
                      <a:prstDash val="solid"/>
                    </a:lnL>
                    <a:lnR w="76200">
                      <a:solidFill>
                        <a:srgbClr val="1A8EBE"/>
                      </a:solidFill>
                      <a:prstDash val="solid"/>
                    </a:lnR>
                    <a:lnT w="76200">
                      <a:solidFill>
                        <a:srgbClr val="1A8EBE"/>
                      </a:solidFill>
                      <a:prstDash val="solid"/>
                    </a:lnT>
                    <a:lnB w="76200">
                      <a:solidFill>
                        <a:srgbClr val="1A8EBE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</a:tr>
              <a:tr h="10382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35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75565">
                        <a:lnSpc>
                          <a:spcPct val="100000"/>
                        </a:lnSpc>
                      </a:pPr>
                      <a:r>
                        <a:rPr dirty="0" sz="16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PCB</a:t>
                      </a:r>
                      <a:r>
                        <a:rPr dirty="0" sz="1600" spc="-2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6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Trading</a:t>
                      </a:r>
                      <a:r>
                        <a:rPr dirty="0" sz="1600" spc="-15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6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&amp;</a:t>
                      </a:r>
                      <a:r>
                        <a:rPr dirty="0" sz="1600" spc="-15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600" spc="-1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Sourcing</a:t>
                      </a:r>
                      <a:endParaRPr sz="1600">
                        <a:latin typeface="Arial MT"/>
                        <a:cs typeface="Arial MT"/>
                      </a:endParaRPr>
                    </a:p>
                  </a:txBody>
                  <a:tcPr marL="0" marR="0" marB="0" marT="144145">
                    <a:lnL w="76200">
                      <a:solidFill>
                        <a:srgbClr val="1A8EBE"/>
                      </a:solidFill>
                      <a:prstDash val="solid"/>
                    </a:lnL>
                    <a:lnR w="76200">
                      <a:solidFill>
                        <a:srgbClr val="1A8EBE"/>
                      </a:solidFill>
                      <a:prstDash val="solid"/>
                    </a:lnR>
                    <a:lnT w="76200">
                      <a:solidFill>
                        <a:srgbClr val="1A8EBE"/>
                      </a:solidFill>
                      <a:prstDash val="solid"/>
                    </a:lnT>
                    <a:lnB w="76200">
                      <a:solidFill>
                        <a:srgbClr val="1A8EBE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35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75565">
                        <a:lnSpc>
                          <a:spcPct val="100000"/>
                        </a:lnSpc>
                      </a:pPr>
                      <a:r>
                        <a:rPr dirty="0" sz="16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Current</a:t>
                      </a:r>
                      <a:r>
                        <a:rPr dirty="0" sz="1600" spc="-45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600" spc="-1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Business</a:t>
                      </a:r>
                      <a:endParaRPr sz="1600">
                        <a:latin typeface="Arial MT"/>
                        <a:cs typeface="Arial MT"/>
                      </a:endParaRPr>
                    </a:p>
                  </a:txBody>
                  <a:tcPr marL="0" marR="0" marB="0" marT="144145">
                    <a:lnL w="76200">
                      <a:solidFill>
                        <a:srgbClr val="1A8EBE"/>
                      </a:solidFill>
                      <a:prstDash val="solid"/>
                    </a:lnL>
                    <a:lnR w="76200">
                      <a:solidFill>
                        <a:srgbClr val="1A8EBE"/>
                      </a:solidFill>
                      <a:prstDash val="solid"/>
                    </a:lnR>
                    <a:lnT w="76200">
                      <a:solidFill>
                        <a:srgbClr val="1A8EBE"/>
                      </a:solidFill>
                      <a:prstDash val="solid"/>
                    </a:lnT>
                    <a:lnB w="76200">
                      <a:solidFill>
                        <a:srgbClr val="1A8EBE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35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75565">
                        <a:lnSpc>
                          <a:spcPct val="100000"/>
                        </a:lnSpc>
                      </a:pPr>
                      <a:r>
                        <a:rPr dirty="0" sz="16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Supporting</a:t>
                      </a:r>
                      <a:r>
                        <a:rPr dirty="0" sz="1600" spc="-4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6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customers</a:t>
                      </a:r>
                      <a:r>
                        <a:rPr dirty="0" sz="1600" spc="-35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6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through</a:t>
                      </a:r>
                      <a:r>
                        <a:rPr dirty="0" sz="1600" spc="-35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6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PCB</a:t>
                      </a:r>
                      <a:r>
                        <a:rPr dirty="0" sz="1600" spc="-35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6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sourcing</a:t>
                      </a:r>
                      <a:r>
                        <a:rPr dirty="0" sz="1600" spc="-35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6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and</a:t>
                      </a:r>
                      <a:r>
                        <a:rPr dirty="0" sz="1600" spc="-35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6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vendor</a:t>
                      </a:r>
                      <a:r>
                        <a:rPr dirty="0" sz="1600" spc="-35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6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network</a:t>
                      </a:r>
                      <a:r>
                        <a:rPr dirty="0" sz="1600" spc="-35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600" spc="-1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development.</a:t>
                      </a:r>
                      <a:endParaRPr sz="1600">
                        <a:latin typeface="Arial MT"/>
                        <a:cs typeface="Arial MT"/>
                      </a:endParaRPr>
                    </a:p>
                  </a:txBody>
                  <a:tcPr marL="0" marR="0" marB="0" marT="144145">
                    <a:lnL w="76200">
                      <a:solidFill>
                        <a:srgbClr val="1A8EBE"/>
                      </a:solidFill>
                      <a:prstDash val="solid"/>
                    </a:lnL>
                    <a:lnR w="76200">
                      <a:solidFill>
                        <a:srgbClr val="1A8EBE"/>
                      </a:solidFill>
                      <a:prstDash val="solid"/>
                    </a:lnR>
                    <a:lnT w="76200">
                      <a:solidFill>
                        <a:srgbClr val="1A8EBE"/>
                      </a:solidFill>
                      <a:prstDash val="solid"/>
                    </a:lnT>
                    <a:lnB w="76200">
                      <a:solidFill>
                        <a:srgbClr val="1A8EBE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</a:tr>
              <a:tr h="10382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35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75565">
                        <a:lnSpc>
                          <a:spcPct val="100000"/>
                        </a:lnSpc>
                      </a:pPr>
                      <a:r>
                        <a:rPr dirty="0" sz="16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PCB</a:t>
                      </a:r>
                      <a:r>
                        <a:rPr dirty="0" sz="1600" spc="-15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600" spc="-1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Manufacturing</a:t>
                      </a:r>
                      <a:endParaRPr sz="1600">
                        <a:latin typeface="Arial MT"/>
                        <a:cs typeface="Arial MT"/>
                      </a:endParaRPr>
                    </a:p>
                  </a:txBody>
                  <a:tcPr marL="0" marR="0" marB="0" marT="144145">
                    <a:lnL w="76200">
                      <a:solidFill>
                        <a:srgbClr val="1A8EBE"/>
                      </a:solidFill>
                      <a:prstDash val="solid"/>
                    </a:lnL>
                    <a:lnR w="76200">
                      <a:solidFill>
                        <a:srgbClr val="1A8EBE"/>
                      </a:solidFill>
                      <a:prstDash val="solid"/>
                    </a:lnR>
                    <a:lnT w="76200">
                      <a:solidFill>
                        <a:srgbClr val="1A8EBE"/>
                      </a:solidFill>
                      <a:prstDash val="solid"/>
                    </a:lnT>
                    <a:lnB w="76200">
                      <a:solidFill>
                        <a:srgbClr val="1A8EBE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35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75565">
                        <a:lnSpc>
                          <a:spcPct val="100000"/>
                        </a:lnSpc>
                      </a:pPr>
                      <a:r>
                        <a:rPr dirty="0" sz="16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Expansion</a:t>
                      </a:r>
                      <a:r>
                        <a:rPr dirty="0" sz="1600" spc="-4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600" spc="-2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Phase</a:t>
                      </a:r>
                      <a:endParaRPr sz="1600">
                        <a:latin typeface="Arial MT"/>
                        <a:cs typeface="Arial MT"/>
                      </a:endParaRPr>
                    </a:p>
                  </a:txBody>
                  <a:tcPr marL="0" marR="0" marB="0" marT="144145">
                    <a:lnL w="76200">
                      <a:solidFill>
                        <a:srgbClr val="1A8EBE"/>
                      </a:solidFill>
                      <a:prstDash val="solid"/>
                    </a:lnL>
                    <a:lnR w="76200">
                      <a:solidFill>
                        <a:srgbClr val="1A8EBE"/>
                      </a:solidFill>
                      <a:prstDash val="solid"/>
                    </a:lnR>
                    <a:lnT w="76200">
                      <a:solidFill>
                        <a:srgbClr val="1A8EBE"/>
                      </a:solidFill>
                      <a:prstDash val="solid"/>
                    </a:lnT>
                    <a:lnB w="76200">
                      <a:solidFill>
                        <a:srgbClr val="1A8EBE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75565" marR="433705">
                        <a:lnSpc>
                          <a:spcPct val="117200"/>
                        </a:lnSpc>
                        <a:spcBef>
                          <a:spcPts val="1520"/>
                        </a:spcBef>
                      </a:pPr>
                      <a:r>
                        <a:rPr dirty="0" sz="16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Funding</a:t>
                      </a:r>
                      <a:r>
                        <a:rPr dirty="0" sz="1600" spc="-35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6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is</a:t>
                      </a:r>
                      <a:r>
                        <a:rPr dirty="0" sz="1600" spc="-35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6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being</a:t>
                      </a:r>
                      <a:r>
                        <a:rPr dirty="0" sz="1600" spc="-3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6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sought</a:t>
                      </a:r>
                      <a:r>
                        <a:rPr dirty="0" sz="1600" spc="-35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6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to</a:t>
                      </a:r>
                      <a:r>
                        <a:rPr dirty="0" sz="1600" spc="-35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6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set</a:t>
                      </a:r>
                      <a:r>
                        <a:rPr dirty="0" sz="1600" spc="-3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6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up</a:t>
                      </a:r>
                      <a:r>
                        <a:rPr dirty="0" sz="1600" spc="-35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6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machinery,</a:t>
                      </a:r>
                      <a:r>
                        <a:rPr dirty="0" sz="1600" spc="-3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6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testing</a:t>
                      </a:r>
                      <a:r>
                        <a:rPr dirty="0" sz="1600" spc="-35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6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systems,</a:t>
                      </a:r>
                      <a:r>
                        <a:rPr dirty="0" sz="1600" spc="-35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6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factory</a:t>
                      </a:r>
                      <a:r>
                        <a:rPr dirty="0" sz="1600" spc="-3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6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infrastructure</a:t>
                      </a:r>
                      <a:r>
                        <a:rPr dirty="0" sz="1600" spc="-35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6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and</a:t>
                      </a:r>
                      <a:r>
                        <a:rPr dirty="0" sz="1600" spc="-3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600" spc="-1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production capacity.</a:t>
                      </a:r>
                      <a:endParaRPr sz="1600">
                        <a:latin typeface="Arial MT"/>
                        <a:cs typeface="Arial MT"/>
                      </a:endParaRPr>
                    </a:p>
                  </a:txBody>
                  <a:tcPr marL="0" marR="0" marB="0" marT="193040">
                    <a:lnL w="76200">
                      <a:solidFill>
                        <a:srgbClr val="1A8EBE"/>
                      </a:solidFill>
                      <a:prstDash val="solid"/>
                    </a:lnL>
                    <a:lnR w="76200">
                      <a:solidFill>
                        <a:srgbClr val="1A8EBE"/>
                      </a:solidFill>
                      <a:prstDash val="solid"/>
                    </a:lnR>
                    <a:lnT w="76200">
                      <a:solidFill>
                        <a:srgbClr val="1A8EBE"/>
                      </a:solidFill>
                      <a:prstDash val="solid"/>
                    </a:lnT>
                    <a:lnB w="76200">
                      <a:solidFill>
                        <a:srgbClr val="1A8EBE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</a:tr>
              <a:tr h="10382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35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75565">
                        <a:lnSpc>
                          <a:spcPct val="100000"/>
                        </a:lnSpc>
                      </a:pPr>
                      <a:r>
                        <a:rPr dirty="0" sz="1600" spc="-1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AI-</a:t>
                      </a:r>
                      <a:r>
                        <a:rPr dirty="0" sz="16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Enabled</a:t>
                      </a:r>
                      <a:r>
                        <a:rPr dirty="0" sz="1600" spc="-2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6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PCB</a:t>
                      </a:r>
                      <a:r>
                        <a:rPr dirty="0" sz="1600" spc="-15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600" spc="-1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Platform</a:t>
                      </a:r>
                      <a:endParaRPr sz="1600">
                        <a:latin typeface="Arial MT"/>
                        <a:cs typeface="Arial MT"/>
                      </a:endParaRPr>
                    </a:p>
                  </a:txBody>
                  <a:tcPr marL="0" marR="0" marB="0" marT="144145">
                    <a:lnL w="76200">
                      <a:solidFill>
                        <a:srgbClr val="1A8EBE"/>
                      </a:solidFill>
                      <a:prstDash val="solid"/>
                    </a:lnL>
                    <a:lnR w="76200">
                      <a:solidFill>
                        <a:srgbClr val="1A8EBE"/>
                      </a:solidFill>
                      <a:prstDash val="solid"/>
                    </a:lnR>
                    <a:lnT w="76200">
                      <a:solidFill>
                        <a:srgbClr val="1A8EBE"/>
                      </a:solidFill>
                      <a:prstDash val="solid"/>
                    </a:lnT>
                    <a:lnB w="76200">
                      <a:solidFill>
                        <a:srgbClr val="1A8EBE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35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75565">
                        <a:lnSpc>
                          <a:spcPct val="100000"/>
                        </a:lnSpc>
                      </a:pPr>
                      <a:r>
                        <a:rPr dirty="0" sz="16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Future</a:t>
                      </a:r>
                      <a:r>
                        <a:rPr dirty="0" sz="1600" spc="-35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600" spc="-1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Roadmap</a:t>
                      </a:r>
                      <a:endParaRPr sz="1600">
                        <a:latin typeface="Arial MT"/>
                        <a:cs typeface="Arial MT"/>
                      </a:endParaRPr>
                    </a:p>
                  </a:txBody>
                  <a:tcPr marL="0" marR="0" marB="0" marT="144145">
                    <a:lnL w="76200">
                      <a:solidFill>
                        <a:srgbClr val="1A8EBE"/>
                      </a:solidFill>
                      <a:prstDash val="solid"/>
                    </a:lnL>
                    <a:lnR w="76200">
                      <a:solidFill>
                        <a:srgbClr val="1A8EBE"/>
                      </a:solidFill>
                      <a:prstDash val="solid"/>
                    </a:lnR>
                    <a:lnT w="76200">
                      <a:solidFill>
                        <a:srgbClr val="1A8EBE"/>
                      </a:solidFill>
                      <a:prstDash val="solid"/>
                    </a:lnT>
                    <a:lnB w="76200">
                      <a:solidFill>
                        <a:srgbClr val="1A8EBE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75565" marR="1111885">
                        <a:lnSpc>
                          <a:spcPct val="117200"/>
                        </a:lnSpc>
                        <a:spcBef>
                          <a:spcPts val="1520"/>
                        </a:spcBef>
                      </a:pPr>
                      <a:r>
                        <a:rPr dirty="0" sz="16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Planned</a:t>
                      </a:r>
                      <a:r>
                        <a:rPr dirty="0" sz="1600" spc="-35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6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smart</a:t>
                      </a:r>
                      <a:r>
                        <a:rPr dirty="0" sz="1600" spc="-35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6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platform</a:t>
                      </a:r>
                      <a:r>
                        <a:rPr dirty="0" sz="1600" spc="-3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6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for</a:t>
                      </a:r>
                      <a:r>
                        <a:rPr dirty="0" sz="1600" spc="-35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600" spc="-1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AI-</a:t>
                      </a:r>
                      <a:r>
                        <a:rPr dirty="0" sz="16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assisted</a:t>
                      </a:r>
                      <a:r>
                        <a:rPr dirty="0" sz="1600" spc="-3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6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PCB</a:t>
                      </a:r>
                      <a:r>
                        <a:rPr dirty="0" sz="1600" spc="-35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6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design,</a:t>
                      </a:r>
                      <a:r>
                        <a:rPr dirty="0" sz="1600" spc="-3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6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DFM</a:t>
                      </a:r>
                      <a:r>
                        <a:rPr dirty="0" sz="1600" spc="-35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6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checking,</a:t>
                      </a:r>
                      <a:r>
                        <a:rPr dirty="0" sz="1600" spc="-35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6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quotation</a:t>
                      </a:r>
                      <a:r>
                        <a:rPr dirty="0" sz="1600" spc="-3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6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and</a:t>
                      </a:r>
                      <a:r>
                        <a:rPr dirty="0" sz="1600" spc="-35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600" spc="-1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workflow automation.</a:t>
                      </a:r>
                      <a:endParaRPr sz="1600">
                        <a:latin typeface="Arial MT"/>
                        <a:cs typeface="Arial MT"/>
                      </a:endParaRPr>
                    </a:p>
                  </a:txBody>
                  <a:tcPr marL="0" marR="0" marB="0" marT="193040">
                    <a:lnL w="76200">
                      <a:solidFill>
                        <a:srgbClr val="1A8EBE"/>
                      </a:solidFill>
                      <a:prstDash val="solid"/>
                    </a:lnL>
                    <a:lnR w="76200">
                      <a:solidFill>
                        <a:srgbClr val="1A8EBE"/>
                      </a:solidFill>
                      <a:prstDash val="solid"/>
                    </a:lnR>
                    <a:lnT w="76200">
                      <a:solidFill>
                        <a:srgbClr val="1A8EBE"/>
                      </a:solidFill>
                      <a:prstDash val="solid"/>
                    </a:lnT>
                    <a:lnB w="76200">
                      <a:solidFill>
                        <a:srgbClr val="1A8EBE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6999"/>
                </a:lnTo>
                <a:close/>
              </a:path>
            </a:pathLst>
          </a:custGeom>
          <a:solidFill>
            <a:srgbClr val="041326">
              <a:alpha val="91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742271" y="601538"/>
            <a:ext cx="3600450" cy="62039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225"/>
              <a:t>Fund</a:t>
            </a:r>
            <a:r>
              <a:rPr dirty="0" spc="-325"/>
              <a:t> </a:t>
            </a:r>
            <a:r>
              <a:rPr dirty="0" spc="-145"/>
              <a:t>Utilisation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10470367" y="2902123"/>
            <a:ext cx="4890770" cy="4890770"/>
            <a:chOff x="10470367" y="2902123"/>
            <a:chExt cx="4890770" cy="4890770"/>
          </a:xfrm>
        </p:grpSpPr>
        <p:sp>
          <p:nvSpPr>
            <p:cNvPr id="5" name="object 5"/>
            <p:cNvSpPr/>
            <p:nvPr/>
          </p:nvSpPr>
          <p:spPr>
            <a:xfrm>
              <a:off x="12915443" y="2902123"/>
              <a:ext cx="2445385" cy="4770755"/>
            </a:xfrm>
            <a:custGeom>
              <a:avLst/>
              <a:gdLst/>
              <a:ahLst/>
              <a:cxnLst/>
              <a:rect l="l" t="t" r="r" b="b"/>
              <a:pathLst>
                <a:path w="2445384" h="4770755">
                  <a:moveTo>
                    <a:pt x="755579" y="4770537"/>
                  </a:moveTo>
                  <a:lnTo>
                    <a:pt x="377789" y="3607821"/>
                  </a:lnTo>
                  <a:lnTo>
                    <a:pt x="403385" y="3599192"/>
                  </a:lnTo>
                  <a:lnTo>
                    <a:pt x="428771" y="3590003"/>
                  </a:lnTo>
                  <a:lnTo>
                    <a:pt x="478916" y="3569949"/>
                  </a:lnTo>
                  <a:lnTo>
                    <a:pt x="528127" y="3547699"/>
                  </a:lnTo>
                  <a:lnTo>
                    <a:pt x="576306" y="3523299"/>
                  </a:lnTo>
                  <a:lnTo>
                    <a:pt x="623362" y="3496796"/>
                  </a:lnTo>
                  <a:lnTo>
                    <a:pt x="669204" y="3468239"/>
                  </a:lnTo>
                  <a:lnTo>
                    <a:pt x="713735" y="3437685"/>
                  </a:lnTo>
                  <a:lnTo>
                    <a:pt x="756877" y="3405197"/>
                  </a:lnTo>
                  <a:lnTo>
                    <a:pt x="798537" y="3370834"/>
                  </a:lnTo>
                  <a:lnTo>
                    <a:pt x="838640" y="3334663"/>
                  </a:lnTo>
                  <a:lnTo>
                    <a:pt x="877111" y="3296756"/>
                  </a:lnTo>
                  <a:lnTo>
                    <a:pt x="913865" y="3257187"/>
                  </a:lnTo>
                  <a:lnTo>
                    <a:pt x="948841" y="3216036"/>
                  </a:lnTo>
                  <a:lnTo>
                    <a:pt x="981966" y="3173377"/>
                  </a:lnTo>
                  <a:lnTo>
                    <a:pt x="1013169" y="3129302"/>
                  </a:lnTo>
                  <a:lnTo>
                    <a:pt x="1042399" y="3083886"/>
                  </a:lnTo>
                  <a:lnTo>
                    <a:pt x="1069593" y="3037225"/>
                  </a:lnTo>
                  <a:lnTo>
                    <a:pt x="1094700" y="2989410"/>
                  </a:lnTo>
                  <a:lnTo>
                    <a:pt x="1117670" y="2940533"/>
                  </a:lnTo>
                  <a:lnTo>
                    <a:pt x="1138458" y="2890689"/>
                  </a:lnTo>
                  <a:lnTo>
                    <a:pt x="1157027" y="2839975"/>
                  </a:lnTo>
                  <a:lnTo>
                    <a:pt x="1173336" y="2788490"/>
                  </a:lnTo>
                  <a:lnTo>
                    <a:pt x="1187357" y="2736335"/>
                  </a:lnTo>
                  <a:lnTo>
                    <a:pt x="1199061" y="2683612"/>
                  </a:lnTo>
                  <a:lnTo>
                    <a:pt x="1208424" y="2630424"/>
                  </a:lnTo>
                  <a:lnTo>
                    <a:pt x="1215428" y="2576874"/>
                  </a:lnTo>
                  <a:lnTo>
                    <a:pt x="1220065" y="2523067"/>
                  </a:lnTo>
                  <a:lnTo>
                    <a:pt x="1222316" y="2469107"/>
                  </a:lnTo>
                  <a:lnTo>
                    <a:pt x="1222548" y="2442097"/>
                  </a:lnTo>
                  <a:lnTo>
                    <a:pt x="1222184" y="2415101"/>
                  </a:lnTo>
                  <a:lnTo>
                    <a:pt x="1219666" y="2361154"/>
                  </a:lnTo>
                  <a:lnTo>
                    <a:pt x="1214767" y="2307370"/>
                  </a:lnTo>
                  <a:lnTo>
                    <a:pt x="1207501" y="2253855"/>
                  </a:lnTo>
                  <a:lnTo>
                    <a:pt x="1197874" y="2200713"/>
                  </a:lnTo>
                  <a:lnTo>
                    <a:pt x="1185911" y="2148048"/>
                  </a:lnTo>
                  <a:lnTo>
                    <a:pt x="1171636" y="2095963"/>
                  </a:lnTo>
                  <a:lnTo>
                    <a:pt x="1155073" y="2044559"/>
                  </a:lnTo>
                  <a:lnTo>
                    <a:pt x="1136258" y="1993937"/>
                  </a:lnTo>
                  <a:lnTo>
                    <a:pt x="1115221" y="1944195"/>
                  </a:lnTo>
                  <a:lnTo>
                    <a:pt x="1092011" y="1895431"/>
                  </a:lnTo>
                  <a:lnTo>
                    <a:pt x="1066669" y="1847739"/>
                  </a:lnTo>
                  <a:lnTo>
                    <a:pt x="1039247" y="1801212"/>
                  </a:lnTo>
                  <a:lnTo>
                    <a:pt x="1009798" y="1755941"/>
                  </a:lnTo>
                  <a:lnTo>
                    <a:pt x="978378" y="1712019"/>
                  </a:lnTo>
                  <a:lnTo>
                    <a:pt x="945048" y="1669523"/>
                  </a:lnTo>
                  <a:lnTo>
                    <a:pt x="909871" y="1628545"/>
                  </a:lnTo>
                  <a:lnTo>
                    <a:pt x="872920" y="1589161"/>
                  </a:lnTo>
                  <a:lnTo>
                    <a:pt x="834266" y="1551441"/>
                  </a:lnTo>
                  <a:lnTo>
                    <a:pt x="793982" y="1515469"/>
                  </a:lnTo>
                  <a:lnTo>
                    <a:pt x="752152" y="1481310"/>
                  </a:lnTo>
                  <a:lnTo>
                    <a:pt x="708850" y="1449029"/>
                  </a:lnTo>
                  <a:lnTo>
                    <a:pt x="664170" y="1418696"/>
                  </a:lnTo>
                  <a:lnTo>
                    <a:pt x="618194" y="1390364"/>
                  </a:lnTo>
                  <a:lnTo>
                    <a:pt x="571008" y="1364094"/>
                  </a:lnTo>
                  <a:lnTo>
                    <a:pt x="522708" y="1339929"/>
                  </a:lnTo>
                  <a:lnTo>
                    <a:pt x="473389" y="1317924"/>
                  </a:lnTo>
                  <a:lnTo>
                    <a:pt x="423146" y="1298115"/>
                  </a:lnTo>
                  <a:lnTo>
                    <a:pt x="372077" y="1280548"/>
                  </a:lnTo>
                  <a:lnTo>
                    <a:pt x="320282" y="1265254"/>
                  </a:lnTo>
                  <a:lnTo>
                    <a:pt x="267862" y="1252258"/>
                  </a:lnTo>
                  <a:lnTo>
                    <a:pt x="214919" y="1241593"/>
                  </a:lnTo>
                  <a:lnTo>
                    <a:pt x="161558" y="1233273"/>
                  </a:lnTo>
                  <a:lnTo>
                    <a:pt x="107881" y="1227321"/>
                  </a:lnTo>
                  <a:lnTo>
                    <a:pt x="53993" y="1223743"/>
                  </a:lnTo>
                  <a:lnTo>
                    <a:pt x="0" y="1222552"/>
                  </a:lnTo>
                  <a:lnTo>
                    <a:pt x="0" y="0"/>
                  </a:lnTo>
                  <a:lnTo>
                    <a:pt x="54006" y="596"/>
                  </a:lnTo>
                  <a:lnTo>
                    <a:pt x="107986" y="2384"/>
                  </a:lnTo>
                  <a:lnTo>
                    <a:pt x="161913" y="5368"/>
                  </a:lnTo>
                  <a:lnTo>
                    <a:pt x="215762" y="9538"/>
                  </a:lnTo>
                  <a:lnTo>
                    <a:pt x="269504" y="14898"/>
                  </a:lnTo>
                  <a:lnTo>
                    <a:pt x="323116" y="21444"/>
                  </a:lnTo>
                  <a:lnTo>
                    <a:pt x="376570" y="29172"/>
                  </a:lnTo>
                  <a:lnTo>
                    <a:pt x="429840" y="38077"/>
                  </a:lnTo>
                  <a:lnTo>
                    <a:pt x="482900" y="48161"/>
                  </a:lnTo>
                  <a:lnTo>
                    <a:pt x="535725" y="59413"/>
                  </a:lnTo>
                  <a:lnTo>
                    <a:pt x="588289" y="71825"/>
                  </a:lnTo>
                  <a:lnTo>
                    <a:pt x="640563" y="85397"/>
                  </a:lnTo>
                  <a:lnTo>
                    <a:pt x="692529" y="100122"/>
                  </a:lnTo>
                  <a:lnTo>
                    <a:pt x="744157" y="115988"/>
                  </a:lnTo>
                  <a:lnTo>
                    <a:pt x="795418" y="132996"/>
                  </a:lnTo>
                  <a:lnTo>
                    <a:pt x="846289" y="151131"/>
                  </a:lnTo>
                  <a:lnTo>
                    <a:pt x="896754" y="170380"/>
                  </a:lnTo>
                  <a:lnTo>
                    <a:pt x="946780" y="190742"/>
                  </a:lnTo>
                  <a:lnTo>
                    <a:pt x="996339" y="212204"/>
                  </a:lnTo>
                  <a:lnTo>
                    <a:pt x="1045418" y="234754"/>
                  </a:lnTo>
                  <a:lnTo>
                    <a:pt x="1093983" y="258386"/>
                  </a:lnTo>
                  <a:lnTo>
                    <a:pt x="1142014" y="283082"/>
                  </a:lnTo>
                  <a:lnTo>
                    <a:pt x="1189491" y="308834"/>
                  </a:lnTo>
                  <a:lnTo>
                    <a:pt x="1236383" y="335631"/>
                  </a:lnTo>
                  <a:lnTo>
                    <a:pt x="1282678" y="363451"/>
                  </a:lnTo>
                  <a:lnTo>
                    <a:pt x="1328343" y="392291"/>
                  </a:lnTo>
                  <a:lnTo>
                    <a:pt x="1373360" y="422132"/>
                  </a:lnTo>
                  <a:lnTo>
                    <a:pt x="1417707" y="452960"/>
                  </a:lnTo>
                  <a:lnTo>
                    <a:pt x="1461362" y="484760"/>
                  </a:lnTo>
                  <a:lnTo>
                    <a:pt x="1504306" y="517516"/>
                  </a:lnTo>
                  <a:lnTo>
                    <a:pt x="1546514" y="551214"/>
                  </a:lnTo>
                  <a:lnTo>
                    <a:pt x="1587965" y="585834"/>
                  </a:lnTo>
                  <a:lnTo>
                    <a:pt x="1628645" y="621361"/>
                  </a:lnTo>
                  <a:lnTo>
                    <a:pt x="1668533" y="657775"/>
                  </a:lnTo>
                  <a:lnTo>
                    <a:pt x="1707603" y="695067"/>
                  </a:lnTo>
                  <a:lnTo>
                    <a:pt x="1745840" y="733211"/>
                  </a:lnTo>
                  <a:lnTo>
                    <a:pt x="1783224" y="772191"/>
                  </a:lnTo>
                  <a:lnTo>
                    <a:pt x="1819743" y="811986"/>
                  </a:lnTo>
                  <a:lnTo>
                    <a:pt x="1855369" y="852577"/>
                  </a:lnTo>
                  <a:lnTo>
                    <a:pt x="1890090" y="893948"/>
                  </a:lnTo>
                  <a:lnTo>
                    <a:pt x="1923890" y="936072"/>
                  </a:lnTo>
                  <a:lnTo>
                    <a:pt x="1956753" y="978935"/>
                  </a:lnTo>
                  <a:lnTo>
                    <a:pt x="1988659" y="1022513"/>
                  </a:lnTo>
                  <a:lnTo>
                    <a:pt x="2019596" y="1066784"/>
                  </a:lnTo>
                  <a:lnTo>
                    <a:pt x="2049548" y="1111728"/>
                  </a:lnTo>
                  <a:lnTo>
                    <a:pt x="2078495" y="1157325"/>
                  </a:lnTo>
                  <a:lnTo>
                    <a:pt x="2106434" y="1203545"/>
                  </a:lnTo>
                  <a:lnTo>
                    <a:pt x="2133344" y="1250372"/>
                  </a:lnTo>
                  <a:lnTo>
                    <a:pt x="2159211" y="1297785"/>
                  </a:lnTo>
                  <a:lnTo>
                    <a:pt x="2184027" y="1345755"/>
                  </a:lnTo>
                  <a:lnTo>
                    <a:pt x="2207777" y="1394265"/>
                  </a:lnTo>
                  <a:lnTo>
                    <a:pt x="2230448" y="1443287"/>
                  </a:lnTo>
                  <a:lnTo>
                    <a:pt x="2252032" y="1492795"/>
                  </a:lnTo>
                  <a:lnTo>
                    <a:pt x="2272516" y="1542770"/>
                  </a:lnTo>
                  <a:lnTo>
                    <a:pt x="2291890" y="1593184"/>
                  </a:lnTo>
                  <a:lnTo>
                    <a:pt x="2310146" y="1644015"/>
                  </a:lnTo>
                  <a:lnTo>
                    <a:pt x="2327280" y="1695237"/>
                  </a:lnTo>
                  <a:lnTo>
                    <a:pt x="2343273" y="1746825"/>
                  </a:lnTo>
                  <a:lnTo>
                    <a:pt x="2358126" y="1798750"/>
                  </a:lnTo>
                  <a:lnTo>
                    <a:pt x="2371829" y="1850993"/>
                  </a:lnTo>
                  <a:lnTo>
                    <a:pt x="2384371" y="1903525"/>
                  </a:lnTo>
                  <a:lnTo>
                    <a:pt x="2395749" y="1956322"/>
                  </a:lnTo>
                  <a:lnTo>
                    <a:pt x="2405964" y="2009358"/>
                  </a:lnTo>
                  <a:lnTo>
                    <a:pt x="2415002" y="2062606"/>
                  </a:lnTo>
                  <a:lnTo>
                    <a:pt x="2422859" y="2116040"/>
                  </a:lnTo>
                  <a:lnTo>
                    <a:pt x="2429534" y="2169636"/>
                  </a:lnTo>
                  <a:lnTo>
                    <a:pt x="2435029" y="2223365"/>
                  </a:lnTo>
                  <a:lnTo>
                    <a:pt x="2439332" y="2277203"/>
                  </a:lnTo>
                  <a:lnTo>
                    <a:pt x="2442448" y="2331123"/>
                  </a:lnTo>
                  <a:lnTo>
                    <a:pt x="2444368" y="2385098"/>
                  </a:lnTo>
                  <a:lnTo>
                    <a:pt x="2445096" y="2439103"/>
                  </a:lnTo>
                  <a:lnTo>
                    <a:pt x="2445014" y="2466107"/>
                  </a:lnTo>
                  <a:lnTo>
                    <a:pt x="2443954" y="2520109"/>
                  </a:lnTo>
                  <a:lnTo>
                    <a:pt x="2441702" y="2574068"/>
                  </a:lnTo>
                  <a:lnTo>
                    <a:pt x="2438256" y="2627971"/>
                  </a:lnTo>
                  <a:lnTo>
                    <a:pt x="2433622" y="2681778"/>
                  </a:lnTo>
                  <a:lnTo>
                    <a:pt x="2427802" y="2735477"/>
                  </a:lnTo>
                  <a:lnTo>
                    <a:pt x="2420796" y="2789027"/>
                  </a:lnTo>
                  <a:lnTo>
                    <a:pt x="2412609" y="2842416"/>
                  </a:lnTo>
                  <a:lnTo>
                    <a:pt x="2403245" y="2895604"/>
                  </a:lnTo>
                  <a:lnTo>
                    <a:pt x="2392706" y="2948579"/>
                  </a:lnTo>
                  <a:lnTo>
                    <a:pt x="2381004" y="3001302"/>
                  </a:lnTo>
                  <a:lnTo>
                    <a:pt x="2368137" y="3053761"/>
                  </a:lnTo>
                  <a:lnTo>
                    <a:pt x="2354116" y="3105915"/>
                  </a:lnTo>
                  <a:lnTo>
                    <a:pt x="2338945" y="3157754"/>
                  </a:lnTo>
                  <a:lnTo>
                    <a:pt x="2322635" y="3209237"/>
                  </a:lnTo>
                  <a:lnTo>
                    <a:pt x="2305188" y="3260356"/>
                  </a:lnTo>
                  <a:lnTo>
                    <a:pt x="2286621" y="3311071"/>
                  </a:lnTo>
                  <a:lnTo>
                    <a:pt x="2266935" y="3361367"/>
                  </a:lnTo>
                  <a:lnTo>
                    <a:pt x="2246145" y="3411211"/>
                  </a:lnTo>
                  <a:lnTo>
                    <a:pt x="2224258" y="3460591"/>
                  </a:lnTo>
                  <a:lnTo>
                    <a:pt x="2201286" y="3509468"/>
                  </a:lnTo>
                  <a:lnTo>
                    <a:pt x="2177237" y="3557834"/>
                  </a:lnTo>
                  <a:lnTo>
                    <a:pt x="2152131" y="3605649"/>
                  </a:lnTo>
                  <a:lnTo>
                    <a:pt x="2125972" y="3652903"/>
                  </a:lnTo>
                  <a:lnTo>
                    <a:pt x="2098777" y="3699563"/>
                  </a:lnTo>
                  <a:lnTo>
                    <a:pt x="2070554" y="3745617"/>
                  </a:lnTo>
                  <a:lnTo>
                    <a:pt x="2041328" y="3791030"/>
                  </a:lnTo>
                  <a:lnTo>
                    <a:pt x="2011099" y="3835793"/>
                  </a:lnTo>
                  <a:lnTo>
                    <a:pt x="1979892" y="3879870"/>
                  </a:lnTo>
                  <a:lnTo>
                    <a:pt x="1947719" y="3923253"/>
                  </a:lnTo>
                  <a:lnTo>
                    <a:pt x="1914597" y="3965910"/>
                  </a:lnTo>
                  <a:lnTo>
                    <a:pt x="1880537" y="4007830"/>
                  </a:lnTo>
                  <a:lnTo>
                    <a:pt x="1845563" y="4048983"/>
                  </a:lnTo>
                  <a:lnTo>
                    <a:pt x="1809684" y="4089358"/>
                  </a:lnTo>
                  <a:lnTo>
                    <a:pt x="1772928" y="4128926"/>
                  </a:lnTo>
                  <a:lnTo>
                    <a:pt x="1735301" y="4167679"/>
                  </a:lnTo>
                  <a:lnTo>
                    <a:pt x="1696834" y="4205583"/>
                  </a:lnTo>
                  <a:lnTo>
                    <a:pt x="1657532" y="4242634"/>
                  </a:lnTo>
                  <a:lnTo>
                    <a:pt x="1617428" y="4278806"/>
                  </a:lnTo>
                  <a:lnTo>
                    <a:pt x="1576528" y="4314087"/>
                  </a:lnTo>
                  <a:lnTo>
                    <a:pt x="1534864" y="4348448"/>
                  </a:lnTo>
                  <a:lnTo>
                    <a:pt x="1492449" y="4381887"/>
                  </a:lnTo>
                  <a:lnTo>
                    <a:pt x="1449309" y="4414377"/>
                  </a:lnTo>
                  <a:lnTo>
                    <a:pt x="1405456" y="4445911"/>
                  </a:lnTo>
                  <a:lnTo>
                    <a:pt x="1360921" y="4476466"/>
                  </a:lnTo>
                  <a:lnTo>
                    <a:pt x="1315719" y="4506030"/>
                  </a:lnTo>
                  <a:lnTo>
                    <a:pt x="1269880" y="4534586"/>
                  </a:lnTo>
                  <a:lnTo>
                    <a:pt x="1223415" y="4562126"/>
                  </a:lnTo>
                  <a:lnTo>
                    <a:pt x="1176360" y="4588630"/>
                  </a:lnTo>
                  <a:lnTo>
                    <a:pt x="1128727" y="4614092"/>
                  </a:lnTo>
                  <a:lnTo>
                    <a:pt x="1080547" y="4638492"/>
                  </a:lnTo>
                  <a:lnTo>
                    <a:pt x="1031833" y="4661825"/>
                  </a:lnTo>
                  <a:lnTo>
                    <a:pt x="982623" y="4684076"/>
                  </a:lnTo>
                  <a:lnTo>
                    <a:pt x="932926" y="4705234"/>
                  </a:lnTo>
                  <a:lnTo>
                    <a:pt x="882781" y="4725288"/>
                  </a:lnTo>
                  <a:lnTo>
                    <a:pt x="832200" y="4744231"/>
                  </a:lnTo>
                  <a:lnTo>
                    <a:pt x="781218" y="4762051"/>
                  </a:lnTo>
                  <a:lnTo>
                    <a:pt x="755579" y="4770537"/>
                  </a:lnTo>
                  <a:close/>
                </a:path>
              </a:pathLst>
            </a:custGeom>
            <a:solidFill>
              <a:srgbClr val="0D264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0937311" y="6065829"/>
              <a:ext cx="2734310" cy="1726564"/>
            </a:xfrm>
            <a:custGeom>
              <a:avLst/>
              <a:gdLst/>
              <a:ahLst/>
              <a:cxnLst/>
              <a:rect l="l" t="t" r="r" b="b"/>
              <a:pathLst>
                <a:path w="2734309" h="1726565">
                  <a:moveTo>
                    <a:pt x="1978131" y="1726503"/>
                  </a:moveTo>
                  <a:lnTo>
                    <a:pt x="1930125" y="1726032"/>
                  </a:lnTo>
                  <a:lnTo>
                    <a:pt x="1882137" y="1724619"/>
                  </a:lnTo>
                  <a:lnTo>
                    <a:pt x="1834186" y="1722265"/>
                  </a:lnTo>
                  <a:lnTo>
                    <a:pt x="1786291" y="1718968"/>
                  </a:lnTo>
                  <a:lnTo>
                    <a:pt x="1738469" y="1714731"/>
                  </a:lnTo>
                  <a:lnTo>
                    <a:pt x="1690740" y="1709556"/>
                  </a:lnTo>
                  <a:lnTo>
                    <a:pt x="1643122" y="1703445"/>
                  </a:lnTo>
                  <a:lnTo>
                    <a:pt x="1595633" y="1696401"/>
                  </a:lnTo>
                  <a:lnTo>
                    <a:pt x="1548291" y="1688423"/>
                  </a:lnTo>
                  <a:lnTo>
                    <a:pt x="1501115" y="1679521"/>
                  </a:lnTo>
                  <a:lnTo>
                    <a:pt x="1454123" y="1669695"/>
                  </a:lnTo>
                  <a:lnTo>
                    <a:pt x="1407333" y="1658946"/>
                  </a:lnTo>
                  <a:lnTo>
                    <a:pt x="1360764" y="1647280"/>
                  </a:lnTo>
                  <a:lnTo>
                    <a:pt x="1314433" y="1634700"/>
                  </a:lnTo>
                  <a:lnTo>
                    <a:pt x="1268357" y="1621216"/>
                  </a:lnTo>
                  <a:lnTo>
                    <a:pt x="1222552" y="1606832"/>
                  </a:lnTo>
                  <a:lnTo>
                    <a:pt x="1177040" y="1591548"/>
                  </a:lnTo>
                  <a:lnTo>
                    <a:pt x="1131841" y="1575377"/>
                  </a:lnTo>
                  <a:lnTo>
                    <a:pt x="1086963" y="1558315"/>
                  </a:lnTo>
                  <a:lnTo>
                    <a:pt x="1042429" y="1540379"/>
                  </a:lnTo>
                  <a:lnTo>
                    <a:pt x="998260" y="1521574"/>
                  </a:lnTo>
                  <a:lnTo>
                    <a:pt x="954466" y="1501904"/>
                  </a:lnTo>
                  <a:lnTo>
                    <a:pt x="911066" y="1481377"/>
                  </a:lnTo>
                  <a:lnTo>
                    <a:pt x="868078" y="1460005"/>
                  </a:lnTo>
                  <a:lnTo>
                    <a:pt x="825517" y="1437790"/>
                  </a:lnTo>
                  <a:lnTo>
                    <a:pt x="783399" y="1414743"/>
                  </a:lnTo>
                  <a:lnTo>
                    <a:pt x="741745" y="1390875"/>
                  </a:lnTo>
                  <a:lnTo>
                    <a:pt x="700567" y="1366191"/>
                  </a:lnTo>
                  <a:lnTo>
                    <a:pt x="659882" y="1340708"/>
                  </a:lnTo>
                  <a:lnTo>
                    <a:pt x="619704" y="1314427"/>
                  </a:lnTo>
                  <a:lnTo>
                    <a:pt x="580048" y="1287364"/>
                  </a:lnTo>
                  <a:lnTo>
                    <a:pt x="540935" y="1259530"/>
                  </a:lnTo>
                  <a:lnTo>
                    <a:pt x="502373" y="1230930"/>
                  </a:lnTo>
                  <a:lnTo>
                    <a:pt x="464382" y="1201578"/>
                  </a:lnTo>
                  <a:lnTo>
                    <a:pt x="426972" y="1171490"/>
                  </a:lnTo>
                  <a:lnTo>
                    <a:pt x="390160" y="1140668"/>
                  </a:lnTo>
                  <a:lnTo>
                    <a:pt x="353965" y="1109135"/>
                  </a:lnTo>
                  <a:lnTo>
                    <a:pt x="318394" y="1076896"/>
                  </a:lnTo>
                  <a:lnTo>
                    <a:pt x="283460" y="1043961"/>
                  </a:lnTo>
                  <a:lnTo>
                    <a:pt x="249183" y="1010347"/>
                  </a:lnTo>
                  <a:lnTo>
                    <a:pt x="215569" y="976069"/>
                  </a:lnTo>
                  <a:lnTo>
                    <a:pt x="182634" y="941135"/>
                  </a:lnTo>
                  <a:lnTo>
                    <a:pt x="150395" y="905564"/>
                  </a:lnTo>
                  <a:lnTo>
                    <a:pt x="118862" y="869364"/>
                  </a:lnTo>
                  <a:lnTo>
                    <a:pt x="88040" y="832557"/>
                  </a:lnTo>
                  <a:lnTo>
                    <a:pt x="57951" y="795148"/>
                  </a:lnTo>
                  <a:lnTo>
                    <a:pt x="28600" y="757156"/>
                  </a:lnTo>
                  <a:lnTo>
                    <a:pt x="0" y="718595"/>
                  </a:lnTo>
                  <a:lnTo>
                    <a:pt x="989065" y="0"/>
                  </a:lnTo>
                  <a:lnTo>
                    <a:pt x="1003368" y="19283"/>
                  </a:lnTo>
                  <a:lnTo>
                    <a:pt x="1018041" y="38274"/>
                  </a:lnTo>
                  <a:lnTo>
                    <a:pt x="1048497" y="75381"/>
                  </a:lnTo>
                  <a:lnTo>
                    <a:pt x="1080384" y="111270"/>
                  </a:lnTo>
                  <a:lnTo>
                    <a:pt x="1113657" y="145873"/>
                  </a:lnTo>
                  <a:lnTo>
                    <a:pt x="1148260" y="179146"/>
                  </a:lnTo>
                  <a:lnTo>
                    <a:pt x="1184149" y="211033"/>
                  </a:lnTo>
                  <a:lnTo>
                    <a:pt x="1221255" y="241489"/>
                  </a:lnTo>
                  <a:lnTo>
                    <a:pt x="1259530" y="270464"/>
                  </a:lnTo>
                  <a:lnTo>
                    <a:pt x="1298917" y="297914"/>
                  </a:lnTo>
                  <a:lnTo>
                    <a:pt x="1339349" y="323798"/>
                  </a:lnTo>
                  <a:lnTo>
                    <a:pt x="1380767" y="348071"/>
                  </a:lnTo>
                  <a:lnTo>
                    <a:pt x="1423104" y="370702"/>
                  </a:lnTo>
                  <a:lnTo>
                    <a:pt x="1466298" y="391652"/>
                  </a:lnTo>
                  <a:lnTo>
                    <a:pt x="1510281" y="410892"/>
                  </a:lnTo>
                  <a:lnTo>
                    <a:pt x="1554985" y="428386"/>
                  </a:lnTo>
                  <a:lnTo>
                    <a:pt x="1600342" y="444115"/>
                  </a:lnTo>
                  <a:lnTo>
                    <a:pt x="1646281" y="458051"/>
                  </a:lnTo>
                  <a:lnTo>
                    <a:pt x="1692732" y="470172"/>
                  </a:lnTo>
                  <a:lnTo>
                    <a:pt x="1739623" y="480460"/>
                  </a:lnTo>
                  <a:lnTo>
                    <a:pt x="1786882" y="488900"/>
                  </a:lnTo>
                  <a:lnTo>
                    <a:pt x="1834436" y="495479"/>
                  </a:lnTo>
                  <a:lnTo>
                    <a:pt x="1882211" y="500183"/>
                  </a:lnTo>
                  <a:lnTo>
                    <a:pt x="1930134" y="503009"/>
                  </a:lnTo>
                  <a:lnTo>
                    <a:pt x="1978131" y="503951"/>
                  </a:lnTo>
                  <a:lnTo>
                    <a:pt x="2002139" y="503715"/>
                  </a:lnTo>
                  <a:lnTo>
                    <a:pt x="2050100" y="501832"/>
                  </a:lnTo>
                  <a:lnTo>
                    <a:pt x="2097967" y="498065"/>
                  </a:lnTo>
                  <a:lnTo>
                    <a:pt x="2145632" y="492424"/>
                  </a:lnTo>
                  <a:lnTo>
                    <a:pt x="2193056" y="484911"/>
                  </a:lnTo>
                  <a:lnTo>
                    <a:pt x="2240131" y="475547"/>
                  </a:lnTo>
                  <a:lnTo>
                    <a:pt x="2286820" y="464339"/>
                  </a:lnTo>
                  <a:lnTo>
                    <a:pt x="2333015" y="451310"/>
                  </a:lnTo>
                  <a:lnTo>
                    <a:pt x="2355921" y="444115"/>
                  </a:lnTo>
                  <a:lnTo>
                    <a:pt x="2733711" y="1606832"/>
                  </a:lnTo>
                  <a:lnTo>
                    <a:pt x="2687906" y="1621216"/>
                  </a:lnTo>
                  <a:lnTo>
                    <a:pt x="2641829" y="1634700"/>
                  </a:lnTo>
                  <a:lnTo>
                    <a:pt x="2595499" y="1647280"/>
                  </a:lnTo>
                  <a:lnTo>
                    <a:pt x="2548930" y="1658946"/>
                  </a:lnTo>
                  <a:lnTo>
                    <a:pt x="2502140" y="1669695"/>
                  </a:lnTo>
                  <a:lnTo>
                    <a:pt x="2455148" y="1679521"/>
                  </a:lnTo>
                  <a:lnTo>
                    <a:pt x="2407972" y="1688423"/>
                  </a:lnTo>
                  <a:lnTo>
                    <a:pt x="2360630" y="1696401"/>
                  </a:lnTo>
                  <a:lnTo>
                    <a:pt x="2313141" y="1703445"/>
                  </a:lnTo>
                  <a:lnTo>
                    <a:pt x="2265522" y="1709556"/>
                  </a:lnTo>
                  <a:lnTo>
                    <a:pt x="2217794" y="1714731"/>
                  </a:lnTo>
                  <a:lnTo>
                    <a:pt x="2169972" y="1718968"/>
                  </a:lnTo>
                  <a:lnTo>
                    <a:pt x="2122077" y="1722265"/>
                  </a:lnTo>
                  <a:lnTo>
                    <a:pt x="2074126" y="1724619"/>
                  </a:lnTo>
                  <a:lnTo>
                    <a:pt x="2026138" y="1726032"/>
                  </a:lnTo>
                  <a:lnTo>
                    <a:pt x="2002137" y="1726385"/>
                  </a:lnTo>
                  <a:lnTo>
                    <a:pt x="1978131" y="172650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10470367" y="4591648"/>
              <a:ext cx="1456055" cy="2193290"/>
            </a:xfrm>
            <a:custGeom>
              <a:avLst/>
              <a:gdLst/>
              <a:ahLst/>
              <a:cxnLst/>
              <a:rect l="l" t="t" r="r" b="b"/>
              <a:pathLst>
                <a:path w="1456054" h="2193290">
                  <a:moveTo>
                    <a:pt x="466943" y="2192775"/>
                  </a:moveTo>
                  <a:lnTo>
                    <a:pt x="425480" y="2133900"/>
                  </a:lnTo>
                  <a:lnTo>
                    <a:pt x="385765" y="2073829"/>
                  </a:lnTo>
                  <a:lnTo>
                    <a:pt x="347838" y="2012616"/>
                  </a:lnTo>
                  <a:lnTo>
                    <a:pt x="311730" y="1950312"/>
                  </a:lnTo>
                  <a:lnTo>
                    <a:pt x="277471" y="1886968"/>
                  </a:lnTo>
                  <a:lnTo>
                    <a:pt x="245096" y="1822647"/>
                  </a:lnTo>
                  <a:lnTo>
                    <a:pt x="214628" y="1757399"/>
                  </a:lnTo>
                  <a:lnTo>
                    <a:pt x="186094" y="1691281"/>
                  </a:lnTo>
                  <a:lnTo>
                    <a:pt x="159519" y="1624353"/>
                  </a:lnTo>
                  <a:lnTo>
                    <a:pt x="134928" y="1556668"/>
                  </a:lnTo>
                  <a:lnTo>
                    <a:pt x="112336" y="1488292"/>
                  </a:lnTo>
                  <a:lnTo>
                    <a:pt x="91773" y="1419277"/>
                  </a:lnTo>
                  <a:lnTo>
                    <a:pt x="73247" y="1349692"/>
                  </a:lnTo>
                  <a:lnTo>
                    <a:pt x="56781" y="1279587"/>
                  </a:lnTo>
                  <a:lnTo>
                    <a:pt x="42385" y="1209029"/>
                  </a:lnTo>
                  <a:lnTo>
                    <a:pt x="30072" y="1138078"/>
                  </a:lnTo>
                  <a:lnTo>
                    <a:pt x="19857" y="1066794"/>
                  </a:lnTo>
                  <a:lnTo>
                    <a:pt x="11743" y="995241"/>
                  </a:lnTo>
                  <a:lnTo>
                    <a:pt x="5743" y="923480"/>
                  </a:lnTo>
                  <a:lnTo>
                    <a:pt x="1854" y="851573"/>
                  </a:lnTo>
                  <a:lnTo>
                    <a:pt x="88" y="779583"/>
                  </a:lnTo>
                  <a:lnTo>
                    <a:pt x="0" y="743581"/>
                  </a:lnTo>
                  <a:lnTo>
                    <a:pt x="441" y="707573"/>
                  </a:lnTo>
                  <a:lnTo>
                    <a:pt x="2914" y="635603"/>
                  </a:lnTo>
                  <a:lnTo>
                    <a:pt x="7511" y="563739"/>
                  </a:lnTo>
                  <a:lnTo>
                    <a:pt x="14216" y="492040"/>
                  </a:lnTo>
                  <a:lnTo>
                    <a:pt x="23026" y="420570"/>
                  </a:lnTo>
                  <a:lnTo>
                    <a:pt x="33943" y="349390"/>
                  </a:lnTo>
                  <a:lnTo>
                    <a:pt x="46952" y="278563"/>
                  </a:lnTo>
                  <a:lnTo>
                    <a:pt x="62040" y="208149"/>
                  </a:lnTo>
                  <a:lnTo>
                    <a:pt x="79191" y="138211"/>
                  </a:lnTo>
                  <a:lnTo>
                    <a:pt x="98400" y="68807"/>
                  </a:lnTo>
                  <a:lnTo>
                    <a:pt x="119641" y="0"/>
                  </a:lnTo>
                  <a:lnTo>
                    <a:pt x="1282358" y="377790"/>
                  </a:lnTo>
                  <a:lnTo>
                    <a:pt x="1271732" y="412208"/>
                  </a:lnTo>
                  <a:lnTo>
                    <a:pt x="1262132" y="446895"/>
                  </a:lnTo>
                  <a:lnTo>
                    <a:pt x="1246014" y="517071"/>
                  </a:lnTo>
                  <a:lnTo>
                    <a:pt x="1234051" y="588074"/>
                  </a:lnTo>
                  <a:lnTo>
                    <a:pt x="1226290" y="659659"/>
                  </a:lnTo>
                  <a:lnTo>
                    <a:pt x="1222758" y="731576"/>
                  </a:lnTo>
                  <a:lnTo>
                    <a:pt x="1222581" y="767566"/>
                  </a:lnTo>
                  <a:lnTo>
                    <a:pt x="1223464" y="803576"/>
                  </a:lnTo>
                  <a:lnTo>
                    <a:pt x="1228409" y="875410"/>
                  </a:lnTo>
                  <a:lnTo>
                    <a:pt x="1237573" y="946829"/>
                  </a:lnTo>
                  <a:lnTo>
                    <a:pt x="1250927" y="1017584"/>
                  </a:lnTo>
                  <a:lnTo>
                    <a:pt x="1268424" y="1087429"/>
                  </a:lnTo>
                  <a:lnTo>
                    <a:pt x="1289999" y="1156125"/>
                  </a:lnTo>
                  <a:lnTo>
                    <a:pt x="1315581" y="1223430"/>
                  </a:lnTo>
                  <a:lnTo>
                    <a:pt x="1345082" y="1289113"/>
                  </a:lnTo>
                  <a:lnTo>
                    <a:pt x="1378405" y="1352944"/>
                  </a:lnTo>
                  <a:lnTo>
                    <a:pt x="1415418" y="1414706"/>
                  </a:lnTo>
                  <a:lnTo>
                    <a:pt x="1456009" y="1474180"/>
                  </a:lnTo>
                  <a:lnTo>
                    <a:pt x="466943" y="2192775"/>
                  </a:lnTo>
                  <a:close/>
                </a:path>
              </a:pathLst>
            </a:custGeom>
            <a:solidFill>
              <a:srgbClr val="0097B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10590009" y="3369096"/>
              <a:ext cx="1607185" cy="1600835"/>
            </a:xfrm>
            <a:custGeom>
              <a:avLst/>
              <a:gdLst/>
              <a:ahLst/>
              <a:cxnLst/>
              <a:rect l="l" t="t" r="r" b="b"/>
              <a:pathLst>
                <a:path w="1607184" h="1600835">
                  <a:moveTo>
                    <a:pt x="1162716" y="1600342"/>
                  </a:moveTo>
                  <a:lnTo>
                    <a:pt x="0" y="1222552"/>
                  </a:lnTo>
                  <a:lnTo>
                    <a:pt x="15285" y="1177032"/>
                  </a:lnTo>
                  <a:lnTo>
                    <a:pt x="31455" y="1131838"/>
                  </a:lnTo>
                  <a:lnTo>
                    <a:pt x="48511" y="1086971"/>
                  </a:lnTo>
                  <a:lnTo>
                    <a:pt x="66452" y="1042429"/>
                  </a:lnTo>
                  <a:lnTo>
                    <a:pt x="85260" y="998248"/>
                  </a:lnTo>
                  <a:lnTo>
                    <a:pt x="104925" y="954463"/>
                  </a:lnTo>
                  <a:lnTo>
                    <a:pt x="125448" y="911074"/>
                  </a:lnTo>
                  <a:lnTo>
                    <a:pt x="146827" y="868078"/>
                  </a:lnTo>
                  <a:lnTo>
                    <a:pt x="169045" y="825510"/>
                  </a:lnTo>
                  <a:lnTo>
                    <a:pt x="192087" y="783401"/>
                  </a:lnTo>
                  <a:lnTo>
                    <a:pt x="215953" y="741754"/>
                  </a:lnTo>
                  <a:lnTo>
                    <a:pt x="240640" y="700567"/>
                  </a:lnTo>
                  <a:lnTo>
                    <a:pt x="266130" y="659873"/>
                  </a:lnTo>
                  <a:lnTo>
                    <a:pt x="292404" y="619703"/>
                  </a:lnTo>
                  <a:lnTo>
                    <a:pt x="319461" y="580057"/>
                  </a:lnTo>
                  <a:lnTo>
                    <a:pt x="347301" y="540935"/>
                  </a:lnTo>
                  <a:lnTo>
                    <a:pt x="375907" y="502367"/>
                  </a:lnTo>
                  <a:lnTo>
                    <a:pt x="405251" y="464381"/>
                  </a:lnTo>
                  <a:lnTo>
                    <a:pt x="435337" y="426979"/>
                  </a:lnTo>
                  <a:lnTo>
                    <a:pt x="466163" y="390160"/>
                  </a:lnTo>
                  <a:lnTo>
                    <a:pt x="497704" y="353956"/>
                  </a:lnTo>
                  <a:lnTo>
                    <a:pt x="529938" y="318392"/>
                  </a:lnTo>
                  <a:lnTo>
                    <a:pt x="562865" y="283467"/>
                  </a:lnTo>
                  <a:lnTo>
                    <a:pt x="596484" y="249183"/>
                  </a:lnTo>
                  <a:lnTo>
                    <a:pt x="630769" y="215564"/>
                  </a:lnTo>
                  <a:lnTo>
                    <a:pt x="665694" y="182637"/>
                  </a:lnTo>
                  <a:lnTo>
                    <a:pt x="701260" y="150402"/>
                  </a:lnTo>
                  <a:lnTo>
                    <a:pt x="737467" y="118862"/>
                  </a:lnTo>
                  <a:lnTo>
                    <a:pt x="774283" y="88035"/>
                  </a:lnTo>
                  <a:lnTo>
                    <a:pt x="811684" y="57950"/>
                  </a:lnTo>
                  <a:lnTo>
                    <a:pt x="849669" y="28605"/>
                  </a:lnTo>
                  <a:lnTo>
                    <a:pt x="888237" y="0"/>
                  </a:lnTo>
                  <a:lnTo>
                    <a:pt x="1606832" y="989065"/>
                  </a:lnTo>
                  <a:lnTo>
                    <a:pt x="1568526" y="1018060"/>
                  </a:lnTo>
                  <a:lnTo>
                    <a:pt x="1531446" y="1048491"/>
                  </a:lnTo>
                  <a:lnTo>
                    <a:pt x="1495590" y="1080356"/>
                  </a:lnTo>
                  <a:lnTo>
                    <a:pt x="1460959" y="1113657"/>
                  </a:lnTo>
                  <a:lnTo>
                    <a:pt x="1427658" y="1148288"/>
                  </a:lnTo>
                  <a:lnTo>
                    <a:pt x="1395792" y="1184144"/>
                  </a:lnTo>
                  <a:lnTo>
                    <a:pt x="1365362" y="1221225"/>
                  </a:lnTo>
                  <a:lnTo>
                    <a:pt x="1336367" y="1259530"/>
                  </a:lnTo>
                  <a:lnTo>
                    <a:pt x="1308894" y="1298945"/>
                  </a:lnTo>
                  <a:lnTo>
                    <a:pt x="1283031" y="1339345"/>
                  </a:lnTo>
                  <a:lnTo>
                    <a:pt x="1258776" y="1380732"/>
                  </a:lnTo>
                  <a:lnTo>
                    <a:pt x="1236130" y="1423104"/>
                  </a:lnTo>
                  <a:lnTo>
                    <a:pt x="1215162" y="1466330"/>
                  </a:lnTo>
                  <a:lnTo>
                    <a:pt x="1195936" y="1510279"/>
                  </a:lnTo>
                  <a:lnTo>
                    <a:pt x="1178454" y="1554949"/>
                  </a:lnTo>
                  <a:lnTo>
                    <a:pt x="1162716" y="1600342"/>
                  </a:lnTo>
                  <a:close/>
                </a:path>
              </a:pathLst>
            </a:custGeom>
            <a:solidFill>
              <a:srgbClr val="66ABD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1478246" y="2902123"/>
              <a:ext cx="1437640" cy="1456055"/>
            </a:xfrm>
            <a:custGeom>
              <a:avLst/>
              <a:gdLst/>
              <a:ahLst/>
              <a:cxnLst/>
              <a:rect l="l" t="t" r="r" b="b"/>
              <a:pathLst>
                <a:path w="1437640" h="1456054">
                  <a:moveTo>
                    <a:pt x="718595" y="1456038"/>
                  </a:moveTo>
                  <a:lnTo>
                    <a:pt x="0" y="466972"/>
                  </a:lnTo>
                  <a:lnTo>
                    <a:pt x="39116" y="439136"/>
                  </a:lnTo>
                  <a:lnTo>
                    <a:pt x="78755" y="412081"/>
                  </a:lnTo>
                  <a:lnTo>
                    <a:pt x="118919" y="385810"/>
                  </a:lnTo>
                  <a:lnTo>
                    <a:pt x="159607" y="360323"/>
                  </a:lnTo>
                  <a:lnTo>
                    <a:pt x="200785" y="335641"/>
                  </a:lnTo>
                  <a:lnTo>
                    <a:pt x="242424" y="311782"/>
                  </a:lnTo>
                  <a:lnTo>
                    <a:pt x="284525" y="288745"/>
                  </a:lnTo>
                  <a:lnTo>
                    <a:pt x="327088" y="266528"/>
                  </a:lnTo>
                  <a:lnTo>
                    <a:pt x="370075" y="245150"/>
                  </a:lnTo>
                  <a:lnTo>
                    <a:pt x="413458" y="224630"/>
                  </a:lnTo>
                  <a:lnTo>
                    <a:pt x="457236" y="204967"/>
                  </a:lnTo>
                  <a:lnTo>
                    <a:pt x="501409" y="186160"/>
                  </a:lnTo>
                  <a:lnTo>
                    <a:pt x="545942" y="168219"/>
                  </a:lnTo>
                  <a:lnTo>
                    <a:pt x="590803" y="151165"/>
                  </a:lnTo>
                  <a:lnTo>
                    <a:pt x="635990" y="134995"/>
                  </a:lnTo>
                  <a:lnTo>
                    <a:pt x="681501" y="119707"/>
                  </a:lnTo>
                  <a:lnTo>
                    <a:pt x="727304" y="105318"/>
                  </a:lnTo>
                  <a:lnTo>
                    <a:pt x="773363" y="91837"/>
                  </a:lnTo>
                  <a:lnTo>
                    <a:pt x="819679" y="79262"/>
                  </a:lnTo>
                  <a:lnTo>
                    <a:pt x="866249" y="67593"/>
                  </a:lnTo>
                  <a:lnTo>
                    <a:pt x="913040" y="56840"/>
                  </a:lnTo>
                  <a:lnTo>
                    <a:pt x="960014" y="47013"/>
                  </a:lnTo>
                  <a:lnTo>
                    <a:pt x="1007173" y="38110"/>
                  </a:lnTo>
                  <a:lnTo>
                    <a:pt x="1054516" y="30132"/>
                  </a:lnTo>
                  <a:lnTo>
                    <a:pt x="1102006" y="23083"/>
                  </a:lnTo>
                  <a:lnTo>
                    <a:pt x="1149607" y="16970"/>
                  </a:lnTo>
                  <a:lnTo>
                    <a:pt x="1197319" y="11793"/>
                  </a:lnTo>
                  <a:lnTo>
                    <a:pt x="1245142" y="7552"/>
                  </a:lnTo>
                  <a:lnTo>
                    <a:pt x="1293038" y="4251"/>
                  </a:lnTo>
                  <a:lnTo>
                    <a:pt x="1340972" y="1892"/>
                  </a:lnTo>
                  <a:lnTo>
                    <a:pt x="1388943" y="475"/>
                  </a:lnTo>
                  <a:lnTo>
                    <a:pt x="1436951" y="0"/>
                  </a:lnTo>
                  <a:lnTo>
                    <a:pt x="1437074" y="1222552"/>
                  </a:lnTo>
                  <a:lnTo>
                    <a:pt x="1389047" y="1223497"/>
                  </a:lnTo>
                  <a:lnTo>
                    <a:pt x="1341168" y="1226323"/>
                  </a:lnTo>
                  <a:lnTo>
                    <a:pt x="1293438" y="1231029"/>
                  </a:lnTo>
                  <a:lnTo>
                    <a:pt x="1245856" y="1237615"/>
                  </a:lnTo>
                  <a:lnTo>
                    <a:pt x="1198568" y="1246062"/>
                  </a:lnTo>
                  <a:lnTo>
                    <a:pt x="1151721" y="1256343"/>
                  </a:lnTo>
                  <a:lnTo>
                    <a:pt x="1105314" y="1268457"/>
                  </a:lnTo>
                  <a:lnTo>
                    <a:pt x="1059348" y="1282406"/>
                  </a:lnTo>
                  <a:lnTo>
                    <a:pt x="1013963" y="1298143"/>
                  </a:lnTo>
                  <a:lnTo>
                    <a:pt x="969301" y="1315626"/>
                  </a:lnTo>
                  <a:lnTo>
                    <a:pt x="925360" y="1334851"/>
                  </a:lnTo>
                  <a:lnTo>
                    <a:pt x="882141" y="1355819"/>
                  </a:lnTo>
                  <a:lnTo>
                    <a:pt x="839776" y="1378459"/>
                  </a:lnTo>
                  <a:lnTo>
                    <a:pt x="798397" y="1402709"/>
                  </a:lnTo>
                  <a:lnTo>
                    <a:pt x="758004" y="1428569"/>
                  </a:lnTo>
                  <a:lnTo>
                    <a:pt x="718595" y="1456038"/>
                  </a:lnTo>
                  <a:close/>
                </a:path>
              </a:pathLst>
            </a:custGeom>
            <a:solidFill>
              <a:srgbClr val="2E537B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/>
          <p:cNvSpPr txBox="1"/>
          <p:nvPr/>
        </p:nvSpPr>
        <p:spPr>
          <a:xfrm>
            <a:off x="15366145" y="4324319"/>
            <a:ext cx="1727200" cy="97472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20"/>
              </a:spcBef>
            </a:pPr>
            <a:r>
              <a:rPr dirty="0" sz="1500" spc="-10">
                <a:solidFill>
                  <a:srgbClr val="FFFFFF"/>
                </a:solidFill>
                <a:latin typeface="Tahoma"/>
                <a:cs typeface="Tahoma"/>
              </a:rPr>
              <a:t>Manufacturing</a:t>
            </a:r>
            <a:endParaRPr sz="1500">
              <a:latin typeface="Tahoma"/>
              <a:cs typeface="Tahoma"/>
            </a:endParaRPr>
          </a:p>
          <a:p>
            <a:pPr algn="ctr" marL="12065" marR="5080">
              <a:lnSpc>
                <a:spcPct val="103000"/>
              </a:lnSpc>
            </a:pPr>
            <a:r>
              <a:rPr dirty="0" sz="1500">
                <a:solidFill>
                  <a:srgbClr val="FFFFFF"/>
                </a:solidFill>
                <a:latin typeface="Tahoma"/>
                <a:cs typeface="Tahoma"/>
              </a:rPr>
              <a:t>Machinery</a:t>
            </a:r>
            <a:r>
              <a:rPr dirty="0" sz="15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500" spc="7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dirty="0" sz="1500" spc="-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500" spc="-10">
                <a:solidFill>
                  <a:srgbClr val="FFFFFF"/>
                </a:solidFill>
                <a:latin typeface="Tahoma"/>
                <a:cs typeface="Tahoma"/>
              </a:rPr>
              <a:t>Factory Setup</a:t>
            </a:r>
            <a:endParaRPr sz="1500">
              <a:latin typeface="Tahoma"/>
              <a:cs typeface="Tahoma"/>
            </a:endParaRPr>
          </a:p>
          <a:p>
            <a:pPr algn="ctr" marL="8255">
              <a:lnSpc>
                <a:spcPct val="100000"/>
              </a:lnSpc>
              <a:spcBef>
                <a:spcPts val="140"/>
              </a:spcBef>
            </a:pPr>
            <a:r>
              <a:rPr dirty="0" sz="1500" spc="-25">
                <a:solidFill>
                  <a:srgbClr val="FFFFFF"/>
                </a:solidFill>
                <a:latin typeface="Tahoma"/>
                <a:cs typeface="Tahoma"/>
              </a:rPr>
              <a:t>45%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1445490" y="7772841"/>
            <a:ext cx="1128395" cy="702945"/>
          </a:xfrm>
          <a:prstGeom prst="rect">
            <a:avLst/>
          </a:prstGeom>
        </p:spPr>
        <p:txBody>
          <a:bodyPr wrap="square" lIns="0" tIns="20955" rIns="0" bIns="0" rtlCol="0" vert="horz">
            <a:spAutoFit/>
          </a:bodyPr>
          <a:lstStyle/>
          <a:p>
            <a:pPr algn="ctr" marL="12065" marR="5080">
              <a:lnSpc>
                <a:spcPct val="97500"/>
              </a:lnSpc>
              <a:spcBef>
                <a:spcPts val="165"/>
              </a:spcBef>
            </a:pPr>
            <a:r>
              <a:rPr dirty="0" sz="1500" spc="-30">
                <a:solidFill>
                  <a:srgbClr val="FFFFFF"/>
                </a:solidFill>
                <a:latin typeface="Tahoma"/>
                <a:cs typeface="Tahoma"/>
              </a:rPr>
              <a:t>Technology</a:t>
            </a:r>
            <a:r>
              <a:rPr dirty="0" sz="1500" spc="-8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500" spc="20">
                <a:solidFill>
                  <a:srgbClr val="FFFFFF"/>
                </a:solidFill>
                <a:latin typeface="Tahoma"/>
                <a:cs typeface="Tahoma"/>
              </a:rPr>
              <a:t>C </a:t>
            </a:r>
            <a:r>
              <a:rPr dirty="0" sz="1500" spc="-10">
                <a:solidFill>
                  <a:srgbClr val="FFFFFF"/>
                </a:solidFill>
                <a:latin typeface="Tahoma"/>
                <a:cs typeface="Tahoma"/>
              </a:rPr>
              <a:t>Automation </a:t>
            </a:r>
            <a:r>
              <a:rPr dirty="0" sz="1500" spc="-25">
                <a:solidFill>
                  <a:srgbClr val="FFFFFF"/>
                </a:solidFill>
                <a:latin typeface="Tahoma"/>
                <a:cs typeface="Tahoma"/>
              </a:rPr>
              <a:t>20%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085566" y="5466593"/>
            <a:ext cx="1348740" cy="739140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algn="ctr" marL="12700" marR="5080">
              <a:lnSpc>
                <a:spcPct val="105400"/>
              </a:lnSpc>
              <a:spcBef>
                <a:spcPts val="25"/>
              </a:spcBef>
            </a:pPr>
            <a:r>
              <a:rPr dirty="0" sz="1500" spc="-10">
                <a:solidFill>
                  <a:srgbClr val="FFFFFF"/>
                </a:solidFill>
                <a:latin typeface="Tahoma"/>
                <a:cs typeface="Tahoma"/>
              </a:rPr>
              <a:t>Raw</a:t>
            </a:r>
            <a:r>
              <a:rPr dirty="0" sz="1500" spc="-11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500">
                <a:solidFill>
                  <a:srgbClr val="FFFFFF"/>
                </a:solidFill>
                <a:latin typeface="Tahoma"/>
                <a:cs typeface="Tahoma"/>
              </a:rPr>
              <a:t>Material</a:t>
            </a:r>
            <a:r>
              <a:rPr dirty="0" sz="1500" spc="-10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500" spc="20">
                <a:solidFill>
                  <a:srgbClr val="FFFFFF"/>
                </a:solidFill>
                <a:latin typeface="Tahoma"/>
                <a:cs typeface="Tahoma"/>
              </a:rPr>
              <a:t>C </a:t>
            </a:r>
            <a:r>
              <a:rPr dirty="0" sz="1500" spc="-25">
                <a:solidFill>
                  <a:srgbClr val="FFFFFF"/>
                </a:solidFill>
                <a:latin typeface="Tahoma"/>
                <a:cs typeface="Tahoma"/>
              </a:rPr>
              <a:t>Working</a:t>
            </a:r>
            <a:r>
              <a:rPr dirty="0" sz="1500" spc="-11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500" spc="-10">
                <a:solidFill>
                  <a:srgbClr val="FFFFFF"/>
                </a:solidFill>
                <a:latin typeface="Tahoma"/>
                <a:cs typeface="Tahoma"/>
              </a:rPr>
              <a:t>Capital </a:t>
            </a:r>
            <a:r>
              <a:rPr dirty="0" sz="1500" spc="-25">
                <a:solidFill>
                  <a:srgbClr val="FFFFFF"/>
                </a:solidFill>
                <a:latin typeface="Tahoma"/>
                <a:cs typeface="Tahoma"/>
              </a:rPr>
              <a:t>15%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964940" y="2239846"/>
            <a:ext cx="2751455" cy="1806575"/>
          </a:xfrm>
          <a:prstGeom prst="rect">
            <a:avLst/>
          </a:prstGeom>
        </p:spPr>
        <p:txBody>
          <a:bodyPr wrap="square" lIns="0" tIns="8255" rIns="0" bIns="0" rtlCol="0" vert="horz">
            <a:spAutoFit/>
          </a:bodyPr>
          <a:lstStyle/>
          <a:p>
            <a:pPr algn="ctr" marL="1390015" marR="5080">
              <a:lnSpc>
                <a:spcPct val="103000"/>
              </a:lnSpc>
              <a:spcBef>
                <a:spcPts val="65"/>
              </a:spcBef>
            </a:pPr>
            <a:r>
              <a:rPr dirty="0" sz="1500" spc="-65">
                <a:solidFill>
                  <a:srgbClr val="FFFFFF"/>
                </a:solidFill>
                <a:latin typeface="Tahoma"/>
                <a:cs typeface="Tahoma"/>
              </a:rPr>
              <a:t>Team</a:t>
            </a:r>
            <a:r>
              <a:rPr dirty="0" sz="1500" spc="-12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500" spc="-10">
                <a:solidFill>
                  <a:srgbClr val="FFFFFF"/>
                </a:solidFill>
                <a:latin typeface="Tahoma"/>
                <a:cs typeface="Tahoma"/>
              </a:rPr>
              <a:t>Expansion </a:t>
            </a:r>
            <a:r>
              <a:rPr dirty="0" sz="1500" spc="7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dirty="0" sz="1500" spc="-16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500" spc="-10">
                <a:solidFill>
                  <a:srgbClr val="FFFFFF"/>
                </a:solidFill>
                <a:latin typeface="Tahoma"/>
                <a:cs typeface="Tahoma"/>
              </a:rPr>
              <a:t>Operations</a:t>
            </a:r>
            <a:endParaRPr sz="1500">
              <a:latin typeface="Tahoma"/>
              <a:cs typeface="Tahoma"/>
            </a:endParaRPr>
          </a:p>
          <a:p>
            <a:pPr algn="ctr" marL="1367790">
              <a:lnSpc>
                <a:spcPct val="100000"/>
              </a:lnSpc>
              <a:spcBef>
                <a:spcPts val="140"/>
              </a:spcBef>
            </a:pPr>
            <a:r>
              <a:rPr dirty="0" sz="1500" spc="-25">
                <a:solidFill>
                  <a:srgbClr val="FFFFFF"/>
                </a:solidFill>
                <a:latin typeface="Tahoma"/>
                <a:cs typeface="Tahoma"/>
              </a:rPr>
              <a:t>10%</a:t>
            </a:r>
            <a:endParaRPr sz="1500">
              <a:latin typeface="Tahoma"/>
              <a:cs typeface="Tahoma"/>
            </a:endParaRPr>
          </a:p>
          <a:p>
            <a:pPr algn="ctr" marL="12700" marR="1747520">
              <a:lnSpc>
                <a:spcPct val="104600"/>
              </a:lnSpc>
              <a:spcBef>
                <a:spcPts val="875"/>
              </a:spcBef>
            </a:pPr>
            <a:r>
              <a:rPr dirty="0" sz="1500" spc="-10">
                <a:solidFill>
                  <a:srgbClr val="FFFFFF"/>
                </a:solidFill>
                <a:latin typeface="Tahoma"/>
                <a:cs typeface="Tahoma"/>
              </a:rPr>
              <a:t>Marketing</a:t>
            </a:r>
            <a:r>
              <a:rPr dirty="0" sz="1500" spc="-14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1500" spc="20">
                <a:solidFill>
                  <a:srgbClr val="FFFFFF"/>
                </a:solidFill>
                <a:latin typeface="Tahoma"/>
                <a:cs typeface="Tahoma"/>
              </a:rPr>
              <a:t>C </a:t>
            </a:r>
            <a:r>
              <a:rPr dirty="0" sz="1500" spc="-10">
                <a:solidFill>
                  <a:srgbClr val="FFFFFF"/>
                </a:solidFill>
                <a:latin typeface="Tahoma"/>
                <a:cs typeface="Tahoma"/>
              </a:rPr>
              <a:t>Customer Acquisition </a:t>
            </a:r>
            <a:r>
              <a:rPr dirty="0" sz="1500" spc="-25">
                <a:solidFill>
                  <a:srgbClr val="FFFFFF"/>
                </a:solidFill>
                <a:latin typeface="Tahoma"/>
                <a:cs typeface="Tahoma"/>
              </a:rPr>
              <a:t>10%</a:t>
            </a:r>
            <a:endParaRPr sz="1500">
              <a:latin typeface="Tahoma"/>
              <a:cs typeface="Tahoma"/>
            </a:endParaRPr>
          </a:p>
        </p:txBody>
      </p:sp>
      <p:graphicFrame>
        <p:nvGraphicFramePr>
          <p:cNvPr id="14" name="object 14"/>
          <p:cNvGraphicFramePr>
            <a:graphicFrameLocks noGrp="1"/>
          </p:cNvGraphicFramePr>
          <p:nvPr/>
        </p:nvGraphicFramePr>
        <p:xfrm>
          <a:off x="726396" y="1602592"/>
          <a:ext cx="7138670" cy="69653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522470"/>
                <a:gridCol w="2482850"/>
              </a:tblGrid>
              <a:tr h="99504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20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Fund</a:t>
                      </a:r>
                      <a:r>
                        <a:rPr dirty="0" sz="2000" spc="-7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 spc="-2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Area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34925">
                    <a:lnL w="57150">
                      <a:solidFill>
                        <a:srgbClr val="FFFFFF"/>
                      </a:solidFill>
                      <a:prstDash val="solid"/>
                    </a:lnL>
                    <a:lnR w="57150">
                      <a:solidFill>
                        <a:srgbClr val="FFFFFF"/>
                      </a:solidFill>
                      <a:prstDash val="solid"/>
                    </a:lnR>
                    <a:lnT w="57150">
                      <a:solidFill>
                        <a:srgbClr val="FFFFFF"/>
                      </a:solidFill>
                      <a:prstDash val="solid"/>
                    </a:lnT>
                    <a:lnB w="5715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20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Amount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34925">
                    <a:lnL w="57150">
                      <a:solidFill>
                        <a:srgbClr val="FFFFFF"/>
                      </a:solidFill>
                      <a:prstDash val="solid"/>
                    </a:lnL>
                    <a:lnR w="57150">
                      <a:solidFill>
                        <a:srgbClr val="FFFFFF"/>
                      </a:solidFill>
                      <a:prstDash val="solid"/>
                    </a:lnR>
                    <a:lnT w="57150">
                      <a:solidFill>
                        <a:srgbClr val="FFFFFF"/>
                      </a:solidFill>
                      <a:prstDash val="solid"/>
                    </a:lnT>
                    <a:lnB w="5715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</a:tr>
              <a:tr h="99504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8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Manufacturing</a:t>
                      </a:r>
                      <a:r>
                        <a:rPr dirty="0" sz="1800" spc="-55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8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Machinery</a:t>
                      </a:r>
                      <a:r>
                        <a:rPr dirty="0" sz="1800" spc="-55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8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&amp;</a:t>
                      </a:r>
                      <a:r>
                        <a:rPr dirty="0" sz="1800" spc="-55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8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Factory</a:t>
                      </a:r>
                      <a:r>
                        <a:rPr dirty="0" sz="1800" spc="-55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800" spc="-1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Setup</a:t>
                      </a:r>
                      <a:endParaRPr sz="1800">
                        <a:latin typeface="Arial MT"/>
                        <a:cs typeface="Arial MT"/>
                      </a:endParaRPr>
                    </a:p>
                  </a:txBody>
                  <a:tcPr marL="0" marR="0" marB="0" marT="70485">
                    <a:lnL w="57150">
                      <a:solidFill>
                        <a:srgbClr val="FFFFFF"/>
                      </a:solidFill>
                      <a:prstDash val="solid"/>
                    </a:lnL>
                    <a:lnR w="57150">
                      <a:solidFill>
                        <a:srgbClr val="FFFFFF"/>
                      </a:solidFill>
                      <a:prstDash val="solid"/>
                    </a:lnR>
                    <a:lnT w="57150">
                      <a:solidFill>
                        <a:srgbClr val="FFFFFF"/>
                      </a:solidFill>
                      <a:prstDash val="solid"/>
                    </a:lnT>
                    <a:lnB w="5715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800" spc="-10">
                          <a:solidFill>
                            <a:srgbClr val="FFFFFF"/>
                          </a:solidFill>
                          <a:latin typeface="Microsoft Sans Serif"/>
                          <a:cs typeface="Microsoft Sans Serif"/>
                        </a:rPr>
                        <a:t>₹</a:t>
                      </a:r>
                      <a:r>
                        <a:rPr dirty="0" sz="1800" spc="-1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4,500,000</a:t>
                      </a:r>
                      <a:endParaRPr sz="1800">
                        <a:latin typeface="Arial MT"/>
                        <a:cs typeface="Arial MT"/>
                      </a:endParaRPr>
                    </a:p>
                  </a:txBody>
                  <a:tcPr marL="0" marR="0" marB="0" marT="70485">
                    <a:lnL w="57150">
                      <a:solidFill>
                        <a:srgbClr val="FFFFFF"/>
                      </a:solidFill>
                      <a:prstDash val="solid"/>
                    </a:lnL>
                    <a:lnR w="57150">
                      <a:solidFill>
                        <a:srgbClr val="FFFFFF"/>
                      </a:solidFill>
                      <a:prstDash val="solid"/>
                    </a:lnR>
                    <a:lnT w="57150">
                      <a:solidFill>
                        <a:srgbClr val="FFFFFF"/>
                      </a:solidFill>
                      <a:prstDash val="solid"/>
                    </a:lnT>
                    <a:lnB w="5715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</a:tr>
              <a:tr h="99504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8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Technology</a:t>
                      </a:r>
                      <a:r>
                        <a:rPr dirty="0" sz="1800" spc="-35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8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&amp;</a:t>
                      </a:r>
                      <a:r>
                        <a:rPr dirty="0" sz="1800" spc="-35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800" spc="-1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Automation</a:t>
                      </a:r>
                      <a:endParaRPr sz="1800">
                        <a:latin typeface="Arial MT"/>
                        <a:cs typeface="Arial MT"/>
                      </a:endParaRPr>
                    </a:p>
                  </a:txBody>
                  <a:tcPr marL="0" marR="0" marB="0" marT="70485">
                    <a:lnL w="57150">
                      <a:solidFill>
                        <a:srgbClr val="FFFFFF"/>
                      </a:solidFill>
                      <a:prstDash val="solid"/>
                    </a:lnL>
                    <a:lnR w="57150">
                      <a:solidFill>
                        <a:srgbClr val="FFFFFF"/>
                      </a:solidFill>
                      <a:prstDash val="solid"/>
                    </a:lnR>
                    <a:lnT w="57150">
                      <a:solidFill>
                        <a:srgbClr val="FFFFFF"/>
                      </a:solidFill>
                      <a:prstDash val="solid"/>
                    </a:lnT>
                    <a:lnB w="5715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800" spc="-10">
                          <a:solidFill>
                            <a:srgbClr val="FFFFFF"/>
                          </a:solidFill>
                          <a:latin typeface="Microsoft Sans Serif"/>
                          <a:cs typeface="Microsoft Sans Serif"/>
                        </a:rPr>
                        <a:t>₹</a:t>
                      </a:r>
                      <a:r>
                        <a:rPr dirty="0" sz="1800" spc="-1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2,000,000</a:t>
                      </a:r>
                      <a:endParaRPr sz="1800">
                        <a:latin typeface="Arial MT"/>
                        <a:cs typeface="Arial MT"/>
                      </a:endParaRPr>
                    </a:p>
                  </a:txBody>
                  <a:tcPr marL="0" marR="0" marB="0" marT="70485">
                    <a:lnL w="57150">
                      <a:solidFill>
                        <a:srgbClr val="FFFFFF"/>
                      </a:solidFill>
                      <a:prstDash val="solid"/>
                    </a:lnL>
                    <a:lnR w="57150">
                      <a:solidFill>
                        <a:srgbClr val="FFFFFF"/>
                      </a:solidFill>
                      <a:prstDash val="solid"/>
                    </a:lnR>
                    <a:lnT w="57150">
                      <a:solidFill>
                        <a:srgbClr val="FFFFFF"/>
                      </a:solidFill>
                      <a:prstDash val="solid"/>
                    </a:lnT>
                    <a:lnB w="5715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</a:tr>
              <a:tr h="99504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8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Raw</a:t>
                      </a:r>
                      <a:r>
                        <a:rPr dirty="0" sz="1800" spc="-5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8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Material</a:t>
                      </a:r>
                      <a:r>
                        <a:rPr dirty="0" sz="1800" spc="-45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8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&amp;</a:t>
                      </a:r>
                      <a:r>
                        <a:rPr dirty="0" sz="1800" spc="-45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8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Working</a:t>
                      </a:r>
                      <a:r>
                        <a:rPr dirty="0" sz="1800" spc="-45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800" spc="-1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Capital</a:t>
                      </a:r>
                      <a:endParaRPr sz="1800">
                        <a:latin typeface="Arial MT"/>
                        <a:cs typeface="Arial MT"/>
                      </a:endParaRPr>
                    </a:p>
                  </a:txBody>
                  <a:tcPr marL="0" marR="0" marB="0" marT="70485">
                    <a:lnL w="57150">
                      <a:solidFill>
                        <a:srgbClr val="FFFFFF"/>
                      </a:solidFill>
                      <a:prstDash val="solid"/>
                    </a:lnL>
                    <a:lnR w="57150">
                      <a:solidFill>
                        <a:srgbClr val="FFFFFF"/>
                      </a:solidFill>
                      <a:prstDash val="solid"/>
                    </a:lnR>
                    <a:lnT w="57150">
                      <a:solidFill>
                        <a:srgbClr val="FFFFFF"/>
                      </a:solidFill>
                      <a:prstDash val="solid"/>
                    </a:lnT>
                    <a:lnB w="5715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800" spc="-10">
                          <a:solidFill>
                            <a:srgbClr val="FFFFFF"/>
                          </a:solidFill>
                          <a:latin typeface="Microsoft Sans Serif"/>
                          <a:cs typeface="Microsoft Sans Serif"/>
                        </a:rPr>
                        <a:t>₹</a:t>
                      </a:r>
                      <a:r>
                        <a:rPr dirty="0" sz="1800" spc="-1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1,500,000</a:t>
                      </a:r>
                      <a:endParaRPr sz="1800">
                        <a:latin typeface="Arial MT"/>
                        <a:cs typeface="Arial MT"/>
                      </a:endParaRPr>
                    </a:p>
                  </a:txBody>
                  <a:tcPr marL="0" marR="0" marB="0" marT="70485">
                    <a:lnL w="57150">
                      <a:solidFill>
                        <a:srgbClr val="FFFFFF"/>
                      </a:solidFill>
                      <a:prstDash val="solid"/>
                    </a:lnL>
                    <a:lnR w="57150">
                      <a:solidFill>
                        <a:srgbClr val="FFFFFF"/>
                      </a:solidFill>
                      <a:prstDash val="solid"/>
                    </a:lnR>
                    <a:lnT w="57150">
                      <a:solidFill>
                        <a:srgbClr val="FFFFFF"/>
                      </a:solidFill>
                      <a:prstDash val="solid"/>
                    </a:lnT>
                    <a:lnB w="5715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</a:tr>
              <a:tr h="99504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8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Marketing</a:t>
                      </a:r>
                      <a:r>
                        <a:rPr dirty="0" sz="1800" spc="-5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8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&amp;</a:t>
                      </a:r>
                      <a:r>
                        <a:rPr dirty="0" sz="1800" spc="-45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8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Customer</a:t>
                      </a:r>
                      <a:r>
                        <a:rPr dirty="0" sz="1800" spc="-45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800" spc="-1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Acquisition</a:t>
                      </a:r>
                      <a:endParaRPr sz="1800">
                        <a:latin typeface="Arial MT"/>
                        <a:cs typeface="Arial MT"/>
                      </a:endParaRPr>
                    </a:p>
                  </a:txBody>
                  <a:tcPr marL="0" marR="0" marB="0" marT="70485">
                    <a:lnL w="57150">
                      <a:solidFill>
                        <a:srgbClr val="FFFFFF"/>
                      </a:solidFill>
                      <a:prstDash val="solid"/>
                    </a:lnL>
                    <a:lnR w="57150">
                      <a:solidFill>
                        <a:srgbClr val="FFFFFF"/>
                      </a:solidFill>
                      <a:prstDash val="solid"/>
                    </a:lnR>
                    <a:lnT w="57150">
                      <a:solidFill>
                        <a:srgbClr val="FFFFFF"/>
                      </a:solidFill>
                      <a:prstDash val="solid"/>
                    </a:lnT>
                    <a:lnB w="5715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800" spc="-10">
                          <a:solidFill>
                            <a:srgbClr val="FFFFFF"/>
                          </a:solidFill>
                          <a:latin typeface="Microsoft Sans Serif"/>
                          <a:cs typeface="Microsoft Sans Serif"/>
                        </a:rPr>
                        <a:t>₹</a:t>
                      </a:r>
                      <a:r>
                        <a:rPr dirty="0" sz="1800" spc="-1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1,000,000</a:t>
                      </a:r>
                      <a:endParaRPr sz="1800">
                        <a:latin typeface="Arial MT"/>
                        <a:cs typeface="Arial MT"/>
                      </a:endParaRPr>
                    </a:p>
                  </a:txBody>
                  <a:tcPr marL="0" marR="0" marB="0" marT="70485">
                    <a:lnL w="57150">
                      <a:solidFill>
                        <a:srgbClr val="FFFFFF"/>
                      </a:solidFill>
                      <a:prstDash val="solid"/>
                    </a:lnL>
                    <a:lnR w="57150">
                      <a:solidFill>
                        <a:srgbClr val="FFFFFF"/>
                      </a:solidFill>
                      <a:prstDash val="solid"/>
                    </a:lnR>
                    <a:lnT w="57150">
                      <a:solidFill>
                        <a:srgbClr val="FFFFFF"/>
                      </a:solidFill>
                      <a:prstDash val="solid"/>
                    </a:lnT>
                    <a:lnB w="5715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</a:tr>
              <a:tr h="99504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8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Team</a:t>
                      </a:r>
                      <a:r>
                        <a:rPr dirty="0" sz="1800" spc="-35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8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Expansion</a:t>
                      </a:r>
                      <a:r>
                        <a:rPr dirty="0" sz="1800" spc="-35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80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&amp;</a:t>
                      </a:r>
                      <a:r>
                        <a:rPr dirty="0" sz="1800" spc="-3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800" spc="-1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Operations</a:t>
                      </a:r>
                      <a:endParaRPr sz="1800">
                        <a:latin typeface="Arial MT"/>
                        <a:cs typeface="Arial MT"/>
                      </a:endParaRPr>
                    </a:p>
                  </a:txBody>
                  <a:tcPr marL="0" marR="0" marB="0" marT="70485">
                    <a:lnL w="57150">
                      <a:solidFill>
                        <a:srgbClr val="FFFFFF"/>
                      </a:solidFill>
                      <a:prstDash val="solid"/>
                    </a:lnL>
                    <a:lnR w="57150">
                      <a:solidFill>
                        <a:srgbClr val="FFFFFF"/>
                      </a:solidFill>
                      <a:prstDash val="solid"/>
                    </a:lnR>
                    <a:lnT w="57150">
                      <a:solidFill>
                        <a:srgbClr val="FFFFFF"/>
                      </a:solidFill>
                      <a:prstDash val="solid"/>
                    </a:lnT>
                    <a:lnB w="5715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800" spc="-10">
                          <a:solidFill>
                            <a:srgbClr val="FFFFFF"/>
                          </a:solidFill>
                          <a:latin typeface="Microsoft Sans Serif"/>
                          <a:cs typeface="Microsoft Sans Serif"/>
                        </a:rPr>
                        <a:t>₹</a:t>
                      </a:r>
                      <a:r>
                        <a:rPr dirty="0" sz="1800" spc="-1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1,000,000</a:t>
                      </a:r>
                      <a:endParaRPr sz="1800">
                        <a:latin typeface="Arial MT"/>
                        <a:cs typeface="Arial MT"/>
                      </a:endParaRPr>
                    </a:p>
                  </a:txBody>
                  <a:tcPr marL="0" marR="0" marB="0" marT="70485">
                    <a:lnL w="57150">
                      <a:solidFill>
                        <a:srgbClr val="FFFFFF"/>
                      </a:solidFill>
                      <a:prstDash val="solid"/>
                    </a:lnL>
                    <a:lnR w="57150">
                      <a:solidFill>
                        <a:srgbClr val="FFFFFF"/>
                      </a:solidFill>
                      <a:prstDash val="solid"/>
                    </a:lnR>
                    <a:lnT w="57150">
                      <a:solidFill>
                        <a:srgbClr val="FFFFFF"/>
                      </a:solidFill>
                      <a:prstDash val="solid"/>
                    </a:lnT>
                    <a:lnB w="5715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</a:tr>
              <a:tr h="99504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20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Total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34925">
                    <a:lnL w="57150">
                      <a:solidFill>
                        <a:srgbClr val="FFFFFF"/>
                      </a:solidFill>
                      <a:prstDash val="solid"/>
                    </a:lnL>
                    <a:lnR w="57150">
                      <a:solidFill>
                        <a:srgbClr val="FFFFFF"/>
                      </a:solidFill>
                      <a:prstDash val="solid"/>
                    </a:lnR>
                    <a:lnT w="57150">
                      <a:solidFill>
                        <a:srgbClr val="FFFFFF"/>
                      </a:solidFill>
                      <a:prstDash val="solid"/>
                    </a:lnT>
                    <a:lnB w="5715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2000" spc="-1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₹</a:t>
                      </a:r>
                      <a:r>
                        <a:rPr dirty="0" sz="20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10,000,000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34925">
                    <a:lnL w="57150">
                      <a:solidFill>
                        <a:srgbClr val="FFFFFF"/>
                      </a:solidFill>
                      <a:prstDash val="solid"/>
                    </a:lnL>
                    <a:lnR w="57150">
                      <a:solidFill>
                        <a:srgbClr val="FFFFFF"/>
                      </a:solidFill>
                      <a:prstDash val="solid"/>
                    </a:lnR>
                    <a:lnT w="57150">
                      <a:solidFill>
                        <a:srgbClr val="FFFFFF"/>
                      </a:solidFill>
                      <a:prstDash val="solid"/>
                    </a:lnT>
                    <a:lnB w="5715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6999"/>
                </a:lnTo>
                <a:close/>
              </a:path>
            </a:pathLst>
          </a:custGeom>
          <a:solidFill>
            <a:srgbClr val="041326">
              <a:alpha val="91999"/>
            </a:srgbClr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" name="object 3"/>
          <p:cNvGrpSpPr/>
          <p:nvPr/>
        </p:nvGrpSpPr>
        <p:grpSpPr>
          <a:xfrm>
            <a:off x="9797445" y="6419864"/>
            <a:ext cx="6877684" cy="2658110"/>
            <a:chOff x="9797445" y="6419864"/>
            <a:chExt cx="6877684" cy="2658110"/>
          </a:xfrm>
        </p:grpSpPr>
        <p:sp>
          <p:nvSpPr>
            <p:cNvPr id="4" name="object 4"/>
            <p:cNvSpPr/>
            <p:nvPr/>
          </p:nvSpPr>
          <p:spPr>
            <a:xfrm>
              <a:off x="9816506" y="6438916"/>
              <a:ext cx="6841490" cy="2622550"/>
            </a:xfrm>
            <a:custGeom>
              <a:avLst/>
              <a:gdLst/>
              <a:ahLst/>
              <a:cxnLst/>
              <a:rect l="l" t="t" r="r" b="b"/>
              <a:pathLst>
                <a:path w="6841490" h="2622550">
                  <a:moveTo>
                    <a:pt x="6688229" y="2622489"/>
                  </a:moveTo>
                  <a:lnTo>
                    <a:pt x="154263" y="2622489"/>
                  </a:lnTo>
                  <a:lnTo>
                    <a:pt x="94194" y="2618432"/>
                  </a:lnTo>
                  <a:lnTo>
                    <a:pt x="45163" y="2607307"/>
                  </a:lnTo>
                  <a:lnTo>
                    <a:pt x="12118" y="2590816"/>
                  </a:lnTo>
                  <a:lnTo>
                    <a:pt x="0" y="2570636"/>
                  </a:lnTo>
                  <a:lnTo>
                    <a:pt x="0" y="51860"/>
                  </a:lnTo>
                  <a:lnTo>
                    <a:pt x="12118" y="31672"/>
                  </a:lnTo>
                  <a:lnTo>
                    <a:pt x="45163" y="15193"/>
                  </a:lnTo>
                  <a:lnTo>
                    <a:pt x="94194" y="4085"/>
                  </a:lnTo>
                  <a:lnTo>
                    <a:pt x="154263" y="0"/>
                  </a:lnTo>
                  <a:lnTo>
                    <a:pt x="6688229" y="0"/>
                  </a:lnTo>
                  <a:lnTo>
                    <a:pt x="6748247" y="4085"/>
                  </a:lnTo>
                  <a:lnTo>
                    <a:pt x="6797283" y="15193"/>
                  </a:lnTo>
                  <a:lnTo>
                    <a:pt x="6830357" y="31672"/>
                  </a:lnTo>
                  <a:lnTo>
                    <a:pt x="6841277" y="49843"/>
                  </a:lnTo>
                  <a:lnTo>
                    <a:pt x="6841277" y="2572654"/>
                  </a:lnTo>
                  <a:lnTo>
                    <a:pt x="6830374" y="2590816"/>
                  </a:lnTo>
                  <a:lnTo>
                    <a:pt x="6797329" y="2607307"/>
                  </a:lnTo>
                  <a:lnTo>
                    <a:pt x="6748298" y="2618432"/>
                  </a:lnTo>
                  <a:lnTo>
                    <a:pt x="6688229" y="2622489"/>
                  </a:lnTo>
                  <a:close/>
                </a:path>
              </a:pathLst>
            </a:custGeom>
            <a:solidFill>
              <a:srgbClr val="071C34">
                <a:alpha val="94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9816510" y="6438929"/>
              <a:ext cx="6839584" cy="2620010"/>
            </a:xfrm>
            <a:custGeom>
              <a:avLst/>
              <a:gdLst/>
              <a:ahLst/>
              <a:cxnLst/>
              <a:rect l="l" t="t" r="r" b="b"/>
              <a:pathLst>
                <a:path w="6839584" h="2620009">
                  <a:moveTo>
                    <a:pt x="6838957" y="2575987"/>
                  </a:moveTo>
                  <a:lnTo>
                    <a:pt x="6830126" y="2590676"/>
                  </a:lnTo>
                  <a:lnTo>
                    <a:pt x="6797081" y="2607156"/>
                  </a:lnTo>
                  <a:lnTo>
                    <a:pt x="6748050" y="2618270"/>
                  </a:lnTo>
                  <a:lnTo>
                    <a:pt x="6731776" y="2619380"/>
                  </a:lnTo>
                </a:path>
                <a:path w="6839584" h="2620009">
                  <a:moveTo>
                    <a:pt x="110586" y="2619392"/>
                  </a:moveTo>
                  <a:lnTo>
                    <a:pt x="94314" y="2618271"/>
                  </a:lnTo>
                  <a:lnTo>
                    <a:pt x="45283" y="2607157"/>
                  </a:lnTo>
                  <a:lnTo>
                    <a:pt x="12239" y="2590680"/>
                  </a:lnTo>
                  <a:lnTo>
                    <a:pt x="0" y="2570512"/>
                  </a:lnTo>
                  <a:lnTo>
                    <a:pt x="29" y="51798"/>
                  </a:lnTo>
                  <a:lnTo>
                    <a:pt x="45277" y="15180"/>
                  </a:lnTo>
                  <a:lnTo>
                    <a:pt x="94310" y="4072"/>
                  </a:lnTo>
                  <a:lnTo>
                    <a:pt x="154384" y="0"/>
                  </a:lnTo>
                  <a:lnTo>
                    <a:pt x="6687979" y="0"/>
                  </a:lnTo>
                  <a:lnTo>
                    <a:pt x="6747995" y="4071"/>
                  </a:lnTo>
                  <a:lnTo>
                    <a:pt x="6797034" y="15178"/>
                  </a:lnTo>
                  <a:lnTo>
                    <a:pt x="6830111" y="31660"/>
                  </a:lnTo>
                  <a:lnTo>
                    <a:pt x="6838951" y="46368"/>
                  </a:lnTo>
                </a:path>
              </a:pathLst>
            </a:custGeom>
            <a:ln w="38129">
              <a:solidFill>
                <a:srgbClr val="17D89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742271" y="668390"/>
            <a:ext cx="3551554" cy="62039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220"/>
              <a:t>Founder</a:t>
            </a:r>
            <a:r>
              <a:rPr dirty="0" spc="-310"/>
              <a:t> </a:t>
            </a:r>
            <a:r>
              <a:rPr dirty="0" spc="-105"/>
              <a:t>details</a:t>
            </a: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85859" y="1845152"/>
            <a:ext cx="3190890" cy="3038465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553840" y="1845152"/>
            <a:ext cx="3076559" cy="3038465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3274991" y="5092794"/>
            <a:ext cx="2215515" cy="10718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000" spc="-145" b="1">
                <a:solidFill>
                  <a:srgbClr val="FFFFFF"/>
                </a:solidFill>
                <a:latin typeface="Tahoma"/>
                <a:cs typeface="Tahoma"/>
              </a:rPr>
              <a:t>Deep</a:t>
            </a:r>
            <a:r>
              <a:rPr dirty="0" sz="3000" spc="-25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3000" spc="-185" b="1">
                <a:solidFill>
                  <a:srgbClr val="FFFFFF"/>
                </a:solidFill>
                <a:latin typeface="Tahoma"/>
                <a:cs typeface="Tahoma"/>
              </a:rPr>
              <a:t>Pathak</a:t>
            </a:r>
            <a:endParaRPr sz="3000">
              <a:latin typeface="Tahoma"/>
              <a:cs typeface="Tahoma"/>
            </a:endParaRPr>
          </a:p>
          <a:p>
            <a:pPr marL="326390">
              <a:lnSpc>
                <a:spcPct val="100000"/>
              </a:lnSpc>
              <a:spcBef>
                <a:spcPts val="2000"/>
              </a:spcBef>
            </a:pPr>
            <a:r>
              <a:rPr dirty="0" sz="2200" spc="-10">
                <a:solidFill>
                  <a:srgbClr val="FFFFFF"/>
                </a:solidFill>
                <a:latin typeface="Tahoma"/>
                <a:cs typeface="Tahoma"/>
              </a:rPr>
              <a:t>Director</a:t>
            </a:r>
            <a:endParaRPr sz="2200">
              <a:latin typeface="Tahoma"/>
              <a:cs typeface="Tahoma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735906" y="6419834"/>
            <a:ext cx="6877684" cy="2658110"/>
            <a:chOff x="735906" y="6419834"/>
            <a:chExt cx="6877684" cy="2658110"/>
          </a:xfrm>
        </p:grpSpPr>
        <p:sp>
          <p:nvSpPr>
            <p:cNvPr id="11" name="object 11"/>
            <p:cNvSpPr/>
            <p:nvPr/>
          </p:nvSpPr>
          <p:spPr>
            <a:xfrm>
              <a:off x="754970" y="6438899"/>
              <a:ext cx="6841490" cy="2622550"/>
            </a:xfrm>
            <a:custGeom>
              <a:avLst/>
              <a:gdLst/>
              <a:ahLst/>
              <a:cxnLst/>
              <a:rect l="l" t="t" r="r" b="b"/>
              <a:pathLst>
                <a:path w="6841490" h="2622550">
                  <a:moveTo>
                    <a:pt x="6688214" y="2622489"/>
                  </a:moveTo>
                  <a:lnTo>
                    <a:pt x="154275" y="2622489"/>
                  </a:lnTo>
                  <a:lnTo>
                    <a:pt x="94198" y="2618422"/>
                  </a:lnTo>
                  <a:lnTo>
                    <a:pt x="45163" y="2607308"/>
                  </a:lnTo>
                  <a:lnTo>
                    <a:pt x="12115" y="2590827"/>
                  </a:lnTo>
                  <a:lnTo>
                    <a:pt x="0" y="2570652"/>
                  </a:lnTo>
                  <a:lnTo>
                    <a:pt x="0" y="51846"/>
                  </a:lnTo>
                  <a:lnTo>
                    <a:pt x="45163" y="15178"/>
                  </a:lnTo>
                  <a:lnTo>
                    <a:pt x="94198" y="4071"/>
                  </a:lnTo>
                  <a:lnTo>
                    <a:pt x="154275" y="0"/>
                  </a:lnTo>
                  <a:lnTo>
                    <a:pt x="6688214" y="0"/>
                  </a:lnTo>
                  <a:lnTo>
                    <a:pt x="6748236" y="4071"/>
                  </a:lnTo>
                  <a:lnTo>
                    <a:pt x="6797283" y="15178"/>
                  </a:lnTo>
                  <a:lnTo>
                    <a:pt x="6830367" y="31658"/>
                  </a:lnTo>
                  <a:lnTo>
                    <a:pt x="6841277" y="49805"/>
                  </a:lnTo>
                  <a:lnTo>
                    <a:pt x="6841277" y="2572695"/>
                  </a:lnTo>
                  <a:lnTo>
                    <a:pt x="6830389" y="2590827"/>
                  </a:lnTo>
                  <a:lnTo>
                    <a:pt x="6797340" y="2607308"/>
                  </a:lnTo>
                  <a:lnTo>
                    <a:pt x="6748301" y="2618422"/>
                  </a:lnTo>
                  <a:lnTo>
                    <a:pt x="6688214" y="2622489"/>
                  </a:lnTo>
                  <a:close/>
                </a:path>
              </a:pathLst>
            </a:custGeom>
            <a:solidFill>
              <a:srgbClr val="071C34">
                <a:alpha val="94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754971" y="6438899"/>
              <a:ext cx="6839584" cy="2619375"/>
            </a:xfrm>
            <a:custGeom>
              <a:avLst/>
              <a:gdLst/>
              <a:ahLst/>
              <a:cxnLst/>
              <a:rect l="l" t="t" r="r" b="b"/>
              <a:pathLst>
                <a:path w="6839584" h="2619375">
                  <a:moveTo>
                    <a:pt x="6838966" y="2575973"/>
                  </a:moveTo>
                  <a:lnTo>
                    <a:pt x="6830126" y="2590675"/>
                  </a:lnTo>
                  <a:lnTo>
                    <a:pt x="6797084" y="2607168"/>
                  </a:lnTo>
                  <a:lnTo>
                    <a:pt x="6748052" y="2618295"/>
                  </a:lnTo>
                  <a:lnTo>
                    <a:pt x="6732161" y="2619366"/>
                  </a:lnTo>
                </a:path>
                <a:path w="6839584" h="2619375">
                  <a:moveTo>
                    <a:pt x="110189" y="2619372"/>
                  </a:moveTo>
                  <a:lnTo>
                    <a:pt x="94308" y="2618296"/>
                  </a:lnTo>
                  <a:lnTo>
                    <a:pt x="45276" y="2607171"/>
                  </a:lnTo>
                  <a:lnTo>
                    <a:pt x="12232" y="2590684"/>
                  </a:lnTo>
                  <a:lnTo>
                    <a:pt x="0" y="2570511"/>
                  </a:lnTo>
                  <a:lnTo>
                    <a:pt x="29" y="51798"/>
                  </a:lnTo>
                  <a:lnTo>
                    <a:pt x="12230" y="31658"/>
                  </a:lnTo>
                  <a:lnTo>
                    <a:pt x="45277" y="15178"/>
                  </a:lnTo>
                  <a:lnTo>
                    <a:pt x="94310" y="4071"/>
                  </a:lnTo>
                  <a:lnTo>
                    <a:pt x="154384" y="0"/>
                  </a:lnTo>
                  <a:lnTo>
                    <a:pt x="6687978" y="0"/>
                  </a:lnTo>
                  <a:lnTo>
                    <a:pt x="6747994" y="4073"/>
                  </a:lnTo>
                  <a:lnTo>
                    <a:pt x="6797032" y="15183"/>
                  </a:lnTo>
                  <a:lnTo>
                    <a:pt x="6830102" y="31665"/>
                  </a:lnTo>
                  <a:lnTo>
                    <a:pt x="6838959" y="46382"/>
                  </a:lnTo>
                </a:path>
              </a:pathLst>
            </a:custGeom>
            <a:ln w="38129">
              <a:solidFill>
                <a:srgbClr val="17D89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3" name="object 13"/>
          <p:cNvSpPr txBox="1"/>
          <p:nvPr/>
        </p:nvSpPr>
        <p:spPr>
          <a:xfrm>
            <a:off x="1260807" y="6794584"/>
            <a:ext cx="5831205" cy="1477010"/>
          </a:xfrm>
          <a:prstGeom prst="rect">
            <a:avLst/>
          </a:prstGeom>
        </p:spPr>
        <p:txBody>
          <a:bodyPr wrap="square" lIns="0" tIns="27939" rIns="0" bIns="0" rtlCol="0" vert="horz">
            <a:spAutoFit/>
          </a:bodyPr>
          <a:lstStyle/>
          <a:p>
            <a:pPr algn="ctr" marL="12065" marR="5080">
              <a:lnSpc>
                <a:spcPts val="2850"/>
              </a:lnSpc>
              <a:spcBef>
                <a:spcPts val="219"/>
              </a:spcBef>
            </a:pPr>
            <a:r>
              <a:rPr dirty="0" sz="2400">
                <a:solidFill>
                  <a:srgbClr val="FFFFFF"/>
                </a:solidFill>
                <a:latin typeface="Tahoma"/>
                <a:cs typeface="Tahoma"/>
              </a:rPr>
              <a:t>Deep</a:t>
            </a:r>
            <a:r>
              <a:rPr dirty="0" sz="2400" spc="-22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35">
                <a:solidFill>
                  <a:srgbClr val="FFFFFF"/>
                </a:solidFill>
                <a:latin typeface="Tahoma"/>
                <a:cs typeface="Tahoma"/>
              </a:rPr>
              <a:t>Pathak</a:t>
            </a:r>
            <a:r>
              <a:rPr dirty="0" sz="2400" spc="-22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60">
                <a:solidFill>
                  <a:srgbClr val="FFFFFF"/>
                </a:solidFill>
                <a:latin typeface="Tahoma"/>
                <a:cs typeface="Tahoma"/>
              </a:rPr>
              <a:t>Strong</a:t>
            </a:r>
            <a:r>
              <a:rPr dirty="0" sz="2400" spc="-21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>
                <a:solidFill>
                  <a:srgbClr val="FFFFFF"/>
                </a:solidFill>
                <a:latin typeface="Tahoma"/>
                <a:cs typeface="Tahoma"/>
              </a:rPr>
              <a:t>focus</a:t>
            </a:r>
            <a:r>
              <a:rPr dirty="0" sz="2400" spc="-22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0">
                <a:solidFill>
                  <a:srgbClr val="FFFFFF"/>
                </a:solidFill>
                <a:latin typeface="Tahoma"/>
                <a:cs typeface="Tahoma"/>
              </a:rPr>
              <a:t>on</a:t>
            </a:r>
            <a:r>
              <a:rPr dirty="0" sz="2400" spc="-21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0">
                <a:solidFill>
                  <a:srgbClr val="FFFFFF"/>
                </a:solidFill>
                <a:latin typeface="Tahoma"/>
                <a:cs typeface="Tahoma"/>
              </a:rPr>
              <a:t>operations, </a:t>
            </a:r>
            <a:r>
              <a:rPr dirty="0" sz="2400" spc="-20">
                <a:solidFill>
                  <a:srgbClr val="FFFFFF"/>
                </a:solidFill>
                <a:latin typeface="Tahoma"/>
                <a:cs typeface="Tahoma"/>
              </a:rPr>
              <a:t>administration,</a:t>
            </a:r>
            <a:r>
              <a:rPr dirty="0" sz="2400" spc="-18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30">
                <a:solidFill>
                  <a:srgbClr val="FFFFFF"/>
                </a:solidFill>
                <a:latin typeface="Tahoma"/>
                <a:cs typeface="Tahoma"/>
              </a:rPr>
              <a:t>strategic</a:t>
            </a:r>
            <a:r>
              <a:rPr dirty="0" sz="2400" spc="-18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30">
                <a:solidFill>
                  <a:srgbClr val="FFFFFF"/>
                </a:solidFill>
                <a:latin typeface="Tahoma"/>
                <a:cs typeface="Tahoma"/>
              </a:rPr>
              <a:t>planning,</a:t>
            </a:r>
            <a:r>
              <a:rPr dirty="0" sz="2400" spc="-18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0">
                <a:solidFill>
                  <a:srgbClr val="FFFFFF"/>
                </a:solidFill>
                <a:latin typeface="Tahoma"/>
                <a:cs typeface="Tahoma"/>
              </a:rPr>
              <a:t>customer coordination</a:t>
            </a:r>
            <a:r>
              <a:rPr dirty="0" sz="2400" spc="-23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0">
                <a:solidFill>
                  <a:srgbClr val="FFFFFF"/>
                </a:solidFill>
                <a:latin typeface="Tahoma"/>
                <a:cs typeface="Tahoma"/>
              </a:rPr>
              <a:t>and</a:t>
            </a:r>
            <a:r>
              <a:rPr dirty="0" sz="2400" spc="-23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5">
                <a:solidFill>
                  <a:srgbClr val="FFFFFF"/>
                </a:solidFill>
                <a:latin typeface="Tahoma"/>
                <a:cs typeface="Tahoma"/>
              </a:rPr>
              <a:t>execution</a:t>
            </a:r>
            <a:r>
              <a:rPr dirty="0" sz="2400" spc="-23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25">
                <a:solidFill>
                  <a:srgbClr val="FFFFFF"/>
                </a:solidFill>
                <a:latin typeface="Tahoma"/>
                <a:cs typeface="Tahoma"/>
              </a:rPr>
              <a:t>of</a:t>
            </a:r>
            <a:r>
              <a:rPr dirty="0" sz="2400" spc="-23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30">
                <a:solidFill>
                  <a:srgbClr val="FFFFFF"/>
                </a:solidFill>
                <a:latin typeface="Tahoma"/>
                <a:cs typeface="Tahoma"/>
              </a:rPr>
              <a:t>the</a:t>
            </a:r>
            <a:r>
              <a:rPr dirty="0" sz="2400" spc="-23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60">
                <a:solidFill>
                  <a:srgbClr val="FFFFFF"/>
                </a:solidFill>
                <a:latin typeface="Tahoma"/>
                <a:cs typeface="Tahoma"/>
              </a:rPr>
              <a:t>PCB </a:t>
            </a:r>
            <a:r>
              <a:rPr dirty="0" sz="2400" spc="-30">
                <a:solidFill>
                  <a:srgbClr val="FFFFFF"/>
                </a:solidFill>
                <a:latin typeface="Tahoma"/>
                <a:cs typeface="Tahoma"/>
              </a:rPr>
              <a:t>manufacturing</a:t>
            </a:r>
            <a:r>
              <a:rPr dirty="0" sz="2400" spc="-1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75">
                <a:solidFill>
                  <a:srgbClr val="FFFFFF"/>
                </a:solidFill>
                <a:latin typeface="Tahoma"/>
                <a:cs typeface="Tahoma"/>
              </a:rPr>
              <a:t>growth</a:t>
            </a:r>
            <a:r>
              <a:rPr dirty="0" sz="2400" spc="-19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0">
                <a:solidFill>
                  <a:srgbClr val="FFFFFF"/>
                </a:solidFill>
                <a:latin typeface="Tahoma"/>
                <a:cs typeface="Tahoma"/>
              </a:rPr>
              <a:t>roadmap..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1924968" y="5092794"/>
            <a:ext cx="2625725" cy="10718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35890">
              <a:lnSpc>
                <a:spcPct val="100000"/>
              </a:lnSpc>
              <a:spcBef>
                <a:spcPts val="100"/>
              </a:spcBef>
            </a:pPr>
            <a:r>
              <a:rPr dirty="0" sz="3000" spc="-254" b="1">
                <a:solidFill>
                  <a:srgbClr val="FFFFFF"/>
                </a:solidFill>
                <a:latin typeface="Tahoma"/>
                <a:cs typeface="Tahoma"/>
              </a:rPr>
              <a:t>Jigna</a:t>
            </a:r>
            <a:r>
              <a:rPr dirty="0" sz="3000" spc="-235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3000" spc="-35" b="1">
                <a:solidFill>
                  <a:srgbClr val="FFFFFF"/>
                </a:solidFill>
                <a:latin typeface="Tahoma"/>
                <a:cs typeface="Tahoma"/>
              </a:rPr>
              <a:t>Pathak</a:t>
            </a:r>
            <a:endParaRPr sz="30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2000"/>
              </a:spcBef>
            </a:pPr>
            <a:r>
              <a:rPr dirty="0" sz="2200">
                <a:solidFill>
                  <a:srgbClr val="FFFFFF"/>
                </a:solidFill>
                <a:latin typeface="Tahoma"/>
                <a:cs typeface="Tahoma"/>
              </a:rPr>
              <a:t>Process</a:t>
            </a:r>
            <a:r>
              <a:rPr dirty="0" sz="2200" spc="-8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200" spc="-10">
                <a:solidFill>
                  <a:srgbClr val="FFFFFF"/>
                </a:solidFill>
                <a:latin typeface="Tahoma"/>
                <a:cs typeface="Tahoma"/>
              </a:rPr>
              <a:t>Management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0299358" y="6794584"/>
            <a:ext cx="5876925" cy="1838960"/>
          </a:xfrm>
          <a:prstGeom prst="rect">
            <a:avLst/>
          </a:prstGeom>
        </p:spPr>
        <p:txBody>
          <a:bodyPr wrap="square" lIns="0" tIns="27939" rIns="0" bIns="0" rtlCol="0" vert="horz">
            <a:spAutoFit/>
          </a:bodyPr>
          <a:lstStyle/>
          <a:p>
            <a:pPr algn="ctr" marL="12700" marR="5080">
              <a:lnSpc>
                <a:spcPts val="2850"/>
              </a:lnSpc>
              <a:spcBef>
                <a:spcPts val="219"/>
              </a:spcBef>
            </a:pPr>
            <a:r>
              <a:rPr dirty="0" sz="2400" spc="-90">
                <a:solidFill>
                  <a:srgbClr val="FFFFFF"/>
                </a:solidFill>
                <a:latin typeface="Tahoma"/>
                <a:cs typeface="Tahoma"/>
              </a:rPr>
              <a:t>Jigna</a:t>
            </a:r>
            <a:r>
              <a:rPr dirty="0" sz="2400" spc="-18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35">
                <a:solidFill>
                  <a:srgbClr val="FFFFFF"/>
                </a:solidFill>
                <a:latin typeface="Tahoma"/>
                <a:cs typeface="Tahoma"/>
              </a:rPr>
              <a:t>Pathak</a:t>
            </a:r>
            <a:r>
              <a:rPr dirty="0" sz="2400" spc="-18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>
                <a:solidFill>
                  <a:srgbClr val="FFFFFF"/>
                </a:solidFill>
                <a:latin typeface="Tahoma"/>
                <a:cs typeface="Tahoma"/>
              </a:rPr>
              <a:t>supports</a:t>
            </a:r>
            <a:r>
              <a:rPr dirty="0" sz="2400" spc="-18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>
                <a:solidFill>
                  <a:srgbClr val="FFFFFF"/>
                </a:solidFill>
                <a:latin typeface="Tahoma"/>
                <a:cs typeface="Tahoma"/>
              </a:rPr>
              <a:t>process</a:t>
            </a:r>
            <a:r>
              <a:rPr dirty="0" sz="2400" spc="-18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0">
                <a:solidFill>
                  <a:srgbClr val="FFFFFF"/>
                </a:solidFill>
                <a:latin typeface="Tahoma"/>
                <a:cs typeface="Tahoma"/>
              </a:rPr>
              <a:t>management, </a:t>
            </a:r>
            <a:r>
              <a:rPr dirty="0" sz="2400">
                <a:solidFill>
                  <a:srgbClr val="FFFFFF"/>
                </a:solidFill>
                <a:latin typeface="Tahoma"/>
                <a:cs typeface="Tahoma"/>
              </a:rPr>
              <a:t>Skilled</a:t>
            </a:r>
            <a:r>
              <a:rPr dirty="0" sz="2400" spc="-1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0">
                <a:solidFill>
                  <a:srgbClr val="FFFFFF"/>
                </a:solidFill>
                <a:latin typeface="Tahoma"/>
                <a:cs typeface="Tahoma"/>
              </a:rPr>
              <a:t>in</a:t>
            </a: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>
                <a:solidFill>
                  <a:srgbClr val="FFFFFF"/>
                </a:solidFill>
                <a:latin typeface="Tahoma"/>
                <a:cs typeface="Tahoma"/>
              </a:rPr>
              <a:t>process</a:t>
            </a:r>
            <a:r>
              <a:rPr dirty="0" sz="2400" spc="-1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0">
                <a:solidFill>
                  <a:srgbClr val="FFFFFF"/>
                </a:solidFill>
                <a:latin typeface="Tahoma"/>
                <a:cs typeface="Tahoma"/>
              </a:rPr>
              <a:t>coordination, documentation,</a:t>
            </a:r>
            <a:r>
              <a:rPr dirty="0" sz="2400" spc="-19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40">
                <a:solidFill>
                  <a:srgbClr val="FFFFFF"/>
                </a:solidFill>
                <a:latin typeface="Tahoma"/>
                <a:cs typeface="Tahoma"/>
              </a:rPr>
              <a:t>workflow</a:t>
            </a:r>
            <a:r>
              <a:rPr dirty="0" sz="2400" spc="-19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0">
                <a:solidFill>
                  <a:srgbClr val="FFFFFF"/>
                </a:solidFill>
                <a:latin typeface="Tahoma"/>
                <a:cs typeface="Tahoma"/>
              </a:rPr>
              <a:t>management, </a:t>
            </a:r>
            <a:r>
              <a:rPr dirty="0" sz="2400" spc="-20">
                <a:solidFill>
                  <a:srgbClr val="FFFFFF"/>
                </a:solidFill>
                <a:latin typeface="Tahoma"/>
                <a:cs typeface="Tahoma"/>
              </a:rPr>
              <a:t>operational</a:t>
            </a:r>
            <a:r>
              <a:rPr dirty="0" sz="2400" spc="-15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>
                <a:solidFill>
                  <a:srgbClr val="FFFFFF"/>
                </a:solidFill>
                <a:latin typeface="Tahoma"/>
                <a:cs typeface="Tahoma"/>
              </a:rPr>
              <a:t>discipline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0">
                <a:solidFill>
                  <a:srgbClr val="FFFFFF"/>
                </a:solidFill>
                <a:latin typeface="Tahoma"/>
                <a:cs typeface="Tahoma"/>
              </a:rPr>
              <a:t>and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20">
                <a:solidFill>
                  <a:srgbClr val="FFFFFF"/>
                </a:solidFill>
                <a:latin typeface="Tahoma"/>
                <a:cs typeface="Tahoma"/>
              </a:rPr>
              <a:t>internal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0">
                <a:solidFill>
                  <a:srgbClr val="FFFFFF"/>
                </a:solidFill>
                <a:latin typeface="Tahoma"/>
                <a:cs typeface="Tahoma"/>
              </a:rPr>
              <a:t>execution support..</a:t>
            </a:r>
            <a:endParaRPr sz="2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6999"/>
                </a:lnTo>
                <a:close/>
              </a:path>
            </a:pathLst>
          </a:custGeom>
          <a:solidFill>
            <a:srgbClr val="041326">
              <a:alpha val="83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1016000" y="3461600"/>
            <a:ext cx="7772400" cy="4146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550" spc="-20">
                <a:solidFill>
                  <a:srgbClr val="00D5FF"/>
                </a:solidFill>
                <a:latin typeface="Tahoma"/>
                <a:cs typeface="Tahoma"/>
              </a:rPr>
              <a:t>Building</a:t>
            </a:r>
            <a:r>
              <a:rPr dirty="0" sz="2550" spc="-240">
                <a:solidFill>
                  <a:srgbClr val="00D5FF"/>
                </a:solidFill>
                <a:latin typeface="Tahoma"/>
                <a:cs typeface="Tahoma"/>
              </a:rPr>
              <a:t> </a:t>
            </a:r>
            <a:r>
              <a:rPr dirty="0" sz="2550" spc="-10">
                <a:solidFill>
                  <a:srgbClr val="00D5FF"/>
                </a:solidFill>
                <a:latin typeface="Tahoma"/>
                <a:cs typeface="Tahoma"/>
              </a:rPr>
              <a:t>India’s</a:t>
            </a:r>
            <a:r>
              <a:rPr dirty="0" sz="2550" spc="-235">
                <a:solidFill>
                  <a:srgbClr val="00D5FF"/>
                </a:solidFill>
                <a:latin typeface="Tahoma"/>
                <a:cs typeface="Tahoma"/>
              </a:rPr>
              <a:t> </a:t>
            </a:r>
            <a:r>
              <a:rPr dirty="0" sz="2550" spc="-60">
                <a:solidFill>
                  <a:srgbClr val="00D5FF"/>
                </a:solidFill>
                <a:latin typeface="Tahoma"/>
                <a:cs typeface="Tahoma"/>
              </a:rPr>
              <a:t>next</a:t>
            </a:r>
            <a:r>
              <a:rPr dirty="0" sz="2550" spc="-235">
                <a:solidFill>
                  <a:srgbClr val="00D5FF"/>
                </a:solidFill>
                <a:latin typeface="Tahoma"/>
                <a:cs typeface="Tahoma"/>
              </a:rPr>
              <a:t> </a:t>
            </a:r>
            <a:r>
              <a:rPr dirty="0" sz="2550" spc="-40">
                <a:solidFill>
                  <a:srgbClr val="00D5FF"/>
                </a:solidFill>
                <a:latin typeface="Tahoma"/>
                <a:cs typeface="Tahoma"/>
              </a:rPr>
              <a:t>generation</a:t>
            </a:r>
            <a:r>
              <a:rPr dirty="0" sz="2550" spc="-235">
                <a:solidFill>
                  <a:srgbClr val="00D5FF"/>
                </a:solidFill>
                <a:latin typeface="Tahoma"/>
                <a:cs typeface="Tahoma"/>
              </a:rPr>
              <a:t> </a:t>
            </a:r>
            <a:r>
              <a:rPr dirty="0" sz="2550" spc="100">
                <a:solidFill>
                  <a:srgbClr val="00D5FF"/>
                </a:solidFill>
                <a:latin typeface="Tahoma"/>
                <a:cs typeface="Tahoma"/>
              </a:rPr>
              <a:t>PCB</a:t>
            </a:r>
            <a:r>
              <a:rPr dirty="0" sz="2550" spc="-235">
                <a:solidFill>
                  <a:srgbClr val="00D5FF"/>
                </a:solidFill>
                <a:latin typeface="Tahoma"/>
                <a:cs typeface="Tahoma"/>
              </a:rPr>
              <a:t> </a:t>
            </a:r>
            <a:r>
              <a:rPr dirty="0" sz="2550" spc="-25">
                <a:solidFill>
                  <a:srgbClr val="00D5FF"/>
                </a:solidFill>
                <a:latin typeface="Tahoma"/>
                <a:cs typeface="Tahoma"/>
              </a:rPr>
              <a:t>manufacturing</a:t>
            </a:r>
            <a:r>
              <a:rPr dirty="0" sz="2550" spc="-240">
                <a:solidFill>
                  <a:srgbClr val="00D5FF"/>
                </a:solidFill>
                <a:latin typeface="Tahoma"/>
                <a:cs typeface="Tahoma"/>
              </a:rPr>
              <a:t> </a:t>
            </a:r>
            <a:r>
              <a:rPr dirty="0" sz="2550" spc="30">
                <a:solidFill>
                  <a:srgbClr val="00D5FF"/>
                </a:solidFill>
                <a:latin typeface="Tahoma"/>
                <a:cs typeface="Tahoma"/>
              </a:rPr>
              <a:t>cap</a:t>
            </a:r>
            <a:endParaRPr sz="2550">
              <a:latin typeface="Tahoma"/>
              <a:cs typeface="Tahom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49684" y="4357085"/>
            <a:ext cx="3100658" cy="790575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2355290" y="5386182"/>
            <a:ext cx="962025" cy="962025"/>
            <a:chOff x="2355290" y="5386182"/>
            <a:chExt cx="962025" cy="962025"/>
          </a:xfrm>
        </p:grpSpPr>
        <p:sp>
          <p:nvSpPr>
            <p:cNvPr id="6" name="object 6"/>
            <p:cNvSpPr/>
            <p:nvPr/>
          </p:nvSpPr>
          <p:spPr>
            <a:xfrm>
              <a:off x="2355278" y="5386183"/>
              <a:ext cx="962025" cy="962025"/>
            </a:xfrm>
            <a:custGeom>
              <a:avLst/>
              <a:gdLst/>
              <a:ahLst/>
              <a:cxnLst/>
              <a:rect l="l" t="t" r="r" b="b"/>
              <a:pathLst>
                <a:path w="962025" h="962025">
                  <a:moveTo>
                    <a:pt x="700506" y="632091"/>
                  </a:moveTo>
                  <a:lnTo>
                    <a:pt x="674916" y="584301"/>
                  </a:lnTo>
                  <a:lnTo>
                    <a:pt x="632231" y="563562"/>
                  </a:lnTo>
                  <a:lnTo>
                    <a:pt x="609650" y="560400"/>
                  </a:lnTo>
                  <a:lnTo>
                    <a:pt x="593674" y="567143"/>
                  </a:lnTo>
                  <a:lnTo>
                    <a:pt x="581469" y="580428"/>
                  </a:lnTo>
                  <a:lnTo>
                    <a:pt x="567334" y="592480"/>
                  </a:lnTo>
                  <a:lnTo>
                    <a:pt x="552564" y="600405"/>
                  </a:lnTo>
                  <a:lnTo>
                    <a:pt x="538467" y="601345"/>
                  </a:lnTo>
                  <a:lnTo>
                    <a:pt x="514692" y="589991"/>
                  </a:lnTo>
                  <a:lnTo>
                    <a:pt x="464337" y="547116"/>
                  </a:lnTo>
                  <a:lnTo>
                    <a:pt x="417728" y="500507"/>
                  </a:lnTo>
                  <a:lnTo>
                    <a:pt x="374853" y="450151"/>
                  </a:lnTo>
                  <a:lnTo>
                    <a:pt x="363499" y="426377"/>
                  </a:lnTo>
                  <a:lnTo>
                    <a:pt x="364223" y="412457"/>
                  </a:lnTo>
                  <a:lnTo>
                    <a:pt x="371779" y="398005"/>
                  </a:lnTo>
                  <a:lnTo>
                    <a:pt x="383755" y="383933"/>
                  </a:lnTo>
                  <a:lnTo>
                    <a:pt x="397700" y="371170"/>
                  </a:lnTo>
                  <a:lnTo>
                    <a:pt x="405257" y="354876"/>
                  </a:lnTo>
                  <a:lnTo>
                    <a:pt x="392709" y="309524"/>
                  </a:lnTo>
                  <a:lnTo>
                    <a:pt x="367499" y="274713"/>
                  </a:lnTo>
                  <a:lnTo>
                    <a:pt x="332600" y="264109"/>
                  </a:lnTo>
                  <a:lnTo>
                    <a:pt x="308419" y="277926"/>
                  </a:lnTo>
                  <a:lnTo>
                    <a:pt x="290271" y="297040"/>
                  </a:lnTo>
                  <a:lnTo>
                    <a:pt x="274396" y="324231"/>
                  </a:lnTo>
                  <a:lnTo>
                    <a:pt x="264668" y="359283"/>
                  </a:lnTo>
                  <a:lnTo>
                    <a:pt x="264922" y="401980"/>
                  </a:lnTo>
                  <a:lnTo>
                    <a:pt x="279019" y="452094"/>
                  </a:lnTo>
                  <a:lnTo>
                    <a:pt x="310819" y="509409"/>
                  </a:lnTo>
                  <a:lnTo>
                    <a:pt x="342328" y="549186"/>
                  </a:lnTo>
                  <a:lnTo>
                    <a:pt x="378510" y="586333"/>
                  </a:lnTo>
                  <a:lnTo>
                    <a:pt x="415658" y="622515"/>
                  </a:lnTo>
                  <a:lnTo>
                    <a:pt x="455434" y="654024"/>
                  </a:lnTo>
                  <a:lnTo>
                    <a:pt x="512749" y="685825"/>
                  </a:lnTo>
                  <a:lnTo>
                    <a:pt x="562864" y="699922"/>
                  </a:lnTo>
                  <a:lnTo>
                    <a:pt x="605561" y="700176"/>
                  </a:lnTo>
                  <a:lnTo>
                    <a:pt x="640613" y="690448"/>
                  </a:lnTo>
                  <a:lnTo>
                    <a:pt x="667804" y="674573"/>
                  </a:lnTo>
                  <a:lnTo>
                    <a:pt x="686917" y="656424"/>
                  </a:lnTo>
                  <a:lnTo>
                    <a:pt x="700506" y="632091"/>
                  </a:lnTo>
                  <a:close/>
                </a:path>
                <a:path w="962025" h="962025">
                  <a:moveTo>
                    <a:pt x="962025" y="430987"/>
                  </a:moveTo>
                  <a:lnTo>
                    <a:pt x="955040" y="385292"/>
                  </a:lnTo>
                  <a:lnTo>
                    <a:pt x="943140" y="339102"/>
                  </a:lnTo>
                  <a:lnTo>
                    <a:pt x="931011" y="306019"/>
                  </a:lnTo>
                  <a:lnTo>
                    <a:pt x="931011" y="482409"/>
                  </a:lnTo>
                  <a:lnTo>
                    <a:pt x="928382" y="531279"/>
                  </a:lnTo>
                  <a:lnTo>
                    <a:pt x="920661" y="578624"/>
                  </a:lnTo>
                  <a:lnTo>
                    <a:pt x="908138" y="624179"/>
                  </a:lnTo>
                  <a:lnTo>
                    <a:pt x="891082" y="667664"/>
                  </a:lnTo>
                  <a:lnTo>
                    <a:pt x="869759" y="708799"/>
                  </a:lnTo>
                  <a:lnTo>
                    <a:pt x="844448" y="747318"/>
                  </a:lnTo>
                  <a:lnTo>
                    <a:pt x="815428" y="782942"/>
                  </a:lnTo>
                  <a:lnTo>
                    <a:pt x="782967" y="815403"/>
                  </a:lnTo>
                  <a:lnTo>
                    <a:pt x="747331" y="844435"/>
                  </a:lnTo>
                  <a:lnTo>
                    <a:pt x="708812" y="869746"/>
                  </a:lnTo>
                  <a:lnTo>
                    <a:pt x="667677" y="891070"/>
                  </a:lnTo>
                  <a:lnTo>
                    <a:pt x="624192" y="908126"/>
                  </a:lnTo>
                  <a:lnTo>
                    <a:pt x="578650" y="920648"/>
                  </a:lnTo>
                  <a:lnTo>
                    <a:pt x="531304" y="928370"/>
                  </a:lnTo>
                  <a:lnTo>
                    <a:pt x="482434" y="930998"/>
                  </a:lnTo>
                  <a:lnTo>
                    <a:pt x="433565" y="928370"/>
                  </a:lnTo>
                  <a:lnTo>
                    <a:pt x="386219" y="920648"/>
                  </a:lnTo>
                  <a:lnTo>
                    <a:pt x="340664" y="908126"/>
                  </a:lnTo>
                  <a:lnTo>
                    <a:pt x="297180" y="891070"/>
                  </a:lnTo>
                  <a:lnTo>
                    <a:pt x="256044" y="869746"/>
                  </a:lnTo>
                  <a:lnTo>
                    <a:pt x="217525" y="844435"/>
                  </a:lnTo>
                  <a:lnTo>
                    <a:pt x="181902" y="815403"/>
                  </a:lnTo>
                  <a:lnTo>
                    <a:pt x="149440" y="782942"/>
                  </a:lnTo>
                  <a:lnTo>
                    <a:pt x="120408" y="747318"/>
                  </a:lnTo>
                  <a:lnTo>
                    <a:pt x="95097" y="708799"/>
                  </a:lnTo>
                  <a:lnTo>
                    <a:pt x="73787" y="667664"/>
                  </a:lnTo>
                  <a:lnTo>
                    <a:pt x="56718" y="624179"/>
                  </a:lnTo>
                  <a:lnTo>
                    <a:pt x="44196" y="578624"/>
                  </a:lnTo>
                  <a:lnTo>
                    <a:pt x="36474" y="531279"/>
                  </a:lnTo>
                  <a:lnTo>
                    <a:pt x="33845" y="482409"/>
                  </a:lnTo>
                  <a:lnTo>
                    <a:pt x="36474" y="433539"/>
                  </a:lnTo>
                  <a:lnTo>
                    <a:pt x="44196" y="386194"/>
                  </a:lnTo>
                  <a:lnTo>
                    <a:pt x="56718" y="340652"/>
                  </a:lnTo>
                  <a:lnTo>
                    <a:pt x="73787" y="297167"/>
                  </a:lnTo>
                  <a:lnTo>
                    <a:pt x="95097" y="256032"/>
                  </a:lnTo>
                  <a:lnTo>
                    <a:pt x="120408" y="217512"/>
                  </a:lnTo>
                  <a:lnTo>
                    <a:pt x="149440" y="181876"/>
                  </a:lnTo>
                  <a:lnTo>
                    <a:pt x="181902" y="149415"/>
                  </a:lnTo>
                  <a:lnTo>
                    <a:pt x="217525" y="120396"/>
                  </a:lnTo>
                  <a:lnTo>
                    <a:pt x="256044" y="95084"/>
                  </a:lnTo>
                  <a:lnTo>
                    <a:pt x="297180" y="73761"/>
                  </a:lnTo>
                  <a:lnTo>
                    <a:pt x="340664" y="56705"/>
                  </a:lnTo>
                  <a:lnTo>
                    <a:pt x="386219" y="44183"/>
                  </a:lnTo>
                  <a:lnTo>
                    <a:pt x="433565" y="36461"/>
                  </a:lnTo>
                  <a:lnTo>
                    <a:pt x="482434" y="33832"/>
                  </a:lnTo>
                  <a:lnTo>
                    <a:pt x="531304" y="36461"/>
                  </a:lnTo>
                  <a:lnTo>
                    <a:pt x="578650" y="44183"/>
                  </a:lnTo>
                  <a:lnTo>
                    <a:pt x="624192" y="56705"/>
                  </a:lnTo>
                  <a:lnTo>
                    <a:pt x="667677" y="73761"/>
                  </a:lnTo>
                  <a:lnTo>
                    <a:pt x="708812" y="95084"/>
                  </a:lnTo>
                  <a:lnTo>
                    <a:pt x="747331" y="120396"/>
                  </a:lnTo>
                  <a:lnTo>
                    <a:pt x="782967" y="149415"/>
                  </a:lnTo>
                  <a:lnTo>
                    <a:pt x="815428" y="181876"/>
                  </a:lnTo>
                  <a:lnTo>
                    <a:pt x="844448" y="217512"/>
                  </a:lnTo>
                  <a:lnTo>
                    <a:pt x="869759" y="256032"/>
                  </a:lnTo>
                  <a:lnTo>
                    <a:pt x="891082" y="297167"/>
                  </a:lnTo>
                  <a:lnTo>
                    <a:pt x="908138" y="340652"/>
                  </a:lnTo>
                  <a:lnTo>
                    <a:pt x="920661" y="386194"/>
                  </a:lnTo>
                  <a:lnTo>
                    <a:pt x="928382" y="433539"/>
                  </a:lnTo>
                  <a:lnTo>
                    <a:pt x="931011" y="482409"/>
                  </a:lnTo>
                  <a:lnTo>
                    <a:pt x="931011" y="306019"/>
                  </a:lnTo>
                  <a:lnTo>
                    <a:pt x="906551" y="252628"/>
                  </a:lnTo>
                  <a:lnTo>
                    <a:pt x="882370" y="212852"/>
                  </a:lnTo>
                  <a:lnTo>
                    <a:pt x="854570" y="175704"/>
                  </a:lnTo>
                  <a:lnTo>
                    <a:pt x="823417" y="141427"/>
                  </a:lnTo>
                  <a:lnTo>
                    <a:pt x="789139" y="110274"/>
                  </a:lnTo>
                  <a:lnTo>
                    <a:pt x="751992" y="82473"/>
                  </a:lnTo>
                  <a:lnTo>
                    <a:pt x="712216" y="58293"/>
                  </a:lnTo>
                  <a:lnTo>
                    <a:pt x="670052" y="37947"/>
                  </a:lnTo>
                  <a:lnTo>
                    <a:pt x="658799" y="33832"/>
                  </a:lnTo>
                  <a:lnTo>
                    <a:pt x="625741" y="21704"/>
                  </a:lnTo>
                  <a:lnTo>
                    <a:pt x="579551" y="9804"/>
                  </a:lnTo>
                  <a:lnTo>
                    <a:pt x="531698" y="2489"/>
                  </a:lnTo>
                  <a:lnTo>
                    <a:pt x="482434" y="0"/>
                  </a:lnTo>
                  <a:lnTo>
                    <a:pt x="433171" y="2489"/>
                  </a:lnTo>
                  <a:lnTo>
                    <a:pt x="385318" y="9804"/>
                  </a:lnTo>
                  <a:lnTo>
                    <a:pt x="339115" y="21704"/>
                  </a:lnTo>
                  <a:lnTo>
                    <a:pt x="294805" y="37947"/>
                  </a:lnTo>
                  <a:lnTo>
                    <a:pt x="252641" y="58293"/>
                  </a:lnTo>
                  <a:lnTo>
                    <a:pt x="212864" y="82473"/>
                  </a:lnTo>
                  <a:lnTo>
                    <a:pt x="175717" y="110274"/>
                  </a:lnTo>
                  <a:lnTo>
                    <a:pt x="141452" y="141427"/>
                  </a:lnTo>
                  <a:lnTo>
                    <a:pt x="110286" y="175704"/>
                  </a:lnTo>
                  <a:lnTo>
                    <a:pt x="82499" y="212852"/>
                  </a:lnTo>
                  <a:lnTo>
                    <a:pt x="58305" y="252628"/>
                  </a:lnTo>
                  <a:lnTo>
                    <a:pt x="37973" y="294792"/>
                  </a:lnTo>
                  <a:lnTo>
                    <a:pt x="21729" y="339102"/>
                  </a:lnTo>
                  <a:lnTo>
                    <a:pt x="9817" y="385292"/>
                  </a:lnTo>
                  <a:lnTo>
                    <a:pt x="2501" y="433146"/>
                  </a:lnTo>
                  <a:lnTo>
                    <a:pt x="0" y="482409"/>
                  </a:lnTo>
                  <a:lnTo>
                    <a:pt x="2501" y="531672"/>
                  </a:lnTo>
                  <a:lnTo>
                    <a:pt x="9817" y="579526"/>
                  </a:lnTo>
                  <a:lnTo>
                    <a:pt x="21729" y="625729"/>
                  </a:lnTo>
                  <a:lnTo>
                    <a:pt x="37973" y="670039"/>
                  </a:lnTo>
                  <a:lnTo>
                    <a:pt x="58305" y="712203"/>
                  </a:lnTo>
                  <a:lnTo>
                    <a:pt x="82499" y="751979"/>
                  </a:lnTo>
                  <a:lnTo>
                    <a:pt x="110286" y="789127"/>
                  </a:lnTo>
                  <a:lnTo>
                    <a:pt x="141452" y="823391"/>
                  </a:lnTo>
                  <a:lnTo>
                    <a:pt x="175717" y="854557"/>
                  </a:lnTo>
                  <a:lnTo>
                    <a:pt x="212864" y="882345"/>
                  </a:lnTo>
                  <a:lnTo>
                    <a:pt x="252641" y="906538"/>
                  </a:lnTo>
                  <a:lnTo>
                    <a:pt x="294805" y="926871"/>
                  </a:lnTo>
                  <a:lnTo>
                    <a:pt x="339115" y="943114"/>
                  </a:lnTo>
                  <a:lnTo>
                    <a:pt x="385318" y="955027"/>
                  </a:lnTo>
                  <a:lnTo>
                    <a:pt x="431101" y="962025"/>
                  </a:lnTo>
                  <a:lnTo>
                    <a:pt x="533755" y="962025"/>
                  </a:lnTo>
                  <a:lnTo>
                    <a:pt x="579551" y="955027"/>
                  </a:lnTo>
                  <a:lnTo>
                    <a:pt x="625741" y="943114"/>
                  </a:lnTo>
                  <a:lnTo>
                    <a:pt x="670052" y="926871"/>
                  </a:lnTo>
                  <a:lnTo>
                    <a:pt x="712216" y="906538"/>
                  </a:lnTo>
                  <a:lnTo>
                    <a:pt x="751992" y="882345"/>
                  </a:lnTo>
                  <a:lnTo>
                    <a:pt x="789139" y="854557"/>
                  </a:lnTo>
                  <a:lnTo>
                    <a:pt x="823417" y="823391"/>
                  </a:lnTo>
                  <a:lnTo>
                    <a:pt x="854570" y="789127"/>
                  </a:lnTo>
                  <a:lnTo>
                    <a:pt x="882370" y="751979"/>
                  </a:lnTo>
                  <a:lnTo>
                    <a:pt x="906551" y="712203"/>
                  </a:lnTo>
                  <a:lnTo>
                    <a:pt x="926896" y="670039"/>
                  </a:lnTo>
                  <a:lnTo>
                    <a:pt x="943140" y="625729"/>
                  </a:lnTo>
                  <a:lnTo>
                    <a:pt x="955040" y="579526"/>
                  </a:lnTo>
                  <a:lnTo>
                    <a:pt x="962025" y="533844"/>
                  </a:lnTo>
                  <a:lnTo>
                    <a:pt x="962025" y="43098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26151" y="5677438"/>
              <a:ext cx="210991" cy="210956"/>
            </a:xfrm>
            <a:prstGeom prst="rect">
              <a:avLst/>
            </a:prstGeom>
          </p:spPr>
        </p:pic>
      </p:grpSp>
      <p:sp>
        <p:nvSpPr>
          <p:cNvPr id="8" name="object 8"/>
          <p:cNvSpPr/>
          <p:nvPr/>
        </p:nvSpPr>
        <p:spPr>
          <a:xfrm>
            <a:off x="2414270" y="6484505"/>
            <a:ext cx="901700" cy="901700"/>
          </a:xfrm>
          <a:custGeom>
            <a:avLst/>
            <a:gdLst/>
            <a:ahLst/>
            <a:cxnLst/>
            <a:rect l="l" t="t" r="r" b="b"/>
            <a:pathLst>
              <a:path w="901700" h="901700">
                <a:moveTo>
                  <a:pt x="722668" y="298335"/>
                </a:moveTo>
                <a:lnTo>
                  <a:pt x="722617" y="296341"/>
                </a:lnTo>
                <a:lnTo>
                  <a:pt x="722490" y="295808"/>
                </a:lnTo>
                <a:lnTo>
                  <a:pt x="721956" y="296329"/>
                </a:lnTo>
                <a:lnTo>
                  <a:pt x="721944" y="295808"/>
                </a:lnTo>
                <a:lnTo>
                  <a:pt x="721766" y="295440"/>
                </a:lnTo>
                <a:lnTo>
                  <a:pt x="721588" y="294906"/>
                </a:lnTo>
                <a:lnTo>
                  <a:pt x="721398" y="294182"/>
                </a:lnTo>
                <a:lnTo>
                  <a:pt x="721169" y="293827"/>
                </a:lnTo>
                <a:lnTo>
                  <a:pt x="721042" y="293458"/>
                </a:lnTo>
                <a:lnTo>
                  <a:pt x="720686" y="293103"/>
                </a:lnTo>
                <a:lnTo>
                  <a:pt x="720686" y="292925"/>
                </a:lnTo>
                <a:lnTo>
                  <a:pt x="720496" y="292747"/>
                </a:lnTo>
                <a:lnTo>
                  <a:pt x="720407" y="292557"/>
                </a:lnTo>
                <a:lnTo>
                  <a:pt x="720318" y="292379"/>
                </a:lnTo>
                <a:lnTo>
                  <a:pt x="718883" y="290944"/>
                </a:lnTo>
                <a:lnTo>
                  <a:pt x="718515" y="290753"/>
                </a:lnTo>
                <a:lnTo>
                  <a:pt x="718337" y="290398"/>
                </a:lnTo>
                <a:lnTo>
                  <a:pt x="717613" y="290042"/>
                </a:lnTo>
                <a:lnTo>
                  <a:pt x="717435" y="289852"/>
                </a:lnTo>
                <a:lnTo>
                  <a:pt x="717080" y="289674"/>
                </a:lnTo>
                <a:lnTo>
                  <a:pt x="716711" y="289674"/>
                </a:lnTo>
                <a:lnTo>
                  <a:pt x="716622" y="289496"/>
                </a:lnTo>
                <a:lnTo>
                  <a:pt x="716534" y="289318"/>
                </a:lnTo>
                <a:lnTo>
                  <a:pt x="715810" y="289318"/>
                </a:lnTo>
                <a:lnTo>
                  <a:pt x="715098" y="288950"/>
                </a:lnTo>
                <a:lnTo>
                  <a:pt x="702830" y="288950"/>
                </a:lnTo>
                <a:lnTo>
                  <a:pt x="702830" y="316534"/>
                </a:lnTo>
                <a:lnTo>
                  <a:pt x="702830" y="593242"/>
                </a:lnTo>
                <a:lnTo>
                  <a:pt x="198107" y="593242"/>
                </a:lnTo>
                <a:lnTo>
                  <a:pt x="198107" y="316534"/>
                </a:lnTo>
                <a:lnTo>
                  <a:pt x="445058" y="491032"/>
                </a:lnTo>
                <a:lnTo>
                  <a:pt x="446684" y="492112"/>
                </a:lnTo>
                <a:lnTo>
                  <a:pt x="448665" y="492836"/>
                </a:lnTo>
                <a:lnTo>
                  <a:pt x="452272" y="492836"/>
                </a:lnTo>
                <a:lnTo>
                  <a:pt x="454253" y="492290"/>
                </a:lnTo>
                <a:lnTo>
                  <a:pt x="455879" y="491032"/>
                </a:lnTo>
                <a:lnTo>
                  <a:pt x="483171" y="471741"/>
                </a:lnTo>
                <a:lnTo>
                  <a:pt x="702830" y="316534"/>
                </a:lnTo>
                <a:lnTo>
                  <a:pt x="702830" y="288950"/>
                </a:lnTo>
                <a:lnTo>
                  <a:pt x="682828" y="288950"/>
                </a:lnTo>
                <a:lnTo>
                  <a:pt x="682828" y="307708"/>
                </a:lnTo>
                <a:lnTo>
                  <a:pt x="450646" y="471741"/>
                </a:lnTo>
                <a:lnTo>
                  <a:pt x="230974" y="316534"/>
                </a:lnTo>
                <a:lnTo>
                  <a:pt x="218478" y="307708"/>
                </a:lnTo>
                <a:lnTo>
                  <a:pt x="682828" y="307708"/>
                </a:lnTo>
                <a:lnTo>
                  <a:pt x="682828" y="288950"/>
                </a:lnTo>
                <a:lnTo>
                  <a:pt x="186029" y="288950"/>
                </a:lnTo>
                <a:lnTo>
                  <a:pt x="185305" y="289318"/>
                </a:lnTo>
                <a:lnTo>
                  <a:pt x="184950" y="289318"/>
                </a:lnTo>
                <a:lnTo>
                  <a:pt x="184581" y="289496"/>
                </a:lnTo>
                <a:lnTo>
                  <a:pt x="184404" y="289674"/>
                </a:lnTo>
                <a:lnTo>
                  <a:pt x="184048" y="289674"/>
                </a:lnTo>
                <a:lnTo>
                  <a:pt x="183502" y="290220"/>
                </a:lnTo>
                <a:lnTo>
                  <a:pt x="183146" y="290398"/>
                </a:lnTo>
                <a:lnTo>
                  <a:pt x="182600" y="290944"/>
                </a:lnTo>
                <a:lnTo>
                  <a:pt x="182245" y="291122"/>
                </a:lnTo>
                <a:lnTo>
                  <a:pt x="182067" y="291477"/>
                </a:lnTo>
                <a:lnTo>
                  <a:pt x="181698" y="291655"/>
                </a:lnTo>
                <a:lnTo>
                  <a:pt x="181521" y="292023"/>
                </a:lnTo>
                <a:lnTo>
                  <a:pt x="181343" y="292201"/>
                </a:lnTo>
                <a:lnTo>
                  <a:pt x="181254" y="292379"/>
                </a:lnTo>
                <a:lnTo>
                  <a:pt x="181165" y="292557"/>
                </a:lnTo>
                <a:lnTo>
                  <a:pt x="180987" y="292747"/>
                </a:lnTo>
                <a:lnTo>
                  <a:pt x="180987" y="292925"/>
                </a:lnTo>
                <a:lnTo>
                  <a:pt x="180619" y="293281"/>
                </a:lnTo>
                <a:lnTo>
                  <a:pt x="180619" y="293458"/>
                </a:lnTo>
                <a:lnTo>
                  <a:pt x="180263" y="293827"/>
                </a:lnTo>
                <a:lnTo>
                  <a:pt x="179895" y="294360"/>
                </a:lnTo>
                <a:lnTo>
                  <a:pt x="179628" y="295440"/>
                </a:lnTo>
                <a:lnTo>
                  <a:pt x="179717" y="607656"/>
                </a:lnTo>
                <a:lnTo>
                  <a:pt x="183870" y="611797"/>
                </a:lnTo>
                <a:lnTo>
                  <a:pt x="718337" y="611797"/>
                </a:lnTo>
                <a:lnTo>
                  <a:pt x="722668" y="607656"/>
                </a:lnTo>
                <a:lnTo>
                  <a:pt x="722668" y="593242"/>
                </a:lnTo>
                <a:lnTo>
                  <a:pt x="722668" y="316534"/>
                </a:lnTo>
                <a:lnTo>
                  <a:pt x="722668" y="307708"/>
                </a:lnTo>
                <a:lnTo>
                  <a:pt x="722668" y="298335"/>
                </a:lnTo>
                <a:close/>
              </a:path>
              <a:path w="901700" h="901700">
                <a:moveTo>
                  <a:pt x="901306" y="450646"/>
                </a:moveTo>
                <a:lnTo>
                  <a:pt x="901293" y="450469"/>
                </a:lnTo>
                <a:lnTo>
                  <a:pt x="898461" y="399542"/>
                </a:lnTo>
                <a:lnTo>
                  <a:pt x="898436" y="399376"/>
                </a:lnTo>
                <a:lnTo>
                  <a:pt x="890028" y="349694"/>
                </a:lnTo>
                <a:lnTo>
                  <a:pt x="889990" y="349542"/>
                </a:lnTo>
                <a:lnTo>
                  <a:pt x="882015" y="321856"/>
                </a:lnTo>
                <a:lnTo>
                  <a:pt x="882015" y="450469"/>
                </a:lnTo>
                <a:lnTo>
                  <a:pt x="882002" y="450646"/>
                </a:lnTo>
                <a:lnTo>
                  <a:pt x="879297" y="499364"/>
                </a:lnTo>
                <a:lnTo>
                  <a:pt x="871220" y="547090"/>
                </a:lnTo>
                <a:lnTo>
                  <a:pt x="857935" y="593293"/>
                </a:lnTo>
                <a:lnTo>
                  <a:pt x="839597" y="637603"/>
                </a:lnTo>
                <a:lnTo>
                  <a:pt x="816330" y="679665"/>
                </a:lnTo>
                <a:lnTo>
                  <a:pt x="788301" y="719137"/>
                </a:lnTo>
                <a:lnTo>
                  <a:pt x="755650" y="755650"/>
                </a:lnTo>
                <a:lnTo>
                  <a:pt x="719137" y="788301"/>
                </a:lnTo>
                <a:lnTo>
                  <a:pt x="679665" y="816330"/>
                </a:lnTo>
                <a:lnTo>
                  <a:pt x="637603" y="839597"/>
                </a:lnTo>
                <a:lnTo>
                  <a:pt x="593293" y="857935"/>
                </a:lnTo>
                <a:lnTo>
                  <a:pt x="547090" y="871220"/>
                </a:lnTo>
                <a:lnTo>
                  <a:pt x="499364" y="879284"/>
                </a:lnTo>
                <a:lnTo>
                  <a:pt x="450469" y="882015"/>
                </a:lnTo>
                <a:lnTo>
                  <a:pt x="401574" y="879284"/>
                </a:lnTo>
                <a:lnTo>
                  <a:pt x="353847" y="871220"/>
                </a:lnTo>
                <a:lnTo>
                  <a:pt x="307657" y="857935"/>
                </a:lnTo>
                <a:lnTo>
                  <a:pt x="263347" y="839597"/>
                </a:lnTo>
                <a:lnTo>
                  <a:pt x="221272" y="816330"/>
                </a:lnTo>
                <a:lnTo>
                  <a:pt x="181800" y="788301"/>
                </a:lnTo>
                <a:lnTo>
                  <a:pt x="145288" y="755650"/>
                </a:lnTo>
                <a:lnTo>
                  <a:pt x="112636" y="719137"/>
                </a:lnTo>
                <a:lnTo>
                  <a:pt x="84607" y="679665"/>
                </a:lnTo>
                <a:lnTo>
                  <a:pt x="61353" y="637603"/>
                </a:lnTo>
                <a:lnTo>
                  <a:pt x="43002" y="593293"/>
                </a:lnTo>
                <a:lnTo>
                  <a:pt x="29730" y="547090"/>
                </a:lnTo>
                <a:lnTo>
                  <a:pt x="21653" y="499364"/>
                </a:lnTo>
                <a:lnTo>
                  <a:pt x="18923" y="450469"/>
                </a:lnTo>
                <a:lnTo>
                  <a:pt x="21653" y="401574"/>
                </a:lnTo>
                <a:lnTo>
                  <a:pt x="29730" y="353847"/>
                </a:lnTo>
                <a:lnTo>
                  <a:pt x="43027" y="307657"/>
                </a:lnTo>
                <a:lnTo>
                  <a:pt x="61379" y="263347"/>
                </a:lnTo>
                <a:lnTo>
                  <a:pt x="84670" y="221272"/>
                </a:lnTo>
                <a:lnTo>
                  <a:pt x="112750" y="181800"/>
                </a:lnTo>
                <a:lnTo>
                  <a:pt x="145465" y="145288"/>
                </a:lnTo>
                <a:lnTo>
                  <a:pt x="181978" y="112636"/>
                </a:lnTo>
                <a:lnTo>
                  <a:pt x="221424" y="84607"/>
                </a:lnTo>
                <a:lnTo>
                  <a:pt x="263461" y="61353"/>
                </a:lnTo>
                <a:lnTo>
                  <a:pt x="307759" y="43002"/>
                </a:lnTo>
                <a:lnTo>
                  <a:pt x="353949" y="29730"/>
                </a:lnTo>
                <a:lnTo>
                  <a:pt x="401701" y="21653"/>
                </a:lnTo>
                <a:lnTo>
                  <a:pt x="450646" y="18923"/>
                </a:lnTo>
                <a:lnTo>
                  <a:pt x="499605" y="21653"/>
                </a:lnTo>
                <a:lnTo>
                  <a:pt x="547344" y="29730"/>
                </a:lnTo>
                <a:lnTo>
                  <a:pt x="593534" y="43002"/>
                </a:lnTo>
                <a:lnTo>
                  <a:pt x="637806" y="61353"/>
                </a:lnTo>
                <a:lnTo>
                  <a:pt x="679818" y="84607"/>
                </a:lnTo>
                <a:lnTo>
                  <a:pt x="719213" y="112636"/>
                </a:lnTo>
                <a:lnTo>
                  <a:pt x="755650" y="145288"/>
                </a:lnTo>
                <a:lnTo>
                  <a:pt x="788301" y="181800"/>
                </a:lnTo>
                <a:lnTo>
                  <a:pt x="816330" y="221272"/>
                </a:lnTo>
                <a:lnTo>
                  <a:pt x="839597" y="263347"/>
                </a:lnTo>
                <a:lnTo>
                  <a:pt x="857935" y="307657"/>
                </a:lnTo>
                <a:lnTo>
                  <a:pt x="871220" y="353847"/>
                </a:lnTo>
                <a:lnTo>
                  <a:pt x="879297" y="401574"/>
                </a:lnTo>
                <a:lnTo>
                  <a:pt x="882015" y="450469"/>
                </a:lnTo>
                <a:lnTo>
                  <a:pt x="882015" y="321856"/>
                </a:lnTo>
                <a:lnTo>
                  <a:pt x="856970" y="255117"/>
                </a:lnTo>
                <a:lnTo>
                  <a:pt x="832700" y="211239"/>
                </a:lnTo>
                <a:lnTo>
                  <a:pt x="803440" y="170065"/>
                </a:lnTo>
                <a:lnTo>
                  <a:pt x="769353" y="131953"/>
                </a:lnTo>
                <a:lnTo>
                  <a:pt x="731227" y="97853"/>
                </a:lnTo>
                <a:lnTo>
                  <a:pt x="690029" y="68580"/>
                </a:lnTo>
                <a:lnTo>
                  <a:pt x="646112" y="44297"/>
                </a:lnTo>
                <a:lnTo>
                  <a:pt x="599846" y="25146"/>
                </a:lnTo>
                <a:lnTo>
                  <a:pt x="551611" y="11277"/>
                </a:lnTo>
                <a:lnTo>
                  <a:pt x="501751" y="2844"/>
                </a:lnTo>
                <a:lnTo>
                  <a:pt x="450646" y="0"/>
                </a:lnTo>
                <a:lnTo>
                  <a:pt x="399554" y="2844"/>
                </a:lnTo>
                <a:lnTo>
                  <a:pt x="349694" y="11277"/>
                </a:lnTo>
                <a:lnTo>
                  <a:pt x="301447" y="25146"/>
                </a:lnTo>
                <a:lnTo>
                  <a:pt x="255193" y="44297"/>
                </a:lnTo>
                <a:lnTo>
                  <a:pt x="211277" y="68580"/>
                </a:lnTo>
                <a:lnTo>
                  <a:pt x="170078" y="97853"/>
                </a:lnTo>
                <a:lnTo>
                  <a:pt x="131953" y="131953"/>
                </a:lnTo>
                <a:lnTo>
                  <a:pt x="97853" y="170065"/>
                </a:lnTo>
                <a:lnTo>
                  <a:pt x="68580" y="211239"/>
                </a:lnTo>
                <a:lnTo>
                  <a:pt x="44297" y="255117"/>
                </a:lnTo>
                <a:lnTo>
                  <a:pt x="25146" y="301345"/>
                </a:lnTo>
                <a:lnTo>
                  <a:pt x="11277" y="349542"/>
                </a:lnTo>
                <a:lnTo>
                  <a:pt x="11252" y="349694"/>
                </a:lnTo>
                <a:lnTo>
                  <a:pt x="2844" y="399376"/>
                </a:lnTo>
                <a:lnTo>
                  <a:pt x="2717" y="401574"/>
                </a:lnTo>
                <a:lnTo>
                  <a:pt x="0" y="450469"/>
                </a:lnTo>
                <a:lnTo>
                  <a:pt x="12" y="450646"/>
                </a:lnTo>
                <a:lnTo>
                  <a:pt x="2844" y="501573"/>
                </a:lnTo>
                <a:lnTo>
                  <a:pt x="11277" y="551434"/>
                </a:lnTo>
                <a:lnTo>
                  <a:pt x="25146" y="599668"/>
                </a:lnTo>
                <a:lnTo>
                  <a:pt x="25222" y="599846"/>
                </a:lnTo>
                <a:lnTo>
                  <a:pt x="44297" y="645934"/>
                </a:lnTo>
                <a:lnTo>
                  <a:pt x="44399" y="646112"/>
                </a:lnTo>
                <a:lnTo>
                  <a:pt x="68580" y="689838"/>
                </a:lnTo>
                <a:lnTo>
                  <a:pt x="97853" y="731050"/>
                </a:lnTo>
                <a:lnTo>
                  <a:pt x="131953" y="769175"/>
                </a:lnTo>
                <a:lnTo>
                  <a:pt x="170078" y="803275"/>
                </a:lnTo>
                <a:lnTo>
                  <a:pt x="211277" y="832535"/>
                </a:lnTo>
                <a:lnTo>
                  <a:pt x="255193" y="856818"/>
                </a:lnTo>
                <a:lnTo>
                  <a:pt x="301447" y="875982"/>
                </a:lnTo>
                <a:lnTo>
                  <a:pt x="349694" y="889850"/>
                </a:lnTo>
                <a:lnTo>
                  <a:pt x="399554" y="898271"/>
                </a:lnTo>
                <a:lnTo>
                  <a:pt x="450646" y="901115"/>
                </a:lnTo>
                <a:lnTo>
                  <a:pt x="450646" y="901306"/>
                </a:lnTo>
                <a:lnTo>
                  <a:pt x="501751" y="898461"/>
                </a:lnTo>
                <a:lnTo>
                  <a:pt x="551611" y="890028"/>
                </a:lnTo>
                <a:lnTo>
                  <a:pt x="579475" y="882015"/>
                </a:lnTo>
                <a:lnTo>
                  <a:pt x="599846" y="876160"/>
                </a:lnTo>
                <a:lnTo>
                  <a:pt x="646112" y="857008"/>
                </a:lnTo>
                <a:lnTo>
                  <a:pt x="690029" y="832713"/>
                </a:lnTo>
                <a:lnTo>
                  <a:pt x="731227" y="803452"/>
                </a:lnTo>
                <a:lnTo>
                  <a:pt x="769353" y="769353"/>
                </a:lnTo>
                <a:lnTo>
                  <a:pt x="803452" y="731227"/>
                </a:lnTo>
                <a:lnTo>
                  <a:pt x="832726" y="690029"/>
                </a:lnTo>
                <a:lnTo>
                  <a:pt x="832815" y="689838"/>
                </a:lnTo>
                <a:lnTo>
                  <a:pt x="857008" y="646112"/>
                </a:lnTo>
                <a:lnTo>
                  <a:pt x="857084" y="645934"/>
                </a:lnTo>
                <a:lnTo>
                  <a:pt x="876160" y="599846"/>
                </a:lnTo>
                <a:lnTo>
                  <a:pt x="876211" y="599668"/>
                </a:lnTo>
                <a:lnTo>
                  <a:pt x="890028" y="551611"/>
                </a:lnTo>
                <a:lnTo>
                  <a:pt x="890054" y="551434"/>
                </a:lnTo>
                <a:lnTo>
                  <a:pt x="898461" y="501751"/>
                </a:lnTo>
                <a:lnTo>
                  <a:pt x="898474" y="501573"/>
                </a:lnTo>
                <a:lnTo>
                  <a:pt x="898588" y="499364"/>
                </a:lnTo>
                <a:lnTo>
                  <a:pt x="901306" y="45064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2414270" y="7519136"/>
            <a:ext cx="906144" cy="906144"/>
          </a:xfrm>
          <a:custGeom>
            <a:avLst/>
            <a:gdLst/>
            <a:ahLst/>
            <a:cxnLst/>
            <a:rect l="l" t="t" r="r" b="b"/>
            <a:pathLst>
              <a:path w="906145" h="906145">
                <a:moveTo>
                  <a:pt x="590194" y="425361"/>
                </a:moveTo>
                <a:lnTo>
                  <a:pt x="589762" y="416001"/>
                </a:lnTo>
                <a:lnTo>
                  <a:pt x="589699" y="414769"/>
                </a:lnTo>
                <a:lnTo>
                  <a:pt x="585216" y="318198"/>
                </a:lnTo>
                <a:lnTo>
                  <a:pt x="585152" y="316966"/>
                </a:lnTo>
                <a:lnTo>
                  <a:pt x="536155" y="260972"/>
                </a:lnTo>
                <a:lnTo>
                  <a:pt x="501840" y="248246"/>
                </a:lnTo>
                <a:lnTo>
                  <a:pt x="501840" y="360578"/>
                </a:lnTo>
                <a:lnTo>
                  <a:pt x="501840" y="373697"/>
                </a:lnTo>
                <a:lnTo>
                  <a:pt x="477659" y="409790"/>
                </a:lnTo>
                <a:lnTo>
                  <a:pt x="459435" y="416001"/>
                </a:lnTo>
                <a:lnTo>
                  <a:pt x="446468" y="416001"/>
                </a:lnTo>
                <a:lnTo>
                  <a:pt x="410248" y="391782"/>
                </a:lnTo>
                <a:lnTo>
                  <a:pt x="404063" y="360578"/>
                </a:lnTo>
                <a:lnTo>
                  <a:pt x="405307" y="354342"/>
                </a:lnTo>
                <a:lnTo>
                  <a:pt x="440296" y="319430"/>
                </a:lnTo>
                <a:lnTo>
                  <a:pt x="446544" y="318198"/>
                </a:lnTo>
                <a:lnTo>
                  <a:pt x="459422" y="318198"/>
                </a:lnTo>
                <a:lnTo>
                  <a:pt x="495706" y="342480"/>
                </a:lnTo>
                <a:lnTo>
                  <a:pt x="501840" y="360578"/>
                </a:lnTo>
                <a:lnTo>
                  <a:pt x="501840" y="248246"/>
                </a:lnTo>
                <a:lnTo>
                  <a:pt x="479869" y="240080"/>
                </a:lnTo>
                <a:lnTo>
                  <a:pt x="452958" y="236969"/>
                </a:lnTo>
                <a:lnTo>
                  <a:pt x="351751" y="240601"/>
                </a:lnTo>
                <a:lnTo>
                  <a:pt x="303720" y="261442"/>
                </a:lnTo>
                <a:lnTo>
                  <a:pt x="295998" y="317144"/>
                </a:lnTo>
                <a:lnTo>
                  <a:pt x="315722" y="425361"/>
                </a:lnTo>
                <a:lnTo>
                  <a:pt x="342011" y="477545"/>
                </a:lnTo>
                <a:lnTo>
                  <a:pt x="388645" y="538314"/>
                </a:lnTo>
                <a:lnTo>
                  <a:pt x="433133" y="588695"/>
                </a:lnTo>
                <a:lnTo>
                  <a:pt x="452958" y="609701"/>
                </a:lnTo>
                <a:lnTo>
                  <a:pt x="525830" y="534314"/>
                </a:lnTo>
                <a:lnTo>
                  <a:pt x="564426" y="489978"/>
                </a:lnTo>
                <a:lnTo>
                  <a:pt x="581583" y="459422"/>
                </a:lnTo>
                <a:lnTo>
                  <a:pt x="590194" y="425361"/>
                </a:lnTo>
                <a:close/>
              </a:path>
              <a:path w="906145" h="906145">
                <a:moveTo>
                  <a:pt x="629970" y="586257"/>
                </a:moveTo>
                <a:lnTo>
                  <a:pt x="624306" y="564134"/>
                </a:lnTo>
                <a:lnTo>
                  <a:pt x="608545" y="545299"/>
                </a:lnTo>
                <a:lnTo>
                  <a:pt x="584581" y="529856"/>
                </a:lnTo>
                <a:lnTo>
                  <a:pt x="554253" y="517867"/>
                </a:lnTo>
                <a:lnTo>
                  <a:pt x="550875" y="522376"/>
                </a:lnTo>
                <a:lnTo>
                  <a:pt x="547382" y="526770"/>
                </a:lnTo>
                <a:lnTo>
                  <a:pt x="543775" y="531164"/>
                </a:lnTo>
                <a:lnTo>
                  <a:pt x="572681" y="541642"/>
                </a:lnTo>
                <a:lnTo>
                  <a:pt x="594855" y="554659"/>
                </a:lnTo>
                <a:lnTo>
                  <a:pt x="609066" y="569696"/>
                </a:lnTo>
                <a:lnTo>
                  <a:pt x="614083" y="586257"/>
                </a:lnTo>
                <a:lnTo>
                  <a:pt x="601421" y="612292"/>
                </a:lnTo>
                <a:lnTo>
                  <a:pt x="566902" y="633526"/>
                </a:lnTo>
                <a:lnTo>
                  <a:pt x="515683" y="647839"/>
                </a:lnTo>
                <a:lnTo>
                  <a:pt x="452958" y="653072"/>
                </a:lnTo>
                <a:lnTo>
                  <a:pt x="390232" y="647839"/>
                </a:lnTo>
                <a:lnTo>
                  <a:pt x="339013" y="633526"/>
                </a:lnTo>
                <a:lnTo>
                  <a:pt x="304482" y="612292"/>
                </a:lnTo>
                <a:lnTo>
                  <a:pt x="291833" y="586257"/>
                </a:lnTo>
                <a:lnTo>
                  <a:pt x="296837" y="569696"/>
                </a:lnTo>
                <a:lnTo>
                  <a:pt x="311061" y="554659"/>
                </a:lnTo>
                <a:lnTo>
                  <a:pt x="333235" y="541642"/>
                </a:lnTo>
                <a:lnTo>
                  <a:pt x="362140" y="531164"/>
                </a:lnTo>
                <a:lnTo>
                  <a:pt x="358533" y="526770"/>
                </a:lnTo>
                <a:lnTo>
                  <a:pt x="355041" y="522376"/>
                </a:lnTo>
                <a:lnTo>
                  <a:pt x="351663" y="517867"/>
                </a:lnTo>
                <a:lnTo>
                  <a:pt x="321335" y="529856"/>
                </a:lnTo>
                <a:lnTo>
                  <a:pt x="297370" y="545299"/>
                </a:lnTo>
                <a:lnTo>
                  <a:pt x="281609" y="564134"/>
                </a:lnTo>
                <a:lnTo>
                  <a:pt x="275945" y="586257"/>
                </a:lnTo>
                <a:lnTo>
                  <a:pt x="286118" y="615505"/>
                </a:lnTo>
                <a:lnTo>
                  <a:pt x="313563" y="638594"/>
                </a:lnTo>
                <a:lnTo>
                  <a:pt x="353606" y="655332"/>
                </a:lnTo>
                <a:lnTo>
                  <a:pt x="401624" y="665518"/>
                </a:lnTo>
                <a:lnTo>
                  <a:pt x="452958" y="668959"/>
                </a:lnTo>
                <a:lnTo>
                  <a:pt x="504291" y="665518"/>
                </a:lnTo>
                <a:lnTo>
                  <a:pt x="552310" y="655332"/>
                </a:lnTo>
                <a:lnTo>
                  <a:pt x="592353" y="638594"/>
                </a:lnTo>
                <a:lnTo>
                  <a:pt x="619798" y="615505"/>
                </a:lnTo>
                <a:lnTo>
                  <a:pt x="629970" y="586257"/>
                </a:lnTo>
                <a:close/>
              </a:path>
              <a:path w="906145" h="906145">
                <a:moveTo>
                  <a:pt x="905916" y="452958"/>
                </a:moveTo>
                <a:lnTo>
                  <a:pt x="903249" y="403669"/>
                </a:lnTo>
                <a:lnTo>
                  <a:pt x="895451" y="355904"/>
                </a:lnTo>
                <a:lnTo>
                  <a:pt x="882789" y="309930"/>
                </a:lnTo>
                <a:lnTo>
                  <a:pt x="874141" y="287921"/>
                </a:lnTo>
                <a:lnTo>
                  <a:pt x="874141" y="452958"/>
                </a:lnTo>
                <a:lnTo>
                  <a:pt x="871308" y="502069"/>
                </a:lnTo>
                <a:lnTo>
                  <a:pt x="871270" y="502259"/>
                </a:lnTo>
                <a:lnTo>
                  <a:pt x="863015" y="549516"/>
                </a:lnTo>
                <a:lnTo>
                  <a:pt x="849579" y="594995"/>
                </a:lnTo>
                <a:lnTo>
                  <a:pt x="831329" y="638162"/>
                </a:lnTo>
                <a:lnTo>
                  <a:pt x="808558" y="678738"/>
                </a:lnTo>
                <a:lnTo>
                  <a:pt x="781596" y="716368"/>
                </a:lnTo>
                <a:lnTo>
                  <a:pt x="750760" y="750773"/>
                </a:lnTo>
                <a:lnTo>
                  <a:pt x="716368" y="781608"/>
                </a:lnTo>
                <a:lnTo>
                  <a:pt x="678726" y="808558"/>
                </a:lnTo>
                <a:lnTo>
                  <a:pt x="638162" y="831329"/>
                </a:lnTo>
                <a:lnTo>
                  <a:pt x="594982" y="849591"/>
                </a:lnTo>
                <a:lnTo>
                  <a:pt x="549516" y="863015"/>
                </a:lnTo>
                <a:lnTo>
                  <a:pt x="502069" y="871308"/>
                </a:lnTo>
                <a:lnTo>
                  <a:pt x="452958" y="874153"/>
                </a:lnTo>
                <a:lnTo>
                  <a:pt x="403847" y="871308"/>
                </a:lnTo>
                <a:lnTo>
                  <a:pt x="356400" y="863015"/>
                </a:lnTo>
                <a:lnTo>
                  <a:pt x="310934" y="849591"/>
                </a:lnTo>
                <a:lnTo>
                  <a:pt x="267754" y="831329"/>
                </a:lnTo>
                <a:lnTo>
                  <a:pt x="227190" y="808558"/>
                </a:lnTo>
                <a:lnTo>
                  <a:pt x="189547" y="781608"/>
                </a:lnTo>
                <a:lnTo>
                  <a:pt x="155155" y="750773"/>
                </a:lnTo>
                <a:lnTo>
                  <a:pt x="124320" y="716368"/>
                </a:lnTo>
                <a:lnTo>
                  <a:pt x="97358" y="678738"/>
                </a:lnTo>
                <a:lnTo>
                  <a:pt x="74587" y="638162"/>
                </a:lnTo>
                <a:lnTo>
                  <a:pt x="56337" y="594995"/>
                </a:lnTo>
                <a:lnTo>
                  <a:pt x="42900" y="549516"/>
                </a:lnTo>
                <a:lnTo>
                  <a:pt x="34607" y="502069"/>
                </a:lnTo>
                <a:lnTo>
                  <a:pt x="31775" y="452958"/>
                </a:lnTo>
                <a:lnTo>
                  <a:pt x="34607" y="403860"/>
                </a:lnTo>
                <a:lnTo>
                  <a:pt x="34645" y="403669"/>
                </a:lnTo>
                <a:lnTo>
                  <a:pt x="42900" y="356400"/>
                </a:lnTo>
                <a:lnTo>
                  <a:pt x="56337" y="310934"/>
                </a:lnTo>
                <a:lnTo>
                  <a:pt x="74587" y="267754"/>
                </a:lnTo>
                <a:lnTo>
                  <a:pt x="97358" y="227190"/>
                </a:lnTo>
                <a:lnTo>
                  <a:pt x="124320" y="189560"/>
                </a:lnTo>
                <a:lnTo>
                  <a:pt x="155155" y="155155"/>
                </a:lnTo>
                <a:lnTo>
                  <a:pt x="189547" y="124320"/>
                </a:lnTo>
                <a:lnTo>
                  <a:pt x="227190" y="97370"/>
                </a:lnTo>
                <a:lnTo>
                  <a:pt x="267754" y="74599"/>
                </a:lnTo>
                <a:lnTo>
                  <a:pt x="310934" y="56337"/>
                </a:lnTo>
                <a:lnTo>
                  <a:pt x="356400" y="42900"/>
                </a:lnTo>
                <a:lnTo>
                  <a:pt x="403847" y="34620"/>
                </a:lnTo>
                <a:lnTo>
                  <a:pt x="452958" y="31775"/>
                </a:lnTo>
                <a:lnTo>
                  <a:pt x="502069" y="34620"/>
                </a:lnTo>
                <a:lnTo>
                  <a:pt x="549516" y="42900"/>
                </a:lnTo>
                <a:lnTo>
                  <a:pt x="594982" y="56337"/>
                </a:lnTo>
                <a:lnTo>
                  <a:pt x="638162" y="74599"/>
                </a:lnTo>
                <a:lnTo>
                  <a:pt x="678726" y="97370"/>
                </a:lnTo>
                <a:lnTo>
                  <a:pt x="716368" y="124320"/>
                </a:lnTo>
                <a:lnTo>
                  <a:pt x="750760" y="155155"/>
                </a:lnTo>
                <a:lnTo>
                  <a:pt x="781596" y="189560"/>
                </a:lnTo>
                <a:lnTo>
                  <a:pt x="808558" y="227190"/>
                </a:lnTo>
                <a:lnTo>
                  <a:pt x="831329" y="267754"/>
                </a:lnTo>
                <a:lnTo>
                  <a:pt x="849579" y="310934"/>
                </a:lnTo>
                <a:lnTo>
                  <a:pt x="863015" y="356400"/>
                </a:lnTo>
                <a:lnTo>
                  <a:pt x="871308" y="403860"/>
                </a:lnTo>
                <a:lnTo>
                  <a:pt x="874141" y="452958"/>
                </a:lnTo>
                <a:lnTo>
                  <a:pt x="874141" y="287921"/>
                </a:lnTo>
                <a:lnTo>
                  <a:pt x="843991" y="224510"/>
                </a:lnTo>
                <a:lnTo>
                  <a:pt x="818413" y="185610"/>
                </a:lnTo>
                <a:lnTo>
                  <a:pt x="789089" y="149618"/>
                </a:lnTo>
                <a:lnTo>
                  <a:pt x="756297" y="116827"/>
                </a:lnTo>
                <a:lnTo>
                  <a:pt x="720318" y="87503"/>
                </a:lnTo>
                <a:lnTo>
                  <a:pt x="681418" y="61925"/>
                </a:lnTo>
                <a:lnTo>
                  <a:pt x="639876" y="40373"/>
                </a:lnTo>
                <a:lnTo>
                  <a:pt x="617994" y="31775"/>
                </a:lnTo>
                <a:lnTo>
                  <a:pt x="595985" y="23126"/>
                </a:lnTo>
                <a:lnTo>
                  <a:pt x="550024" y="10464"/>
                </a:lnTo>
                <a:lnTo>
                  <a:pt x="502246" y="2667"/>
                </a:lnTo>
                <a:lnTo>
                  <a:pt x="452958" y="0"/>
                </a:lnTo>
                <a:lnTo>
                  <a:pt x="403669" y="2667"/>
                </a:lnTo>
                <a:lnTo>
                  <a:pt x="355892" y="10464"/>
                </a:lnTo>
                <a:lnTo>
                  <a:pt x="309930" y="23126"/>
                </a:lnTo>
                <a:lnTo>
                  <a:pt x="266039" y="40373"/>
                </a:lnTo>
                <a:lnTo>
                  <a:pt x="224497" y="61925"/>
                </a:lnTo>
                <a:lnTo>
                  <a:pt x="185597" y="87503"/>
                </a:lnTo>
                <a:lnTo>
                  <a:pt x="149618" y="116827"/>
                </a:lnTo>
                <a:lnTo>
                  <a:pt x="116827" y="149618"/>
                </a:lnTo>
                <a:lnTo>
                  <a:pt x="87503" y="185610"/>
                </a:lnTo>
                <a:lnTo>
                  <a:pt x="61925" y="224510"/>
                </a:lnTo>
                <a:lnTo>
                  <a:pt x="40373" y="266039"/>
                </a:lnTo>
                <a:lnTo>
                  <a:pt x="23126" y="309930"/>
                </a:lnTo>
                <a:lnTo>
                  <a:pt x="10464" y="355904"/>
                </a:lnTo>
                <a:lnTo>
                  <a:pt x="2667" y="403669"/>
                </a:lnTo>
                <a:lnTo>
                  <a:pt x="0" y="452958"/>
                </a:lnTo>
                <a:lnTo>
                  <a:pt x="2667" y="502259"/>
                </a:lnTo>
                <a:lnTo>
                  <a:pt x="10464" y="550024"/>
                </a:lnTo>
                <a:lnTo>
                  <a:pt x="23126" y="595998"/>
                </a:lnTo>
                <a:lnTo>
                  <a:pt x="40373" y="639889"/>
                </a:lnTo>
                <a:lnTo>
                  <a:pt x="61925" y="681418"/>
                </a:lnTo>
                <a:lnTo>
                  <a:pt x="87503" y="720318"/>
                </a:lnTo>
                <a:lnTo>
                  <a:pt x="116827" y="756310"/>
                </a:lnTo>
                <a:lnTo>
                  <a:pt x="149618" y="789101"/>
                </a:lnTo>
                <a:lnTo>
                  <a:pt x="185597" y="818426"/>
                </a:lnTo>
                <a:lnTo>
                  <a:pt x="224497" y="844003"/>
                </a:lnTo>
                <a:lnTo>
                  <a:pt x="266039" y="865555"/>
                </a:lnTo>
                <a:lnTo>
                  <a:pt x="309930" y="882802"/>
                </a:lnTo>
                <a:lnTo>
                  <a:pt x="355892" y="895464"/>
                </a:lnTo>
                <a:lnTo>
                  <a:pt x="403669" y="903262"/>
                </a:lnTo>
                <a:lnTo>
                  <a:pt x="452958" y="905929"/>
                </a:lnTo>
                <a:lnTo>
                  <a:pt x="502246" y="903262"/>
                </a:lnTo>
                <a:lnTo>
                  <a:pt x="550024" y="895464"/>
                </a:lnTo>
                <a:lnTo>
                  <a:pt x="595985" y="882802"/>
                </a:lnTo>
                <a:lnTo>
                  <a:pt x="617994" y="874153"/>
                </a:lnTo>
                <a:lnTo>
                  <a:pt x="639876" y="865555"/>
                </a:lnTo>
                <a:lnTo>
                  <a:pt x="681418" y="844003"/>
                </a:lnTo>
                <a:lnTo>
                  <a:pt x="720318" y="818426"/>
                </a:lnTo>
                <a:lnTo>
                  <a:pt x="756297" y="789101"/>
                </a:lnTo>
                <a:lnTo>
                  <a:pt x="789089" y="756310"/>
                </a:lnTo>
                <a:lnTo>
                  <a:pt x="818413" y="720318"/>
                </a:lnTo>
                <a:lnTo>
                  <a:pt x="843991" y="681418"/>
                </a:lnTo>
                <a:lnTo>
                  <a:pt x="865543" y="639889"/>
                </a:lnTo>
                <a:lnTo>
                  <a:pt x="882789" y="595998"/>
                </a:lnTo>
                <a:lnTo>
                  <a:pt x="895451" y="550024"/>
                </a:lnTo>
                <a:lnTo>
                  <a:pt x="903249" y="502259"/>
                </a:lnTo>
                <a:lnTo>
                  <a:pt x="903262" y="502069"/>
                </a:lnTo>
                <a:lnTo>
                  <a:pt x="905916" y="45295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2439505" y="8583616"/>
            <a:ext cx="855980" cy="854710"/>
          </a:xfrm>
          <a:custGeom>
            <a:avLst/>
            <a:gdLst/>
            <a:ahLst/>
            <a:cxnLst/>
            <a:rect l="l" t="t" r="r" b="b"/>
            <a:pathLst>
              <a:path w="855979" h="854709">
                <a:moveTo>
                  <a:pt x="459761" y="854709"/>
                </a:moveTo>
                <a:lnTo>
                  <a:pt x="407295" y="854709"/>
                </a:lnTo>
                <a:lnTo>
                  <a:pt x="396819" y="853439"/>
                </a:lnTo>
                <a:lnTo>
                  <a:pt x="386356" y="853439"/>
                </a:lnTo>
                <a:lnTo>
                  <a:pt x="365523" y="850899"/>
                </a:lnTo>
                <a:lnTo>
                  <a:pt x="355165" y="848359"/>
                </a:lnTo>
                <a:lnTo>
                  <a:pt x="344845" y="847089"/>
                </a:lnTo>
                <a:lnTo>
                  <a:pt x="304151" y="836929"/>
                </a:lnTo>
                <a:lnTo>
                  <a:pt x="245511" y="814069"/>
                </a:lnTo>
                <a:lnTo>
                  <a:pt x="199656" y="788669"/>
                </a:lnTo>
                <a:lnTo>
                  <a:pt x="165444" y="763269"/>
                </a:lnTo>
                <a:lnTo>
                  <a:pt x="141444" y="742949"/>
                </a:lnTo>
                <a:lnTo>
                  <a:pt x="133791" y="736599"/>
                </a:lnTo>
                <a:lnTo>
                  <a:pt x="104758" y="706119"/>
                </a:lnTo>
                <a:lnTo>
                  <a:pt x="97955" y="697229"/>
                </a:lnTo>
                <a:lnTo>
                  <a:pt x="91350" y="689609"/>
                </a:lnTo>
                <a:lnTo>
                  <a:pt x="84953" y="680719"/>
                </a:lnTo>
                <a:lnTo>
                  <a:pt x="78763" y="673099"/>
                </a:lnTo>
                <a:lnTo>
                  <a:pt x="72780" y="664209"/>
                </a:lnTo>
                <a:lnTo>
                  <a:pt x="51032" y="628649"/>
                </a:lnTo>
                <a:lnTo>
                  <a:pt x="46155" y="618489"/>
                </a:lnTo>
                <a:lnTo>
                  <a:pt x="41510" y="609599"/>
                </a:lnTo>
                <a:lnTo>
                  <a:pt x="37099" y="599439"/>
                </a:lnTo>
                <a:lnTo>
                  <a:pt x="32922" y="590549"/>
                </a:lnTo>
                <a:lnTo>
                  <a:pt x="28983" y="580389"/>
                </a:lnTo>
                <a:lnTo>
                  <a:pt x="25287" y="570229"/>
                </a:lnTo>
                <a:lnTo>
                  <a:pt x="21835" y="561339"/>
                </a:lnTo>
                <a:lnTo>
                  <a:pt x="18625" y="551179"/>
                </a:lnTo>
                <a:lnTo>
                  <a:pt x="8281" y="510539"/>
                </a:lnTo>
                <a:lnTo>
                  <a:pt x="1988" y="468629"/>
                </a:lnTo>
                <a:lnTo>
                  <a:pt x="0" y="414019"/>
                </a:lnTo>
                <a:lnTo>
                  <a:pt x="269" y="406399"/>
                </a:lnTo>
                <a:lnTo>
                  <a:pt x="818" y="396239"/>
                </a:lnTo>
                <a:lnTo>
                  <a:pt x="887" y="394969"/>
                </a:lnTo>
                <a:lnTo>
                  <a:pt x="1654" y="386079"/>
                </a:lnTo>
                <a:lnTo>
                  <a:pt x="1764" y="384809"/>
                </a:lnTo>
                <a:lnTo>
                  <a:pt x="7834" y="342899"/>
                </a:lnTo>
                <a:lnTo>
                  <a:pt x="17961" y="302259"/>
                </a:lnTo>
                <a:lnTo>
                  <a:pt x="24516" y="283209"/>
                </a:lnTo>
                <a:lnTo>
                  <a:pt x="28160" y="273049"/>
                </a:lnTo>
                <a:lnTo>
                  <a:pt x="32047" y="262889"/>
                </a:lnTo>
                <a:lnTo>
                  <a:pt x="36172" y="252729"/>
                </a:lnTo>
                <a:lnTo>
                  <a:pt x="40532" y="243839"/>
                </a:lnTo>
                <a:lnTo>
                  <a:pt x="45126" y="234949"/>
                </a:lnTo>
                <a:lnTo>
                  <a:pt x="49954" y="224789"/>
                </a:lnTo>
                <a:lnTo>
                  <a:pt x="71509" y="189229"/>
                </a:lnTo>
                <a:lnTo>
                  <a:pt x="89943" y="163829"/>
                </a:lnTo>
                <a:lnTo>
                  <a:pt x="96504" y="154939"/>
                </a:lnTo>
                <a:lnTo>
                  <a:pt x="124695" y="124459"/>
                </a:lnTo>
                <a:lnTo>
                  <a:pt x="155810" y="96519"/>
                </a:lnTo>
                <a:lnTo>
                  <a:pt x="164013" y="88899"/>
                </a:lnTo>
                <a:lnTo>
                  <a:pt x="172370" y="82549"/>
                </a:lnTo>
                <a:lnTo>
                  <a:pt x="180882" y="77469"/>
                </a:lnTo>
                <a:lnTo>
                  <a:pt x="189548" y="71119"/>
                </a:lnTo>
                <a:lnTo>
                  <a:pt x="225578" y="49529"/>
                </a:lnTo>
                <a:lnTo>
                  <a:pt x="293089" y="20319"/>
                </a:lnTo>
                <a:lnTo>
                  <a:pt x="303108" y="17779"/>
                </a:lnTo>
                <a:lnTo>
                  <a:pt x="313201" y="13969"/>
                </a:lnTo>
                <a:lnTo>
                  <a:pt x="333575" y="8889"/>
                </a:lnTo>
                <a:lnTo>
                  <a:pt x="343856" y="7619"/>
                </a:lnTo>
                <a:lnTo>
                  <a:pt x="354186" y="5079"/>
                </a:lnTo>
                <a:lnTo>
                  <a:pt x="395868" y="0"/>
                </a:lnTo>
                <a:lnTo>
                  <a:pt x="458810" y="0"/>
                </a:lnTo>
                <a:lnTo>
                  <a:pt x="490106" y="3809"/>
                </a:lnTo>
                <a:lnTo>
                  <a:pt x="500465" y="6349"/>
                </a:lnTo>
                <a:lnTo>
                  <a:pt x="510784" y="7619"/>
                </a:lnTo>
                <a:lnTo>
                  <a:pt x="551478" y="17779"/>
                </a:lnTo>
                <a:lnTo>
                  <a:pt x="561479" y="21589"/>
                </a:lnTo>
                <a:lnTo>
                  <a:pt x="571392" y="24129"/>
                </a:lnTo>
                <a:lnTo>
                  <a:pt x="584464" y="29209"/>
                </a:lnTo>
                <a:lnTo>
                  <a:pt x="414060" y="29209"/>
                </a:lnTo>
                <a:lnTo>
                  <a:pt x="375604" y="39369"/>
                </a:lnTo>
                <a:lnTo>
                  <a:pt x="369507" y="43179"/>
                </a:lnTo>
                <a:lnTo>
                  <a:pt x="319239" y="43179"/>
                </a:lnTo>
                <a:lnTo>
                  <a:pt x="294949" y="50799"/>
                </a:lnTo>
                <a:lnTo>
                  <a:pt x="248293" y="71119"/>
                </a:lnTo>
                <a:lnTo>
                  <a:pt x="204382" y="96519"/>
                </a:lnTo>
                <a:lnTo>
                  <a:pt x="164298" y="128269"/>
                </a:lnTo>
                <a:lnTo>
                  <a:pt x="135682" y="156209"/>
                </a:lnTo>
                <a:lnTo>
                  <a:pt x="130886" y="161289"/>
                </a:lnTo>
                <a:lnTo>
                  <a:pt x="151682" y="172719"/>
                </a:lnTo>
                <a:lnTo>
                  <a:pt x="168291" y="181609"/>
                </a:lnTo>
                <a:lnTo>
                  <a:pt x="113022" y="181609"/>
                </a:lnTo>
                <a:lnTo>
                  <a:pt x="78494" y="233679"/>
                </a:lnTo>
                <a:lnTo>
                  <a:pt x="52657" y="290829"/>
                </a:lnTo>
                <a:lnTo>
                  <a:pt x="36043" y="351789"/>
                </a:lnTo>
                <a:lnTo>
                  <a:pt x="29187" y="414019"/>
                </a:lnTo>
                <a:lnTo>
                  <a:pt x="855525" y="414019"/>
                </a:lnTo>
                <a:lnTo>
                  <a:pt x="855630" y="440689"/>
                </a:lnTo>
                <a:lnTo>
                  <a:pt x="29187" y="440689"/>
                </a:lnTo>
                <a:lnTo>
                  <a:pt x="31396" y="472439"/>
                </a:lnTo>
                <a:lnTo>
                  <a:pt x="43131" y="533399"/>
                </a:lnTo>
                <a:lnTo>
                  <a:pt x="64489" y="591819"/>
                </a:lnTo>
                <a:lnTo>
                  <a:pt x="94672" y="646429"/>
                </a:lnTo>
                <a:lnTo>
                  <a:pt x="113022" y="671829"/>
                </a:lnTo>
                <a:lnTo>
                  <a:pt x="170664" y="671829"/>
                </a:lnTo>
                <a:lnTo>
                  <a:pt x="151682" y="681989"/>
                </a:lnTo>
                <a:lnTo>
                  <a:pt x="130886" y="693419"/>
                </a:lnTo>
                <a:lnTo>
                  <a:pt x="135677" y="698499"/>
                </a:lnTo>
                <a:lnTo>
                  <a:pt x="140634" y="703579"/>
                </a:lnTo>
                <a:lnTo>
                  <a:pt x="145758" y="709929"/>
                </a:lnTo>
                <a:lnTo>
                  <a:pt x="183839" y="742949"/>
                </a:lnTo>
                <a:lnTo>
                  <a:pt x="225927" y="770889"/>
                </a:lnTo>
                <a:lnTo>
                  <a:pt x="271300" y="793749"/>
                </a:lnTo>
                <a:lnTo>
                  <a:pt x="319239" y="811529"/>
                </a:lnTo>
                <a:lnTo>
                  <a:pt x="371300" y="811529"/>
                </a:lnTo>
                <a:lnTo>
                  <a:pt x="375604" y="814069"/>
                </a:lnTo>
                <a:lnTo>
                  <a:pt x="414060" y="825499"/>
                </a:lnTo>
                <a:lnTo>
                  <a:pt x="585569" y="825499"/>
                </a:lnTo>
                <a:lnTo>
                  <a:pt x="562540" y="834389"/>
                </a:lnTo>
                <a:lnTo>
                  <a:pt x="542428" y="839469"/>
                </a:lnTo>
                <a:lnTo>
                  <a:pt x="532272" y="843279"/>
                </a:lnTo>
                <a:lnTo>
                  <a:pt x="522054" y="844549"/>
                </a:lnTo>
                <a:lnTo>
                  <a:pt x="501443" y="849629"/>
                </a:lnTo>
                <a:lnTo>
                  <a:pt x="459761" y="854709"/>
                </a:lnTo>
                <a:close/>
              </a:path>
              <a:path w="855979" h="854709">
                <a:moveTo>
                  <a:pt x="441569" y="234949"/>
                </a:moveTo>
                <a:lnTo>
                  <a:pt x="414060" y="234949"/>
                </a:lnTo>
                <a:lnTo>
                  <a:pt x="414060" y="29209"/>
                </a:lnTo>
                <a:lnTo>
                  <a:pt x="441569" y="29209"/>
                </a:lnTo>
                <a:lnTo>
                  <a:pt x="441569" y="234949"/>
                </a:lnTo>
                <a:close/>
              </a:path>
              <a:path w="855979" h="854709">
                <a:moveTo>
                  <a:pt x="648866" y="234949"/>
                </a:moveTo>
                <a:lnTo>
                  <a:pt x="441569" y="234949"/>
                </a:lnTo>
                <a:lnTo>
                  <a:pt x="486249" y="232409"/>
                </a:lnTo>
                <a:lnTo>
                  <a:pt x="529769" y="227329"/>
                </a:lnTo>
                <a:lnTo>
                  <a:pt x="571790" y="219709"/>
                </a:lnTo>
                <a:lnTo>
                  <a:pt x="611972" y="209549"/>
                </a:lnTo>
                <a:lnTo>
                  <a:pt x="605329" y="191769"/>
                </a:lnTo>
                <a:lnTo>
                  <a:pt x="581196" y="142239"/>
                </a:lnTo>
                <a:lnTo>
                  <a:pt x="550574" y="96519"/>
                </a:lnTo>
                <a:lnTo>
                  <a:pt x="516605" y="62229"/>
                </a:lnTo>
                <a:lnTo>
                  <a:pt x="480025" y="39369"/>
                </a:lnTo>
                <a:lnTo>
                  <a:pt x="441569" y="29209"/>
                </a:lnTo>
                <a:lnTo>
                  <a:pt x="584464" y="29209"/>
                </a:lnTo>
                <a:lnTo>
                  <a:pt x="590955" y="31749"/>
                </a:lnTo>
                <a:lnTo>
                  <a:pt x="600593" y="36829"/>
                </a:lnTo>
                <a:lnTo>
                  <a:pt x="610119" y="40639"/>
                </a:lnTo>
                <a:lnTo>
                  <a:pt x="614826" y="43179"/>
                </a:lnTo>
                <a:lnTo>
                  <a:pt x="536391" y="43179"/>
                </a:lnTo>
                <a:lnTo>
                  <a:pt x="554977" y="60959"/>
                </a:lnTo>
                <a:lnTo>
                  <a:pt x="589435" y="102869"/>
                </a:lnTo>
                <a:lnTo>
                  <a:pt x="614543" y="146049"/>
                </a:lnTo>
                <a:lnTo>
                  <a:pt x="631084" y="182879"/>
                </a:lnTo>
                <a:lnTo>
                  <a:pt x="638209" y="201929"/>
                </a:lnTo>
                <a:lnTo>
                  <a:pt x="706543" y="201929"/>
                </a:lnTo>
                <a:lnTo>
                  <a:pt x="696051" y="207009"/>
                </a:lnTo>
                <a:lnTo>
                  <a:pt x="671791" y="218439"/>
                </a:lnTo>
                <a:lnTo>
                  <a:pt x="646875" y="227329"/>
                </a:lnTo>
                <a:lnTo>
                  <a:pt x="648866" y="234949"/>
                </a:lnTo>
                <a:close/>
              </a:path>
              <a:path w="855979" h="854709">
                <a:moveTo>
                  <a:pt x="246504" y="201929"/>
                </a:moveTo>
                <a:lnTo>
                  <a:pt x="217420" y="201929"/>
                </a:lnTo>
                <a:lnTo>
                  <a:pt x="224545" y="182879"/>
                </a:lnTo>
                <a:lnTo>
                  <a:pt x="241086" y="146049"/>
                </a:lnTo>
                <a:lnTo>
                  <a:pt x="266194" y="102869"/>
                </a:lnTo>
                <a:lnTo>
                  <a:pt x="300652" y="60959"/>
                </a:lnTo>
                <a:lnTo>
                  <a:pt x="319239" y="43179"/>
                </a:lnTo>
                <a:lnTo>
                  <a:pt x="369507" y="43179"/>
                </a:lnTo>
                <a:lnTo>
                  <a:pt x="339024" y="62229"/>
                </a:lnTo>
                <a:lnTo>
                  <a:pt x="305055" y="96519"/>
                </a:lnTo>
                <a:lnTo>
                  <a:pt x="274433" y="142239"/>
                </a:lnTo>
                <a:lnTo>
                  <a:pt x="265688" y="158749"/>
                </a:lnTo>
                <a:lnTo>
                  <a:pt x="257644" y="175259"/>
                </a:lnTo>
                <a:lnTo>
                  <a:pt x="250301" y="191769"/>
                </a:lnTo>
                <a:lnTo>
                  <a:pt x="246504" y="201929"/>
                </a:lnTo>
                <a:close/>
              </a:path>
              <a:path w="855979" h="854709">
                <a:moveTo>
                  <a:pt x="706543" y="201929"/>
                </a:moveTo>
                <a:lnTo>
                  <a:pt x="638209" y="201929"/>
                </a:lnTo>
                <a:lnTo>
                  <a:pt x="660680" y="193039"/>
                </a:lnTo>
                <a:lnTo>
                  <a:pt x="682593" y="184149"/>
                </a:lnTo>
                <a:lnTo>
                  <a:pt x="703947" y="172719"/>
                </a:lnTo>
                <a:lnTo>
                  <a:pt x="724744" y="161289"/>
                </a:lnTo>
                <a:lnTo>
                  <a:pt x="719952" y="156209"/>
                </a:lnTo>
                <a:lnTo>
                  <a:pt x="714995" y="149859"/>
                </a:lnTo>
                <a:lnTo>
                  <a:pt x="671790" y="111759"/>
                </a:lnTo>
                <a:lnTo>
                  <a:pt x="629702" y="82549"/>
                </a:lnTo>
                <a:lnTo>
                  <a:pt x="584329" y="59689"/>
                </a:lnTo>
                <a:lnTo>
                  <a:pt x="536391" y="43179"/>
                </a:lnTo>
                <a:lnTo>
                  <a:pt x="614826" y="43179"/>
                </a:lnTo>
                <a:lnTo>
                  <a:pt x="638016" y="55879"/>
                </a:lnTo>
                <a:lnTo>
                  <a:pt x="655973" y="66039"/>
                </a:lnTo>
                <a:lnTo>
                  <a:pt x="664751" y="72389"/>
                </a:lnTo>
                <a:lnTo>
                  <a:pt x="673384" y="78739"/>
                </a:lnTo>
                <a:lnTo>
                  <a:pt x="681862" y="83819"/>
                </a:lnTo>
                <a:lnTo>
                  <a:pt x="690186" y="91439"/>
                </a:lnTo>
                <a:lnTo>
                  <a:pt x="698354" y="97789"/>
                </a:lnTo>
                <a:lnTo>
                  <a:pt x="706356" y="104139"/>
                </a:lnTo>
                <a:lnTo>
                  <a:pt x="714185" y="111759"/>
                </a:lnTo>
                <a:lnTo>
                  <a:pt x="721838" y="118109"/>
                </a:lnTo>
                <a:lnTo>
                  <a:pt x="729317" y="125729"/>
                </a:lnTo>
                <a:lnTo>
                  <a:pt x="757674" y="156209"/>
                </a:lnTo>
                <a:lnTo>
                  <a:pt x="764278" y="165099"/>
                </a:lnTo>
                <a:lnTo>
                  <a:pt x="770676" y="172719"/>
                </a:lnTo>
                <a:lnTo>
                  <a:pt x="776866" y="181609"/>
                </a:lnTo>
                <a:lnTo>
                  <a:pt x="742607" y="181609"/>
                </a:lnTo>
                <a:lnTo>
                  <a:pt x="719657" y="195579"/>
                </a:lnTo>
                <a:lnTo>
                  <a:pt x="706543" y="201929"/>
                </a:lnTo>
                <a:close/>
              </a:path>
              <a:path w="855979" h="854709">
                <a:moveTo>
                  <a:pt x="207877" y="414019"/>
                </a:moveTo>
                <a:lnTo>
                  <a:pt x="180368" y="414019"/>
                </a:lnTo>
                <a:lnTo>
                  <a:pt x="182862" y="364489"/>
                </a:lnTo>
                <a:lnTo>
                  <a:pt x="188481" y="317499"/>
                </a:lnTo>
                <a:lnTo>
                  <a:pt x="197140" y="271779"/>
                </a:lnTo>
                <a:lnTo>
                  <a:pt x="208754" y="227329"/>
                </a:lnTo>
                <a:lnTo>
                  <a:pt x="183839" y="218439"/>
                </a:lnTo>
                <a:lnTo>
                  <a:pt x="159578" y="207009"/>
                </a:lnTo>
                <a:lnTo>
                  <a:pt x="135972" y="195579"/>
                </a:lnTo>
                <a:lnTo>
                  <a:pt x="113022" y="181609"/>
                </a:lnTo>
                <a:lnTo>
                  <a:pt x="168291" y="181609"/>
                </a:lnTo>
                <a:lnTo>
                  <a:pt x="173037" y="184149"/>
                </a:lnTo>
                <a:lnTo>
                  <a:pt x="194949" y="193039"/>
                </a:lnTo>
                <a:lnTo>
                  <a:pt x="217420" y="201929"/>
                </a:lnTo>
                <a:lnTo>
                  <a:pt x="246504" y="201929"/>
                </a:lnTo>
                <a:lnTo>
                  <a:pt x="243657" y="209549"/>
                </a:lnTo>
                <a:lnTo>
                  <a:pt x="283839" y="219709"/>
                </a:lnTo>
                <a:lnTo>
                  <a:pt x="325860" y="227329"/>
                </a:lnTo>
                <a:lnTo>
                  <a:pt x="369381" y="232409"/>
                </a:lnTo>
                <a:lnTo>
                  <a:pt x="414060" y="234949"/>
                </a:lnTo>
                <a:lnTo>
                  <a:pt x="648866" y="234949"/>
                </a:lnTo>
                <a:lnTo>
                  <a:pt x="649198" y="236219"/>
                </a:lnTo>
                <a:lnTo>
                  <a:pt x="234940" y="236219"/>
                </a:lnTo>
                <a:lnTo>
                  <a:pt x="223893" y="276859"/>
                </a:lnTo>
                <a:lnTo>
                  <a:pt x="215644" y="321309"/>
                </a:lnTo>
                <a:lnTo>
                  <a:pt x="210278" y="367029"/>
                </a:lnTo>
                <a:lnTo>
                  <a:pt x="207877" y="414019"/>
                </a:lnTo>
                <a:close/>
              </a:path>
              <a:path w="855979" h="854709">
                <a:moveTo>
                  <a:pt x="855525" y="414019"/>
                </a:moveTo>
                <a:lnTo>
                  <a:pt x="826442" y="414019"/>
                </a:lnTo>
                <a:lnTo>
                  <a:pt x="824234" y="382269"/>
                </a:lnTo>
                <a:lnTo>
                  <a:pt x="819586" y="351789"/>
                </a:lnTo>
                <a:lnTo>
                  <a:pt x="802972" y="290829"/>
                </a:lnTo>
                <a:lnTo>
                  <a:pt x="777135" y="233679"/>
                </a:lnTo>
                <a:lnTo>
                  <a:pt x="742607" y="181609"/>
                </a:lnTo>
                <a:lnTo>
                  <a:pt x="776866" y="181609"/>
                </a:lnTo>
                <a:lnTo>
                  <a:pt x="799491" y="217169"/>
                </a:lnTo>
                <a:lnTo>
                  <a:pt x="814118" y="245109"/>
                </a:lnTo>
                <a:lnTo>
                  <a:pt x="818529" y="253999"/>
                </a:lnTo>
                <a:lnTo>
                  <a:pt x="822708" y="264159"/>
                </a:lnTo>
                <a:lnTo>
                  <a:pt x="826647" y="274319"/>
                </a:lnTo>
                <a:lnTo>
                  <a:pt x="830342" y="283209"/>
                </a:lnTo>
                <a:lnTo>
                  <a:pt x="842678" y="323849"/>
                </a:lnTo>
                <a:lnTo>
                  <a:pt x="851006" y="364489"/>
                </a:lnTo>
                <a:lnTo>
                  <a:pt x="854458" y="394969"/>
                </a:lnTo>
                <a:lnTo>
                  <a:pt x="854574" y="396239"/>
                </a:lnTo>
                <a:lnTo>
                  <a:pt x="855248" y="406399"/>
                </a:lnTo>
                <a:lnTo>
                  <a:pt x="855525" y="414019"/>
                </a:lnTo>
                <a:close/>
              </a:path>
              <a:path w="855979" h="854709">
                <a:moveTo>
                  <a:pt x="441569" y="414019"/>
                </a:moveTo>
                <a:lnTo>
                  <a:pt x="414060" y="414019"/>
                </a:lnTo>
                <a:lnTo>
                  <a:pt x="414060" y="261619"/>
                </a:lnTo>
                <a:lnTo>
                  <a:pt x="367180" y="260349"/>
                </a:lnTo>
                <a:lnTo>
                  <a:pt x="321457" y="253999"/>
                </a:lnTo>
                <a:lnTo>
                  <a:pt x="277255" y="246379"/>
                </a:lnTo>
                <a:lnTo>
                  <a:pt x="234940" y="236219"/>
                </a:lnTo>
                <a:lnTo>
                  <a:pt x="620689" y="236219"/>
                </a:lnTo>
                <a:lnTo>
                  <a:pt x="578374" y="246379"/>
                </a:lnTo>
                <a:lnTo>
                  <a:pt x="534173" y="253999"/>
                </a:lnTo>
                <a:lnTo>
                  <a:pt x="488450" y="260349"/>
                </a:lnTo>
                <a:lnTo>
                  <a:pt x="441569" y="261619"/>
                </a:lnTo>
                <a:lnTo>
                  <a:pt x="441569" y="414019"/>
                </a:lnTo>
                <a:close/>
              </a:path>
              <a:path w="855979" h="854709">
                <a:moveTo>
                  <a:pt x="675261" y="414019"/>
                </a:moveTo>
                <a:lnTo>
                  <a:pt x="647752" y="414019"/>
                </a:lnTo>
                <a:lnTo>
                  <a:pt x="645351" y="367029"/>
                </a:lnTo>
                <a:lnTo>
                  <a:pt x="639985" y="321309"/>
                </a:lnTo>
                <a:lnTo>
                  <a:pt x="631736" y="276859"/>
                </a:lnTo>
                <a:lnTo>
                  <a:pt x="620689" y="236219"/>
                </a:lnTo>
                <a:lnTo>
                  <a:pt x="649198" y="236219"/>
                </a:lnTo>
                <a:lnTo>
                  <a:pt x="658489" y="271779"/>
                </a:lnTo>
                <a:lnTo>
                  <a:pt x="667148" y="317499"/>
                </a:lnTo>
                <a:lnTo>
                  <a:pt x="672767" y="364489"/>
                </a:lnTo>
                <a:lnTo>
                  <a:pt x="675261" y="414019"/>
                </a:lnTo>
                <a:close/>
              </a:path>
              <a:path w="855979" h="854709">
                <a:moveTo>
                  <a:pt x="170664" y="671829"/>
                </a:moveTo>
                <a:lnTo>
                  <a:pt x="113022" y="671829"/>
                </a:lnTo>
                <a:lnTo>
                  <a:pt x="135973" y="659129"/>
                </a:lnTo>
                <a:lnTo>
                  <a:pt x="159578" y="646429"/>
                </a:lnTo>
                <a:lnTo>
                  <a:pt x="183839" y="636269"/>
                </a:lnTo>
                <a:lnTo>
                  <a:pt x="208754" y="627379"/>
                </a:lnTo>
                <a:lnTo>
                  <a:pt x="197140" y="582929"/>
                </a:lnTo>
                <a:lnTo>
                  <a:pt x="188481" y="537209"/>
                </a:lnTo>
                <a:lnTo>
                  <a:pt x="182862" y="490219"/>
                </a:lnTo>
                <a:lnTo>
                  <a:pt x="180368" y="440689"/>
                </a:lnTo>
                <a:lnTo>
                  <a:pt x="207877" y="440689"/>
                </a:lnTo>
                <a:lnTo>
                  <a:pt x="210278" y="487679"/>
                </a:lnTo>
                <a:lnTo>
                  <a:pt x="215644" y="533399"/>
                </a:lnTo>
                <a:lnTo>
                  <a:pt x="223893" y="576579"/>
                </a:lnTo>
                <a:lnTo>
                  <a:pt x="234940" y="618489"/>
                </a:lnTo>
                <a:lnTo>
                  <a:pt x="649198" y="618489"/>
                </a:lnTo>
                <a:lnTo>
                  <a:pt x="648866" y="619759"/>
                </a:lnTo>
                <a:lnTo>
                  <a:pt x="414060" y="619759"/>
                </a:lnTo>
                <a:lnTo>
                  <a:pt x="369381" y="622299"/>
                </a:lnTo>
                <a:lnTo>
                  <a:pt x="325860" y="627379"/>
                </a:lnTo>
                <a:lnTo>
                  <a:pt x="283839" y="634999"/>
                </a:lnTo>
                <a:lnTo>
                  <a:pt x="243657" y="645159"/>
                </a:lnTo>
                <a:lnTo>
                  <a:pt x="246723" y="652779"/>
                </a:lnTo>
                <a:lnTo>
                  <a:pt x="217420" y="652779"/>
                </a:lnTo>
                <a:lnTo>
                  <a:pt x="194949" y="661669"/>
                </a:lnTo>
                <a:lnTo>
                  <a:pt x="173037" y="670559"/>
                </a:lnTo>
                <a:lnTo>
                  <a:pt x="170664" y="671829"/>
                </a:lnTo>
                <a:close/>
              </a:path>
              <a:path w="855979" h="854709">
                <a:moveTo>
                  <a:pt x="620689" y="618489"/>
                </a:moveTo>
                <a:lnTo>
                  <a:pt x="234940" y="618489"/>
                </a:lnTo>
                <a:lnTo>
                  <a:pt x="277255" y="608329"/>
                </a:lnTo>
                <a:lnTo>
                  <a:pt x="321457" y="599439"/>
                </a:lnTo>
                <a:lnTo>
                  <a:pt x="367180" y="594359"/>
                </a:lnTo>
                <a:lnTo>
                  <a:pt x="414060" y="593089"/>
                </a:lnTo>
                <a:lnTo>
                  <a:pt x="414060" y="440689"/>
                </a:lnTo>
                <a:lnTo>
                  <a:pt x="441569" y="440689"/>
                </a:lnTo>
                <a:lnTo>
                  <a:pt x="441569" y="593089"/>
                </a:lnTo>
                <a:lnTo>
                  <a:pt x="488450" y="594359"/>
                </a:lnTo>
                <a:lnTo>
                  <a:pt x="534173" y="599439"/>
                </a:lnTo>
                <a:lnTo>
                  <a:pt x="578374" y="608329"/>
                </a:lnTo>
                <a:lnTo>
                  <a:pt x="620689" y="618489"/>
                </a:lnTo>
                <a:close/>
              </a:path>
              <a:path w="855979" h="854709">
                <a:moveTo>
                  <a:pt x="649198" y="618489"/>
                </a:moveTo>
                <a:lnTo>
                  <a:pt x="620689" y="618489"/>
                </a:lnTo>
                <a:lnTo>
                  <a:pt x="631736" y="576579"/>
                </a:lnTo>
                <a:lnTo>
                  <a:pt x="639985" y="533399"/>
                </a:lnTo>
                <a:lnTo>
                  <a:pt x="645351" y="487679"/>
                </a:lnTo>
                <a:lnTo>
                  <a:pt x="647752" y="440689"/>
                </a:lnTo>
                <a:lnTo>
                  <a:pt x="675261" y="440689"/>
                </a:lnTo>
                <a:lnTo>
                  <a:pt x="672895" y="487679"/>
                </a:lnTo>
                <a:lnTo>
                  <a:pt x="672831" y="488949"/>
                </a:lnTo>
                <a:lnTo>
                  <a:pt x="672767" y="490219"/>
                </a:lnTo>
                <a:lnTo>
                  <a:pt x="667148" y="537209"/>
                </a:lnTo>
                <a:lnTo>
                  <a:pt x="658489" y="582929"/>
                </a:lnTo>
                <a:lnTo>
                  <a:pt x="649198" y="618489"/>
                </a:lnTo>
                <a:close/>
              </a:path>
              <a:path w="855979" h="854709">
                <a:moveTo>
                  <a:pt x="779879" y="671829"/>
                </a:moveTo>
                <a:lnTo>
                  <a:pt x="742607" y="671829"/>
                </a:lnTo>
                <a:lnTo>
                  <a:pt x="760958" y="646429"/>
                </a:lnTo>
                <a:lnTo>
                  <a:pt x="777135" y="619759"/>
                </a:lnTo>
                <a:lnTo>
                  <a:pt x="802972" y="563879"/>
                </a:lnTo>
                <a:lnTo>
                  <a:pt x="819586" y="502919"/>
                </a:lnTo>
                <a:lnTo>
                  <a:pt x="826442" y="440689"/>
                </a:lnTo>
                <a:lnTo>
                  <a:pt x="855630" y="440689"/>
                </a:lnTo>
                <a:lnTo>
                  <a:pt x="852732" y="480059"/>
                </a:lnTo>
                <a:lnTo>
                  <a:pt x="845639" y="521969"/>
                </a:lnTo>
                <a:lnTo>
                  <a:pt x="834512" y="562609"/>
                </a:lnTo>
                <a:lnTo>
                  <a:pt x="831113" y="571499"/>
                </a:lnTo>
                <a:lnTo>
                  <a:pt x="827470" y="581659"/>
                </a:lnTo>
                <a:lnTo>
                  <a:pt x="823583" y="591819"/>
                </a:lnTo>
                <a:lnTo>
                  <a:pt x="819457" y="600709"/>
                </a:lnTo>
                <a:lnTo>
                  <a:pt x="815097" y="610869"/>
                </a:lnTo>
                <a:lnTo>
                  <a:pt x="810503" y="619759"/>
                </a:lnTo>
                <a:lnTo>
                  <a:pt x="805676" y="629919"/>
                </a:lnTo>
                <a:lnTo>
                  <a:pt x="800620" y="638809"/>
                </a:lnTo>
                <a:lnTo>
                  <a:pt x="795342" y="647699"/>
                </a:lnTo>
                <a:lnTo>
                  <a:pt x="789842" y="656589"/>
                </a:lnTo>
                <a:lnTo>
                  <a:pt x="784119" y="665479"/>
                </a:lnTo>
                <a:lnTo>
                  <a:pt x="779879" y="671829"/>
                </a:lnTo>
                <a:close/>
              </a:path>
              <a:path w="855979" h="854709">
                <a:moveTo>
                  <a:pt x="441569" y="825499"/>
                </a:moveTo>
                <a:lnTo>
                  <a:pt x="414060" y="825499"/>
                </a:lnTo>
                <a:lnTo>
                  <a:pt x="414060" y="619759"/>
                </a:lnTo>
                <a:lnTo>
                  <a:pt x="441569" y="619759"/>
                </a:lnTo>
                <a:lnTo>
                  <a:pt x="441569" y="825499"/>
                </a:lnTo>
                <a:close/>
              </a:path>
              <a:path w="855979" h="854709">
                <a:moveTo>
                  <a:pt x="585569" y="825499"/>
                </a:moveTo>
                <a:lnTo>
                  <a:pt x="441569" y="825499"/>
                </a:lnTo>
                <a:lnTo>
                  <a:pt x="480025" y="814069"/>
                </a:lnTo>
                <a:lnTo>
                  <a:pt x="516605" y="792479"/>
                </a:lnTo>
                <a:lnTo>
                  <a:pt x="550574" y="758189"/>
                </a:lnTo>
                <a:lnTo>
                  <a:pt x="581196" y="712469"/>
                </a:lnTo>
                <a:lnTo>
                  <a:pt x="605329" y="661669"/>
                </a:lnTo>
                <a:lnTo>
                  <a:pt x="611972" y="645159"/>
                </a:lnTo>
                <a:lnTo>
                  <a:pt x="571790" y="634999"/>
                </a:lnTo>
                <a:lnTo>
                  <a:pt x="529769" y="627379"/>
                </a:lnTo>
                <a:lnTo>
                  <a:pt x="486249" y="622299"/>
                </a:lnTo>
                <a:lnTo>
                  <a:pt x="441569" y="619759"/>
                </a:lnTo>
                <a:lnTo>
                  <a:pt x="648866" y="619759"/>
                </a:lnTo>
                <a:lnTo>
                  <a:pt x="646875" y="627379"/>
                </a:lnTo>
                <a:lnTo>
                  <a:pt x="671791" y="636269"/>
                </a:lnTo>
                <a:lnTo>
                  <a:pt x="696051" y="646429"/>
                </a:lnTo>
                <a:lnTo>
                  <a:pt x="707854" y="652779"/>
                </a:lnTo>
                <a:lnTo>
                  <a:pt x="638209" y="652779"/>
                </a:lnTo>
                <a:lnTo>
                  <a:pt x="631084" y="671829"/>
                </a:lnTo>
                <a:lnTo>
                  <a:pt x="614543" y="708659"/>
                </a:lnTo>
                <a:lnTo>
                  <a:pt x="589435" y="751839"/>
                </a:lnTo>
                <a:lnTo>
                  <a:pt x="554977" y="793749"/>
                </a:lnTo>
                <a:lnTo>
                  <a:pt x="536391" y="811529"/>
                </a:lnTo>
                <a:lnTo>
                  <a:pt x="617576" y="811529"/>
                </a:lnTo>
                <a:lnTo>
                  <a:pt x="611283" y="814069"/>
                </a:lnTo>
                <a:lnTo>
                  <a:pt x="601734" y="819149"/>
                </a:lnTo>
                <a:lnTo>
                  <a:pt x="585569" y="825499"/>
                </a:lnTo>
                <a:close/>
              </a:path>
              <a:path w="855979" h="854709">
                <a:moveTo>
                  <a:pt x="371300" y="811529"/>
                </a:moveTo>
                <a:lnTo>
                  <a:pt x="319239" y="811529"/>
                </a:lnTo>
                <a:lnTo>
                  <a:pt x="300652" y="793749"/>
                </a:lnTo>
                <a:lnTo>
                  <a:pt x="266194" y="751839"/>
                </a:lnTo>
                <a:lnTo>
                  <a:pt x="241086" y="708659"/>
                </a:lnTo>
                <a:lnTo>
                  <a:pt x="224545" y="671829"/>
                </a:lnTo>
                <a:lnTo>
                  <a:pt x="217420" y="652779"/>
                </a:lnTo>
                <a:lnTo>
                  <a:pt x="246723" y="652779"/>
                </a:lnTo>
                <a:lnTo>
                  <a:pt x="250301" y="661669"/>
                </a:lnTo>
                <a:lnTo>
                  <a:pt x="257644" y="679449"/>
                </a:lnTo>
                <a:lnTo>
                  <a:pt x="265688" y="695959"/>
                </a:lnTo>
                <a:lnTo>
                  <a:pt x="274433" y="712469"/>
                </a:lnTo>
                <a:lnTo>
                  <a:pt x="305055" y="758189"/>
                </a:lnTo>
                <a:lnTo>
                  <a:pt x="339024" y="792479"/>
                </a:lnTo>
                <a:lnTo>
                  <a:pt x="371300" y="811529"/>
                </a:lnTo>
                <a:close/>
              </a:path>
              <a:path w="855979" h="854709">
                <a:moveTo>
                  <a:pt x="617576" y="811529"/>
                </a:moveTo>
                <a:lnTo>
                  <a:pt x="536391" y="811529"/>
                </a:lnTo>
                <a:lnTo>
                  <a:pt x="560680" y="803909"/>
                </a:lnTo>
                <a:lnTo>
                  <a:pt x="584329" y="793749"/>
                </a:lnTo>
                <a:lnTo>
                  <a:pt x="629702" y="770889"/>
                </a:lnTo>
                <a:lnTo>
                  <a:pt x="671790" y="742949"/>
                </a:lnTo>
                <a:lnTo>
                  <a:pt x="709871" y="709929"/>
                </a:lnTo>
                <a:lnTo>
                  <a:pt x="714990" y="703579"/>
                </a:lnTo>
                <a:lnTo>
                  <a:pt x="719947" y="698499"/>
                </a:lnTo>
                <a:lnTo>
                  <a:pt x="682593" y="670559"/>
                </a:lnTo>
                <a:lnTo>
                  <a:pt x="638209" y="652779"/>
                </a:lnTo>
                <a:lnTo>
                  <a:pt x="707854" y="652779"/>
                </a:lnTo>
                <a:lnTo>
                  <a:pt x="719657" y="659129"/>
                </a:lnTo>
                <a:lnTo>
                  <a:pt x="742607" y="671829"/>
                </a:lnTo>
                <a:lnTo>
                  <a:pt x="779879" y="671829"/>
                </a:lnTo>
                <a:lnTo>
                  <a:pt x="778183" y="674369"/>
                </a:lnTo>
                <a:lnTo>
                  <a:pt x="772038" y="683259"/>
                </a:lnTo>
                <a:lnTo>
                  <a:pt x="765685" y="690879"/>
                </a:lnTo>
                <a:lnTo>
                  <a:pt x="759125" y="699769"/>
                </a:lnTo>
                <a:lnTo>
                  <a:pt x="730933" y="730249"/>
                </a:lnTo>
                <a:lnTo>
                  <a:pt x="699818" y="758189"/>
                </a:lnTo>
                <a:lnTo>
                  <a:pt x="666082" y="783589"/>
                </a:lnTo>
                <a:lnTo>
                  <a:pt x="657273" y="788669"/>
                </a:lnTo>
                <a:lnTo>
                  <a:pt x="648332" y="795019"/>
                </a:lnTo>
                <a:lnTo>
                  <a:pt x="630051" y="805179"/>
                </a:lnTo>
                <a:lnTo>
                  <a:pt x="620722" y="810259"/>
                </a:lnTo>
                <a:lnTo>
                  <a:pt x="617576" y="81152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 descr="$PPTXTitle"/>
          <p:cNvSpPr txBox="1">
            <a:spLocks noGrp="1"/>
          </p:cNvSpPr>
          <p:nvPr>
            <p:ph type="title"/>
          </p:nvPr>
        </p:nvSpPr>
        <p:spPr>
          <a:xfrm>
            <a:off x="977990" y="1165270"/>
            <a:ext cx="7925434" cy="1783080"/>
          </a:xfrm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1500" spc="-790">
                <a:solidFill>
                  <a:srgbClr val="FFFFFF"/>
                </a:solidFill>
              </a:rPr>
              <a:t>THANK</a:t>
            </a:r>
            <a:r>
              <a:rPr dirty="0" sz="11500" spc="-1010">
                <a:solidFill>
                  <a:srgbClr val="FFFFFF"/>
                </a:solidFill>
              </a:rPr>
              <a:t> </a:t>
            </a:r>
            <a:r>
              <a:rPr dirty="0" sz="11500" spc="-760">
                <a:solidFill>
                  <a:srgbClr val="1A8EBE"/>
                </a:solidFill>
              </a:rPr>
              <a:t>YOU</a:t>
            </a:r>
            <a:endParaRPr sz="11500"/>
          </a:p>
        </p:txBody>
      </p:sp>
      <p:sp>
        <p:nvSpPr>
          <p:cNvPr id="12" name="object 12"/>
          <p:cNvSpPr txBox="1"/>
          <p:nvPr/>
        </p:nvSpPr>
        <p:spPr>
          <a:xfrm>
            <a:off x="3619235" y="5718313"/>
            <a:ext cx="3531235" cy="35229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9685">
              <a:lnSpc>
                <a:spcPct val="100000"/>
              </a:lnSpc>
              <a:spcBef>
                <a:spcPts val="100"/>
              </a:spcBef>
            </a:pPr>
            <a:r>
              <a:rPr dirty="0" sz="2200" spc="-630" b="1">
                <a:solidFill>
                  <a:srgbClr val="FFFFFF"/>
                </a:solidFill>
                <a:latin typeface="Tahoma"/>
                <a:cs typeface="Tahoma"/>
              </a:rPr>
              <a:t>+</a:t>
            </a:r>
            <a:r>
              <a:rPr dirty="0" sz="2200" spc="-20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200" spc="-330" b="1">
                <a:solidFill>
                  <a:srgbClr val="FFFFFF"/>
                </a:solidFill>
                <a:latin typeface="Tahoma"/>
                <a:cs typeface="Tahoma"/>
              </a:rPr>
              <a:t>G1-</a:t>
            </a:r>
            <a:r>
              <a:rPr dirty="0" sz="2200" spc="-195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200" spc="-325" b="1">
                <a:solidFill>
                  <a:srgbClr val="FFFFFF"/>
                </a:solidFill>
                <a:latin typeface="Tahoma"/>
                <a:cs typeface="Tahoma"/>
              </a:rPr>
              <a:t>GG748G1748</a:t>
            </a:r>
            <a:endParaRPr sz="2200">
              <a:latin typeface="Tahoma"/>
              <a:cs typeface="Tahoma"/>
            </a:endParaRPr>
          </a:p>
          <a:p>
            <a:pPr marL="12700" marR="5080">
              <a:lnSpc>
                <a:spcPts val="8059"/>
              </a:lnSpc>
              <a:spcBef>
                <a:spcPts val="1135"/>
              </a:spcBef>
            </a:pPr>
            <a:r>
              <a:rPr dirty="0" sz="2200" spc="-105" b="1">
                <a:solidFill>
                  <a:srgbClr val="FFFFFF"/>
                </a:solidFill>
                <a:latin typeface="Tahoma"/>
                <a:cs typeface="Tahoma"/>
                <a:hlinkClick r:id="rId4"/>
              </a:rPr>
              <a:t>Unitepcbpvtltd@gmail.com</a:t>
            </a:r>
            <a:r>
              <a:rPr dirty="0" sz="2200" spc="-105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200" spc="-155" b="1">
                <a:solidFill>
                  <a:srgbClr val="FFFFFF"/>
                </a:solidFill>
                <a:latin typeface="Tahoma"/>
                <a:cs typeface="Tahoma"/>
              </a:rPr>
              <a:t>Rajkot,</a:t>
            </a:r>
            <a:r>
              <a:rPr dirty="0" sz="2200" spc="-135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200" spc="-140" b="1">
                <a:solidFill>
                  <a:srgbClr val="FFFFFF"/>
                </a:solidFill>
                <a:latin typeface="Tahoma"/>
                <a:cs typeface="Tahoma"/>
              </a:rPr>
              <a:t>Gujarat,</a:t>
            </a:r>
            <a:r>
              <a:rPr dirty="0" sz="2200" spc="-13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200" spc="-20" b="1">
                <a:solidFill>
                  <a:srgbClr val="FFFFFF"/>
                </a:solidFill>
                <a:latin typeface="Tahoma"/>
                <a:cs typeface="Tahoma"/>
              </a:rPr>
              <a:t>India</a:t>
            </a:r>
            <a:endParaRPr sz="22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2345"/>
              </a:spcBef>
            </a:pPr>
            <a:endParaRPr sz="2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dirty="0" u="heavy" sz="2200" spc="-25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ahoma"/>
                <a:cs typeface="Tahoma"/>
                <a:hlinkClick r:id="rId5"/>
              </a:rPr>
              <a:t>Unitedpcb.com</a:t>
            </a:r>
            <a:endParaRPr sz="2200">
              <a:latin typeface="Tahoma"/>
              <a:cs typeface="Tahoma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6335679" y="8539413"/>
            <a:ext cx="1191260" cy="1038860"/>
            <a:chOff x="6335679" y="8539413"/>
            <a:chExt cx="1191260" cy="1038860"/>
          </a:xfrm>
        </p:grpSpPr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354746" y="8558478"/>
              <a:ext cx="1156470" cy="1001816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6354744" y="8558478"/>
              <a:ext cx="1152525" cy="1000125"/>
            </a:xfrm>
            <a:custGeom>
              <a:avLst/>
              <a:gdLst/>
              <a:ahLst/>
              <a:cxnLst/>
              <a:rect l="l" t="t" r="r" b="b"/>
              <a:pathLst>
                <a:path w="1152525" h="1000125">
                  <a:moveTo>
                    <a:pt x="1152522" y="952593"/>
                  </a:moveTo>
                  <a:lnTo>
                    <a:pt x="1151950" y="956337"/>
                  </a:lnTo>
                  <a:lnTo>
                    <a:pt x="1139871" y="979928"/>
                  </a:lnTo>
                  <a:lnTo>
                    <a:pt x="1121960" y="995831"/>
                  </a:lnTo>
                  <a:lnTo>
                    <a:pt x="1105811" y="1000121"/>
                  </a:lnTo>
                </a:path>
                <a:path w="1152525" h="1000125">
                  <a:moveTo>
                    <a:pt x="50625" y="1000124"/>
                  </a:moveTo>
                  <a:lnTo>
                    <a:pt x="34556" y="995825"/>
                  </a:lnTo>
                  <a:lnTo>
                    <a:pt x="16559" y="979888"/>
                  </a:lnTo>
                  <a:lnTo>
                    <a:pt x="4487" y="956319"/>
                  </a:lnTo>
                  <a:lnTo>
                    <a:pt x="0" y="927446"/>
                  </a:lnTo>
                  <a:lnTo>
                    <a:pt x="1" y="74203"/>
                  </a:lnTo>
                  <a:lnTo>
                    <a:pt x="4483" y="45330"/>
                  </a:lnTo>
                  <a:lnTo>
                    <a:pt x="16549" y="21740"/>
                  </a:lnTo>
                  <a:lnTo>
                    <a:pt x="34450" y="5833"/>
                  </a:lnTo>
                  <a:lnTo>
                    <a:pt x="56372" y="0"/>
                  </a:lnTo>
                  <a:lnTo>
                    <a:pt x="1100032" y="2"/>
                  </a:lnTo>
                  <a:lnTo>
                    <a:pt x="1121958" y="5832"/>
                  </a:lnTo>
                  <a:lnTo>
                    <a:pt x="1139871" y="21734"/>
                  </a:lnTo>
                  <a:lnTo>
                    <a:pt x="1151950" y="45324"/>
                  </a:lnTo>
                  <a:lnTo>
                    <a:pt x="1152523" y="49070"/>
                  </a:lnTo>
                </a:path>
              </a:pathLst>
            </a:custGeom>
            <a:ln w="38129">
              <a:solidFill>
                <a:srgbClr val="00D5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solidFill>
            <a:srgbClr val="041326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767992" cy="5146060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0" y="0"/>
            <a:ext cx="18288000" cy="10287635"/>
            <a:chOff x="0" y="0"/>
            <a:chExt cx="18288000" cy="10287635"/>
          </a:xfrm>
        </p:grpSpPr>
        <p:sp>
          <p:nvSpPr>
            <p:cNvPr id="5" name="object 5"/>
            <p:cNvSpPr/>
            <p:nvPr/>
          </p:nvSpPr>
          <p:spPr>
            <a:xfrm>
              <a:off x="9509820" y="72823"/>
              <a:ext cx="8778240" cy="10214610"/>
            </a:xfrm>
            <a:custGeom>
              <a:avLst/>
              <a:gdLst/>
              <a:ahLst/>
              <a:cxnLst/>
              <a:rect l="l" t="t" r="r" b="b"/>
              <a:pathLst>
                <a:path w="8778240" h="10214610">
                  <a:moveTo>
                    <a:pt x="0" y="10214183"/>
                  </a:moveTo>
                  <a:lnTo>
                    <a:pt x="8778179" y="10214183"/>
                  </a:lnTo>
                  <a:lnTo>
                    <a:pt x="8778179" y="0"/>
                  </a:lnTo>
                  <a:lnTo>
                    <a:pt x="0" y="0"/>
                  </a:lnTo>
                  <a:lnTo>
                    <a:pt x="0" y="10214183"/>
                  </a:lnTo>
                  <a:close/>
                </a:path>
              </a:pathLst>
            </a:custGeom>
            <a:solidFill>
              <a:srgbClr val="041326">
                <a:alpha val="91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9510395" cy="10287000"/>
            </a:xfrm>
            <a:custGeom>
              <a:avLst/>
              <a:gdLst/>
              <a:ahLst/>
              <a:cxnLst/>
              <a:rect l="l" t="t" r="r" b="b"/>
              <a:pathLst>
                <a:path w="9510395" h="10287000">
                  <a:moveTo>
                    <a:pt x="9509820" y="10286999"/>
                  </a:moveTo>
                  <a:lnTo>
                    <a:pt x="0" y="10286999"/>
                  </a:lnTo>
                  <a:lnTo>
                    <a:pt x="0" y="0"/>
                  </a:lnTo>
                  <a:lnTo>
                    <a:pt x="9509820" y="0"/>
                  </a:lnTo>
                  <a:lnTo>
                    <a:pt x="9509820" y="10286999"/>
                  </a:lnTo>
                  <a:close/>
                </a:path>
              </a:pathLst>
            </a:custGeom>
            <a:solidFill>
              <a:srgbClr val="041326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870000" y="543739"/>
            <a:ext cx="4396105" cy="62039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90"/>
              <a:t>Company</a:t>
            </a:r>
            <a:r>
              <a:rPr dirty="0" spc="-300"/>
              <a:t> </a:t>
            </a:r>
            <a:r>
              <a:rPr dirty="0" spc="-275"/>
              <a:t>Overview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870000" y="1481029"/>
            <a:ext cx="8049895" cy="31178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850" spc="-10">
                <a:solidFill>
                  <a:srgbClr val="B8C8D9"/>
                </a:solidFill>
                <a:latin typeface="Tahoma"/>
                <a:cs typeface="Tahoma"/>
              </a:rPr>
              <a:t>Building</a:t>
            </a:r>
            <a:r>
              <a:rPr dirty="0" sz="1850" spc="-10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50" spc="45">
                <a:solidFill>
                  <a:srgbClr val="B8C8D9"/>
                </a:solidFill>
                <a:latin typeface="Tahoma"/>
                <a:cs typeface="Tahoma"/>
              </a:rPr>
              <a:t>scalable</a:t>
            </a:r>
            <a:r>
              <a:rPr dirty="0" sz="1850" spc="-10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50" spc="85">
                <a:solidFill>
                  <a:srgbClr val="B8C8D9"/>
                </a:solidFill>
                <a:latin typeface="Tahoma"/>
                <a:cs typeface="Tahoma"/>
              </a:rPr>
              <a:t>PCB</a:t>
            </a:r>
            <a:r>
              <a:rPr dirty="0" sz="1850" spc="-10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50">
                <a:solidFill>
                  <a:srgbClr val="B8C8D9"/>
                </a:solidFill>
                <a:latin typeface="Tahoma"/>
                <a:cs typeface="Tahoma"/>
              </a:rPr>
              <a:t>solutions</a:t>
            </a:r>
            <a:r>
              <a:rPr dirty="0" sz="1850" spc="-10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50" spc="-20">
                <a:solidFill>
                  <a:srgbClr val="B8C8D9"/>
                </a:solidFill>
                <a:latin typeface="Tahoma"/>
                <a:cs typeface="Tahoma"/>
              </a:rPr>
              <a:t>for</a:t>
            </a:r>
            <a:r>
              <a:rPr dirty="0" sz="1850" spc="-10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50">
                <a:solidFill>
                  <a:srgbClr val="B8C8D9"/>
                </a:solidFill>
                <a:latin typeface="Tahoma"/>
                <a:cs typeface="Tahoma"/>
              </a:rPr>
              <a:t>India’s</a:t>
            </a:r>
            <a:r>
              <a:rPr dirty="0" sz="1850" spc="-10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50" spc="-10">
                <a:solidFill>
                  <a:srgbClr val="B8C8D9"/>
                </a:solidFill>
                <a:latin typeface="Tahoma"/>
                <a:cs typeface="Tahoma"/>
              </a:rPr>
              <a:t>fast-</a:t>
            </a:r>
            <a:r>
              <a:rPr dirty="0" sz="1850" spc="-50">
                <a:solidFill>
                  <a:srgbClr val="B8C8D9"/>
                </a:solidFill>
                <a:latin typeface="Tahoma"/>
                <a:cs typeface="Tahoma"/>
              </a:rPr>
              <a:t>growing</a:t>
            </a:r>
            <a:r>
              <a:rPr dirty="0" sz="1850" spc="-10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50">
                <a:solidFill>
                  <a:srgbClr val="B8C8D9"/>
                </a:solidFill>
                <a:latin typeface="Tahoma"/>
                <a:cs typeface="Tahoma"/>
              </a:rPr>
              <a:t>electronics</a:t>
            </a:r>
            <a:r>
              <a:rPr dirty="0" sz="1850" spc="-10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50" spc="-10">
                <a:solidFill>
                  <a:srgbClr val="B8C8D9"/>
                </a:solidFill>
                <a:latin typeface="Tahoma"/>
                <a:cs typeface="Tahoma"/>
              </a:rPr>
              <a:t>ecosystem</a:t>
            </a:r>
            <a:endParaRPr sz="1850">
              <a:latin typeface="Tahoma"/>
              <a:cs typeface="Tahoma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863382" y="2332096"/>
            <a:ext cx="8494395" cy="2915920"/>
            <a:chOff x="863382" y="2332096"/>
            <a:chExt cx="8494395" cy="2915920"/>
          </a:xfrm>
        </p:grpSpPr>
        <p:sp>
          <p:nvSpPr>
            <p:cNvPr id="10" name="object 10"/>
            <p:cNvSpPr/>
            <p:nvPr/>
          </p:nvSpPr>
          <p:spPr>
            <a:xfrm>
              <a:off x="882700" y="2351465"/>
              <a:ext cx="8455025" cy="2878455"/>
            </a:xfrm>
            <a:custGeom>
              <a:avLst/>
              <a:gdLst/>
              <a:ahLst/>
              <a:cxnLst/>
              <a:rect l="l" t="t" r="r" b="b"/>
              <a:pathLst>
                <a:path w="8455025" h="2878454">
                  <a:moveTo>
                    <a:pt x="8341003" y="2878409"/>
                  </a:moveTo>
                  <a:lnTo>
                    <a:pt x="114690" y="2878409"/>
                  </a:lnTo>
                  <a:lnTo>
                    <a:pt x="70066" y="2874524"/>
                  </a:lnTo>
                  <a:lnTo>
                    <a:pt x="33608" y="2863921"/>
                  </a:lnTo>
                  <a:lnTo>
                    <a:pt x="9019" y="2848174"/>
                  </a:lnTo>
                  <a:lnTo>
                    <a:pt x="0" y="2828884"/>
                  </a:lnTo>
                  <a:lnTo>
                    <a:pt x="0" y="49505"/>
                  </a:lnTo>
                  <a:lnTo>
                    <a:pt x="33608" y="14506"/>
                  </a:lnTo>
                  <a:lnTo>
                    <a:pt x="114690" y="0"/>
                  </a:lnTo>
                  <a:lnTo>
                    <a:pt x="8341003" y="0"/>
                  </a:lnTo>
                  <a:lnTo>
                    <a:pt x="8385614" y="3892"/>
                  </a:lnTo>
                  <a:lnTo>
                    <a:pt x="8422065" y="14506"/>
                  </a:lnTo>
                  <a:lnTo>
                    <a:pt x="8446651" y="30243"/>
                  </a:lnTo>
                  <a:lnTo>
                    <a:pt x="8454733" y="47507"/>
                  </a:lnTo>
                  <a:lnTo>
                    <a:pt x="8454733" y="2830873"/>
                  </a:lnTo>
                  <a:lnTo>
                    <a:pt x="8446597" y="2848174"/>
                  </a:lnTo>
                  <a:lnTo>
                    <a:pt x="8421908" y="2863921"/>
                  </a:lnTo>
                  <a:lnTo>
                    <a:pt x="8385497" y="2874524"/>
                  </a:lnTo>
                  <a:lnTo>
                    <a:pt x="8385222" y="2874524"/>
                  </a:lnTo>
                  <a:lnTo>
                    <a:pt x="8341003" y="2878409"/>
                  </a:lnTo>
                  <a:close/>
                </a:path>
              </a:pathLst>
            </a:custGeom>
            <a:solidFill>
              <a:srgbClr val="071C34">
                <a:alpha val="94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882749" y="2351464"/>
              <a:ext cx="8455660" cy="2877185"/>
            </a:xfrm>
            <a:custGeom>
              <a:avLst/>
              <a:gdLst/>
              <a:ahLst/>
              <a:cxnLst/>
              <a:rect l="l" t="t" r="r" b="b"/>
              <a:pathLst>
                <a:path w="8455660" h="2877185">
                  <a:moveTo>
                    <a:pt x="94200" y="2876543"/>
                  </a:moveTo>
                  <a:lnTo>
                    <a:pt x="70063" y="2874459"/>
                  </a:lnTo>
                  <a:lnTo>
                    <a:pt x="33607" y="2863849"/>
                  </a:lnTo>
                  <a:lnTo>
                    <a:pt x="9018" y="2848099"/>
                  </a:lnTo>
                  <a:lnTo>
                    <a:pt x="0" y="2828810"/>
                  </a:lnTo>
                  <a:lnTo>
                    <a:pt x="0" y="49505"/>
                  </a:lnTo>
                  <a:lnTo>
                    <a:pt x="9019" y="30243"/>
                  </a:lnTo>
                  <a:lnTo>
                    <a:pt x="33607" y="14506"/>
                  </a:lnTo>
                  <a:lnTo>
                    <a:pt x="70064" y="3893"/>
                  </a:lnTo>
                  <a:lnTo>
                    <a:pt x="114688" y="0"/>
                  </a:lnTo>
                  <a:lnTo>
                    <a:pt x="8340774" y="0"/>
                  </a:lnTo>
                  <a:lnTo>
                    <a:pt x="8385397" y="3891"/>
                  </a:lnTo>
                  <a:lnTo>
                    <a:pt x="8446449" y="30241"/>
                  </a:lnTo>
                  <a:lnTo>
                    <a:pt x="8455473" y="2828814"/>
                  </a:lnTo>
                  <a:lnTo>
                    <a:pt x="8446451" y="2848079"/>
                  </a:lnTo>
                  <a:lnTo>
                    <a:pt x="8421858" y="2863816"/>
                  </a:lnTo>
                  <a:lnTo>
                    <a:pt x="8385397" y="2874460"/>
                  </a:lnTo>
                  <a:lnTo>
                    <a:pt x="8385060" y="2874489"/>
                  </a:lnTo>
                  <a:lnTo>
                    <a:pt x="8361105" y="2876557"/>
                  </a:lnTo>
                </a:path>
              </a:pathLst>
            </a:custGeom>
            <a:ln w="38129">
              <a:solidFill>
                <a:srgbClr val="1B4B72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2" name="object 12"/>
          <p:cNvSpPr txBox="1"/>
          <p:nvPr/>
        </p:nvSpPr>
        <p:spPr>
          <a:xfrm>
            <a:off x="1281264" y="2713350"/>
            <a:ext cx="7338059" cy="2075814"/>
          </a:xfrm>
          <a:prstGeom prst="rect">
            <a:avLst/>
          </a:prstGeom>
        </p:spPr>
        <p:txBody>
          <a:bodyPr wrap="square" lIns="0" tIns="24130" rIns="0" bIns="0" rtlCol="0" vert="horz">
            <a:spAutoFit/>
          </a:bodyPr>
          <a:lstStyle/>
          <a:p>
            <a:pPr marL="12700" marR="5080">
              <a:lnSpc>
                <a:spcPts val="3229"/>
              </a:lnSpc>
              <a:spcBef>
                <a:spcPts val="190"/>
              </a:spcBef>
            </a:pPr>
            <a:r>
              <a:rPr dirty="0" sz="2700" spc="-204" b="1">
                <a:solidFill>
                  <a:srgbClr val="F6FAFF"/>
                </a:solidFill>
                <a:latin typeface="Tahoma"/>
                <a:cs typeface="Tahoma"/>
              </a:rPr>
              <a:t>The </a:t>
            </a:r>
            <a:r>
              <a:rPr dirty="0" sz="2700" spc="-135" b="1">
                <a:solidFill>
                  <a:srgbClr val="F6FAFF"/>
                </a:solidFill>
                <a:latin typeface="Tahoma"/>
                <a:cs typeface="Tahoma"/>
              </a:rPr>
              <a:t>company</a:t>
            </a:r>
            <a:r>
              <a:rPr dirty="0" sz="2700" spc="-200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2700" spc="-135" b="1">
                <a:solidFill>
                  <a:srgbClr val="F6FAFF"/>
                </a:solidFill>
                <a:latin typeface="Tahoma"/>
                <a:cs typeface="Tahoma"/>
              </a:rPr>
              <a:t>provides</a:t>
            </a:r>
            <a:r>
              <a:rPr dirty="0" sz="2700" spc="-204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2700" spc="-85" b="1">
                <a:solidFill>
                  <a:srgbClr val="F6FAFF"/>
                </a:solidFill>
                <a:latin typeface="Tahoma"/>
                <a:cs typeface="Tahoma"/>
              </a:rPr>
              <a:t>PCB</a:t>
            </a:r>
            <a:r>
              <a:rPr dirty="0" sz="2700" spc="-200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2700" spc="-150" b="1">
                <a:solidFill>
                  <a:srgbClr val="F6FAFF"/>
                </a:solidFill>
                <a:latin typeface="Tahoma"/>
                <a:cs typeface="Tahoma"/>
              </a:rPr>
              <a:t>design</a:t>
            </a:r>
            <a:r>
              <a:rPr dirty="0" sz="2700" spc="-204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2700" spc="-10" b="1">
                <a:solidFill>
                  <a:srgbClr val="F6FAFF"/>
                </a:solidFill>
                <a:latin typeface="Tahoma"/>
                <a:cs typeface="Tahoma"/>
              </a:rPr>
              <a:t>support, </a:t>
            </a:r>
            <a:r>
              <a:rPr dirty="0" sz="2700" spc="-145" b="1">
                <a:solidFill>
                  <a:srgbClr val="F6FAFF"/>
                </a:solidFill>
                <a:latin typeface="Tahoma"/>
                <a:cs typeface="Tahoma"/>
              </a:rPr>
              <a:t>Gerber</a:t>
            </a:r>
            <a:r>
              <a:rPr dirty="0" sz="2700" spc="-220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2700" spc="-130" b="1">
                <a:solidFill>
                  <a:srgbClr val="F6FAFF"/>
                </a:solidFill>
                <a:latin typeface="Tahoma"/>
                <a:cs typeface="Tahoma"/>
              </a:rPr>
              <a:t>development,</a:t>
            </a:r>
            <a:r>
              <a:rPr dirty="0" sz="2700" spc="-215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2700" spc="-145" b="1">
                <a:solidFill>
                  <a:srgbClr val="F6FAFF"/>
                </a:solidFill>
                <a:latin typeface="Tahoma"/>
                <a:cs typeface="Tahoma"/>
              </a:rPr>
              <a:t>reverse</a:t>
            </a:r>
            <a:r>
              <a:rPr dirty="0" sz="2700" spc="-220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2700" spc="-65" b="1">
                <a:solidFill>
                  <a:srgbClr val="F6FAFF"/>
                </a:solidFill>
                <a:latin typeface="Tahoma"/>
                <a:cs typeface="Tahoma"/>
              </a:rPr>
              <a:t>engineering, </a:t>
            </a:r>
            <a:r>
              <a:rPr dirty="0" sz="2700" spc="-160" b="1">
                <a:solidFill>
                  <a:srgbClr val="F6FAFF"/>
                </a:solidFill>
                <a:latin typeface="Tahoma"/>
                <a:cs typeface="Tahoma"/>
              </a:rPr>
              <a:t>prototype</a:t>
            </a:r>
            <a:r>
              <a:rPr dirty="0" sz="2700" spc="-200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2700" spc="-135" b="1">
                <a:solidFill>
                  <a:srgbClr val="F6FAFF"/>
                </a:solidFill>
                <a:latin typeface="Tahoma"/>
                <a:cs typeface="Tahoma"/>
              </a:rPr>
              <a:t>support</a:t>
            </a:r>
            <a:r>
              <a:rPr dirty="0" sz="2700" spc="-200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2700" spc="-150" b="1">
                <a:solidFill>
                  <a:srgbClr val="F6FAFF"/>
                </a:solidFill>
                <a:latin typeface="Tahoma"/>
                <a:cs typeface="Tahoma"/>
              </a:rPr>
              <a:t>and</a:t>
            </a:r>
            <a:r>
              <a:rPr dirty="0" sz="2700" spc="-200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2700" spc="-85" b="1">
                <a:solidFill>
                  <a:srgbClr val="F6FAFF"/>
                </a:solidFill>
                <a:latin typeface="Tahoma"/>
                <a:cs typeface="Tahoma"/>
              </a:rPr>
              <a:t>PCB</a:t>
            </a:r>
            <a:r>
              <a:rPr dirty="0" sz="2700" spc="-200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2700" spc="-135" b="1">
                <a:solidFill>
                  <a:srgbClr val="F6FAFF"/>
                </a:solidFill>
                <a:latin typeface="Tahoma"/>
                <a:cs typeface="Tahoma"/>
              </a:rPr>
              <a:t>sourcing</a:t>
            </a:r>
            <a:r>
              <a:rPr dirty="0" sz="2700" spc="-200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2700" spc="-10" b="1">
                <a:solidFill>
                  <a:srgbClr val="F6FAFF"/>
                </a:solidFill>
                <a:latin typeface="Tahoma"/>
                <a:cs typeface="Tahoma"/>
              </a:rPr>
              <a:t>while </a:t>
            </a:r>
            <a:r>
              <a:rPr dirty="0" sz="2700" spc="-145" b="1">
                <a:solidFill>
                  <a:srgbClr val="F6FAFF"/>
                </a:solidFill>
                <a:latin typeface="Tahoma"/>
                <a:cs typeface="Tahoma"/>
              </a:rPr>
              <a:t>building</a:t>
            </a:r>
            <a:r>
              <a:rPr dirty="0" sz="2700" spc="-195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2700" spc="-70" b="1">
                <a:solidFill>
                  <a:srgbClr val="F6FAFF"/>
                </a:solidFill>
                <a:latin typeface="Tahoma"/>
                <a:cs typeface="Tahoma"/>
              </a:rPr>
              <a:t>scalable</a:t>
            </a:r>
            <a:r>
              <a:rPr dirty="0" sz="2700" spc="-195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2700" spc="-105" b="1">
                <a:solidFill>
                  <a:srgbClr val="F6FAFF"/>
                </a:solidFill>
                <a:latin typeface="Tahoma"/>
                <a:cs typeface="Tahoma"/>
              </a:rPr>
              <a:t>domestic</a:t>
            </a:r>
            <a:r>
              <a:rPr dirty="0" sz="2700" spc="-195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2700" spc="-85" b="1">
                <a:solidFill>
                  <a:srgbClr val="F6FAFF"/>
                </a:solidFill>
                <a:latin typeface="Tahoma"/>
                <a:cs typeface="Tahoma"/>
              </a:rPr>
              <a:t>PCB</a:t>
            </a:r>
            <a:r>
              <a:rPr dirty="0" sz="2700" spc="-195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2700" spc="-135" b="1">
                <a:solidFill>
                  <a:srgbClr val="F6FAFF"/>
                </a:solidFill>
                <a:latin typeface="Tahoma"/>
                <a:cs typeface="Tahoma"/>
              </a:rPr>
              <a:t>manufacturing </a:t>
            </a:r>
            <a:r>
              <a:rPr dirty="0" sz="2700" spc="-10" b="1">
                <a:solidFill>
                  <a:srgbClr val="F6FAFF"/>
                </a:solidFill>
                <a:latin typeface="Tahoma"/>
                <a:cs typeface="Tahoma"/>
              </a:rPr>
              <a:t>capabilities.</a:t>
            </a:r>
            <a:endParaRPr sz="2700">
              <a:latin typeface="Tahoma"/>
              <a:cs typeface="Tahoma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9707043" y="2939346"/>
            <a:ext cx="2086610" cy="1540510"/>
            <a:chOff x="9707043" y="2939346"/>
            <a:chExt cx="2086610" cy="1540510"/>
          </a:xfrm>
        </p:grpSpPr>
        <p:sp>
          <p:nvSpPr>
            <p:cNvPr id="14" name="object 14"/>
            <p:cNvSpPr/>
            <p:nvPr/>
          </p:nvSpPr>
          <p:spPr>
            <a:xfrm>
              <a:off x="9726424" y="2958713"/>
              <a:ext cx="2051050" cy="1501775"/>
            </a:xfrm>
            <a:custGeom>
              <a:avLst/>
              <a:gdLst/>
              <a:ahLst/>
              <a:cxnLst/>
              <a:rect l="l" t="t" r="r" b="b"/>
              <a:pathLst>
                <a:path w="2051050" h="1501775">
                  <a:moveTo>
                    <a:pt x="1939398" y="1501547"/>
                  </a:moveTo>
                  <a:lnTo>
                    <a:pt x="111238" y="1501547"/>
                  </a:lnTo>
                  <a:lnTo>
                    <a:pt x="68001" y="1492865"/>
                  </a:lnTo>
                  <a:lnTo>
                    <a:pt x="32631" y="1469024"/>
                  </a:lnTo>
                  <a:lnTo>
                    <a:pt x="8741" y="1433661"/>
                  </a:lnTo>
                  <a:lnTo>
                    <a:pt x="0" y="1390355"/>
                  </a:lnTo>
                  <a:lnTo>
                    <a:pt x="0" y="111261"/>
                  </a:lnTo>
                  <a:lnTo>
                    <a:pt x="8732" y="67954"/>
                  </a:lnTo>
                  <a:lnTo>
                    <a:pt x="32580" y="32588"/>
                  </a:lnTo>
                  <a:lnTo>
                    <a:pt x="67944" y="8744"/>
                  </a:lnTo>
                  <a:lnTo>
                    <a:pt x="111238" y="0"/>
                  </a:lnTo>
                  <a:lnTo>
                    <a:pt x="1939398" y="0"/>
                  </a:lnTo>
                  <a:lnTo>
                    <a:pt x="1982691" y="8744"/>
                  </a:lnTo>
                  <a:lnTo>
                    <a:pt x="2018055" y="32588"/>
                  </a:lnTo>
                  <a:lnTo>
                    <a:pt x="2041903" y="67954"/>
                  </a:lnTo>
                  <a:lnTo>
                    <a:pt x="2050650" y="111261"/>
                  </a:lnTo>
                  <a:lnTo>
                    <a:pt x="2050650" y="1390355"/>
                  </a:lnTo>
                  <a:lnTo>
                    <a:pt x="2041903" y="1433661"/>
                  </a:lnTo>
                  <a:lnTo>
                    <a:pt x="2018055" y="1469024"/>
                  </a:lnTo>
                  <a:lnTo>
                    <a:pt x="1982691" y="1492865"/>
                  </a:lnTo>
                  <a:lnTo>
                    <a:pt x="1939398" y="1501547"/>
                  </a:lnTo>
                  <a:close/>
                </a:path>
              </a:pathLst>
            </a:custGeom>
            <a:solidFill>
              <a:srgbClr val="051D37">
                <a:alpha val="94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9726411" y="2958714"/>
              <a:ext cx="2047875" cy="1501775"/>
            </a:xfrm>
            <a:custGeom>
              <a:avLst/>
              <a:gdLst/>
              <a:ahLst/>
              <a:cxnLst/>
              <a:rect l="l" t="t" r="r" b="b"/>
              <a:pathLst>
                <a:path w="2047875" h="1501775">
                  <a:moveTo>
                    <a:pt x="2047811" y="1404150"/>
                  </a:moveTo>
                  <a:lnTo>
                    <a:pt x="2041900" y="1433685"/>
                  </a:lnTo>
                  <a:lnTo>
                    <a:pt x="2018023" y="1469053"/>
                  </a:lnTo>
                  <a:lnTo>
                    <a:pt x="1982633" y="1492878"/>
                  </a:lnTo>
                  <a:lnTo>
                    <a:pt x="1939328" y="1501606"/>
                  </a:lnTo>
                  <a:lnTo>
                    <a:pt x="111243" y="1501604"/>
                  </a:lnTo>
                  <a:lnTo>
                    <a:pt x="68022" y="1492829"/>
                  </a:lnTo>
                  <a:lnTo>
                    <a:pt x="32597" y="1468952"/>
                  </a:lnTo>
                  <a:lnTo>
                    <a:pt x="8747" y="1433621"/>
                  </a:lnTo>
                  <a:lnTo>
                    <a:pt x="0" y="1390335"/>
                  </a:lnTo>
                  <a:lnTo>
                    <a:pt x="0" y="111260"/>
                  </a:lnTo>
                  <a:lnTo>
                    <a:pt x="8742" y="67959"/>
                  </a:lnTo>
                  <a:lnTo>
                    <a:pt x="32584" y="32594"/>
                  </a:lnTo>
                  <a:lnTo>
                    <a:pt x="67946" y="8745"/>
                  </a:lnTo>
                  <a:lnTo>
                    <a:pt x="111248" y="0"/>
                  </a:lnTo>
                  <a:lnTo>
                    <a:pt x="1939328" y="0"/>
                  </a:lnTo>
                  <a:lnTo>
                    <a:pt x="1982655" y="8709"/>
                  </a:lnTo>
                  <a:lnTo>
                    <a:pt x="2018047" y="32555"/>
                  </a:lnTo>
                  <a:lnTo>
                    <a:pt x="2041915" y="67942"/>
                  </a:lnTo>
                  <a:lnTo>
                    <a:pt x="2047786" y="97469"/>
                  </a:lnTo>
                </a:path>
              </a:pathLst>
            </a:custGeom>
            <a:ln w="38129">
              <a:solidFill>
                <a:srgbClr val="00D5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6" name="object 16"/>
          <p:cNvSpPr txBox="1"/>
          <p:nvPr/>
        </p:nvSpPr>
        <p:spPr>
          <a:xfrm>
            <a:off x="9981876" y="3175999"/>
            <a:ext cx="1539875" cy="10071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3600" spc="-390" b="1">
                <a:solidFill>
                  <a:srgbClr val="00D5FF"/>
                </a:solidFill>
                <a:latin typeface="Tahoma"/>
                <a:cs typeface="Tahoma"/>
              </a:rPr>
              <a:t>2025</a:t>
            </a:r>
            <a:endParaRPr sz="3600">
              <a:latin typeface="Tahoma"/>
              <a:cs typeface="Tahoma"/>
            </a:endParaRPr>
          </a:p>
          <a:p>
            <a:pPr algn="ctr" marL="12700" marR="5080">
              <a:lnSpc>
                <a:spcPts val="1650"/>
              </a:lnSpc>
              <a:spcBef>
                <a:spcPts val="150"/>
              </a:spcBef>
            </a:pPr>
            <a:r>
              <a:rPr dirty="0" sz="1400">
                <a:solidFill>
                  <a:srgbClr val="F6FAFF"/>
                </a:solidFill>
                <a:latin typeface="Tahoma"/>
                <a:cs typeface="Tahoma"/>
              </a:rPr>
              <a:t>Established</a:t>
            </a:r>
            <a:r>
              <a:rPr dirty="0" sz="1400" spc="-45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1400" spc="-60">
                <a:solidFill>
                  <a:srgbClr val="F6FAFF"/>
                </a:solidFill>
                <a:latin typeface="Tahoma"/>
                <a:cs typeface="Tahoma"/>
              </a:rPr>
              <a:t>/</a:t>
            </a:r>
            <a:r>
              <a:rPr dirty="0" sz="1400" spc="-45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1400" spc="-20">
                <a:solidFill>
                  <a:srgbClr val="F6FAFF"/>
                </a:solidFill>
                <a:latin typeface="Tahoma"/>
                <a:cs typeface="Tahoma"/>
              </a:rPr>
              <a:t>brand </a:t>
            </a:r>
            <a:r>
              <a:rPr dirty="0" sz="1400" spc="-10">
                <a:solidFill>
                  <a:srgbClr val="F6FAFF"/>
                </a:solidFill>
                <a:latin typeface="Tahoma"/>
                <a:cs typeface="Tahoma"/>
              </a:rPr>
              <a:t>foundation</a:t>
            </a:r>
            <a:endParaRPr sz="1400">
              <a:latin typeface="Tahoma"/>
              <a:cs typeface="Tahoma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12054339" y="2939346"/>
            <a:ext cx="2086610" cy="1540510"/>
            <a:chOff x="12054339" y="2939346"/>
            <a:chExt cx="2086610" cy="1540510"/>
          </a:xfrm>
        </p:grpSpPr>
        <p:sp>
          <p:nvSpPr>
            <p:cNvPr id="18" name="object 18"/>
            <p:cNvSpPr/>
            <p:nvPr/>
          </p:nvSpPr>
          <p:spPr>
            <a:xfrm>
              <a:off x="12073700" y="2958713"/>
              <a:ext cx="2051050" cy="1501775"/>
            </a:xfrm>
            <a:custGeom>
              <a:avLst/>
              <a:gdLst/>
              <a:ahLst/>
              <a:cxnLst/>
              <a:rect l="l" t="t" r="r" b="b"/>
              <a:pathLst>
                <a:path w="2051050" h="1501775">
                  <a:moveTo>
                    <a:pt x="1939388" y="1501547"/>
                  </a:moveTo>
                  <a:lnTo>
                    <a:pt x="111258" y="1501547"/>
                  </a:lnTo>
                  <a:lnTo>
                    <a:pt x="68009" y="1492865"/>
                  </a:lnTo>
                  <a:lnTo>
                    <a:pt x="32640" y="1469024"/>
                  </a:lnTo>
                  <a:lnTo>
                    <a:pt x="8757" y="1433661"/>
                  </a:lnTo>
                  <a:lnTo>
                    <a:pt x="0" y="1390355"/>
                  </a:lnTo>
                  <a:lnTo>
                    <a:pt x="0" y="111261"/>
                  </a:lnTo>
                  <a:lnTo>
                    <a:pt x="8748" y="67954"/>
                  </a:lnTo>
                  <a:lnTo>
                    <a:pt x="32589" y="32588"/>
                  </a:lnTo>
                  <a:lnTo>
                    <a:pt x="67952" y="8744"/>
                  </a:lnTo>
                  <a:lnTo>
                    <a:pt x="111258" y="0"/>
                  </a:lnTo>
                  <a:lnTo>
                    <a:pt x="1939388" y="0"/>
                  </a:lnTo>
                  <a:lnTo>
                    <a:pt x="1982694" y="8744"/>
                  </a:lnTo>
                  <a:lnTo>
                    <a:pt x="2018056" y="32588"/>
                  </a:lnTo>
                  <a:lnTo>
                    <a:pt x="2041898" y="67954"/>
                  </a:lnTo>
                  <a:lnTo>
                    <a:pt x="2050640" y="111261"/>
                  </a:lnTo>
                  <a:lnTo>
                    <a:pt x="2050640" y="1390355"/>
                  </a:lnTo>
                  <a:lnTo>
                    <a:pt x="2041898" y="1433661"/>
                  </a:lnTo>
                  <a:lnTo>
                    <a:pt x="2018056" y="1469024"/>
                  </a:lnTo>
                  <a:lnTo>
                    <a:pt x="1982694" y="1492865"/>
                  </a:lnTo>
                  <a:lnTo>
                    <a:pt x="1939388" y="1501547"/>
                  </a:lnTo>
                  <a:close/>
                </a:path>
              </a:pathLst>
            </a:custGeom>
            <a:solidFill>
              <a:srgbClr val="051D37">
                <a:alpha val="94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12073706" y="2958714"/>
              <a:ext cx="2047875" cy="1501775"/>
            </a:xfrm>
            <a:custGeom>
              <a:avLst/>
              <a:gdLst/>
              <a:ahLst/>
              <a:cxnLst/>
              <a:rect l="l" t="t" r="r" b="b"/>
              <a:pathLst>
                <a:path w="2047875" h="1501775">
                  <a:moveTo>
                    <a:pt x="2047831" y="1404010"/>
                  </a:moveTo>
                  <a:lnTo>
                    <a:pt x="2041882" y="1433673"/>
                  </a:lnTo>
                  <a:lnTo>
                    <a:pt x="2018018" y="1469045"/>
                  </a:lnTo>
                  <a:lnTo>
                    <a:pt x="1982632" y="1492875"/>
                  </a:lnTo>
                  <a:lnTo>
                    <a:pt x="1939328" y="1501606"/>
                  </a:lnTo>
                  <a:lnTo>
                    <a:pt x="111243" y="1501604"/>
                  </a:lnTo>
                  <a:lnTo>
                    <a:pt x="68009" y="1492833"/>
                  </a:lnTo>
                  <a:lnTo>
                    <a:pt x="32589" y="1468957"/>
                  </a:lnTo>
                  <a:lnTo>
                    <a:pt x="8743" y="1433622"/>
                  </a:lnTo>
                  <a:lnTo>
                    <a:pt x="0" y="1390335"/>
                  </a:lnTo>
                  <a:lnTo>
                    <a:pt x="0" y="111260"/>
                  </a:lnTo>
                  <a:lnTo>
                    <a:pt x="8739" y="67957"/>
                  </a:lnTo>
                  <a:lnTo>
                    <a:pt x="32580" y="32589"/>
                  </a:lnTo>
                  <a:lnTo>
                    <a:pt x="67946" y="8743"/>
                  </a:lnTo>
                  <a:lnTo>
                    <a:pt x="111248" y="0"/>
                  </a:lnTo>
                  <a:lnTo>
                    <a:pt x="1939328" y="0"/>
                  </a:lnTo>
                  <a:lnTo>
                    <a:pt x="1982649" y="8717"/>
                  </a:lnTo>
                  <a:lnTo>
                    <a:pt x="2018034" y="32564"/>
                  </a:lnTo>
                  <a:lnTo>
                    <a:pt x="2041890" y="67947"/>
                  </a:lnTo>
                  <a:lnTo>
                    <a:pt x="2047814" y="97608"/>
                  </a:lnTo>
                </a:path>
              </a:pathLst>
            </a:custGeom>
            <a:ln w="38129">
              <a:solidFill>
                <a:srgbClr val="17D89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0" name="object 20"/>
          <p:cNvSpPr txBox="1"/>
          <p:nvPr/>
        </p:nvSpPr>
        <p:spPr>
          <a:xfrm>
            <a:off x="12332445" y="3071224"/>
            <a:ext cx="1533525" cy="980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3600" spc="-450" b="1">
                <a:solidFill>
                  <a:srgbClr val="17D89A"/>
                </a:solidFill>
                <a:latin typeface="Tahoma"/>
                <a:cs typeface="Tahoma"/>
              </a:rPr>
              <a:t>DPIIT</a:t>
            </a:r>
            <a:endParaRPr sz="360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  <a:spcBef>
                <a:spcPts val="1510"/>
              </a:spcBef>
            </a:pPr>
            <a:r>
              <a:rPr dirty="0" sz="1400">
                <a:solidFill>
                  <a:srgbClr val="F6FAFF"/>
                </a:solidFill>
                <a:latin typeface="Tahoma"/>
                <a:cs typeface="Tahoma"/>
              </a:rPr>
              <a:t>Recognized</a:t>
            </a:r>
            <a:r>
              <a:rPr dirty="0" sz="1400" spc="-125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1400" spc="-10">
                <a:solidFill>
                  <a:srgbClr val="F6FAFF"/>
                </a:solidFill>
                <a:latin typeface="Tahoma"/>
                <a:cs typeface="Tahoma"/>
              </a:rPr>
              <a:t>startup</a:t>
            </a:r>
            <a:endParaRPr sz="1400">
              <a:latin typeface="Tahoma"/>
              <a:cs typeface="Tahoma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14401604" y="2939346"/>
            <a:ext cx="2086610" cy="1540510"/>
            <a:chOff x="14401604" y="2939346"/>
            <a:chExt cx="2086610" cy="1540510"/>
          </a:xfrm>
        </p:grpSpPr>
        <p:sp>
          <p:nvSpPr>
            <p:cNvPr id="22" name="object 22"/>
            <p:cNvSpPr/>
            <p:nvPr/>
          </p:nvSpPr>
          <p:spPr>
            <a:xfrm>
              <a:off x="14420964" y="2958713"/>
              <a:ext cx="2051050" cy="1501775"/>
            </a:xfrm>
            <a:custGeom>
              <a:avLst/>
              <a:gdLst/>
              <a:ahLst/>
              <a:cxnLst/>
              <a:rect l="l" t="t" r="r" b="b"/>
              <a:pathLst>
                <a:path w="2051050" h="1501775">
                  <a:moveTo>
                    <a:pt x="1939388" y="1501547"/>
                  </a:moveTo>
                  <a:lnTo>
                    <a:pt x="111259" y="1501547"/>
                  </a:lnTo>
                  <a:lnTo>
                    <a:pt x="68009" y="1492865"/>
                  </a:lnTo>
                  <a:lnTo>
                    <a:pt x="32640" y="1469024"/>
                  </a:lnTo>
                  <a:lnTo>
                    <a:pt x="8757" y="1433661"/>
                  </a:lnTo>
                  <a:lnTo>
                    <a:pt x="0" y="1390355"/>
                  </a:lnTo>
                  <a:lnTo>
                    <a:pt x="0" y="111261"/>
                  </a:lnTo>
                  <a:lnTo>
                    <a:pt x="8749" y="67954"/>
                  </a:lnTo>
                  <a:lnTo>
                    <a:pt x="32590" y="32588"/>
                  </a:lnTo>
                  <a:lnTo>
                    <a:pt x="67952" y="8744"/>
                  </a:lnTo>
                  <a:lnTo>
                    <a:pt x="111259" y="0"/>
                  </a:lnTo>
                  <a:lnTo>
                    <a:pt x="1939388" y="0"/>
                  </a:lnTo>
                  <a:lnTo>
                    <a:pt x="1982694" y="8744"/>
                  </a:lnTo>
                  <a:lnTo>
                    <a:pt x="2018057" y="32588"/>
                  </a:lnTo>
                  <a:lnTo>
                    <a:pt x="2041898" y="67954"/>
                  </a:lnTo>
                  <a:lnTo>
                    <a:pt x="2050640" y="111261"/>
                  </a:lnTo>
                  <a:lnTo>
                    <a:pt x="2050640" y="1390355"/>
                  </a:lnTo>
                  <a:lnTo>
                    <a:pt x="2041898" y="1433661"/>
                  </a:lnTo>
                  <a:lnTo>
                    <a:pt x="2018057" y="1469024"/>
                  </a:lnTo>
                  <a:lnTo>
                    <a:pt x="1982694" y="1492865"/>
                  </a:lnTo>
                  <a:lnTo>
                    <a:pt x="1939388" y="1501547"/>
                  </a:lnTo>
                  <a:close/>
                </a:path>
              </a:pathLst>
            </a:custGeom>
            <a:solidFill>
              <a:srgbClr val="051D37">
                <a:alpha val="94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/>
            <p:cNvSpPr/>
            <p:nvPr/>
          </p:nvSpPr>
          <p:spPr>
            <a:xfrm>
              <a:off x="14420972" y="2958714"/>
              <a:ext cx="2047875" cy="1501775"/>
            </a:xfrm>
            <a:custGeom>
              <a:avLst/>
              <a:gdLst/>
              <a:ahLst/>
              <a:cxnLst/>
              <a:rect l="l" t="t" r="r" b="b"/>
              <a:pathLst>
                <a:path w="2047875" h="1501775">
                  <a:moveTo>
                    <a:pt x="2047831" y="1404010"/>
                  </a:moveTo>
                  <a:lnTo>
                    <a:pt x="2041882" y="1433673"/>
                  </a:lnTo>
                  <a:lnTo>
                    <a:pt x="2018018" y="1469045"/>
                  </a:lnTo>
                  <a:lnTo>
                    <a:pt x="1982632" y="1492875"/>
                  </a:lnTo>
                  <a:lnTo>
                    <a:pt x="1939328" y="1501606"/>
                  </a:lnTo>
                  <a:lnTo>
                    <a:pt x="111243" y="1501604"/>
                  </a:lnTo>
                  <a:lnTo>
                    <a:pt x="68009" y="1492833"/>
                  </a:lnTo>
                  <a:lnTo>
                    <a:pt x="32589" y="1468957"/>
                  </a:lnTo>
                  <a:lnTo>
                    <a:pt x="8743" y="1433622"/>
                  </a:lnTo>
                  <a:lnTo>
                    <a:pt x="0" y="1390335"/>
                  </a:lnTo>
                  <a:lnTo>
                    <a:pt x="0" y="111260"/>
                  </a:lnTo>
                  <a:lnTo>
                    <a:pt x="8739" y="67957"/>
                  </a:lnTo>
                  <a:lnTo>
                    <a:pt x="32580" y="32589"/>
                  </a:lnTo>
                  <a:lnTo>
                    <a:pt x="67946" y="8743"/>
                  </a:lnTo>
                  <a:lnTo>
                    <a:pt x="111248" y="0"/>
                  </a:lnTo>
                  <a:lnTo>
                    <a:pt x="1939328" y="0"/>
                  </a:lnTo>
                  <a:lnTo>
                    <a:pt x="1982649" y="8717"/>
                  </a:lnTo>
                  <a:lnTo>
                    <a:pt x="2018034" y="32564"/>
                  </a:lnTo>
                  <a:lnTo>
                    <a:pt x="2041890" y="67947"/>
                  </a:lnTo>
                  <a:lnTo>
                    <a:pt x="2047814" y="97608"/>
                  </a:lnTo>
                </a:path>
              </a:pathLst>
            </a:custGeom>
            <a:ln w="38129">
              <a:solidFill>
                <a:srgbClr val="00D5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4" name="object 24"/>
          <p:cNvSpPr txBox="1"/>
          <p:nvPr/>
        </p:nvSpPr>
        <p:spPr>
          <a:xfrm>
            <a:off x="14598598" y="3071224"/>
            <a:ext cx="1695450" cy="980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3600" spc="-20" b="1">
                <a:solidFill>
                  <a:srgbClr val="00D5FF"/>
                </a:solidFill>
                <a:latin typeface="Tahoma"/>
                <a:cs typeface="Tahoma"/>
              </a:rPr>
              <a:t>MSME</a:t>
            </a:r>
            <a:endParaRPr sz="360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  <a:spcBef>
                <a:spcPts val="1510"/>
              </a:spcBef>
            </a:pPr>
            <a:r>
              <a:rPr dirty="0" sz="1400" spc="-10">
                <a:solidFill>
                  <a:srgbClr val="F6FAFF"/>
                </a:solidFill>
                <a:latin typeface="Tahoma"/>
                <a:cs typeface="Tahoma"/>
              </a:rPr>
              <a:t>Registered</a:t>
            </a:r>
            <a:r>
              <a:rPr dirty="0" sz="1400" spc="-110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1400" spc="-10">
                <a:solidFill>
                  <a:srgbClr val="F6FAFF"/>
                </a:solidFill>
                <a:latin typeface="Tahoma"/>
                <a:cs typeface="Tahoma"/>
              </a:rPr>
              <a:t>enterprise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038341" y="6035065"/>
            <a:ext cx="1423670" cy="620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900" spc="-150" b="1">
                <a:solidFill>
                  <a:srgbClr val="F6FAFF"/>
                </a:solidFill>
                <a:latin typeface="Tahoma"/>
                <a:cs typeface="Tahoma"/>
              </a:rPr>
              <a:t>Vision</a:t>
            </a:r>
            <a:endParaRPr sz="3900">
              <a:latin typeface="Tahoma"/>
              <a:cs typeface="Tahom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3059956" y="6035065"/>
            <a:ext cx="1780539" cy="620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900" spc="-135" b="1">
                <a:solidFill>
                  <a:srgbClr val="F6FAFF"/>
                </a:solidFill>
                <a:latin typeface="Tahoma"/>
                <a:cs typeface="Tahoma"/>
              </a:rPr>
              <a:t>Mission</a:t>
            </a:r>
            <a:endParaRPr sz="3900">
              <a:latin typeface="Tahoma"/>
              <a:cs typeface="Tahoma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2058349" y="7254226"/>
            <a:ext cx="5754370" cy="2381885"/>
            <a:chOff x="2058349" y="7254226"/>
            <a:chExt cx="5754370" cy="2381885"/>
          </a:xfrm>
        </p:grpSpPr>
        <p:sp>
          <p:nvSpPr>
            <p:cNvPr id="28" name="object 28"/>
            <p:cNvSpPr/>
            <p:nvPr/>
          </p:nvSpPr>
          <p:spPr>
            <a:xfrm>
              <a:off x="2077719" y="7273604"/>
              <a:ext cx="5713095" cy="2343785"/>
            </a:xfrm>
            <a:custGeom>
              <a:avLst/>
              <a:gdLst/>
              <a:ahLst/>
              <a:cxnLst/>
              <a:rect l="l" t="t" r="r" b="b"/>
              <a:pathLst>
                <a:path w="5713095" h="2343784">
                  <a:moveTo>
                    <a:pt x="5639389" y="2343610"/>
                  </a:moveTo>
                  <a:lnTo>
                    <a:pt x="77543" y="2343610"/>
                  </a:lnTo>
                  <a:lnTo>
                    <a:pt x="47371" y="2340455"/>
                  </a:lnTo>
                  <a:lnTo>
                    <a:pt x="22722" y="2331813"/>
                  </a:lnTo>
                  <a:lnTo>
                    <a:pt x="6096" y="2318981"/>
                  </a:lnTo>
                  <a:lnTo>
                    <a:pt x="0" y="2303272"/>
                  </a:lnTo>
                  <a:lnTo>
                    <a:pt x="0" y="40315"/>
                  </a:lnTo>
                  <a:lnTo>
                    <a:pt x="6096" y="24627"/>
                  </a:lnTo>
                  <a:lnTo>
                    <a:pt x="22722" y="11809"/>
                  </a:lnTo>
                  <a:lnTo>
                    <a:pt x="47371" y="3162"/>
                  </a:lnTo>
                  <a:lnTo>
                    <a:pt x="77543" y="0"/>
                  </a:lnTo>
                  <a:lnTo>
                    <a:pt x="5639389" y="0"/>
                  </a:lnTo>
                  <a:lnTo>
                    <a:pt x="5669563" y="3162"/>
                  </a:lnTo>
                  <a:lnTo>
                    <a:pt x="5694223" y="11809"/>
                  </a:lnTo>
                  <a:lnTo>
                    <a:pt x="5710858" y="24627"/>
                  </a:lnTo>
                  <a:lnTo>
                    <a:pt x="5712550" y="28977"/>
                  </a:lnTo>
                  <a:lnTo>
                    <a:pt x="5712550" y="2314575"/>
                  </a:lnTo>
                  <a:lnTo>
                    <a:pt x="5710830" y="2318981"/>
                  </a:lnTo>
                  <a:lnTo>
                    <a:pt x="5694125" y="2331813"/>
                  </a:lnTo>
                  <a:lnTo>
                    <a:pt x="5669478" y="2340455"/>
                  </a:lnTo>
                  <a:lnTo>
                    <a:pt x="5669278" y="2340455"/>
                  </a:lnTo>
                  <a:lnTo>
                    <a:pt x="5639389" y="2343610"/>
                  </a:lnTo>
                  <a:close/>
                </a:path>
              </a:pathLst>
            </a:custGeom>
            <a:solidFill>
              <a:srgbClr val="071C34">
                <a:alpha val="94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/>
            <p:cNvSpPr/>
            <p:nvPr/>
          </p:nvSpPr>
          <p:spPr>
            <a:xfrm>
              <a:off x="2077717" y="7273594"/>
              <a:ext cx="5715635" cy="2343150"/>
            </a:xfrm>
            <a:custGeom>
              <a:avLst/>
              <a:gdLst/>
              <a:ahLst/>
              <a:cxnLst/>
              <a:rect l="l" t="t" r="r" b="b"/>
              <a:pathLst>
                <a:path w="5715634" h="2343150">
                  <a:moveTo>
                    <a:pt x="5715012" y="2307899"/>
                  </a:moveTo>
                  <a:lnTo>
                    <a:pt x="5710720" y="2318934"/>
                  </a:lnTo>
                  <a:lnTo>
                    <a:pt x="5694094" y="2331755"/>
                  </a:lnTo>
                  <a:lnTo>
                    <a:pt x="5669439" y="2340434"/>
                  </a:lnTo>
                  <a:lnTo>
                    <a:pt x="5669157" y="2340464"/>
                  </a:lnTo>
                  <a:lnTo>
                    <a:pt x="5643327" y="2343139"/>
                  </a:lnTo>
                </a:path>
                <a:path w="5715634" h="2343150">
                  <a:moveTo>
                    <a:pt x="73445" y="2343135"/>
                  </a:moveTo>
                  <a:lnTo>
                    <a:pt x="22719" y="2331789"/>
                  </a:lnTo>
                  <a:lnTo>
                    <a:pt x="0" y="40326"/>
                  </a:lnTo>
                  <a:lnTo>
                    <a:pt x="6103" y="24651"/>
                  </a:lnTo>
                  <a:lnTo>
                    <a:pt x="22727" y="11843"/>
                  </a:lnTo>
                  <a:lnTo>
                    <a:pt x="47373" y="3201"/>
                  </a:lnTo>
                  <a:lnTo>
                    <a:pt x="77542" y="0"/>
                  </a:lnTo>
                  <a:lnTo>
                    <a:pt x="5639269" y="0"/>
                  </a:lnTo>
                  <a:lnTo>
                    <a:pt x="5669435" y="3200"/>
                  </a:lnTo>
                  <a:lnTo>
                    <a:pt x="5694084" y="11842"/>
                  </a:lnTo>
                  <a:lnTo>
                    <a:pt x="5710710" y="24648"/>
                  </a:lnTo>
                  <a:lnTo>
                    <a:pt x="5715008" y="35669"/>
                  </a:lnTo>
                </a:path>
              </a:pathLst>
            </a:custGeom>
            <a:ln w="38129">
              <a:solidFill>
                <a:srgbClr val="1B4B72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0" name="object 30"/>
          <p:cNvSpPr txBox="1"/>
          <p:nvPr/>
        </p:nvSpPr>
        <p:spPr>
          <a:xfrm>
            <a:off x="2232520" y="8017560"/>
            <a:ext cx="5067300" cy="833119"/>
          </a:xfrm>
          <a:prstGeom prst="rect">
            <a:avLst/>
          </a:prstGeom>
        </p:spPr>
        <p:txBody>
          <a:bodyPr wrap="square" lIns="0" tIns="27939" rIns="0" bIns="0" rtlCol="0" vert="horz">
            <a:spAutoFit/>
          </a:bodyPr>
          <a:lstStyle/>
          <a:p>
            <a:pPr marL="12700" marR="5080">
              <a:lnSpc>
                <a:spcPts val="2100"/>
              </a:lnSpc>
              <a:spcBef>
                <a:spcPts val="219"/>
              </a:spcBef>
            </a:pPr>
            <a:r>
              <a:rPr dirty="0" sz="1800" spc="-150" b="1">
                <a:solidFill>
                  <a:srgbClr val="F6FAFF"/>
                </a:solidFill>
                <a:latin typeface="Tahoma"/>
                <a:cs typeface="Tahoma"/>
              </a:rPr>
              <a:t>To</a:t>
            </a:r>
            <a:r>
              <a:rPr dirty="0" sz="1800" spc="-125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1800" spc="-80" b="1">
                <a:solidFill>
                  <a:srgbClr val="F6FAFF"/>
                </a:solidFill>
                <a:latin typeface="Tahoma"/>
                <a:cs typeface="Tahoma"/>
              </a:rPr>
              <a:t>build</a:t>
            </a:r>
            <a:r>
              <a:rPr dirty="0" sz="1800" spc="-120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1800" spc="-95" b="1">
                <a:solidFill>
                  <a:srgbClr val="F6FAFF"/>
                </a:solidFill>
                <a:latin typeface="Tahoma"/>
                <a:cs typeface="Tahoma"/>
              </a:rPr>
              <a:t>a</a:t>
            </a:r>
            <a:r>
              <a:rPr dirty="0" sz="1800" spc="-125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1800" spc="-100" b="1">
                <a:solidFill>
                  <a:srgbClr val="F6FAFF"/>
                </a:solidFill>
                <a:latin typeface="Tahoma"/>
                <a:cs typeface="Tahoma"/>
              </a:rPr>
              <a:t>smarter</a:t>
            </a:r>
            <a:r>
              <a:rPr dirty="0" sz="1800" spc="-125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1800" spc="-110" b="1">
                <a:solidFill>
                  <a:srgbClr val="F6FAFF"/>
                </a:solidFill>
                <a:latin typeface="Tahoma"/>
                <a:cs typeface="Tahoma"/>
              </a:rPr>
              <a:t>and</a:t>
            </a:r>
            <a:r>
              <a:rPr dirty="0" sz="1800" spc="-120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1800" spc="-80" b="1">
                <a:solidFill>
                  <a:srgbClr val="F6FAFF"/>
                </a:solidFill>
                <a:latin typeface="Tahoma"/>
                <a:cs typeface="Tahoma"/>
              </a:rPr>
              <a:t>self-</a:t>
            </a:r>
            <a:r>
              <a:rPr dirty="0" sz="1800" spc="-85" b="1">
                <a:solidFill>
                  <a:srgbClr val="F6FAFF"/>
                </a:solidFill>
                <a:latin typeface="Tahoma"/>
                <a:cs typeface="Tahoma"/>
              </a:rPr>
              <a:t>reliant</a:t>
            </a:r>
            <a:r>
              <a:rPr dirty="0" sz="1800" spc="-125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1800" spc="-25" b="1">
                <a:solidFill>
                  <a:srgbClr val="F6FAFF"/>
                </a:solidFill>
                <a:latin typeface="Tahoma"/>
                <a:cs typeface="Tahoma"/>
              </a:rPr>
              <a:t>PCB </a:t>
            </a:r>
            <a:r>
              <a:rPr dirty="0" sz="1800" spc="-110" b="1">
                <a:solidFill>
                  <a:srgbClr val="F6FAFF"/>
                </a:solidFill>
                <a:latin typeface="Tahoma"/>
                <a:cs typeface="Tahoma"/>
              </a:rPr>
              <a:t>manufacturing </a:t>
            </a:r>
            <a:r>
              <a:rPr dirty="0" sz="1800" spc="-70" b="1">
                <a:solidFill>
                  <a:srgbClr val="F6FAFF"/>
                </a:solidFill>
                <a:latin typeface="Tahoma"/>
                <a:cs typeface="Tahoma"/>
              </a:rPr>
              <a:t>ecosystem</a:t>
            </a:r>
            <a:r>
              <a:rPr dirty="0" sz="1800" spc="-110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1800" spc="-100" b="1">
                <a:solidFill>
                  <a:srgbClr val="F6FAFF"/>
                </a:solidFill>
                <a:latin typeface="Tahoma"/>
                <a:cs typeface="Tahoma"/>
              </a:rPr>
              <a:t>for</a:t>
            </a:r>
            <a:r>
              <a:rPr dirty="0" sz="1800" spc="-110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1800" spc="-105" b="1">
                <a:solidFill>
                  <a:srgbClr val="F6FAFF"/>
                </a:solidFill>
                <a:latin typeface="Tahoma"/>
                <a:cs typeface="Tahoma"/>
              </a:rPr>
              <a:t>India’s </a:t>
            </a:r>
            <a:r>
              <a:rPr dirty="0" sz="1800" spc="-45" b="1">
                <a:solidFill>
                  <a:srgbClr val="F6FAFF"/>
                </a:solidFill>
                <a:latin typeface="Tahoma"/>
                <a:cs typeface="Tahoma"/>
              </a:rPr>
              <a:t>electronics </a:t>
            </a:r>
            <a:r>
              <a:rPr dirty="0" sz="1800" spc="-10" b="1">
                <a:solidFill>
                  <a:srgbClr val="F6FAFF"/>
                </a:solidFill>
                <a:latin typeface="Tahoma"/>
                <a:cs typeface="Tahoma"/>
              </a:rPr>
              <a:t>future.</a:t>
            </a:r>
            <a:endParaRPr sz="1800">
              <a:latin typeface="Tahoma"/>
              <a:cs typeface="Tahoma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10735316" y="7254226"/>
            <a:ext cx="5754370" cy="2381885"/>
            <a:chOff x="10735316" y="7254226"/>
            <a:chExt cx="5754370" cy="2381885"/>
          </a:xfrm>
        </p:grpSpPr>
        <p:sp>
          <p:nvSpPr>
            <p:cNvPr id="32" name="object 32"/>
            <p:cNvSpPr/>
            <p:nvPr/>
          </p:nvSpPr>
          <p:spPr>
            <a:xfrm>
              <a:off x="10754669" y="7273604"/>
              <a:ext cx="5713095" cy="2343785"/>
            </a:xfrm>
            <a:custGeom>
              <a:avLst/>
              <a:gdLst/>
              <a:ahLst/>
              <a:cxnLst/>
              <a:rect l="l" t="t" r="r" b="b"/>
              <a:pathLst>
                <a:path w="5713094" h="2343784">
                  <a:moveTo>
                    <a:pt x="5639393" y="2343610"/>
                  </a:moveTo>
                  <a:lnTo>
                    <a:pt x="77555" y="2343610"/>
                  </a:lnTo>
                  <a:lnTo>
                    <a:pt x="47386" y="2340455"/>
                  </a:lnTo>
                  <a:lnTo>
                    <a:pt x="22737" y="2331813"/>
                  </a:lnTo>
                  <a:lnTo>
                    <a:pt x="6112" y="2318981"/>
                  </a:lnTo>
                  <a:lnTo>
                    <a:pt x="0" y="2303272"/>
                  </a:lnTo>
                  <a:lnTo>
                    <a:pt x="0" y="40315"/>
                  </a:lnTo>
                  <a:lnTo>
                    <a:pt x="6112" y="24627"/>
                  </a:lnTo>
                  <a:lnTo>
                    <a:pt x="22737" y="11809"/>
                  </a:lnTo>
                  <a:lnTo>
                    <a:pt x="47386" y="3162"/>
                  </a:lnTo>
                  <a:lnTo>
                    <a:pt x="77555" y="0"/>
                  </a:lnTo>
                  <a:lnTo>
                    <a:pt x="5639393" y="0"/>
                  </a:lnTo>
                  <a:lnTo>
                    <a:pt x="5669567" y="3162"/>
                  </a:lnTo>
                  <a:lnTo>
                    <a:pt x="5694226" y="11809"/>
                  </a:lnTo>
                  <a:lnTo>
                    <a:pt x="5710862" y="24627"/>
                  </a:lnTo>
                  <a:lnTo>
                    <a:pt x="5712550" y="28967"/>
                  </a:lnTo>
                  <a:lnTo>
                    <a:pt x="5712550" y="2314584"/>
                  </a:lnTo>
                  <a:lnTo>
                    <a:pt x="5710834" y="2318981"/>
                  </a:lnTo>
                  <a:lnTo>
                    <a:pt x="5694128" y="2331813"/>
                  </a:lnTo>
                  <a:lnTo>
                    <a:pt x="5669481" y="2340455"/>
                  </a:lnTo>
                  <a:lnTo>
                    <a:pt x="5669282" y="2340455"/>
                  </a:lnTo>
                  <a:lnTo>
                    <a:pt x="5639393" y="2343610"/>
                  </a:lnTo>
                  <a:close/>
                </a:path>
              </a:pathLst>
            </a:custGeom>
            <a:solidFill>
              <a:srgbClr val="071C34">
                <a:alpha val="94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/>
            <p:cNvSpPr/>
            <p:nvPr/>
          </p:nvSpPr>
          <p:spPr>
            <a:xfrm>
              <a:off x="10754684" y="7273594"/>
              <a:ext cx="5715635" cy="2343150"/>
            </a:xfrm>
            <a:custGeom>
              <a:avLst/>
              <a:gdLst/>
              <a:ahLst/>
              <a:cxnLst/>
              <a:rect l="l" t="t" r="r" b="b"/>
              <a:pathLst>
                <a:path w="5715634" h="2343150">
                  <a:moveTo>
                    <a:pt x="5715023" y="2307872"/>
                  </a:moveTo>
                  <a:lnTo>
                    <a:pt x="5710715" y="2318928"/>
                  </a:lnTo>
                  <a:lnTo>
                    <a:pt x="5694093" y="2331751"/>
                  </a:lnTo>
                  <a:lnTo>
                    <a:pt x="5669439" y="2340434"/>
                  </a:lnTo>
                  <a:lnTo>
                    <a:pt x="5669145" y="2340465"/>
                  </a:lnTo>
                  <a:lnTo>
                    <a:pt x="5643315" y="2343140"/>
                  </a:lnTo>
                </a:path>
                <a:path w="5715634" h="2343150">
                  <a:moveTo>
                    <a:pt x="73443" y="2343135"/>
                  </a:moveTo>
                  <a:lnTo>
                    <a:pt x="22715" y="2331794"/>
                  </a:lnTo>
                  <a:lnTo>
                    <a:pt x="0" y="40326"/>
                  </a:lnTo>
                  <a:lnTo>
                    <a:pt x="6102" y="24648"/>
                  </a:lnTo>
                  <a:lnTo>
                    <a:pt x="22726" y="11840"/>
                  </a:lnTo>
                  <a:lnTo>
                    <a:pt x="47373" y="3200"/>
                  </a:lnTo>
                  <a:lnTo>
                    <a:pt x="77542" y="0"/>
                  </a:lnTo>
                  <a:lnTo>
                    <a:pt x="5639269" y="1"/>
                  </a:lnTo>
                  <a:lnTo>
                    <a:pt x="5669434" y="3204"/>
                  </a:lnTo>
                  <a:lnTo>
                    <a:pt x="5694079" y="11847"/>
                  </a:lnTo>
                  <a:lnTo>
                    <a:pt x="5710700" y="24652"/>
                  </a:lnTo>
                  <a:lnTo>
                    <a:pt x="5715019" y="35696"/>
                  </a:lnTo>
                </a:path>
              </a:pathLst>
            </a:custGeom>
            <a:ln w="38129">
              <a:solidFill>
                <a:srgbClr val="1B4B72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4" name="object 34"/>
          <p:cNvSpPr txBox="1"/>
          <p:nvPr/>
        </p:nvSpPr>
        <p:spPr>
          <a:xfrm>
            <a:off x="11076960" y="8017560"/>
            <a:ext cx="4740275" cy="833119"/>
          </a:xfrm>
          <a:prstGeom prst="rect">
            <a:avLst/>
          </a:prstGeom>
        </p:spPr>
        <p:txBody>
          <a:bodyPr wrap="square" lIns="0" tIns="27939" rIns="0" bIns="0" rtlCol="0" vert="horz">
            <a:spAutoFit/>
          </a:bodyPr>
          <a:lstStyle/>
          <a:p>
            <a:pPr algn="just" marL="12700" marR="5080">
              <a:lnSpc>
                <a:spcPts val="2100"/>
              </a:lnSpc>
              <a:spcBef>
                <a:spcPts val="219"/>
              </a:spcBef>
            </a:pPr>
            <a:r>
              <a:rPr dirty="0" sz="1800" spc="-330" b="1">
                <a:solidFill>
                  <a:srgbClr val="F6FAFF"/>
                </a:solidFill>
                <a:latin typeface="Tahoma"/>
                <a:cs typeface="Tahoma"/>
              </a:rPr>
              <a:t>To</a:t>
            </a:r>
            <a:r>
              <a:rPr dirty="0" sz="1800" spc="195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1800" spc="-125" b="1">
                <a:solidFill>
                  <a:srgbClr val="F6FAFF"/>
                </a:solidFill>
                <a:latin typeface="Tahoma"/>
                <a:cs typeface="Tahoma"/>
              </a:rPr>
              <a:t>provide</a:t>
            </a:r>
            <a:r>
              <a:rPr dirty="0" sz="1800" spc="-5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1800" spc="-90" b="1">
                <a:solidFill>
                  <a:srgbClr val="F6FAFF"/>
                </a:solidFill>
                <a:latin typeface="Tahoma"/>
                <a:cs typeface="Tahoma"/>
              </a:rPr>
              <a:t>fast,</a:t>
            </a:r>
            <a:r>
              <a:rPr dirty="0" sz="1800" spc="-40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1800" spc="-70" b="1">
                <a:solidFill>
                  <a:srgbClr val="F6FAFF"/>
                </a:solidFill>
                <a:latin typeface="Tahoma"/>
                <a:cs typeface="Tahoma"/>
              </a:rPr>
              <a:t>reliable,</a:t>
            </a:r>
            <a:r>
              <a:rPr dirty="0" sz="1800" spc="20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1800" spc="-170" b="1">
                <a:solidFill>
                  <a:srgbClr val="F6FAFF"/>
                </a:solidFill>
                <a:latin typeface="Tahoma"/>
                <a:cs typeface="Tahoma"/>
              </a:rPr>
              <a:t>and</a:t>
            </a:r>
            <a:r>
              <a:rPr dirty="0" sz="1800" spc="45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1800" spc="-120" b="1">
                <a:solidFill>
                  <a:srgbClr val="F6FAFF"/>
                </a:solidFill>
                <a:latin typeface="Tahoma"/>
                <a:cs typeface="Tahoma"/>
              </a:rPr>
              <a:t>high-</a:t>
            </a:r>
            <a:r>
              <a:rPr dirty="0" sz="1800" spc="-135" b="1">
                <a:solidFill>
                  <a:srgbClr val="F6FAFF"/>
                </a:solidFill>
                <a:latin typeface="Tahoma"/>
                <a:cs typeface="Tahoma"/>
              </a:rPr>
              <a:t>quality</a:t>
            </a:r>
            <a:r>
              <a:rPr dirty="0" sz="1800" spc="40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1800" spc="-25" b="1">
                <a:solidFill>
                  <a:srgbClr val="F6FAFF"/>
                </a:solidFill>
                <a:latin typeface="Tahoma"/>
                <a:cs typeface="Tahoma"/>
              </a:rPr>
              <a:t>PCB </a:t>
            </a:r>
            <a:r>
              <a:rPr dirty="0" sz="1800" spc="-85" b="1">
                <a:solidFill>
                  <a:srgbClr val="F6FAFF"/>
                </a:solidFill>
                <a:latin typeface="Tahoma"/>
                <a:cs typeface="Tahoma"/>
              </a:rPr>
              <a:t>solutions</a:t>
            </a:r>
            <a:r>
              <a:rPr dirty="0" sz="1800" spc="-50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1800" spc="-160" b="1">
                <a:solidFill>
                  <a:srgbClr val="F6FAFF"/>
                </a:solidFill>
                <a:latin typeface="Tahoma"/>
                <a:cs typeface="Tahoma"/>
              </a:rPr>
              <a:t>for</a:t>
            </a:r>
            <a:r>
              <a:rPr dirty="0" sz="1800" spc="30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1800" spc="-85" b="1">
                <a:solidFill>
                  <a:srgbClr val="F6FAFF"/>
                </a:solidFill>
                <a:latin typeface="Tahoma"/>
                <a:cs typeface="Tahoma"/>
              </a:rPr>
              <a:t>startups,</a:t>
            </a:r>
            <a:r>
              <a:rPr dirty="0" sz="1800" spc="5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1800" spc="-95" b="1">
                <a:solidFill>
                  <a:srgbClr val="F6FAFF"/>
                </a:solidFill>
                <a:latin typeface="Tahoma"/>
                <a:cs typeface="Tahoma"/>
              </a:rPr>
              <a:t>OEMs,</a:t>
            </a:r>
            <a:r>
              <a:rPr dirty="0" sz="1800" spc="5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1800" spc="-170" b="1">
                <a:solidFill>
                  <a:srgbClr val="F6FAFF"/>
                </a:solidFill>
                <a:latin typeface="Tahoma"/>
                <a:cs typeface="Tahoma"/>
              </a:rPr>
              <a:t>and</a:t>
            </a:r>
            <a:r>
              <a:rPr dirty="0" sz="1800" spc="40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1800" spc="-25" b="1">
                <a:solidFill>
                  <a:srgbClr val="F6FAFF"/>
                </a:solidFill>
                <a:latin typeface="Tahoma"/>
                <a:cs typeface="Tahoma"/>
              </a:rPr>
              <a:t>electronics </a:t>
            </a:r>
            <a:r>
              <a:rPr dirty="0" sz="1800" spc="-10" b="1">
                <a:solidFill>
                  <a:srgbClr val="F6FAFF"/>
                </a:solidFill>
                <a:latin typeface="Tahoma"/>
                <a:cs typeface="Tahoma"/>
              </a:rPr>
              <a:t>manufacturers.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5914339" y="5711189"/>
            <a:ext cx="6492240" cy="0"/>
          </a:xfrm>
          <a:custGeom>
            <a:avLst/>
            <a:gdLst/>
            <a:ahLst/>
            <a:cxnLst/>
            <a:rect l="l" t="t" r="r" b="b"/>
            <a:pathLst>
              <a:path w="6492240" h="0">
                <a:moveTo>
                  <a:pt x="0" y="0"/>
                </a:moveTo>
                <a:lnTo>
                  <a:pt x="6492240" y="0"/>
                </a:lnTo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8000" cy="10287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1540002" y="0"/>
              <a:ext cx="6610984" cy="10287000"/>
            </a:xfrm>
            <a:custGeom>
              <a:avLst/>
              <a:gdLst/>
              <a:ahLst/>
              <a:cxnLst/>
              <a:rect l="l" t="t" r="r" b="b"/>
              <a:pathLst>
                <a:path w="6610984" h="10287000">
                  <a:moveTo>
                    <a:pt x="0" y="10286999"/>
                  </a:moveTo>
                  <a:lnTo>
                    <a:pt x="6610776" y="10286999"/>
                  </a:lnTo>
                  <a:lnTo>
                    <a:pt x="6610776" y="0"/>
                  </a:lnTo>
                  <a:lnTo>
                    <a:pt x="0" y="0"/>
                  </a:lnTo>
                  <a:lnTo>
                    <a:pt x="0" y="10286999"/>
                  </a:lnTo>
                  <a:close/>
                </a:path>
              </a:pathLst>
            </a:custGeom>
            <a:solidFill>
              <a:srgbClr val="041326">
                <a:alpha val="91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1540490" cy="10287000"/>
            </a:xfrm>
            <a:custGeom>
              <a:avLst/>
              <a:gdLst/>
              <a:ahLst/>
              <a:cxnLst/>
              <a:rect l="l" t="t" r="r" b="b"/>
              <a:pathLst>
                <a:path w="11540490" h="10287000">
                  <a:moveTo>
                    <a:pt x="11540002" y="10286999"/>
                  </a:moveTo>
                  <a:lnTo>
                    <a:pt x="0" y="10286999"/>
                  </a:lnTo>
                  <a:lnTo>
                    <a:pt x="0" y="0"/>
                  </a:lnTo>
                  <a:lnTo>
                    <a:pt x="11540002" y="0"/>
                  </a:lnTo>
                  <a:lnTo>
                    <a:pt x="11540002" y="10286999"/>
                  </a:lnTo>
                  <a:close/>
                </a:path>
              </a:pathLst>
            </a:custGeom>
            <a:solidFill>
              <a:srgbClr val="041326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85575" rIns="0" bIns="0" rtlCol="0" vert="horz">
            <a:spAutoFit/>
          </a:bodyPr>
          <a:lstStyle/>
          <a:p>
            <a:pPr marL="304165">
              <a:lnSpc>
                <a:spcPct val="100000"/>
              </a:lnSpc>
              <a:spcBef>
                <a:spcPts val="100"/>
              </a:spcBef>
            </a:pPr>
            <a:r>
              <a:rPr dirty="0" sz="4000" spc="-295"/>
              <a:t>The</a:t>
            </a:r>
            <a:r>
              <a:rPr dirty="0" sz="4000" spc="-320"/>
              <a:t> </a:t>
            </a:r>
            <a:r>
              <a:rPr dirty="0" sz="4000" spc="-204"/>
              <a:t>Problem</a:t>
            </a:r>
            <a:r>
              <a:rPr dirty="0" sz="4000" spc="-320"/>
              <a:t> </a:t>
            </a:r>
            <a:r>
              <a:rPr dirty="0" sz="4000"/>
              <a:t>—</a:t>
            </a:r>
            <a:r>
              <a:rPr dirty="0" sz="4000" spc="-320"/>
              <a:t> </a:t>
            </a:r>
            <a:r>
              <a:rPr dirty="0" sz="4000" spc="-220"/>
              <a:t>India’s</a:t>
            </a:r>
            <a:r>
              <a:rPr dirty="0" sz="4000" spc="-320"/>
              <a:t> </a:t>
            </a:r>
            <a:r>
              <a:rPr dirty="0" sz="4000" spc="-130"/>
              <a:t>PCB</a:t>
            </a:r>
            <a:r>
              <a:rPr dirty="0" sz="4000" spc="-320"/>
              <a:t> </a:t>
            </a:r>
            <a:r>
              <a:rPr dirty="0" sz="4000" spc="-245"/>
              <a:t>Manufacturing</a:t>
            </a:r>
            <a:r>
              <a:rPr dirty="0" sz="4000" spc="-320"/>
              <a:t> </a:t>
            </a:r>
            <a:r>
              <a:rPr dirty="0" sz="4000" spc="-25"/>
              <a:t>Gap</a:t>
            </a:r>
            <a:endParaRPr sz="4000"/>
          </a:p>
        </p:txBody>
      </p:sp>
      <p:grpSp>
        <p:nvGrpSpPr>
          <p:cNvPr id="7" name="object 7"/>
          <p:cNvGrpSpPr/>
          <p:nvPr/>
        </p:nvGrpSpPr>
        <p:grpSpPr>
          <a:xfrm>
            <a:off x="1009328" y="4101040"/>
            <a:ext cx="2525395" cy="1540510"/>
            <a:chOff x="1009328" y="4101040"/>
            <a:chExt cx="2525395" cy="1540510"/>
          </a:xfrm>
        </p:grpSpPr>
        <p:sp>
          <p:nvSpPr>
            <p:cNvPr id="8" name="object 8"/>
            <p:cNvSpPr/>
            <p:nvPr/>
          </p:nvSpPr>
          <p:spPr>
            <a:xfrm>
              <a:off x="1028700" y="4120397"/>
              <a:ext cx="2487295" cy="1501775"/>
            </a:xfrm>
            <a:custGeom>
              <a:avLst/>
              <a:gdLst/>
              <a:ahLst/>
              <a:cxnLst/>
              <a:rect l="l" t="t" r="r" b="b"/>
              <a:pathLst>
                <a:path w="2487295" h="1501775">
                  <a:moveTo>
                    <a:pt x="2378689" y="1501547"/>
                  </a:moveTo>
                  <a:lnTo>
                    <a:pt x="111251" y="1501547"/>
                  </a:lnTo>
                  <a:lnTo>
                    <a:pt x="68140" y="1492865"/>
                  </a:lnTo>
                  <a:lnTo>
                    <a:pt x="68007" y="1492865"/>
                  </a:lnTo>
                  <a:lnTo>
                    <a:pt x="32638" y="1469024"/>
                  </a:lnTo>
                  <a:lnTo>
                    <a:pt x="8752" y="1433661"/>
                  </a:lnTo>
                  <a:lnTo>
                    <a:pt x="0" y="1390355"/>
                  </a:lnTo>
                  <a:lnTo>
                    <a:pt x="0" y="111262"/>
                  </a:lnTo>
                  <a:lnTo>
                    <a:pt x="8743" y="67955"/>
                  </a:lnTo>
                  <a:lnTo>
                    <a:pt x="32587" y="32593"/>
                  </a:lnTo>
                  <a:lnTo>
                    <a:pt x="67950" y="8752"/>
                  </a:lnTo>
                  <a:lnTo>
                    <a:pt x="111251" y="0"/>
                  </a:lnTo>
                  <a:lnTo>
                    <a:pt x="2378689" y="0"/>
                  </a:lnTo>
                  <a:lnTo>
                    <a:pt x="2421983" y="8752"/>
                  </a:lnTo>
                  <a:lnTo>
                    <a:pt x="2457347" y="32593"/>
                  </a:lnTo>
                  <a:lnTo>
                    <a:pt x="2481195" y="67955"/>
                  </a:lnTo>
                  <a:lnTo>
                    <a:pt x="2486937" y="96387"/>
                  </a:lnTo>
                  <a:lnTo>
                    <a:pt x="2486937" y="1405229"/>
                  </a:lnTo>
                  <a:lnTo>
                    <a:pt x="2481195" y="1433661"/>
                  </a:lnTo>
                  <a:lnTo>
                    <a:pt x="2457347" y="1469024"/>
                  </a:lnTo>
                  <a:lnTo>
                    <a:pt x="2421983" y="1492865"/>
                  </a:lnTo>
                  <a:lnTo>
                    <a:pt x="2378689" y="1501547"/>
                  </a:lnTo>
                  <a:close/>
                </a:path>
              </a:pathLst>
            </a:custGeom>
            <a:solidFill>
              <a:srgbClr val="051D37">
                <a:alpha val="94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028695" y="4120407"/>
              <a:ext cx="2486660" cy="1501775"/>
            </a:xfrm>
            <a:custGeom>
              <a:avLst/>
              <a:gdLst/>
              <a:ahLst/>
              <a:cxnLst/>
              <a:rect l="l" t="t" r="r" b="b"/>
              <a:pathLst>
                <a:path w="2486660" h="1501775">
                  <a:moveTo>
                    <a:pt x="2486045" y="1408961"/>
                  </a:moveTo>
                  <a:lnTo>
                    <a:pt x="2457216" y="1468970"/>
                  </a:lnTo>
                  <a:lnTo>
                    <a:pt x="2421859" y="1492820"/>
                  </a:lnTo>
                  <a:lnTo>
                    <a:pt x="2378558" y="1501566"/>
                  </a:lnTo>
                  <a:lnTo>
                    <a:pt x="111250" y="1501566"/>
                  </a:lnTo>
                  <a:lnTo>
                    <a:pt x="68012" y="1492797"/>
                  </a:lnTo>
                  <a:lnTo>
                    <a:pt x="32612" y="1468930"/>
                  </a:lnTo>
                  <a:lnTo>
                    <a:pt x="8755" y="1433603"/>
                  </a:lnTo>
                  <a:lnTo>
                    <a:pt x="4" y="1390316"/>
                  </a:lnTo>
                  <a:lnTo>
                    <a:pt x="0" y="111272"/>
                  </a:lnTo>
                  <a:lnTo>
                    <a:pt x="8742" y="67970"/>
                  </a:lnTo>
                  <a:lnTo>
                    <a:pt x="32588" y="32610"/>
                  </a:lnTo>
                  <a:lnTo>
                    <a:pt x="67951" y="8771"/>
                  </a:lnTo>
                  <a:lnTo>
                    <a:pt x="111250" y="0"/>
                  </a:lnTo>
                  <a:lnTo>
                    <a:pt x="2378558" y="0"/>
                  </a:lnTo>
                  <a:lnTo>
                    <a:pt x="2421859" y="8771"/>
                  </a:lnTo>
                  <a:lnTo>
                    <a:pt x="2457218" y="32616"/>
                  </a:lnTo>
                  <a:lnTo>
                    <a:pt x="2481054" y="67976"/>
                  </a:lnTo>
                  <a:lnTo>
                    <a:pt x="2486036" y="92609"/>
                  </a:lnTo>
                </a:path>
              </a:pathLst>
            </a:custGeom>
            <a:ln w="38129">
              <a:solidFill>
                <a:srgbClr val="FF5C73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/>
          <p:cNvSpPr txBox="1"/>
          <p:nvPr/>
        </p:nvSpPr>
        <p:spPr>
          <a:xfrm>
            <a:off x="1498185" y="4232908"/>
            <a:ext cx="1551305" cy="980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3600" spc="-790" b="1">
                <a:solidFill>
                  <a:srgbClr val="FF5C73"/>
                </a:solidFill>
                <a:latin typeface="Tahoma"/>
                <a:cs typeface="Tahoma"/>
              </a:rPr>
              <a:t>75%+</a:t>
            </a:r>
            <a:endParaRPr sz="360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  <a:spcBef>
                <a:spcPts val="1510"/>
              </a:spcBef>
            </a:pPr>
            <a:r>
              <a:rPr dirty="0" sz="1400" spc="-30">
                <a:solidFill>
                  <a:srgbClr val="F6FAFF"/>
                </a:solidFill>
                <a:latin typeface="Tahoma"/>
                <a:cs typeface="Tahoma"/>
              </a:rPr>
              <a:t>Import</a:t>
            </a:r>
            <a:r>
              <a:rPr dirty="0" sz="1400" spc="-105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1400" spc="-10">
                <a:solidFill>
                  <a:srgbClr val="F6FAFF"/>
                </a:solidFill>
                <a:latin typeface="Tahoma"/>
                <a:cs typeface="Tahoma"/>
              </a:rPr>
              <a:t>dependency</a:t>
            </a:r>
            <a:endParaRPr sz="1400">
              <a:latin typeface="Tahoma"/>
              <a:cs typeface="Tahoma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3951044" y="4132038"/>
            <a:ext cx="2524760" cy="1540510"/>
            <a:chOff x="3951044" y="4132038"/>
            <a:chExt cx="2524760" cy="1540510"/>
          </a:xfrm>
        </p:grpSpPr>
        <p:sp>
          <p:nvSpPr>
            <p:cNvPr id="12" name="object 12"/>
            <p:cNvSpPr/>
            <p:nvPr/>
          </p:nvSpPr>
          <p:spPr>
            <a:xfrm>
              <a:off x="3970410" y="4151417"/>
              <a:ext cx="2487295" cy="1501775"/>
            </a:xfrm>
            <a:custGeom>
              <a:avLst/>
              <a:gdLst/>
              <a:ahLst/>
              <a:cxnLst/>
              <a:rect l="l" t="t" r="r" b="b"/>
              <a:pathLst>
                <a:path w="2487295" h="1501775">
                  <a:moveTo>
                    <a:pt x="2378664" y="1501547"/>
                  </a:moveTo>
                  <a:lnTo>
                    <a:pt x="111257" y="1501547"/>
                  </a:lnTo>
                  <a:lnTo>
                    <a:pt x="68141" y="1492874"/>
                  </a:lnTo>
                  <a:lnTo>
                    <a:pt x="68008" y="1492874"/>
                  </a:lnTo>
                  <a:lnTo>
                    <a:pt x="32639" y="1469032"/>
                  </a:lnTo>
                  <a:lnTo>
                    <a:pt x="8756" y="1433670"/>
                  </a:lnTo>
                  <a:lnTo>
                    <a:pt x="0" y="1390364"/>
                  </a:lnTo>
                  <a:lnTo>
                    <a:pt x="0" y="111240"/>
                  </a:lnTo>
                  <a:lnTo>
                    <a:pt x="8747" y="67946"/>
                  </a:lnTo>
                  <a:lnTo>
                    <a:pt x="32588" y="32582"/>
                  </a:lnTo>
                  <a:lnTo>
                    <a:pt x="67951" y="8734"/>
                  </a:lnTo>
                  <a:lnTo>
                    <a:pt x="111257" y="0"/>
                  </a:lnTo>
                  <a:lnTo>
                    <a:pt x="2378664" y="0"/>
                  </a:lnTo>
                  <a:lnTo>
                    <a:pt x="2421971" y="8734"/>
                  </a:lnTo>
                  <a:lnTo>
                    <a:pt x="2457333" y="32582"/>
                  </a:lnTo>
                  <a:lnTo>
                    <a:pt x="2481174" y="67946"/>
                  </a:lnTo>
                  <a:lnTo>
                    <a:pt x="2486937" y="96487"/>
                  </a:lnTo>
                  <a:lnTo>
                    <a:pt x="2486937" y="1405121"/>
                  </a:lnTo>
                  <a:lnTo>
                    <a:pt x="2481174" y="1433670"/>
                  </a:lnTo>
                  <a:lnTo>
                    <a:pt x="2457333" y="1469032"/>
                  </a:lnTo>
                  <a:lnTo>
                    <a:pt x="2421971" y="1492874"/>
                  </a:lnTo>
                  <a:lnTo>
                    <a:pt x="2378664" y="1501547"/>
                  </a:lnTo>
                  <a:close/>
                </a:path>
              </a:pathLst>
            </a:custGeom>
            <a:solidFill>
              <a:srgbClr val="051D37">
                <a:alpha val="94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3970412" y="4151405"/>
              <a:ext cx="2486025" cy="1501775"/>
            </a:xfrm>
            <a:custGeom>
              <a:avLst/>
              <a:gdLst/>
              <a:ahLst/>
              <a:cxnLst/>
              <a:rect l="l" t="t" r="r" b="b"/>
              <a:pathLst>
                <a:path w="2486025" h="1501775">
                  <a:moveTo>
                    <a:pt x="2485966" y="1409614"/>
                  </a:moveTo>
                  <a:lnTo>
                    <a:pt x="2481169" y="1433687"/>
                  </a:lnTo>
                  <a:lnTo>
                    <a:pt x="2457286" y="1469075"/>
                  </a:lnTo>
                  <a:lnTo>
                    <a:pt x="2421922" y="1492917"/>
                  </a:lnTo>
                  <a:lnTo>
                    <a:pt x="2378558" y="1501627"/>
                  </a:lnTo>
                  <a:lnTo>
                    <a:pt x="111239" y="1501624"/>
                  </a:lnTo>
                  <a:lnTo>
                    <a:pt x="68014" y="1492847"/>
                  </a:lnTo>
                  <a:lnTo>
                    <a:pt x="32577" y="1468954"/>
                  </a:lnTo>
                  <a:lnTo>
                    <a:pt x="8739" y="1433606"/>
                  </a:lnTo>
                  <a:lnTo>
                    <a:pt x="4" y="1390316"/>
                  </a:lnTo>
                  <a:lnTo>
                    <a:pt x="0" y="111272"/>
                  </a:lnTo>
                  <a:lnTo>
                    <a:pt x="8739" y="67968"/>
                  </a:lnTo>
                  <a:lnTo>
                    <a:pt x="32580" y="32599"/>
                  </a:lnTo>
                  <a:lnTo>
                    <a:pt x="67946" y="8746"/>
                  </a:lnTo>
                  <a:lnTo>
                    <a:pt x="111250" y="0"/>
                  </a:lnTo>
                  <a:lnTo>
                    <a:pt x="2378558" y="0"/>
                  </a:lnTo>
                  <a:lnTo>
                    <a:pt x="2421905" y="8703"/>
                  </a:lnTo>
                  <a:lnTo>
                    <a:pt x="2457306" y="32556"/>
                  </a:lnTo>
                  <a:lnTo>
                    <a:pt x="2481172" y="67952"/>
                  </a:lnTo>
                  <a:lnTo>
                    <a:pt x="2485924" y="92027"/>
                  </a:lnTo>
                </a:path>
              </a:pathLst>
            </a:custGeom>
            <a:ln w="38129">
              <a:solidFill>
                <a:srgbClr val="FFB84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4" name="object 14"/>
          <p:cNvSpPr txBox="1"/>
          <p:nvPr/>
        </p:nvSpPr>
        <p:spPr>
          <a:xfrm>
            <a:off x="4149234" y="4052276"/>
            <a:ext cx="2132330" cy="1296670"/>
          </a:xfrm>
          <a:prstGeom prst="rect">
            <a:avLst/>
          </a:prstGeom>
        </p:spPr>
        <p:txBody>
          <a:bodyPr wrap="square" lIns="0" tIns="224154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764"/>
              </a:spcBef>
            </a:pPr>
            <a:r>
              <a:rPr dirty="0" sz="3600" spc="-465" b="1">
                <a:solidFill>
                  <a:srgbClr val="FFB84D"/>
                </a:solidFill>
                <a:latin typeface="Tahoma"/>
                <a:cs typeface="Tahoma"/>
              </a:rPr>
              <a:t>15–</a:t>
            </a:r>
            <a:r>
              <a:rPr dirty="0" sz="3600" spc="-705" b="1">
                <a:solidFill>
                  <a:srgbClr val="FFB84D"/>
                </a:solidFill>
                <a:latin typeface="Tahoma"/>
                <a:cs typeface="Tahoma"/>
              </a:rPr>
              <a:t>25%</a:t>
            </a:r>
            <a:endParaRPr sz="3600">
              <a:latin typeface="Tahoma"/>
              <a:cs typeface="Tahoma"/>
            </a:endParaRPr>
          </a:p>
          <a:p>
            <a:pPr algn="ctr" marL="12700" marR="5080">
              <a:lnSpc>
                <a:spcPts val="1650"/>
              </a:lnSpc>
              <a:spcBef>
                <a:spcPts val="770"/>
              </a:spcBef>
            </a:pPr>
            <a:r>
              <a:rPr dirty="0" sz="1400" spc="50">
                <a:solidFill>
                  <a:srgbClr val="F6FAFF"/>
                </a:solidFill>
                <a:latin typeface="Tahoma"/>
                <a:cs typeface="Tahoma"/>
              </a:rPr>
              <a:t>Cost</a:t>
            </a:r>
            <a:r>
              <a:rPr dirty="0" sz="1400" spc="-114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1400">
                <a:solidFill>
                  <a:srgbClr val="F6FAFF"/>
                </a:solidFill>
                <a:latin typeface="Tahoma"/>
                <a:cs typeface="Tahoma"/>
              </a:rPr>
              <a:t>premium</a:t>
            </a:r>
            <a:r>
              <a:rPr dirty="0" sz="1400" spc="-114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1400">
                <a:solidFill>
                  <a:srgbClr val="F6FAFF"/>
                </a:solidFill>
                <a:latin typeface="Tahoma"/>
                <a:cs typeface="Tahoma"/>
              </a:rPr>
              <a:t>on</a:t>
            </a:r>
            <a:r>
              <a:rPr dirty="0" sz="1400" spc="-114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1400" spc="-10">
                <a:solidFill>
                  <a:srgbClr val="F6FAFF"/>
                </a:solidFill>
                <a:latin typeface="Tahoma"/>
                <a:cs typeface="Tahoma"/>
              </a:rPr>
              <a:t>imported </a:t>
            </a:r>
            <a:r>
              <a:rPr dirty="0" sz="1400" spc="45">
                <a:solidFill>
                  <a:srgbClr val="F6FAFF"/>
                </a:solidFill>
                <a:latin typeface="Tahoma"/>
                <a:cs typeface="Tahoma"/>
              </a:rPr>
              <a:t>PCBs</a:t>
            </a:r>
            <a:endParaRPr sz="1400">
              <a:latin typeface="Tahoma"/>
              <a:cs typeface="Tahoma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6874838" y="4132038"/>
            <a:ext cx="2524760" cy="1540510"/>
            <a:chOff x="6874838" y="4132038"/>
            <a:chExt cx="2524760" cy="1540510"/>
          </a:xfrm>
        </p:grpSpPr>
        <p:sp>
          <p:nvSpPr>
            <p:cNvPr id="16" name="object 16"/>
            <p:cNvSpPr/>
            <p:nvPr/>
          </p:nvSpPr>
          <p:spPr>
            <a:xfrm>
              <a:off x="6894204" y="4151417"/>
              <a:ext cx="2487295" cy="1501775"/>
            </a:xfrm>
            <a:custGeom>
              <a:avLst/>
              <a:gdLst/>
              <a:ahLst/>
              <a:cxnLst/>
              <a:rect l="l" t="t" r="r" b="b"/>
              <a:pathLst>
                <a:path w="2487295" h="1501775">
                  <a:moveTo>
                    <a:pt x="2378664" y="1501547"/>
                  </a:moveTo>
                  <a:lnTo>
                    <a:pt x="111257" y="1501547"/>
                  </a:lnTo>
                  <a:lnTo>
                    <a:pt x="68141" y="1492874"/>
                  </a:lnTo>
                  <a:lnTo>
                    <a:pt x="68008" y="1492874"/>
                  </a:lnTo>
                  <a:lnTo>
                    <a:pt x="32639" y="1469032"/>
                  </a:lnTo>
                  <a:lnTo>
                    <a:pt x="8756" y="1433670"/>
                  </a:lnTo>
                  <a:lnTo>
                    <a:pt x="0" y="1390364"/>
                  </a:lnTo>
                  <a:lnTo>
                    <a:pt x="0" y="111240"/>
                  </a:lnTo>
                  <a:lnTo>
                    <a:pt x="8747" y="67946"/>
                  </a:lnTo>
                  <a:lnTo>
                    <a:pt x="32588" y="32582"/>
                  </a:lnTo>
                  <a:lnTo>
                    <a:pt x="67951" y="8734"/>
                  </a:lnTo>
                  <a:lnTo>
                    <a:pt x="111257" y="0"/>
                  </a:lnTo>
                  <a:lnTo>
                    <a:pt x="2378664" y="0"/>
                  </a:lnTo>
                  <a:lnTo>
                    <a:pt x="2421971" y="8734"/>
                  </a:lnTo>
                  <a:lnTo>
                    <a:pt x="2457333" y="32582"/>
                  </a:lnTo>
                  <a:lnTo>
                    <a:pt x="2481174" y="67946"/>
                  </a:lnTo>
                  <a:lnTo>
                    <a:pt x="2486937" y="96487"/>
                  </a:lnTo>
                  <a:lnTo>
                    <a:pt x="2486937" y="1405121"/>
                  </a:lnTo>
                  <a:lnTo>
                    <a:pt x="2481174" y="1433670"/>
                  </a:lnTo>
                  <a:lnTo>
                    <a:pt x="2457333" y="1469032"/>
                  </a:lnTo>
                  <a:lnTo>
                    <a:pt x="2421971" y="1492874"/>
                  </a:lnTo>
                  <a:lnTo>
                    <a:pt x="2378664" y="1501547"/>
                  </a:lnTo>
                  <a:close/>
                </a:path>
              </a:pathLst>
            </a:custGeom>
            <a:solidFill>
              <a:srgbClr val="051D37">
                <a:alpha val="94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6894206" y="4151405"/>
              <a:ext cx="2486025" cy="1501775"/>
            </a:xfrm>
            <a:custGeom>
              <a:avLst/>
              <a:gdLst/>
              <a:ahLst/>
              <a:cxnLst/>
              <a:rect l="l" t="t" r="r" b="b"/>
              <a:pathLst>
                <a:path w="2486025" h="1501775">
                  <a:moveTo>
                    <a:pt x="2485966" y="1409614"/>
                  </a:moveTo>
                  <a:lnTo>
                    <a:pt x="2481169" y="1433687"/>
                  </a:lnTo>
                  <a:lnTo>
                    <a:pt x="2457286" y="1469075"/>
                  </a:lnTo>
                  <a:lnTo>
                    <a:pt x="2421922" y="1492917"/>
                  </a:lnTo>
                  <a:lnTo>
                    <a:pt x="2378558" y="1501627"/>
                  </a:lnTo>
                  <a:lnTo>
                    <a:pt x="111239" y="1501624"/>
                  </a:lnTo>
                  <a:lnTo>
                    <a:pt x="68014" y="1492847"/>
                  </a:lnTo>
                  <a:lnTo>
                    <a:pt x="32577" y="1468954"/>
                  </a:lnTo>
                  <a:lnTo>
                    <a:pt x="8739" y="1433606"/>
                  </a:lnTo>
                  <a:lnTo>
                    <a:pt x="4" y="1390316"/>
                  </a:lnTo>
                  <a:lnTo>
                    <a:pt x="0" y="111272"/>
                  </a:lnTo>
                  <a:lnTo>
                    <a:pt x="8739" y="67968"/>
                  </a:lnTo>
                  <a:lnTo>
                    <a:pt x="32580" y="32598"/>
                  </a:lnTo>
                  <a:lnTo>
                    <a:pt x="67946" y="8746"/>
                  </a:lnTo>
                  <a:lnTo>
                    <a:pt x="111250" y="0"/>
                  </a:lnTo>
                  <a:lnTo>
                    <a:pt x="2378558" y="0"/>
                  </a:lnTo>
                  <a:lnTo>
                    <a:pt x="2421905" y="8703"/>
                  </a:lnTo>
                  <a:lnTo>
                    <a:pt x="2457306" y="32556"/>
                  </a:lnTo>
                  <a:lnTo>
                    <a:pt x="2481172" y="67952"/>
                  </a:lnTo>
                  <a:lnTo>
                    <a:pt x="2485924" y="92027"/>
                  </a:lnTo>
                </a:path>
              </a:pathLst>
            </a:custGeom>
            <a:ln w="38129">
              <a:solidFill>
                <a:srgbClr val="00D5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8" name="object 18"/>
          <p:cNvSpPr txBox="1"/>
          <p:nvPr/>
        </p:nvSpPr>
        <p:spPr>
          <a:xfrm>
            <a:off x="7092376" y="4263937"/>
            <a:ext cx="2093595" cy="980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3600" spc="-509" b="1">
                <a:solidFill>
                  <a:srgbClr val="00D5FF"/>
                </a:solidFill>
                <a:latin typeface="Tahoma"/>
                <a:cs typeface="Tahoma"/>
              </a:rPr>
              <a:t>4–</a:t>
            </a:r>
            <a:r>
              <a:rPr dirty="0" sz="3600" spc="-370" b="1">
                <a:solidFill>
                  <a:srgbClr val="00D5FF"/>
                </a:solidFill>
                <a:latin typeface="Tahoma"/>
                <a:cs typeface="Tahoma"/>
              </a:rPr>
              <a:t>8</a:t>
            </a:r>
            <a:r>
              <a:rPr dirty="0" sz="3600" spc="-320" b="1">
                <a:solidFill>
                  <a:srgbClr val="00D5FF"/>
                </a:solidFill>
                <a:latin typeface="Tahoma"/>
                <a:cs typeface="Tahoma"/>
              </a:rPr>
              <a:t> </a:t>
            </a:r>
            <a:r>
              <a:rPr dirty="0" sz="3600" spc="-25" b="1">
                <a:solidFill>
                  <a:srgbClr val="00D5FF"/>
                </a:solidFill>
                <a:latin typeface="Tahoma"/>
                <a:cs typeface="Tahoma"/>
              </a:rPr>
              <a:t>Wks</a:t>
            </a:r>
            <a:endParaRPr sz="360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  <a:spcBef>
                <a:spcPts val="1510"/>
              </a:spcBef>
            </a:pPr>
            <a:r>
              <a:rPr dirty="0" sz="1400" spc="-10">
                <a:solidFill>
                  <a:srgbClr val="F6FAFF"/>
                </a:solidFill>
                <a:latin typeface="Tahoma"/>
                <a:cs typeface="Tahoma"/>
              </a:rPr>
              <a:t>Typical</a:t>
            </a:r>
            <a:r>
              <a:rPr dirty="0" sz="1400" spc="-95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1400">
                <a:solidFill>
                  <a:srgbClr val="F6FAFF"/>
                </a:solidFill>
                <a:latin typeface="Tahoma"/>
                <a:cs typeface="Tahoma"/>
              </a:rPr>
              <a:t>imported</a:t>
            </a:r>
            <a:r>
              <a:rPr dirty="0" sz="1400" spc="-90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1400">
                <a:solidFill>
                  <a:srgbClr val="F6FAFF"/>
                </a:solidFill>
                <a:latin typeface="Tahoma"/>
                <a:cs typeface="Tahoma"/>
              </a:rPr>
              <a:t>lead</a:t>
            </a:r>
            <a:r>
              <a:rPr dirty="0" sz="1400" spc="-90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1400" spc="-20">
                <a:solidFill>
                  <a:srgbClr val="F6FAFF"/>
                </a:solidFill>
                <a:latin typeface="Tahoma"/>
                <a:cs typeface="Tahoma"/>
              </a:rPr>
              <a:t>time</a:t>
            </a:r>
            <a:endParaRPr sz="1400">
              <a:latin typeface="Tahoma"/>
              <a:cs typeface="Tahoma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1027381" y="3150368"/>
            <a:ext cx="15996919" cy="5363210"/>
            <a:chOff x="1027381" y="3150368"/>
            <a:chExt cx="15996919" cy="5363210"/>
          </a:xfrm>
        </p:grpSpPr>
        <p:sp>
          <p:nvSpPr>
            <p:cNvPr id="20" name="object 20"/>
            <p:cNvSpPr/>
            <p:nvPr/>
          </p:nvSpPr>
          <p:spPr>
            <a:xfrm>
              <a:off x="1046616" y="6210427"/>
              <a:ext cx="8170545" cy="1889760"/>
            </a:xfrm>
            <a:custGeom>
              <a:avLst/>
              <a:gdLst/>
              <a:ahLst/>
              <a:cxnLst/>
              <a:rect l="l" t="t" r="r" b="b"/>
              <a:pathLst>
                <a:path w="8170545" h="1889759">
                  <a:moveTo>
                    <a:pt x="8064374" y="1889467"/>
                  </a:moveTo>
                  <a:lnTo>
                    <a:pt x="107776" y="1889467"/>
                  </a:lnTo>
                  <a:lnTo>
                    <a:pt x="65815" y="1882777"/>
                  </a:lnTo>
                  <a:lnTo>
                    <a:pt x="31558" y="1864581"/>
                  </a:lnTo>
                  <a:lnTo>
                    <a:pt x="8466" y="1837589"/>
                  </a:lnTo>
                  <a:lnTo>
                    <a:pt x="0" y="1804531"/>
                  </a:lnTo>
                  <a:lnTo>
                    <a:pt x="0" y="84941"/>
                  </a:lnTo>
                  <a:lnTo>
                    <a:pt x="8466" y="51865"/>
                  </a:lnTo>
                  <a:lnTo>
                    <a:pt x="31558" y="24865"/>
                  </a:lnTo>
                  <a:lnTo>
                    <a:pt x="65815" y="6666"/>
                  </a:lnTo>
                  <a:lnTo>
                    <a:pt x="107776" y="0"/>
                  </a:lnTo>
                  <a:lnTo>
                    <a:pt x="8064374" y="0"/>
                  </a:lnTo>
                  <a:lnTo>
                    <a:pt x="8106340" y="6666"/>
                  </a:lnTo>
                  <a:lnTo>
                    <a:pt x="8140596" y="24865"/>
                  </a:lnTo>
                  <a:lnTo>
                    <a:pt x="8163686" y="51865"/>
                  </a:lnTo>
                  <a:lnTo>
                    <a:pt x="8170470" y="78375"/>
                  </a:lnTo>
                  <a:lnTo>
                    <a:pt x="8170470" y="1811093"/>
                  </a:lnTo>
                  <a:lnTo>
                    <a:pt x="8163686" y="1837589"/>
                  </a:lnTo>
                  <a:lnTo>
                    <a:pt x="8140596" y="1864581"/>
                  </a:lnTo>
                  <a:lnTo>
                    <a:pt x="8106340" y="1882777"/>
                  </a:lnTo>
                  <a:lnTo>
                    <a:pt x="8064374" y="1889467"/>
                  </a:lnTo>
                  <a:close/>
                </a:path>
              </a:pathLst>
            </a:custGeom>
            <a:solidFill>
              <a:srgbClr val="071C34">
                <a:alpha val="94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1046748" y="6210421"/>
              <a:ext cx="8171815" cy="1885950"/>
            </a:xfrm>
            <a:custGeom>
              <a:avLst/>
              <a:gdLst/>
              <a:ahLst/>
              <a:cxnLst/>
              <a:rect l="l" t="t" r="r" b="b"/>
              <a:pathLst>
                <a:path w="8171815" h="1885950">
                  <a:moveTo>
                    <a:pt x="86303" y="1885948"/>
                  </a:moveTo>
                  <a:lnTo>
                    <a:pt x="31557" y="1864494"/>
                  </a:lnTo>
                  <a:lnTo>
                    <a:pt x="1" y="1804435"/>
                  </a:lnTo>
                  <a:lnTo>
                    <a:pt x="0" y="84922"/>
                  </a:lnTo>
                  <a:lnTo>
                    <a:pt x="8467" y="51859"/>
                  </a:lnTo>
                  <a:lnTo>
                    <a:pt x="31559" y="24867"/>
                  </a:lnTo>
                  <a:lnTo>
                    <a:pt x="65814" y="6671"/>
                  </a:lnTo>
                  <a:lnTo>
                    <a:pt x="107773" y="0"/>
                  </a:lnTo>
                  <a:lnTo>
                    <a:pt x="8063980" y="0"/>
                  </a:lnTo>
                  <a:lnTo>
                    <a:pt x="8105943" y="6670"/>
                  </a:lnTo>
                  <a:lnTo>
                    <a:pt x="8140195" y="24870"/>
                  </a:lnTo>
                  <a:lnTo>
                    <a:pt x="8163280" y="51862"/>
                  </a:lnTo>
                  <a:lnTo>
                    <a:pt x="8171744" y="84923"/>
                  </a:lnTo>
                  <a:lnTo>
                    <a:pt x="8171747" y="1804433"/>
                  </a:lnTo>
                  <a:lnTo>
                    <a:pt x="8163286" y="1837496"/>
                  </a:lnTo>
                  <a:lnTo>
                    <a:pt x="8140199" y="1864492"/>
                  </a:lnTo>
                  <a:lnTo>
                    <a:pt x="8105943" y="1882692"/>
                  </a:lnTo>
                  <a:lnTo>
                    <a:pt x="8085460" y="1885945"/>
                  </a:lnTo>
                </a:path>
              </a:pathLst>
            </a:custGeom>
            <a:ln w="38129">
              <a:solidFill>
                <a:srgbClr val="1B4B72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/>
            <p:cNvSpPr/>
            <p:nvPr/>
          </p:nvSpPr>
          <p:spPr>
            <a:xfrm>
              <a:off x="10327843" y="3169736"/>
              <a:ext cx="6677025" cy="5326380"/>
            </a:xfrm>
            <a:custGeom>
              <a:avLst/>
              <a:gdLst/>
              <a:ahLst/>
              <a:cxnLst/>
              <a:rect l="l" t="t" r="r" b="b"/>
              <a:pathLst>
                <a:path w="6677025" h="5326380">
                  <a:moveTo>
                    <a:pt x="6566458" y="5326379"/>
                  </a:moveTo>
                  <a:lnTo>
                    <a:pt x="110124" y="5326379"/>
                  </a:lnTo>
                  <a:lnTo>
                    <a:pt x="67276" y="5319222"/>
                  </a:lnTo>
                  <a:lnTo>
                    <a:pt x="32270" y="5299709"/>
                  </a:lnTo>
                  <a:lnTo>
                    <a:pt x="8660" y="5270778"/>
                  </a:lnTo>
                  <a:lnTo>
                    <a:pt x="0" y="5235366"/>
                  </a:lnTo>
                  <a:lnTo>
                    <a:pt x="0" y="91013"/>
                  </a:lnTo>
                  <a:lnTo>
                    <a:pt x="8660" y="55601"/>
                  </a:lnTo>
                  <a:lnTo>
                    <a:pt x="32270" y="26669"/>
                  </a:lnTo>
                  <a:lnTo>
                    <a:pt x="67276" y="7157"/>
                  </a:lnTo>
                  <a:lnTo>
                    <a:pt x="110124" y="0"/>
                  </a:lnTo>
                  <a:lnTo>
                    <a:pt x="6566458" y="0"/>
                  </a:lnTo>
                  <a:lnTo>
                    <a:pt x="6609287" y="7157"/>
                  </a:lnTo>
                  <a:lnTo>
                    <a:pt x="6644285" y="26669"/>
                  </a:lnTo>
                  <a:lnTo>
                    <a:pt x="6667892" y="55601"/>
                  </a:lnTo>
                  <a:lnTo>
                    <a:pt x="6676551" y="91013"/>
                  </a:lnTo>
                  <a:lnTo>
                    <a:pt x="6676551" y="5235366"/>
                  </a:lnTo>
                  <a:lnTo>
                    <a:pt x="6667892" y="5270778"/>
                  </a:lnTo>
                  <a:lnTo>
                    <a:pt x="6644285" y="5299709"/>
                  </a:lnTo>
                  <a:lnTo>
                    <a:pt x="6609287" y="5319222"/>
                  </a:lnTo>
                  <a:lnTo>
                    <a:pt x="6566458" y="5326379"/>
                  </a:lnTo>
                  <a:close/>
                </a:path>
              </a:pathLst>
            </a:custGeom>
            <a:solidFill>
              <a:srgbClr val="051D37">
                <a:alpha val="94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/>
            <p:cNvSpPr/>
            <p:nvPr/>
          </p:nvSpPr>
          <p:spPr>
            <a:xfrm>
              <a:off x="10327842" y="3169736"/>
              <a:ext cx="6677025" cy="5324475"/>
            </a:xfrm>
            <a:custGeom>
              <a:avLst/>
              <a:gdLst/>
              <a:ahLst/>
              <a:cxnLst/>
              <a:rect l="l" t="t" r="r" b="b"/>
              <a:pathLst>
                <a:path w="6677025" h="5324475">
                  <a:moveTo>
                    <a:pt x="98822" y="5324421"/>
                  </a:moveTo>
                  <a:lnTo>
                    <a:pt x="32227" y="5299655"/>
                  </a:lnTo>
                  <a:lnTo>
                    <a:pt x="0" y="5235254"/>
                  </a:lnTo>
                  <a:lnTo>
                    <a:pt x="0" y="91016"/>
                  </a:lnTo>
                  <a:lnTo>
                    <a:pt x="8665" y="55595"/>
                  </a:lnTo>
                  <a:lnTo>
                    <a:pt x="32281" y="26664"/>
                  </a:lnTo>
                  <a:lnTo>
                    <a:pt x="67286" y="7155"/>
                  </a:lnTo>
                  <a:lnTo>
                    <a:pt x="110128" y="0"/>
                  </a:lnTo>
                  <a:lnTo>
                    <a:pt x="6566326" y="0"/>
                  </a:lnTo>
                  <a:lnTo>
                    <a:pt x="6609196" y="7105"/>
                  </a:lnTo>
                  <a:lnTo>
                    <a:pt x="6644239" y="26612"/>
                  </a:lnTo>
                  <a:lnTo>
                    <a:pt x="6667854" y="55536"/>
                  </a:lnTo>
                  <a:lnTo>
                    <a:pt x="6676548" y="90992"/>
                  </a:lnTo>
                  <a:lnTo>
                    <a:pt x="6676426" y="5235254"/>
                  </a:lnTo>
                  <a:lnTo>
                    <a:pt x="6667768" y="5270670"/>
                  </a:lnTo>
                  <a:lnTo>
                    <a:pt x="6644163" y="5299609"/>
                  </a:lnTo>
                  <a:lnTo>
                    <a:pt x="6609237" y="5319251"/>
                  </a:lnTo>
                  <a:lnTo>
                    <a:pt x="6577749" y="5324376"/>
                  </a:lnTo>
                </a:path>
              </a:pathLst>
            </a:custGeom>
            <a:ln w="38129">
              <a:solidFill>
                <a:srgbClr val="00D5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4" name="object 24"/>
          <p:cNvSpPr txBox="1"/>
          <p:nvPr/>
        </p:nvSpPr>
        <p:spPr>
          <a:xfrm>
            <a:off x="998074" y="1779745"/>
            <a:ext cx="13846175" cy="1951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900" spc="-35">
                <a:solidFill>
                  <a:srgbClr val="B8C8D9"/>
                </a:solidFill>
                <a:latin typeface="Tahoma"/>
                <a:cs typeface="Tahoma"/>
              </a:rPr>
              <a:t>High</a:t>
            </a:r>
            <a:r>
              <a:rPr dirty="0" sz="1900" spc="-15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900" spc="-10">
                <a:solidFill>
                  <a:srgbClr val="B8C8D9"/>
                </a:solidFill>
                <a:latin typeface="Tahoma"/>
                <a:cs typeface="Tahoma"/>
              </a:rPr>
              <a:t>import</a:t>
            </a:r>
            <a:r>
              <a:rPr dirty="0" sz="1900" spc="-15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900" spc="-10">
                <a:solidFill>
                  <a:srgbClr val="B8C8D9"/>
                </a:solidFill>
                <a:latin typeface="Tahoma"/>
                <a:cs typeface="Tahoma"/>
              </a:rPr>
              <a:t>dependency,</a:t>
            </a:r>
            <a:r>
              <a:rPr dirty="0" sz="1900" spc="-15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900">
                <a:solidFill>
                  <a:srgbClr val="B8C8D9"/>
                </a:solidFill>
                <a:latin typeface="Tahoma"/>
                <a:cs typeface="Tahoma"/>
              </a:rPr>
              <a:t>slow</a:t>
            </a:r>
            <a:r>
              <a:rPr dirty="0" sz="1900" spc="-15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900" spc="-40">
                <a:solidFill>
                  <a:srgbClr val="B8C8D9"/>
                </a:solidFill>
                <a:latin typeface="Tahoma"/>
                <a:cs typeface="Tahoma"/>
              </a:rPr>
              <a:t>prototyping</a:t>
            </a:r>
            <a:r>
              <a:rPr dirty="0" sz="1900" spc="-15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900" spc="-10">
                <a:solidFill>
                  <a:srgbClr val="B8C8D9"/>
                </a:solidFill>
                <a:latin typeface="Tahoma"/>
                <a:cs typeface="Tahoma"/>
              </a:rPr>
              <a:t>and</a:t>
            </a:r>
            <a:r>
              <a:rPr dirty="0" sz="1900" spc="-14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900" spc="-10">
                <a:solidFill>
                  <a:srgbClr val="B8C8D9"/>
                </a:solidFill>
                <a:latin typeface="Tahoma"/>
                <a:cs typeface="Tahoma"/>
              </a:rPr>
              <a:t>quality</a:t>
            </a:r>
            <a:r>
              <a:rPr dirty="0" sz="1900" spc="-15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900">
                <a:solidFill>
                  <a:srgbClr val="B8C8D9"/>
                </a:solidFill>
                <a:latin typeface="Tahoma"/>
                <a:cs typeface="Tahoma"/>
              </a:rPr>
              <a:t>inconsistency</a:t>
            </a:r>
            <a:r>
              <a:rPr dirty="0" sz="1900" spc="-15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900">
                <a:solidFill>
                  <a:srgbClr val="B8C8D9"/>
                </a:solidFill>
                <a:latin typeface="Tahoma"/>
                <a:cs typeface="Tahoma"/>
              </a:rPr>
              <a:t>create</a:t>
            </a:r>
            <a:r>
              <a:rPr dirty="0" sz="1900" spc="-15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900">
                <a:solidFill>
                  <a:srgbClr val="B8C8D9"/>
                </a:solidFill>
                <a:latin typeface="Tahoma"/>
                <a:cs typeface="Tahoma"/>
              </a:rPr>
              <a:t>a</a:t>
            </a:r>
            <a:r>
              <a:rPr dirty="0" sz="1900" spc="-15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900">
                <a:solidFill>
                  <a:srgbClr val="B8C8D9"/>
                </a:solidFill>
                <a:latin typeface="Tahoma"/>
                <a:cs typeface="Tahoma"/>
              </a:rPr>
              <a:t>bottleneck</a:t>
            </a:r>
            <a:r>
              <a:rPr dirty="0" sz="1900" spc="-14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900" spc="-35">
                <a:solidFill>
                  <a:srgbClr val="B8C8D9"/>
                </a:solidFill>
                <a:latin typeface="Tahoma"/>
                <a:cs typeface="Tahoma"/>
              </a:rPr>
              <a:t>for</a:t>
            </a:r>
            <a:r>
              <a:rPr dirty="0" sz="1900" spc="-15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900">
                <a:solidFill>
                  <a:srgbClr val="B8C8D9"/>
                </a:solidFill>
                <a:latin typeface="Tahoma"/>
                <a:cs typeface="Tahoma"/>
              </a:rPr>
              <a:t>electronics</a:t>
            </a:r>
            <a:r>
              <a:rPr dirty="0" sz="1900" spc="-15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900" spc="-10">
                <a:solidFill>
                  <a:srgbClr val="B8C8D9"/>
                </a:solidFill>
                <a:latin typeface="Tahoma"/>
                <a:cs typeface="Tahoma"/>
              </a:rPr>
              <a:t>growth</a:t>
            </a:r>
            <a:endParaRPr sz="19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1975"/>
              </a:spcBef>
            </a:pPr>
            <a:endParaRPr sz="1900">
              <a:latin typeface="Tahoma"/>
              <a:cs typeface="Tahoma"/>
            </a:endParaRPr>
          </a:p>
          <a:p>
            <a:pPr marL="12700" marR="5075555">
              <a:lnSpc>
                <a:spcPts val="3300"/>
              </a:lnSpc>
            </a:pPr>
            <a:r>
              <a:rPr dirty="0" sz="2800" spc="-220" b="1">
                <a:solidFill>
                  <a:srgbClr val="F6FAFF"/>
                </a:solidFill>
                <a:latin typeface="Tahoma"/>
                <a:cs typeface="Tahoma"/>
              </a:rPr>
              <a:t>Indian </a:t>
            </a:r>
            <a:r>
              <a:rPr dirty="0" sz="2800" spc="-120" b="1">
                <a:solidFill>
                  <a:srgbClr val="F6FAFF"/>
                </a:solidFill>
                <a:latin typeface="Tahoma"/>
                <a:cs typeface="Tahoma"/>
              </a:rPr>
              <a:t>OEMs</a:t>
            </a:r>
            <a:r>
              <a:rPr dirty="0" sz="2800" spc="-215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2800" spc="-75" b="1">
                <a:solidFill>
                  <a:srgbClr val="F6FAFF"/>
                </a:solidFill>
                <a:latin typeface="Tahoma"/>
                <a:cs typeface="Tahoma"/>
              </a:rPr>
              <a:t>still</a:t>
            </a:r>
            <a:r>
              <a:rPr dirty="0" sz="2800" spc="-215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2800" spc="-140" b="1">
                <a:solidFill>
                  <a:srgbClr val="F6FAFF"/>
                </a:solidFill>
                <a:latin typeface="Tahoma"/>
                <a:cs typeface="Tahoma"/>
              </a:rPr>
              <a:t>depend</a:t>
            </a:r>
            <a:r>
              <a:rPr dirty="0" sz="2800" spc="-215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2800" spc="-160" b="1">
                <a:solidFill>
                  <a:srgbClr val="F6FAFF"/>
                </a:solidFill>
                <a:latin typeface="Tahoma"/>
                <a:cs typeface="Tahoma"/>
              </a:rPr>
              <a:t>heavily</a:t>
            </a:r>
            <a:r>
              <a:rPr dirty="0" sz="2800" spc="-215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2800" spc="-160" b="1">
                <a:solidFill>
                  <a:srgbClr val="F6FAFF"/>
                </a:solidFill>
                <a:latin typeface="Tahoma"/>
                <a:cs typeface="Tahoma"/>
              </a:rPr>
              <a:t>on</a:t>
            </a:r>
            <a:r>
              <a:rPr dirty="0" sz="2800" spc="-215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2800" spc="-150" b="1">
                <a:solidFill>
                  <a:srgbClr val="F6FAFF"/>
                </a:solidFill>
                <a:latin typeface="Tahoma"/>
                <a:cs typeface="Tahoma"/>
              </a:rPr>
              <a:t>imported</a:t>
            </a:r>
            <a:r>
              <a:rPr dirty="0" sz="2800" spc="-215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2800" spc="-75" b="1">
                <a:solidFill>
                  <a:srgbClr val="F6FAFF"/>
                </a:solidFill>
                <a:latin typeface="Tahoma"/>
                <a:cs typeface="Tahoma"/>
              </a:rPr>
              <a:t>PCBs</a:t>
            </a:r>
            <a:r>
              <a:rPr dirty="0" sz="2800" spc="-215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2800" spc="-45" b="1">
                <a:solidFill>
                  <a:srgbClr val="F6FAFF"/>
                </a:solidFill>
                <a:latin typeface="Tahoma"/>
                <a:cs typeface="Tahoma"/>
              </a:rPr>
              <a:t>for </a:t>
            </a:r>
            <a:r>
              <a:rPr dirty="0" sz="2800" spc="-150" b="1">
                <a:solidFill>
                  <a:srgbClr val="F6FAFF"/>
                </a:solidFill>
                <a:latin typeface="Tahoma"/>
                <a:cs typeface="Tahoma"/>
              </a:rPr>
              <a:t>prototypes</a:t>
            </a:r>
            <a:r>
              <a:rPr dirty="0" sz="2800" spc="-204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2800" spc="-155" b="1">
                <a:solidFill>
                  <a:srgbClr val="F6FAFF"/>
                </a:solidFill>
                <a:latin typeface="Tahoma"/>
                <a:cs typeface="Tahoma"/>
              </a:rPr>
              <a:t>and</a:t>
            </a:r>
            <a:r>
              <a:rPr dirty="0" sz="2800" spc="-200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2800" spc="-30" b="1">
                <a:solidFill>
                  <a:srgbClr val="F6FAFF"/>
                </a:solidFill>
                <a:latin typeface="Tahoma"/>
                <a:cs typeface="Tahoma"/>
              </a:rPr>
              <a:t>production.</a:t>
            </a:r>
            <a:endParaRPr sz="2800">
              <a:latin typeface="Tahoma"/>
              <a:cs typeface="Tahoma"/>
            </a:endParaRPr>
          </a:p>
          <a:p>
            <a:pPr algn="r" marR="5080">
              <a:lnSpc>
                <a:spcPts val="2014"/>
              </a:lnSpc>
            </a:pPr>
            <a:r>
              <a:rPr dirty="0" sz="2250" spc="-114" b="1">
                <a:solidFill>
                  <a:srgbClr val="F6FAFF"/>
                </a:solidFill>
                <a:latin typeface="Tahoma"/>
                <a:cs typeface="Tahoma"/>
              </a:rPr>
              <a:t>Supply</a:t>
            </a:r>
            <a:r>
              <a:rPr dirty="0" sz="2250" spc="-175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2250" spc="-100" b="1">
                <a:solidFill>
                  <a:srgbClr val="F6FAFF"/>
                </a:solidFill>
                <a:latin typeface="Tahoma"/>
                <a:cs typeface="Tahoma"/>
              </a:rPr>
              <a:t>Gap</a:t>
            </a:r>
            <a:r>
              <a:rPr dirty="0" sz="2250" spc="-175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2250" spc="-10" b="1">
                <a:solidFill>
                  <a:srgbClr val="F6FAFF"/>
                </a:solidFill>
                <a:latin typeface="Tahoma"/>
                <a:cs typeface="Tahoma"/>
              </a:rPr>
              <a:t>Impact</a:t>
            </a:r>
            <a:endParaRPr sz="2250">
              <a:latin typeface="Tahoma"/>
              <a:cs typeface="Tahoma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10857572" y="4015950"/>
            <a:ext cx="5477510" cy="1181735"/>
            <a:chOff x="10857572" y="4015950"/>
            <a:chExt cx="5477510" cy="1181735"/>
          </a:xfrm>
        </p:grpSpPr>
        <p:sp>
          <p:nvSpPr>
            <p:cNvPr id="26" name="object 26"/>
            <p:cNvSpPr/>
            <p:nvPr/>
          </p:nvSpPr>
          <p:spPr>
            <a:xfrm>
              <a:off x="10876940" y="4035338"/>
              <a:ext cx="5441315" cy="1144905"/>
            </a:xfrm>
            <a:custGeom>
              <a:avLst/>
              <a:gdLst/>
              <a:ahLst/>
              <a:cxnLst/>
              <a:rect l="l" t="t" r="r" b="b"/>
              <a:pathLst>
                <a:path w="5441315" h="1144904">
                  <a:moveTo>
                    <a:pt x="5329428" y="1144615"/>
                  </a:moveTo>
                  <a:lnTo>
                    <a:pt x="111617" y="1144615"/>
                  </a:lnTo>
                  <a:lnTo>
                    <a:pt x="68240" y="1135854"/>
                  </a:lnTo>
                  <a:lnTo>
                    <a:pt x="32748" y="1111952"/>
                  </a:lnTo>
                  <a:lnTo>
                    <a:pt x="8799" y="1076476"/>
                  </a:lnTo>
                  <a:lnTo>
                    <a:pt x="0" y="1032997"/>
                  </a:lnTo>
                  <a:lnTo>
                    <a:pt x="0" y="111648"/>
                  </a:lnTo>
                  <a:lnTo>
                    <a:pt x="8773" y="68202"/>
                  </a:lnTo>
                  <a:lnTo>
                    <a:pt x="32697" y="32712"/>
                  </a:lnTo>
                  <a:lnTo>
                    <a:pt x="68177" y="8778"/>
                  </a:lnTo>
                  <a:lnTo>
                    <a:pt x="111617" y="0"/>
                  </a:lnTo>
                  <a:lnTo>
                    <a:pt x="5329428" y="0"/>
                  </a:lnTo>
                  <a:lnTo>
                    <a:pt x="5372907" y="8778"/>
                  </a:lnTo>
                  <a:lnTo>
                    <a:pt x="5408382" y="32712"/>
                  </a:lnTo>
                  <a:lnTo>
                    <a:pt x="5432285" y="68202"/>
                  </a:lnTo>
                  <a:lnTo>
                    <a:pt x="5441045" y="111648"/>
                  </a:lnTo>
                  <a:lnTo>
                    <a:pt x="5441045" y="1032997"/>
                  </a:lnTo>
                  <a:lnTo>
                    <a:pt x="5432268" y="1076476"/>
                  </a:lnTo>
                  <a:lnTo>
                    <a:pt x="5408337" y="1111952"/>
                  </a:lnTo>
                  <a:lnTo>
                    <a:pt x="5372855" y="1135854"/>
                  </a:lnTo>
                  <a:lnTo>
                    <a:pt x="5329428" y="1144615"/>
                  </a:lnTo>
                  <a:close/>
                </a:path>
              </a:pathLst>
            </a:custGeom>
            <a:solidFill>
              <a:srgbClr val="071C34">
                <a:alpha val="94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/>
            <p:cNvSpPr/>
            <p:nvPr/>
          </p:nvSpPr>
          <p:spPr>
            <a:xfrm>
              <a:off x="10876940" y="4035318"/>
              <a:ext cx="5438775" cy="1143000"/>
            </a:xfrm>
            <a:custGeom>
              <a:avLst/>
              <a:gdLst/>
              <a:ahLst/>
              <a:cxnLst/>
              <a:rect l="l" t="t" r="r" b="b"/>
              <a:pathLst>
                <a:path w="5438775" h="1143000">
                  <a:moveTo>
                    <a:pt x="5438685" y="1044326"/>
                  </a:moveTo>
                  <a:lnTo>
                    <a:pt x="5432251" y="1076522"/>
                  </a:lnTo>
                  <a:lnTo>
                    <a:pt x="5408284" y="1112007"/>
                  </a:lnTo>
                  <a:lnTo>
                    <a:pt x="5372770" y="1135892"/>
                  </a:lnTo>
                  <a:lnTo>
                    <a:pt x="5337429" y="1142985"/>
                  </a:lnTo>
                </a:path>
                <a:path w="5438775" h="1143000">
                  <a:moveTo>
                    <a:pt x="103621" y="1143006"/>
                  </a:moveTo>
                  <a:lnTo>
                    <a:pt x="68244" y="1135855"/>
                  </a:lnTo>
                  <a:lnTo>
                    <a:pt x="32707" y="1111912"/>
                  </a:lnTo>
                  <a:lnTo>
                    <a:pt x="8785" y="1076427"/>
                  </a:lnTo>
                  <a:lnTo>
                    <a:pt x="0" y="1032987"/>
                  </a:lnTo>
                  <a:lnTo>
                    <a:pt x="0" y="111652"/>
                  </a:lnTo>
                  <a:lnTo>
                    <a:pt x="8779" y="68213"/>
                  </a:lnTo>
                  <a:lnTo>
                    <a:pt x="32705" y="32727"/>
                  </a:lnTo>
                  <a:lnTo>
                    <a:pt x="68190" y="8795"/>
                  </a:lnTo>
                  <a:lnTo>
                    <a:pt x="111631" y="20"/>
                  </a:lnTo>
                  <a:lnTo>
                    <a:pt x="5329328" y="0"/>
                  </a:lnTo>
                  <a:lnTo>
                    <a:pt x="5372835" y="8750"/>
                  </a:lnTo>
                  <a:lnTo>
                    <a:pt x="5408348" y="32682"/>
                  </a:lnTo>
                  <a:lnTo>
                    <a:pt x="5432279" y="68193"/>
                  </a:lnTo>
                  <a:lnTo>
                    <a:pt x="5438691" y="100345"/>
                  </a:lnTo>
                </a:path>
              </a:pathLst>
            </a:custGeom>
            <a:ln w="38129">
              <a:solidFill>
                <a:srgbClr val="1B4B72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/>
            <p:cNvSpPr/>
            <p:nvPr/>
          </p:nvSpPr>
          <p:spPr>
            <a:xfrm>
              <a:off x="11176100" y="4632472"/>
              <a:ext cx="541020" cy="541020"/>
            </a:xfrm>
            <a:custGeom>
              <a:avLst/>
              <a:gdLst/>
              <a:ahLst/>
              <a:cxnLst/>
              <a:rect l="l" t="t" r="r" b="b"/>
              <a:pathLst>
                <a:path w="541020" h="541020">
                  <a:moveTo>
                    <a:pt x="270327" y="540654"/>
                  </a:moveTo>
                  <a:lnTo>
                    <a:pt x="221721" y="536300"/>
                  </a:lnTo>
                  <a:lnTo>
                    <a:pt x="175979" y="523748"/>
                  </a:lnTo>
                  <a:lnTo>
                    <a:pt x="133863" y="503758"/>
                  </a:lnTo>
                  <a:lnTo>
                    <a:pt x="96136" y="477094"/>
                  </a:lnTo>
                  <a:lnTo>
                    <a:pt x="63559" y="444517"/>
                  </a:lnTo>
                  <a:lnTo>
                    <a:pt x="36895" y="406790"/>
                  </a:lnTo>
                  <a:lnTo>
                    <a:pt x="16906" y="364674"/>
                  </a:lnTo>
                  <a:lnTo>
                    <a:pt x="4353" y="318933"/>
                  </a:lnTo>
                  <a:lnTo>
                    <a:pt x="0" y="270327"/>
                  </a:lnTo>
                  <a:lnTo>
                    <a:pt x="4356" y="221745"/>
                  </a:lnTo>
                  <a:lnTo>
                    <a:pt x="16916" y="176016"/>
                  </a:lnTo>
                  <a:lnTo>
                    <a:pt x="36915" y="133904"/>
                  </a:lnTo>
                  <a:lnTo>
                    <a:pt x="63589" y="96174"/>
                  </a:lnTo>
                  <a:lnTo>
                    <a:pt x="96174" y="63589"/>
                  </a:lnTo>
                  <a:lnTo>
                    <a:pt x="133904" y="36915"/>
                  </a:lnTo>
                  <a:lnTo>
                    <a:pt x="176016" y="16916"/>
                  </a:lnTo>
                  <a:lnTo>
                    <a:pt x="221745" y="4356"/>
                  </a:lnTo>
                  <a:lnTo>
                    <a:pt x="270327" y="0"/>
                  </a:lnTo>
                  <a:lnTo>
                    <a:pt x="318909" y="4356"/>
                  </a:lnTo>
                  <a:lnTo>
                    <a:pt x="364638" y="16916"/>
                  </a:lnTo>
                  <a:lnTo>
                    <a:pt x="406749" y="36915"/>
                  </a:lnTo>
                  <a:lnTo>
                    <a:pt x="444480" y="63589"/>
                  </a:lnTo>
                  <a:lnTo>
                    <a:pt x="477064" y="96174"/>
                  </a:lnTo>
                  <a:lnTo>
                    <a:pt x="503738" y="133904"/>
                  </a:lnTo>
                  <a:lnTo>
                    <a:pt x="523737" y="176016"/>
                  </a:lnTo>
                  <a:lnTo>
                    <a:pt x="536297" y="221745"/>
                  </a:lnTo>
                  <a:lnTo>
                    <a:pt x="540654" y="270327"/>
                  </a:lnTo>
                  <a:lnTo>
                    <a:pt x="536294" y="318933"/>
                  </a:lnTo>
                  <a:lnTo>
                    <a:pt x="523730" y="364674"/>
                  </a:lnTo>
                  <a:lnTo>
                    <a:pt x="503730" y="406790"/>
                  </a:lnTo>
                  <a:lnTo>
                    <a:pt x="477056" y="444517"/>
                  </a:lnTo>
                  <a:lnTo>
                    <a:pt x="444475" y="477094"/>
                  </a:lnTo>
                  <a:lnTo>
                    <a:pt x="406747" y="503758"/>
                  </a:lnTo>
                  <a:lnTo>
                    <a:pt x="364636" y="523748"/>
                  </a:lnTo>
                  <a:lnTo>
                    <a:pt x="318899" y="536300"/>
                  </a:lnTo>
                  <a:lnTo>
                    <a:pt x="270327" y="540654"/>
                  </a:lnTo>
                  <a:close/>
                </a:path>
              </a:pathLst>
            </a:custGeom>
            <a:solidFill>
              <a:srgbClr val="00D5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9" name="object 29"/>
          <p:cNvSpPr txBox="1"/>
          <p:nvPr/>
        </p:nvSpPr>
        <p:spPr>
          <a:xfrm>
            <a:off x="11345536" y="4759229"/>
            <a:ext cx="201930" cy="2235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300" spc="-105" b="1">
                <a:solidFill>
                  <a:srgbClr val="041326"/>
                </a:solidFill>
                <a:latin typeface="Tahoma"/>
                <a:cs typeface="Tahoma"/>
              </a:rPr>
              <a:t>01</a:t>
            </a:r>
            <a:endParaRPr sz="1300">
              <a:latin typeface="Tahoma"/>
              <a:cs typeface="Tahom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1779707" y="4144626"/>
            <a:ext cx="3863975" cy="858519"/>
          </a:xfrm>
          <a:prstGeom prst="rect">
            <a:avLst/>
          </a:prstGeom>
        </p:spPr>
        <p:txBody>
          <a:bodyPr wrap="square" lIns="0" tIns="952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750"/>
              </a:spcBef>
            </a:pPr>
            <a:r>
              <a:rPr dirty="0" sz="1700" spc="-114" b="1">
                <a:solidFill>
                  <a:srgbClr val="F6FAFF"/>
                </a:solidFill>
                <a:latin typeface="Tahoma"/>
                <a:cs typeface="Tahoma"/>
              </a:rPr>
              <a:t>Higher</a:t>
            </a:r>
            <a:r>
              <a:rPr dirty="0" sz="1700" spc="-125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1700" spc="-20" b="1">
                <a:solidFill>
                  <a:srgbClr val="F6FAFF"/>
                </a:solidFill>
                <a:latin typeface="Tahoma"/>
                <a:cs typeface="Tahoma"/>
              </a:rPr>
              <a:t>Cost</a:t>
            </a:r>
            <a:endParaRPr sz="1700">
              <a:latin typeface="Tahoma"/>
              <a:cs typeface="Tahoma"/>
            </a:endParaRPr>
          </a:p>
          <a:p>
            <a:pPr marL="12700" marR="5080">
              <a:lnSpc>
                <a:spcPts val="1650"/>
              </a:lnSpc>
              <a:spcBef>
                <a:spcPts val="620"/>
              </a:spcBef>
            </a:pPr>
            <a:r>
              <a:rPr dirty="0" sz="1400" spc="-35">
                <a:solidFill>
                  <a:srgbClr val="B8C8D9"/>
                </a:solidFill>
                <a:latin typeface="Tahoma"/>
                <a:cs typeface="Tahoma"/>
              </a:rPr>
              <a:t>Imported</a:t>
            </a:r>
            <a:r>
              <a:rPr dirty="0" sz="1400" spc="-10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400" spc="50">
                <a:solidFill>
                  <a:srgbClr val="B8C8D9"/>
                </a:solidFill>
                <a:latin typeface="Tahoma"/>
                <a:cs typeface="Tahoma"/>
              </a:rPr>
              <a:t>PCBs</a:t>
            </a:r>
            <a:r>
              <a:rPr dirty="0" sz="1400" spc="-10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400">
                <a:solidFill>
                  <a:srgbClr val="B8C8D9"/>
                </a:solidFill>
                <a:latin typeface="Tahoma"/>
                <a:cs typeface="Tahoma"/>
              </a:rPr>
              <a:t>increase</a:t>
            </a:r>
            <a:r>
              <a:rPr dirty="0" sz="1400" spc="-10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400" spc="-30">
                <a:solidFill>
                  <a:srgbClr val="B8C8D9"/>
                </a:solidFill>
                <a:latin typeface="Tahoma"/>
                <a:cs typeface="Tahoma"/>
              </a:rPr>
              <a:t>per-</a:t>
            </a:r>
            <a:r>
              <a:rPr dirty="0" sz="1400" spc="-10">
                <a:solidFill>
                  <a:srgbClr val="B8C8D9"/>
                </a:solidFill>
                <a:latin typeface="Tahoma"/>
                <a:cs typeface="Tahoma"/>
              </a:rPr>
              <a:t>unit</a:t>
            </a:r>
            <a:r>
              <a:rPr dirty="0" sz="1400" spc="-10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400">
                <a:solidFill>
                  <a:srgbClr val="B8C8D9"/>
                </a:solidFill>
                <a:latin typeface="Tahoma"/>
                <a:cs typeface="Tahoma"/>
              </a:rPr>
              <a:t>cost</a:t>
            </a:r>
            <a:r>
              <a:rPr dirty="0" sz="1400" spc="-10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400" spc="-10">
                <a:solidFill>
                  <a:srgbClr val="B8C8D9"/>
                </a:solidFill>
                <a:latin typeface="Tahoma"/>
                <a:cs typeface="Tahoma"/>
              </a:rPr>
              <a:t>and</a:t>
            </a:r>
            <a:r>
              <a:rPr dirty="0" sz="1400" spc="-10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400" spc="-10">
                <a:solidFill>
                  <a:srgbClr val="B8C8D9"/>
                </a:solidFill>
                <a:latin typeface="Tahoma"/>
                <a:cs typeface="Tahoma"/>
              </a:rPr>
              <a:t>working </a:t>
            </a:r>
            <a:r>
              <a:rPr dirty="0" sz="1400">
                <a:solidFill>
                  <a:srgbClr val="B8C8D9"/>
                </a:solidFill>
                <a:latin typeface="Tahoma"/>
                <a:cs typeface="Tahoma"/>
              </a:rPr>
              <a:t>capital</a:t>
            </a:r>
            <a:r>
              <a:rPr dirty="0" sz="1400" spc="-6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400" spc="-10">
                <a:solidFill>
                  <a:srgbClr val="B8C8D9"/>
                </a:solidFill>
                <a:latin typeface="Tahoma"/>
                <a:cs typeface="Tahoma"/>
              </a:rPr>
              <a:t>pressure</a:t>
            </a:r>
            <a:endParaRPr sz="1400">
              <a:latin typeface="Tahoma"/>
              <a:cs typeface="Tahoma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10857572" y="5429796"/>
            <a:ext cx="5477510" cy="1181735"/>
            <a:chOff x="10857572" y="5429796"/>
            <a:chExt cx="5477510" cy="1181735"/>
          </a:xfrm>
        </p:grpSpPr>
        <p:sp>
          <p:nvSpPr>
            <p:cNvPr id="32" name="object 32"/>
            <p:cNvSpPr/>
            <p:nvPr/>
          </p:nvSpPr>
          <p:spPr>
            <a:xfrm>
              <a:off x="10876940" y="5449183"/>
              <a:ext cx="5441315" cy="1144905"/>
            </a:xfrm>
            <a:custGeom>
              <a:avLst/>
              <a:gdLst/>
              <a:ahLst/>
              <a:cxnLst/>
              <a:rect l="l" t="t" r="r" b="b"/>
              <a:pathLst>
                <a:path w="5441315" h="1144904">
                  <a:moveTo>
                    <a:pt x="5329428" y="1144615"/>
                  </a:moveTo>
                  <a:lnTo>
                    <a:pt x="111617" y="1144615"/>
                  </a:lnTo>
                  <a:lnTo>
                    <a:pt x="68240" y="1135854"/>
                  </a:lnTo>
                  <a:lnTo>
                    <a:pt x="32748" y="1111952"/>
                  </a:lnTo>
                  <a:lnTo>
                    <a:pt x="8799" y="1076476"/>
                  </a:lnTo>
                  <a:lnTo>
                    <a:pt x="0" y="1032997"/>
                  </a:lnTo>
                  <a:lnTo>
                    <a:pt x="0" y="111648"/>
                  </a:lnTo>
                  <a:lnTo>
                    <a:pt x="8773" y="68202"/>
                  </a:lnTo>
                  <a:lnTo>
                    <a:pt x="32697" y="32712"/>
                  </a:lnTo>
                  <a:lnTo>
                    <a:pt x="68177" y="8778"/>
                  </a:lnTo>
                  <a:lnTo>
                    <a:pt x="111617" y="0"/>
                  </a:lnTo>
                  <a:lnTo>
                    <a:pt x="5329428" y="0"/>
                  </a:lnTo>
                  <a:lnTo>
                    <a:pt x="5372907" y="8778"/>
                  </a:lnTo>
                  <a:lnTo>
                    <a:pt x="5408382" y="32712"/>
                  </a:lnTo>
                  <a:lnTo>
                    <a:pt x="5432285" y="68202"/>
                  </a:lnTo>
                  <a:lnTo>
                    <a:pt x="5441045" y="111648"/>
                  </a:lnTo>
                  <a:lnTo>
                    <a:pt x="5441045" y="1032997"/>
                  </a:lnTo>
                  <a:lnTo>
                    <a:pt x="5432268" y="1076476"/>
                  </a:lnTo>
                  <a:lnTo>
                    <a:pt x="5408337" y="1111952"/>
                  </a:lnTo>
                  <a:lnTo>
                    <a:pt x="5372855" y="1135854"/>
                  </a:lnTo>
                  <a:lnTo>
                    <a:pt x="5329428" y="1144615"/>
                  </a:lnTo>
                  <a:close/>
                </a:path>
              </a:pathLst>
            </a:custGeom>
            <a:solidFill>
              <a:srgbClr val="071C34">
                <a:alpha val="94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/>
            <p:cNvSpPr/>
            <p:nvPr/>
          </p:nvSpPr>
          <p:spPr>
            <a:xfrm>
              <a:off x="10876940" y="5449163"/>
              <a:ext cx="5438775" cy="1143000"/>
            </a:xfrm>
            <a:custGeom>
              <a:avLst/>
              <a:gdLst/>
              <a:ahLst/>
              <a:cxnLst/>
              <a:rect l="l" t="t" r="r" b="b"/>
              <a:pathLst>
                <a:path w="5438775" h="1143000">
                  <a:moveTo>
                    <a:pt x="5438685" y="1044326"/>
                  </a:moveTo>
                  <a:lnTo>
                    <a:pt x="5432251" y="1076522"/>
                  </a:lnTo>
                  <a:lnTo>
                    <a:pt x="5408284" y="1112007"/>
                  </a:lnTo>
                  <a:lnTo>
                    <a:pt x="5372770" y="1135892"/>
                  </a:lnTo>
                  <a:lnTo>
                    <a:pt x="5337429" y="1142985"/>
                  </a:lnTo>
                </a:path>
                <a:path w="5438775" h="1143000">
                  <a:moveTo>
                    <a:pt x="103621" y="1143006"/>
                  </a:moveTo>
                  <a:lnTo>
                    <a:pt x="68244" y="1135855"/>
                  </a:lnTo>
                  <a:lnTo>
                    <a:pt x="32707" y="1111912"/>
                  </a:lnTo>
                  <a:lnTo>
                    <a:pt x="8785" y="1076427"/>
                  </a:lnTo>
                  <a:lnTo>
                    <a:pt x="0" y="1032987"/>
                  </a:lnTo>
                  <a:lnTo>
                    <a:pt x="0" y="111652"/>
                  </a:lnTo>
                  <a:lnTo>
                    <a:pt x="8779" y="68213"/>
                  </a:lnTo>
                  <a:lnTo>
                    <a:pt x="32705" y="32727"/>
                  </a:lnTo>
                  <a:lnTo>
                    <a:pt x="68190" y="8795"/>
                  </a:lnTo>
                  <a:lnTo>
                    <a:pt x="111631" y="20"/>
                  </a:lnTo>
                  <a:lnTo>
                    <a:pt x="5329328" y="0"/>
                  </a:lnTo>
                  <a:lnTo>
                    <a:pt x="5372835" y="8750"/>
                  </a:lnTo>
                  <a:lnTo>
                    <a:pt x="5408348" y="32682"/>
                  </a:lnTo>
                  <a:lnTo>
                    <a:pt x="5432279" y="68193"/>
                  </a:lnTo>
                  <a:lnTo>
                    <a:pt x="5438691" y="100345"/>
                  </a:lnTo>
                </a:path>
              </a:pathLst>
            </a:custGeom>
            <a:ln w="38129">
              <a:solidFill>
                <a:srgbClr val="1B4B72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/>
            <p:cNvSpPr/>
            <p:nvPr/>
          </p:nvSpPr>
          <p:spPr>
            <a:xfrm>
              <a:off x="11176100" y="6046317"/>
              <a:ext cx="541020" cy="541020"/>
            </a:xfrm>
            <a:custGeom>
              <a:avLst/>
              <a:gdLst/>
              <a:ahLst/>
              <a:cxnLst/>
              <a:rect l="l" t="t" r="r" b="b"/>
              <a:pathLst>
                <a:path w="541020" h="541020">
                  <a:moveTo>
                    <a:pt x="270327" y="540654"/>
                  </a:moveTo>
                  <a:lnTo>
                    <a:pt x="221721" y="536300"/>
                  </a:lnTo>
                  <a:lnTo>
                    <a:pt x="175979" y="523748"/>
                  </a:lnTo>
                  <a:lnTo>
                    <a:pt x="133863" y="503758"/>
                  </a:lnTo>
                  <a:lnTo>
                    <a:pt x="96136" y="477094"/>
                  </a:lnTo>
                  <a:lnTo>
                    <a:pt x="63559" y="444517"/>
                  </a:lnTo>
                  <a:lnTo>
                    <a:pt x="36895" y="406790"/>
                  </a:lnTo>
                  <a:lnTo>
                    <a:pt x="16906" y="364674"/>
                  </a:lnTo>
                  <a:lnTo>
                    <a:pt x="4353" y="318933"/>
                  </a:lnTo>
                  <a:lnTo>
                    <a:pt x="0" y="270327"/>
                  </a:lnTo>
                  <a:lnTo>
                    <a:pt x="4356" y="221745"/>
                  </a:lnTo>
                  <a:lnTo>
                    <a:pt x="16916" y="176016"/>
                  </a:lnTo>
                  <a:lnTo>
                    <a:pt x="36915" y="133904"/>
                  </a:lnTo>
                  <a:lnTo>
                    <a:pt x="63589" y="96174"/>
                  </a:lnTo>
                  <a:lnTo>
                    <a:pt x="96174" y="63589"/>
                  </a:lnTo>
                  <a:lnTo>
                    <a:pt x="133904" y="36915"/>
                  </a:lnTo>
                  <a:lnTo>
                    <a:pt x="176016" y="16916"/>
                  </a:lnTo>
                  <a:lnTo>
                    <a:pt x="221745" y="4356"/>
                  </a:lnTo>
                  <a:lnTo>
                    <a:pt x="270327" y="0"/>
                  </a:lnTo>
                  <a:lnTo>
                    <a:pt x="318909" y="4356"/>
                  </a:lnTo>
                  <a:lnTo>
                    <a:pt x="364638" y="16916"/>
                  </a:lnTo>
                  <a:lnTo>
                    <a:pt x="406749" y="36915"/>
                  </a:lnTo>
                  <a:lnTo>
                    <a:pt x="444480" y="63589"/>
                  </a:lnTo>
                  <a:lnTo>
                    <a:pt x="477064" y="96174"/>
                  </a:lnTo>
                  <a:lnTo>
                    <a:pt x="503738" y="133904"/>
                  </a:lnTo>
                  <a:lnTo>
                    <a:pt x="523737" y="176016"/>
                  </a:lnTo>
                  <a:lnTo>
                    <a:pt x="536297" y="221745"/>
                  </a:lnTo>
                  <a:lnTo>
                    <a:pt x="540654" y="270327"/>
                  </a:lnTo>
                  <a:lnTo>
                    <a:pt x="536294" y="318933"/>
                  </a:lnTo>
                  <a:lnTo>
                    <a:pt x="523730" y="364674"/>
                  </a:lnTo>
                  <a:lnTo>
                    <a:pt x="503730" y="406790"/>
                  </a:lnTo>
                  <a:lnTo>
                    <a:pt x="477056" y="444517"/>
                  </a:lnTo>
                  <a:lnTo>
                    <a:pt x="444475" y="477094"/>
                  </a:lnTo>
                  <a:lnTo>
                    <a:pt x="406747" y="503758"/>
                  </a:lnTo>
                  <a:lnTo>
                    <a:pt x="364636" y="523748"/>
                  </a:lnTo>
                  <a:lnTo>
                    <a:pt x="318899" y="536300"/>
                  </a:lnTo>
                  <a:lnTo>
                    <a:pt x="270327" y="540654"/>
                  </a:lnTo>
                  <a:close/>
                </a:path>
              </a:pathLst>
            </a:custGeom>
            <a:solidFill>
              <a:srgbClr val="00D5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5" name="object 35"/>
          <p:cNvSpPr txBox="1"/>
          <p:nvPr/>
        </p:nvSpPr>
        <p:spPr>
          <a:xfrm>
            <a:off x="11345536" y="5572574"/>
            <a:ext cx="4407535" cy="833119"/>
          </a:xfrm>
          <a:prstGeom prst="rect">
            <a:avLst/>
          </a:prstGeom>
        </p:spPr>
        <p:txBody>
          <a:bodyPr wrap="square" lIns="0" tIns="81280" rIns="0" bIns="0" rtlCol="0" vert="horz">
            <a:spAutoFit/>
          </a:bodyPr>
          <a:lstStyle/>
          <a:p>
            <a:pPr marL="446405">
              <a:lnSpc>
                <a:spcPct val="100000"/>
              </a:lnSpc>
              <a:spcBef>
                <a:spcPts val="640"/>
              </a:spcBef>
            </a:pPr>
            <a:r>
              <a:rPr dirty="0" sz="1700" spc="-90" b="1">
                <a:solidFill>
                  <a:srgbClr val="F6FAFF"/>
                </a:solidFill>
                <a:latin typeface="Tahoma"/>
                <a:cs typeface="Tahoma"/>
              </a:rPr>
              <a:t>Delayed</a:t>
            </a:r>
            <a:r>
              <a:rPr dirty="0" sz="1700" spc="-105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1700" spc="-10" b="1">
                <a:solidFill>
                  <a:srgbClr val="F6FAFF"/>
                </a:solidFill>
                <a:latin typeface="Tahoma"/>
                <a:cs typeface="Tahoma"/>
              </a:rPr>
              <a:t>Launch</a:t>
            </a:r>
            <a:endParaRPr sz="1700">
              <a:latin typeface="Tahoma"/>
              <a:cs typeface="Tahoma"/>
            </a:endParaRPr>
          </a:p>
          <a:p>
            <a:pPr marL="446405">
              <a:lnSpc>
                <a:spcPts val="1664"/>
              </a:lnSpc>
              <a:spcBef>
                <a:spcPts val="445"/>
              </a:spcBef>
            </a:pPr>
            <a:r>
              <a:rPr dirty="0" sz="1400" spc="-40">
                <a:solidFill>
                  <a:srgbClr val="B8C8D9"/>
                </a:solidFill>
                <a:latin typeface="Tahoma"/>
                <a:cs typeface="Tahoma"/>
              </a:rPr>
              <a:t>Long</a:t>
            </a:r>
            <a:r>
              <a:rPr dirty="0" sz="1400" spc="-114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400">
                <a:solidFill>
                  <a:srgbClr val="B8C8D9"/>
                </a:solidFill>
                <a:latin typeface="Tahoma"/>
                <a:cs typeface="Tahoma"/>
              </a:rPr>
              <a:t>lead</a:t>
            </a:r>
            <a:r>
              <a:rPr dirty="0" sz="1400" spc="-114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400">
                <a:solidFill>
                  <a:srgbClr val="B8C8D9"/>
                </a:solidFill>
                <a:latin typeface="Tahoma"/>
                <a:cs typeface="Tahoma"/>
              </a:rPr>
              <a:t>times</a:t>
            </a:r>
            <a:r>
              <a:rPr dirty="0" sz="1400" spc="-114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400">
                <a:solidFill>
                  <a:srgbClr val="B8C8D9"/>
                </a:solidFill>
                <a:latin typeface="Tahoma"/>
                <a:cs typeface="Tahoma"/>
              </a:rPr>
              <a:t>slow</a:t>
            </a:r>
            <a:r>
              <a:rPr dirty="0" sz="1400" spc="-114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400" spc="-25">
                <a:solidFill>
                  <a:srgbClr val="B8C8D9"/>
                </a:solidFill>
                <a:latin typeface="Tahoma"/>
                <a:cs typeface="Tahoma"/>
              </a:rPr>
              <a:t>testing,</a:t>
            </a:r>
            <a:r>
              <a:rPr dirty="0" sz="1400" spc="-11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400" spc="-10">
                <a:solidFill>
                  <a:srgbClr val="B8C8D9"/>
                </a:solidFill>
                <a:latin typeface="Tahoma"/>
                <a:cs typeface="Tahoma"/>
              </a:rPr>
              <a:t>iterations</a:t>
            </a:r>
            <a:r>
              <a:rPr dirty="0" sz="1400" spc="-114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400" spc="-10">
                <a:solidFill>
                  <a:srgbClr val="B8C8D9"/>
                </a:solidFill>
                <a:latin typeface="Tahoma"/>
                <a:cs typeface="Tahoma"/>
              </a:rPr>
              <a:t>and</a:t>
            </a:r>
            <a:r>
              <a:rPr dirty="0" sz="1400" spc="-114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400" spc="-10">
                <a:solidFill>
                  <a:srgbClr val="B8C8D9"/>
                </a:solidFill>
                <a:latin typeface="Tahoma"/>
                <a:cs typeface="Tahoma"/>
              </a:rPr>
              <a:t>product</a:t>
            </a:r>
            <a:endParaRPr sz="1400">
              <a:latin typeface="Tahoma"/>
              <a:cs typeface="Tahoma"/>
            </a:endParaRPr>
          </a:p>
          <a:p>
            <a:pPr marL="12700">
              <a:lnSpc>
                <a:spcPts val="1664"/>
              </a:lnSpc>
              <a:tabLst>
                <a:tab pos="446405" algn="l"/>
              </a:tabLst>
            </a:pPr>
            <a:r>
              <a:rPr dirty="0" baseline="2136" sz="1950" spc="-37" b="1">
                <a:solidFill>
                  <a:srgbClr val="041326"/>
                </a:solidFill>
                <a:latin typeface="Tahoma"/>
                <a:cs typeface="Tahoma"/>
              </a:rPr>
              <a:t>02</a:t>
            </a:r>
            <a:r>
              <a:rPr dirty="0" baseline="2136" sz="1950" b="1">
                <a:solidFill>
                  <a:srgbClr val="041326"/>
                </a:solidFill>
                <a:latin typeface="Tahoma"/>
                <a:cs typeface="Tahoma"/>
              </a:rPr>
              <a:t>	</a:t>
            </a:r>
            <a:r>
              <a:rPr dirty="0" sz="1400" spc="-10">
                <a:solidFill>
                  <a:srgbClr val="B8C8D9"/>
                </a:solidFill>
                <a:latin typeface="Tahoma"/>
                <a:cs typeface="Tahoma"/>
              </a:rPr>
              <a:t>commercialization</a:t>
            </a:r>
            <a:endParaRPr sz="1400">
              <a:latin typeface="Tahoma"/>
              <a:cs typeface="Tahoma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10857570" y="6843671"/>
            <a:ext cx="5477510" cy="1181735"/>
            <a:chOff x="10857570" y="6843671"/>
            <a:chExt cx="5477510" cy="1181735"/>
          </a:xfrm>
        </p:grpSpPr>
        <p:sp>
          <p:nvSpPr>
            <p:cNvPr id="37" name="object 37"/>
            <p:cNvSpPr/>
            <p:nvPr/>
          </p:nvSpPr>
          <p:spPr>
            <a:xfrm>
              <a:off x="10876940" y="6863059"/>
              <a:ext cx="5441315" cy="1144905"/>
            </a:xfrm>
            <a:custGeom>
              <a:avLst/>
              <a:gdLst/>
              <a:ahLst/>
              <a:cxnLst/>
              <a:rect l="l" t="t" r="r" b="b"/>
              <a:pathLst>
                <a:path w="5441315" h="1144904">
                  <a:moveTo>
                    <a:pt x="5329428" y="1144615"/>
                  </a:moveTo>
                  <a:lnTo>
                    <a:pt x="111617" y="1144615"/>
                  </a:lnTo>
                  <a:lnTo>
                    <a:pt x="68240" y="1135850"/>
                  </a:lnTo>
                  <a:lnTo>
                    <a:pt x="32748" y="1111937"/>
                  </a:lnTo>
                  <a:lnTo>
                    <a:pt x="8799" y="1076451"/>
                  </a:lnTo>
                  <a:lnTo>
                    <a:pt x="0" y="1032967"/>
                  </a:lnTo>
                  <a:lnTo>
                    <a:pt x="0" y="111617"/>
                  </a:lnTo>
                  <a:lnTo>
                    <a:pt x="8773" y="68177"/>
                  </a:lnTo>
                  <a:lnTo>
                    <a:pt x="32697" y="32697"/>
                  </a:lnTo>
                  <a:lnTo>
                    <a:pt x="68177" y="8773"/>
                  </a:lnTo>
                  <a:lnTo>
                    <a:pt x="111617" y="0"/>
                  </a:lnTo>
                  <a:lnTo>
                    <a:pt x="5329428" y="0"/>
                  </a:lnTo>
                  <a:lnTo>
                    <a:pt x="5372907" y="8773"/>
                  </a:lnTo>
                  <a:lnTo>
                    <a:pt x="5408382" y="32697"/>
                  </a:lnTo>
                  <a:lnTo>
                    <a:pt x="5432285" y="68177"/>
                  </a:lnTo>
                  <a:lnTo>
                    <a:pt x="5441045" y="111617"/>
                  </a:lnTo>
                  <a:lnTo>
                    <a:pt x="5441045" y="1032967"/>
                  </a:lnTo>
                  <a:lnTo>
                    <a:pt x="5432268" y="1076451"/>
                  </a:lnTo>
                  <a:lnTo>
                    <a:pt x="5408337" y="1111937"/>
                  </a:lnTo>
                  <a:lnTo>
                    <a:pt x="5372855" y="1135850"/>
                  </a:lnTo>
                  <a:lnTo>
                    <a:pt x="5329428" y="1144615"/>
                  </a:lnTo>
                  <a:close/>
                </a:path>
              </a:pathLst>
            </a:custGeom>
            <a:solidFill>
              <a:srgbClr val="071C34">
                <a:alpha val="94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/>
            <p:cNvSpPr/>
            <p:nvPr/>
          </p:nvSpPr>
          <p:spPr>
            <a:xfrm>
              <a:off x="10876938" y="6863038"/>
              <a:ext cx="5438775" cy="1143000"/>
            </a:xfrm>
            <a:custGeom>
              <a:avLst/>
              <a:gdLst/>
              <a:ahLst/>
              <a:cxnLst/>
              <a:rect l="l" t="t" r="r" b="b"/>
              <a:pathLst>
                <a:path w="5438775" h="1143000">
                  <a:moveTo>
                    <a:pt x="5438692" y="1044297"/>
                  </a:moveTo>
                  <a:lnTo>
                    <a:pt x="5432251" y="1076467"/>
                  </a:lnTo>
                  <a:lnTo>
                    <a:pt x="5408280" y="1111997"/>
                  </a:lnTo>
                  <a:lnTo>
                    <a:pt x="5372772" y="1135887"/>
                  </a:lnTo>
                  <a:lnTo>
                    <a:pt x="5337427" y="1142986"/>
                  </a:lnTo>
                </a:path>
                <a:path w="5438775" h="1143000">
                  <a:moveTo>
                    <a:pt x="103629" y="1143006"/>
                  </a:moveTo>
                  <a:lnTo>
                    <a:pt x="32717" y="1111908"/>
                  </a:lnTo>
                  <a:lnTo>
                    <a:pt x="8793" y="1076426"/>
                  </a:lnTo>
                  <a:lnTo>
                    <a:pt x="2" y="1032987"/>
                  </a:lnTo>
                  <a:lnTo>
                    <a:pt x="0" y="111651"/>
                  </a:lnTo>
                  <a:lnTo>
                    <a:pt x="8770" y="68205"/>
                  </a:lnTo>
                  <a:lnTo>
                    <a:pt x="32701" y="32716"/>
                  </a:lnTo>
                  <a:lnTo>
                    <a:pt x="68191" y="8791"/>
                  </a:lnTo>
                  <a:lnTo>
                    <a:pt x="111634" y="20"/>
                  </a:lnTo>
                  <a:lnTo>
                    <a:pt x="5329330" y="0"/>
                  </a:lnTo>
                  <a:lnTo>
                    <a:pt x="5372840" y="8747"/>
                  </a:lnTo>
                  <a:lnTo>
                    <a:pt x="5408358" y="32677"/>
                  </a:lnTo>
                  <a:lnTo>
                    <a:pt x="5432286" y="68192"/>
                  </a:lnTo>
                  <a:lnTo>
                    <a:pt x="5438690" y="100316"/>
                  </a:lnTo>
                </a:path>
              </a:pathLst>
            </a:custGeom>
            <a:ln w="38129">
              <a:solidFill>
                <a:srgbClr val="1B4B72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/>
            <p:cNvSpPr/>
            <p:nvPr/>
          </p:nvSpPr>
          <p:spPr>
            <a:xfrm>
              <a:off x="11176101" y="7460192"/>
              <a:ext cx="541020" cy="541020"/>
            </a:xfrm>
            <a:custGeom>
              <a:avLst/>
              <a:gdLst/>
              <a:ahLst/>
              <a:cxnLst/>
              <a:rect l="l" t="t" r="r" b="b"/>
              <a:pathLst>
                <a:path w="541020" h="541020">
                  <a:moveTo>
                    <a:pt x="270327" y="540623"/>
                  </a:moveTo>
                  <a:lnTo>
                    <a:pt x="221721" y="536270"/>
                  </a:lnTo>
                  <a:lnTo>
                    <a:pt x="175979" y="523717"/>
                  </a:lnTo>
                  <a:lnTo>
                    <a:pt x="133863" y="503728"/>
                  </a:lnTo>
                  <a:lnTo>
                    <a:pt x="96136" y="477064"/>
                  </a:lnTo>
                  <a:lnTo>
                    <a:pt x="63559" y="444487"/>
                  </a:lnTo>
                  <a:lnTo>
                    <a:pt x="36895" y="406760"/>
                  </a:lnTo>
                  <a:lnTo>
                    <a:pt x="16906" y="364644"/>
                  </a:lnTo>
                  <a:lnTo>
                    <a:pt x="4353" y="318902"/>
                  </a:lnTo>
                  <a:lnTo>
                    <a:pt x="0" y="270296"/>
                  </a:lnTo>
                  <a:lnTo>
                    <a:pt x="4356" y="221723"/>
                  </a:lnTo>
                  <a:lnTo>
                    <a:pt x="16916" y="176001"/>
                  </a:lnTo>
                  <a:lnTo>
                    <a:pt x="36915" y="133895"/>
                  </a:lnTo>
                  <a:lnTo>
                    <a:pt x="63589" y="96168"/>
                  </a:lnTo>
                  <a:lnTo>
                    <a:pt x="96174" y="63587"/>
                  </a:lnTo>
                  <a:lnTo>
                    <a:pt x="133904" y="36914"/>
                  </a:lnTo>
                  <a:lnTo>
                    <a:pt x="176016" y="16916"/>
                  </a:lnTo>
                  <a:lnTo>
                    <a:pt x="221745" y="4356"/>
                  </a:lnTo>
                  <a:lnTo>
                    <a:pt x="270327" y="0"/>
                  </a:lnTo>
                  <a:lnTo>
                    <a:pt x="318909" y="4356"/>
                  </a:lnTo>
                  <a:lnTo>
                    <a:pt x="364638" y="16916"/>
                  </a:lnTo>
                  <a:lnTo>
                    <a:pt x="406749" y="36914"/>
                  </a:lnTo>
                  <a:lnTo>
                    <a:pt x="444480" y="63587"/>
                  </a:lnTo>
                  <a:lnTo>
                    <a:pt x="477064" y="96168"/>
                  </a:lnTo>
                  <a:lnTo>
                    <a:pt x="503738" y="133895"/>
                  </a:lnTo>
                  <a:lnTo>
                    <a:pt x="523737" y="176001"/>
                  </a:lnTo>
                  <a:lnTo>
                    <a:pt x="536297" y="221723"/>
                  </a:lnTo>
                  <a:lnTo>
                    <a:pt x="540654" y="270296"/>
                  </a:lnTo>
                  <a:lnTo>
                    <a:pt x="536294" y="318902"/>
                  </a:lnTo>
                  <a:lnTo>
                    <a:pt x="523730" y="364644"/>
                  </a:lnTo>
                  <a:lnTo>
                    <a:pt x="503730" y="406760"/>
                  </a:lnTo>
                  <a:lnTo>
                    <a:pt x="477056" y="444487"/>
                  </a:lnTo>
                  <a:lnTo>
                    <a:pt x="444475" y="477064"/>
                  </a:lnTo>
                  <a:lnTo>
                    <a:pt x="406747" y="503728"/>
                  </a:lnTo>
                  <a:lnTo>
                    <a:pt x="364636" y="523717"/>
                  </a:lnTo>
                  <a:lnTo>
                    <a:pt x="318899" y="536270"/>
                  </a:lnTo>
                  <a:lnTo>
                    <a:pt x="270327" y="540623"/>
                  </a:lnTo>
                  <a:close/>
                </a:path>
              </a:pathLst>
            </a:custGeom>
            <a:solidFill>
              <a:srgbClr val="00D5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0" name="object 40"/>
          <p:cNvSpPr txBox="1"/>
          <p:nvPr/>
        </p:nvSpPr>
        <p:spPr>
          <a:xfrm>
            <a:off x="11345536" y="7586950"/>
            <a:ext cx="201930" cy="2235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300" spc="-105" b="1">
                <a:solidFill>
                  <a:srgbClr val="041326"/>
                </a:solidFill>
                <a:latin typeface="Tahoma"/>
                <a:cs typeface="Tahoma"/>
              </a:rPr>
              <a:t>03</a:t>
            </a:r>
            <a:endParaRPr sz="1300">
              <a:latin typeface="Tahoma"/>
              <a:cs typeface="Tahoma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11779707" y="6953070"/>
            <a:ext cx="3780790" cy="894080"/>
          </a:xfrm>
          <a:prstGeom prst="rect">
            <a:avLst/>
          </a:prstGeom>
        </p:spPr>
        <p:txBody>
          <a:bodyPr wrap="square" lIns="0" tIns="1149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5"/>
              </a:spcBef>
            </a:pPr>
            <a:r>
              <a:rPr dirty="0" sz="1700" spc="-95" b="1">
                <a:solidFill>
                  <a:srgbClr val="F6FAFF"/>
                </a:solidFill>
                <a:latin typeface="Tahoma"/>
                <a:cs typeface="Tahoma"/>
              </a:rPr>
              <a:t>Ǫuality</a:t>
            </a:r>
            <a:r>
              <a:rPr dirty="0" sz="1700" spc="-100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1700" spc="-20" b="1">
                <a:solidFill>
                  <a:srgbClr val="F6FAFF"/>
                </a:solidFill>
                <a:latin typeface="Tahoma"/>
                <a:cs typeface="Tahoma"/>
              </a:rPr>
              <a:t>Risk</a:t>
            </a:r>
            <a:endParaRPr sz="1700">
              <a:latin typeface="Tahoma"/>
              <a:cs typeface="Tahoma"/>
            </a:endParaRPr>
          </a:p>
          <a:p>
            <a:pPr marL="12700" marR="5080">
              <a:lnSpc>
                <a:spcPts val="1650"/>
              </a:lnSpc>
              <a:spcBef>
                <a:spcPts val="740"/>
              </a:spcBef>
            </a:pPr>
            <a:r>
              <a:rPr dirty="0" sz="1400" spc="-10">
                <a:solidFill>
                  <a:srgbClr val="B8C8D9"/>
                </a:solidFill>
                <a:latin typeface="Tahoma"/>
                <a:cs typeface="Tahoma"/>
              </a:rPr>
              <a:t>Inconsistent</a:t>
            </a:r>
            <a:r>
              <a:rPr dirty="0" sz="1400" spc="-12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400" spc="-10">
                <a:solidFill>
                  <a:srgbClr val="B8C8D9"/>
                </a:solidFill>
                <a:latin typeface="Tahoma"/>
                <a:cs typeface="Tahoma"/>
              </a:rPr>
              <a:t>quality</a:t>
            </a:r>
            <a:r>
              <a:rPr dirty="0" sz="1400" spc="-12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400">
                <a:solidFill>
                  <a:srgbClr val="B8C8D9"/>
                </a:solidFill>
                <a:latin typeface="Tahoma"/>
                <a:cs typeface="Tahoma"/>
              </a:rPr>
              <a:t>creates</a:t>
            </a:r>
            <a:r>
              <a:rPr dirty="0" sz="1400" spc="-12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400" spc="-30">
                <a:solidFill>
                  <a:srgbClr val="B8C8D9"/>
                </a:solidFill>
                <a:latin typeface="Tahoma"/>
                <a:cs typeface="Tahoma"/>
              </a:rPr>
              <a:t>rework</a:t>
            </a:r>
            <a:r>
              <a:rPr dirty="0" sz="1400" spc="-12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400" spc="-10">
                <a:solidFill>
                  <a:srgbClr val="B8C8D9"/>
                </a:solidFill>
                <a:latin typeface="Tahoma"/>
                <a:cs typeface="Tahoma"/>
              </a:rPr>
              <a:t>and</a:t>
            </a:r>
            <a:r>
              <a:rPr dirty="0" sz="1400" spc="-12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400" spc="-10">
                <a:solidFill>
                  <a:srgbClr val="B8C8D9"/>
                </a:solidFill>
                <a:latin typeface="Tahoma"/>
                <a:cs typeface="Tahoma"/>
              </a:rPr>
              <a:t>reliability concerns</a:t>
            </a:r>
            <a:endParaRPr sz="1400">
              <a:latin typeface="Tahoma"/>
              <a:cs typeface="Tahoma"/>
            </a:endParaRPr>
          </a:p>
        </p:txBody>
      </p:sp>
      <p:grpSp>
        <p:nvGrpSpPr>
          <p:cNvPr id="42" name="object 42"/>
          <p:cNvGrpSpPr/>
          <p:nvPr/>
        </p:nvGrpSpPr>
        <p:grpSpPr>
          <a:xfrm>
            <a:off x="1540163" y="6605458"/>
            <a:ext cx="76200" cy="933450"/>
            <a:chOff x="1540163" y="6605458"/>
            <a:chExt cx="76200" cy="933450"/>
          </a:xfrm>
        </p:grpSpPr>
        <p:pic>
          <p:nvPicPr>
            <p:cNvPr id="43" name="object 4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40163" y="6605458"/>
              <a:ext cx="76200" cy="76200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40163" y="6891208"/>
              <a:ext cx="76200" cy="76200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40163" y="7176958"/>
              <a:ext cx="76200" cy="76200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40163" y="7462708"/>
              <a:ext cx="76200" cy="76200"/>
            </a:xfrm>
            <a:prstGeom prst="rect">
              <a:avLst/>
            </a:prstGeom>
          </p:spPr>
        </p:pic>
      </p:grpSp>
      <p:sp>
        <p:nvSpPr>
          <p:cNvPr id="47" name="object 47"/>
          <p:cNvSpPr txBox="1"/>
          <p:nvPr/>
        </p:nvSpPr>
        <p:spPr>
          <a:xfrm>
            <a:off x="1738204" y="6456264"/>
            <a:ext cx="6630670" cy="1172210"/>
          </a:xfrm>
          <a:prstGeom prst="rect">
            <a:avLst/>
          </a:prstGeom>
        </p:spPr>
        <p:txBody>
          <a:bodyPr wrap="square" lIns="0" tIns="25400" rIns="0" bIns="0" rtlCol="0" vert="horz">
            <a:spAutoFit/>
          </a:bodyPr>
          <a:lstStyle/>
          <a:p>
            <a:pPr marL="12700" marR="1021080">
              <a:lnSpc>
                <a:spcPts val="2250"/>
              </a:lnSpc>
              <a:spcBef>
                <a:spcPts val="200"/>
              </a:spcBef>
            </a:pPr>
            <a:r>
              <a:rPr dirty="0" sz="1900" spc="-55">
                <a:solidFill>
                  <a:srgbClr val="B8C8D9"/>
                </a:solidFill>
                <a:latin typeface="Tahoma"/>
                <a:cs typeface="Tahoma"/>
              </a:rPr>
              <a:t>Import</a:t>
            </a:r>
            <a:r>
              <a:rPr dirty="0" sz="1900" spc="-10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900">
                <a:solidFill>
                  <a:srgbClr val="B8C8D9"/>
                </a:solidFill>
                <a:latin typeface="Tahoma"/>
                <a:cs typeface="Tahoma"/>
              </a:rPr>
              <a:t>reliance</a:t>
            </a:r>
            <a:r>
              <a:rPr dirty="0" sz="1900" spc="-9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900">
                <a:solidFill>
                  <a:srgbClr val="B8C8D9"/>
                </a:solidFill>
                <a:latin typeface="Tahoma"/>
                <a:cs typeface="Tahoma"/>
              </a:rPr>
              <a:t>limits</a:t>
            </a:r>
            <a:r>
              <a:rPr dirty="0" sz="1900" spc="-9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900">
                <a:solidFill>
                  <a:srgbClr val="B8C8D9"/>
                </a:solidFill>
                <a:latin typeface="Tahoma"/>
                <a:cs typeface="Tahoma"/>
              </a:rPr>
              <a:t>domestic</a:t>
            </a:r>
            <a:r>
              <a:rPr dirty="0" sz="1900" spc="-9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900" spc="-25">
                <a:solidFill>
                  <a:srgbClr val="B8C8D9"/>
                </a:solidFill>
                <a:latin typeface="Tahoma"/>
                <a:cs typeface="Tahoma"/>
              </a:rPr>
              <a:t>manufacturing</a:t>
            </a:r>
            <a:r>
              <a:rPr dirty="0" sz="1900" spc="-9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900" spc="-10">
                <a:solidFill>
                  <a:srgbClr val="B8C8D9"/>
                </a:solidFill>
                <a:latin typeface="Tahoma"/>
                <a:cs typeface="Tahoma"/>
              </a:rPr>
              <a:t>growth </a:t>
            </a:r>
            <a:r>
              <a:rPr dirty="0" sz="1900">
                <a:solidFill>
                  <a:srgbClr val="B8C8D9"/>
                </a:solidFill>
                <a:latin typeface="Tahoma"/>
                <a:cs typeface="Tahoma"/>
              </a:rPr>
              <a:t>Slow</a:t>
            </a:r>
            <a:r>
              <a:rPr dirty="0" sz="1900" spc="-14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900" spc="-30">
                <a:solidFill>
                  <a:srgbClr val="B8C8D9"/>
                </a:solidFill>
                <a:latin typeface="Tahoma"/>
                <a:cs typeface="Tahoma"/>
              </a:rPr>
              <a:t>prototype</a:t>
            </a:r>
            <a:r>
              <a:rPr dirty="0" sz="1900" spc="-13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900">
                <a:solidFill>
                  <a:srgbClr val="B8C8D9"/>
                </a:solidFill>
                <a:latin typeface="Tahoma"/>
                <a:cs typeface="Tahoma"/>
              </a:rPr>
              <a:t>cycles</a:t>
            </a:r>
            <a:r>
              <a:rPr dirty="0" sz="1900" spc="-13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900" spc="-10">
                <a:solidFill>
                  <a:srgbClr val="B8C8D9"/>
                </a:solidFill>
                <a:latin typeface="Tahoma"/>
                <a:cs typeface="Tahoma"/>
              </a:rPr>
              <a:t>delay</a:t>
            </a:r>
            <a:r>
              <a:rPr dirty="0" sz="1900" spc="-13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900">
                <a:solidFill>
                  <a:srgbClr val="B8C8D9"/>
                </a:solidFill>
                <a:latin typeface="Tahoma"/>
                <a:cs typeface="Tahoma"/>
              </a:rPr>
              <a:t>product</a:t>
            </a:r>
            <a:r>
              <a:rPr dirty="0" sz="1900" spc="-13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900" spc="-10">
                <a:solidFill>
                  <a:srgbClr val="B8C8D9"/>
                </a:solidFill>
                <a:latin typeface="Tahoma"/>
                <a:cs typeface="Tahoma"/>
              </a:rPr>
              <a:t>development</a:t>
            </a:r>
            <a:endParaRPr sz="1900">
              <a:latin typeface="Tahoma"/>
              <a:cs typeface="Tahoma"/>
            </a:endParaRPr>
          </a:p>
          <a:p>
            <a:pPr marL="12700" marR="5080">
              <a:lnSpc>
                <a:spcPts val="2250"/>
              </a:lnSpc>
            </a:pPr>
            <a:r>
              <a:rPr dirty="0" sz="1900">
                <a:solidFill>
                  <a:srgbClr val="B8C8D9"/>
                </a:solidFill>
                <a:latin typeface="Tahoma"/>
                <a:cs typeface="Tahoma"/>
              </a:rPr>
              <a:t>Limited</a:t>
            </a:r>
            <a:r>
              <a:rPr dirty="0" sz="1900" spc="-16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900">
                <a:solidFill>
                  <a:srgbClr val="B8C8D9"/>
                </a:solidFill>
                <a:latin typeface="Tahoma"/>
                <a:cs typeface="Tahoma"/>
              </a:rPr>
              <a:t>eco-</a:t>
            </a:r>
            <a:r>
              <a:rPr dirty="0" sz="1900" spc="-25">
                <a:solidFill>
                  <a:srgbClr val="B8C8D9"/>
                </a:solidFill>
                <a:latin typeface="Tahoma"/>
                <a:cs typeface="Tahoma"/>
              </a:rPr>
              <a:t>friendly</a:t>
            </a:r>
            <a:r>
              <a:rPr dirty="0" sz="1900" spc="-16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900" spc="75">
                <a:solidFill>
                  <a:srgbClr val="B8C8D9"/>
                </a:solidFill>
                <a:latin typeface="Tahoma"/>
                <a:cs typeface="Tahoma"/>
              </a:rPr>
              <a:t>PCB</a:t>
            </a:r>
            <a:r>
              <a:rPr dirty="0" sz="1900" spc="-16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900">
                <a:solidFill>
                  <a:srgbClr val="B8C8D9"/>
                </a:solidFill>
                <a:latin typeface="Tahoma"/>
                <a:cs typeface="Tahoma"/>
              </a:rPr>
              <a:t>producers</a:t>
            </a:r>
            <a:r>
              <a:rPr dirty="0" sz="1900" spc="-16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900" spc="-30">
                <a:solidFill>
                  <a:srgbClr val="B8C8D9"/>
                </a:solidFill>
                <a:latin typeface="Tahoma"/>
                <a:cs typeface="Tahoma"/>
              </a:rPr>
              <a:t>weaken</a:t>
            </a:r>
            <a:r>
              <a:rPr dirty="0" sz="1900" spc="-16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900">
                <a:solidFill>
                  <a:srgbClr val="B8C8D9"/>
                </a:solidFill>
                <a:latin typeface="Tahoma"/>
                <a:cs typeface="Tahoma"/>
              </a:rPr>
              <a:t>sustainability</a:t>
            </a:r>
            <a:r>
              <a:rPr dirty="0" sz="1900" spc="-16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900" spc="-10">
                <a:solidFill>
                  <a:srgbClr val="B8C8D9"/>
                </a:solidFill>
                <a:latin typeface="Tahoma"/>
                <a:cs typeface="Tahoma"/>
              </a:rPr>
              <a:t>goals </a:t>
            </a:r>
            <a:r>
              <a:rPr dirty="0" sz="1900">
                <a:solidFill>
                  <a:srgbClr val="B8C8D9"/>
                </a:solidFill>
                <a:latin typeface="Tahoma"/>
                <a:cs typeface="Tahoma"/>
              </a:rPr>
              <a:t>Flexible</a:t>
            </a:r>
            <a:r>
              <a:rPr dirty="0" sz="1900" spc="-16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900">
                <a:solidFill>
                  <a:srgbClr val="B8C8D9"/>
                </a:solidFill>
                <a:latin typeface="Tahoma"/>
                <a:cs typeface="Tahoma"/>
              </a:rPr>
              <a:t>MOǪ</a:t>
            </a:r>
            <a:r>
              <a:rPr dirty="0" sz="1900" spc="-15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900" spc="-10">
                <a:solidFill>
                  <a:srgbClr val="B8C8D9"/>
                </a:solidFill>
                <a:latin typeface="Tahoma"/>
                <a:cs typeface="Tahoma"/>
              </a:rPr>
              <a:t>and</a:t>
            </a:r>
            <a:r>
              <a:rPr dirty="0" sz="1900" spc="-15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900" spc="-45">
                <a:solidFill>
                  <a:srgbClr val="B8C8D9"/>
                </a:solidFill>
                <a:latin typeface="Tahoma"/>
                <a:cs typeface="Tahoma"/>
              </a:rPr>
              <a:t>engineering</a:t>
            </a:r>
            <a:r>
              <a:rPr dirty="0" sz="1900" spc="-15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900" spc="-10">
                <a:solidFill>
                  <a:srgbClr val="B8C8D9"/>
                </a:solidFill>
                <a:latin typeface="Tahoma"/>
                <a:cs typeface="Tahoma"/>
              </a:rPr>
              <a:t>support</a:t>
            </a:r>
            <a:r>
              <a:rPr dirty="0" sz="1900" spc="-15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900" spc="-20">
                <a:solidFill>
                  <a:srgbClr val="B8C8D9"/>
                </a:solidFill>
                <a:latin typeface="Tahoma"/>
                <a:cs typeface="Tahoma"/>
              </a:rPr>
              <a:t>remain</a:t>
            </a:r>
            <a:r>
              <a:rPr dirty="0" sz="1900" spc="-15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900" spc="-10">
                <a:solidFill>
                  <a:srgbClr val="B8C8D9"/>
                </a:solidFill>
                <a:latin typeface="Tahoma"/>
                <a:cs typeface="Tahoma"/>
              </a:rPr>
              <a:t>underserved</a:t>
            </a:r>
            <a:endParaRPr sz="1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3" name="object 3"/>
            <p:cNvSpPr/>
            <p:nvPr/>
          </p:nvSpPr>
          <p:spPr>
            <a:xfrm>
              <a:off x="11540002" y="0"/>
              <a:ext cx="6748145" cy="10287000"/>
            </a:xfrm>
            <a:custGeom>
              <a:avLst/>
              <a:gdLst/>
              <a:ahLst/>
              <a:cxnLst/>
              <a:rect l="l" t="t" r="r" b="b"/>
              <a:pathLst>
                <a:path w="6748145" h="10287000">
                  <a:moveTo>
                    <a:pt x="0" y="10286999"/>
                  </a:moveTo>
                  <a:lnTo>
                    <a:pt x="6747997" y="10286999"/>
                  </a:lnTo>
                  <a:lnTo>
                    <a:pt x="6747997" y="0"/>
                  </a:lnTo>
                  <a:lnTo>
                    <a:pt x="0" y="0"/>
                  </a:lnTo>
                  <a:lnTo>
                    <a:pt x="0" y="10286999"/>
                  </a:lnTo>
                  <a:close/>
                </a:path>
              </a:pathLst>
            </a:custGeom>
            <a:solidFill>
              <a:srgbClr val="041326">
                <a:alpha val="91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11540490" cy="10287000"/>
            </a:xfrm>
            <a:custGeom>
              <a:avLst/>
              <a:gdLst/>
              <a:ahLst/>
              <a:cxnLst/>
              <a:rect l="l" t="t" r="r" b="b"/>
              <a:pathLst>
                <a:path w="11540490" h="10287000">
                  <a:moveTo>
                    <a:pt x="11540002" y="10286999"/>
                  </a:moveTo>
                  <a:lnTo>
                    <a:pt x="0" y="10286999"/>
                  </a:lnTo>
                  <a:lnTo>
                    <a:pt x="0" y="0"/>
                  </a:lnTo>
                  <a:lnTo>
                    <a:pt x="11540002" y="0"/>
                  </a:lnTo>
                  <a:lnTo>
                    <a:pt x="11540002" y="10286999"/>
                  </a:lnTo>
                  <a:close/>
                </a:path>
              </a:pathLst>
            </a:custGeom>
            <a:solidFill>
              <a:srgbClr val="041326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948172" y="670603"/>
            <a:ext cx="2858770" cy="62039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229"/>
              <a:t>Our</a:t>
            </a:r>
            <a:r>
              <a:rPr dirty="0" spc="-330"/>
              <a:t> </a:t>
            </a:r>
            <a:r>
              <a:rPr dirty="0" spc="-160"/>
              <a:t>Solution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48172" y="1623694"/>
            <a:ext cx="15803880" cy="169418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850" spc="-45">
                <a:solidFill>
                  <a:srgbClr val="B8C8D9"/>
                </a:solidFill>
                <a:latin typeface="Tahoma"/>
                <a:cs typeface="Tahoma"/>
              </a:rPr>
              <a:t>Integrated</a:t>
            </a:r>
            <a:r>
              <a:rPr dirty="0" sz="1850" spc="-15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50" spc="85">
                <a:solidFill>
                  <a:srgbClr val="B8C8D9"/>
                </a:solidFill>
                <a:latin typeface="Tahoma"/>
                <a:cs typeface="Tahoma"/>
              </a:rPr>
              <a:t>PCB</a:t>
            </a:r>
            <a:r>
              <a:rPr dirty="0" sz="1850" spc="-15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50">
                <a:solidFill>
                  <a:srgbClr val="B8C8D9"/>
                </a:solidFill>
                <a:latin typeface="Tahoma"/>
                <a:cs typeface="Tahoma"/>
              </a:rPr>
              <a:t>support</a:t>
            </a:r>
            <a:r>
              <a:rPr dirty="0" sz="1850" spc="-15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50">
                <a:solidFill>
                  <a:srgbClr val="B8C8D9"/>
                </a:solidFill>
                <a:latin typeface="Tahoma"/>
                <a:cs typeface="Tahoma"/>
              </a:rPr>
              <a:t>and</a:t>
            </a:r>
            <a:r>
              <a:rPr dirty="0" sz="1850" spc="-15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50" spc="-10">
                <a:solidFill>
                  <a:srgbClr val="B8C8D9"/>
                </a:solidFill>
                <a:latin typeface="Tahoma"/>
                <a:cs typeface="Tahoma"/>
              </a:rPr>
              <a:t>manufacturing</a:t>
            </a:r>
            <a:r>
              <a:rPr dirty="0" sz="1850" spc="-15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50">
                <a:solidFill>
                  <a:srgbClr val="B8C8D9"/>
                </a:solidFill>
                <a:latin typeface="Tahoma"/>
                <a:cs typeface="Tahoma"/>
              </a:rPr>
              <a:t>roadmap</a:t>
            </a:r>
            <a:r>
              <a:rPr dirty="0" sz="1850" spc="-15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50" spc="-10">
                <a:solidFill>
                  <a:srgbClr val="B8C8D9"/>
                </a:solidFill>
                <a:latin typeface="Tahoma"/>
                <a:cs typeface="Tahoma"/>
              </a:rPr>
              <a:t>designed</a:t>
            </a:r>
            <a:r>
              <a:rPr dirty="0" sz="1850" spc="-15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50" spc="-20">
                <a:solidFill>
                  <a:srgbClr val="B8C8D9"/>
                </a:solidFill>
                <a:latin typeface="Tahoma"/>
                <a:cs typeface="Tahoma"/>
              </a:rPr>
              <a:t>for</a:t>
            </a:r>
            <a:r>
              <a:rPr dirty="0" sz="1850" spc="-14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50">
                <a:solidFill>
                  <a:srgbClr val="B8C8D9"/>
                </a:solidFill>
                <a:latin typeface="Tahoma"/>
                <a:cs typeface="Tahoma"/>
              </a:rPr>
              <a:t>speed,</a:t>
            </a:r>
            <a:r>
              <a:rPr dirty="0" sz="1850" spc="-15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50" spc="-10">
                <a:solidFill>
                  <a:srgbClr val="B8C8D9"/>
                </a:solidFill>
                <a:latin typeface="Tahoma"/>
                <a:cs typeface="Tahoma"/>
              </a:rPr>
              <a:t>quality</a:t>
            </a:r>
            <a:r>
              <a:rPr dirty="0" sz="1850" spc="-15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50">
                <a:solidFill>
                  <a:srgbClr val="B8C8D9"/>
                </a:solidFill>
                <a:latin typeface="Tahoma"/>
                <a:cs typeface="Tahoma"/>
              </a:rPr>
              <a:t>and</a:t>
            </a:r>
            <a:r>
              <a:rPr dirty="0" sz="1850" spc="-15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50">
                <a:solidFill>
                  <a:srgbClr val="B8C8D9"/>
                </a:solidFill>
                <a:latin typeface="Tahoma"/>
                <a:cs typeface="Tahoma"/>
              </a:rPr>
              <a:t>import</a:t>
            </a:r>
            <a:r>
              <a:rPr dirty="0" sz="1850" spc="-15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50" spc="-10">
                <a:solidFill>
                  <a:srgbClr val="B8C8D9"/>
                </a:solidFill>
                <a:latin typeface="Tahoma"/>
                <a:cs typeface="Tahoma"/>
              </a:rPr>
              <a:t>substitution</a:t>
            </a:r>
            <a:endParaRPr sz="185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185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65"/>
              </a:spcBef>
            </a:pPr>
            <a:endParaRPr sz="1850">
              <a:latin typeface="Tahoma"/>
              <a:cs typeface="Tahoma"/>
            </a:endParaRPr>
          </a:p>
          <a:p>
            <a:pPr marL="12700" marR="5080">
              <a:lnSpc>
                <a:spcPts val="3229"/>
              </a:lnSpc>
            </a:pPr>
            <a:r>
              <a:rPr dirty="0" sz="2700" spc="-185" b="1">
                <a:solidFill>
                  <a:srgbClr val="F6FAFF"/>
                </a:solidFill>
                <a:latin typeface="Tahoma"/>
                <a:cs typeface="Tahoma"/>
              </a:rPr>
              <a:t>A</a:t>
            </a:r>
            <a:r>
              <a:rPr dirty="0" sz="2700" spc="-200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2700" spc="-90" b="1">
                <a:solidFill>
                  <a:srgbClr val="F6FAFF"/>
                </a:solidFill>
                <a:latin typeface="Tahoma"/>
                <a:cs typeface="Tahoma"/>
              </a:rPr>
              <a:t>localized</a:t>
            </a:r>
            <a:r>
              <a:rPr dirty="0" sz="2700" spc="-200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2700" spc="-85" b="1">
                <a:solidFill>
                  <a:srgbClr val="F6FAFF"/>
                </a:solidFill>
                <a:latin typeface="Tahoma"/>
                <a:cs typeface="Tahoma"/>
              </a:rPr>
              <a:t>PCB</a:t>
            </a:r>
            <a:r>
              <a:rPr dirty="0" sz="2700" spc="-200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2700" spc="-165" b="1">
                <a:solidFill>
                  <a:srgbClr val="F6FAFF"/>
                </a:solidFill>
                <a:latin typeface="Tahoma"/>
                <a:cs typeface="Tahoma"/>
              </a:rPr>
              <a:t>partner</a:t>
            </a:r>
            <a:r>
              <a:rPr dirty="0" sz="2700" spc="-200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2700" spc="-170" b="1">
                <a:solidFill>
                  <a:srgbClr val="F6FAFF"/>
                </a:solidFill>
                <a:latin typeface="Tahoma"/>
                <a:cs typeface="Tahoma"/>
              </a:rPr>
              <a:t>that</a:t>
            </a:r>
            <a:r>
              <a:rPr dirty="0" sz="2700" spc="-200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2700" spc="-105" b="1">
                <a:solidFill>
                  <a:srgbClr val="F6FAFF"/>
                </a:solidFill>
                <a:latin typeface="Tahoma"/>
                <a:cs typeface="Tahoma"/>
              </a:rPr>
              <a:t>combines</a:t>
            </a:r>
            <a:r>
              <a:rPr dirty="0" sz="2700" spc="-200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2700" spc="-150" b="1">
                <a:solidFill>
                  <a:srgbClr val="F6FAFF"/>
                </a:solidFill>
                <a:latin typeface="Tahoma"/>
                <a:cs typeface="Tahoma"/>
              </a:rPr>
              <a:t>design</a:t>
            </a:r>
            <a:r>
              <a:rPr dirty="0" sz="2700" spc="-200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2700" spc="-125" b="1">
                <a:solidFill>
                  <a:srgbClr val="F6FAFF"/>
                </a:solidFill>
                <a:latin typeface="Tahoma"/>
                <a:cs typeface="Tahoma"/>
              </a:rPr>
              <a:t>support,</a:t>
            </a:r>
            <a:r>
              <a:rPr dirty="0" sz="2700" spc="-200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2700" spc="-165" b="1">
                <a:solidFill>
                  <a:srgbClr val="F6FAFF"/>
                </a:solidFill>
                <a:latin typeface="Tahoma"/>
                <a:cs typeface="Tahoma"/>
              </a:rPr>
              <a:t>prototyping,</a:t>
            </a:r>
            <a:r>
              <a:rPr dirty="0" sz="2700" spc="-200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2700" spc="-145" b="1">
                <a:solidFill>
                  <a:srgbClr val="F6FAFF"/>
                </a:solidFill>
                <a:latin typeface="Tahoma"/>
                <a:cs typeface="Tahoma"/>
              </a:rPr>
              <a:t>reverse</a:t>
            </a:r>
            <a:r>
              <a:rPr dirty="0" sz="2700" spc="-200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2700" spc="-180" b="1">
                <a:solidFill>
                  <a:srgbClr val="F6FAFF"/>
                </a:solidFill>
                <a:latin typeface="Tahoma"/>
                <a:cs typeface="Tahoma"/>
              </a:rPr>
              <a:t>engineering</a:t>
            </a:r>
            <a:r>
              <a:rPr dirty="0" sz="2700" spc="-200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2700" spc="-150" b="1">
                <a:solidFill>
                  <a:srgbClr val="F6FAFF"/>
                </a:solidFill>
                <a:latin typeface="Tahoma"/>
                <a:cs typeface="Tahoma"/>
              </a:rPr>
              <a:t>and</a:t>
            </a:r>
            <a:r>
              <a:rPr dirty="0" sz="2700" spc="-200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2700" spc="-165" b="1">
                <a:solidFill>
                  <a:srgbClr val="F6FAFF"/>
                </a:solidFill>
                <a:latin typeface="Tahoma"/>
                <a:cs typeface="Tahoma"/>
              </a:rPr>
              <a:t>future</a:t>
            </a:r>
            <a:r>
              <a:rPr dirty="0" sz="2700" spc="-200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2700" spc="-345" b="1">
                <a:solidFill>
                  <a:srgbClr val="F6FAFF"/>
                </a:solidFill>
                <a:latin typeface="Tahoma"/>
                <a:cs typeface="Tahoma"/>
              </a:rPr>
              <a:t>AI-</a:t>
            </a:r>
            <a:r>
              <a:rPr dirty="0" sz="2700" spc="-125" b="1">
                <a:solidFill>
                  <a:srgbClr val="F6FAFF"/>
                </a:solidFill>
                <a:latin typeface="Tahoma"/>
                <a:cs typeface="Tahoma"/>
              </a:rPr>
              <a:t>enabled</a:t>
            </a:r>
            <a:r>
              <a:rPr dirty="0" sz="2700" spc="-175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2700" spc="-160" b="1">
                <a:solidFill>
                  <a:srgbClr val="F6FAFF"/>
                </a:solidFill>
                <a:latin typeface="Tahoma"/>
                <a:cs typeface="Tahoma"/>
              </a:rPr>
              <a:t>manufacturing</a:t>
            </a:r>
            <a:r>
              <a:rPr dirty="0" sz="2700" spc="-175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2700" spc="-50" b="1">
                <a:solidFill>
                  <a:srgbClr val="F6FAFF"/>
                </a:solidFill>
                <a:latin typeface="Tahoma"/>
                <a:cs typeface="Tahoma"/>
              </a:rPr>
              <a:t>workflows.</a:t>
            </a:r>
            <a:endParaRPr sz="2700">
              <a:latin typeface="Tahoma"/>
              <a:cs typeface="Tahoma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41572" y="4479175"/>
            <a:ext cx="4930775" cy="3401060"/>
            <a:chOff x="941572" y="4479175"/>
            <a:chExt cx="4930775" cy="3401060"/>
          </a:xfrm>
        </p:grpSpPr>
        <p:sp>
          <p:nvSpPr>
            <p:cNvPr id="8" name="object 8"/>
            <p:cNvSpPr/>
            <p:nvPr/>
          </p:nvSpPr>
          <p:spPr>
            <a:xfrm>
              <a:off x="960872" y="4498543"/>
              <a:ext cx="4892675" cy="3363595"/>
            </a:xfrm>
            <a:custGeom>
              <a:avLst/>
              <a:gdLst/>
              <a:ahLst/>
              <a:cxnLst/>
              <a:rect l="l" t="t" r="r" b="b"/>
              <a:pathLst>
                <a:path w="4892675" h="3363595">
                  <a:moveTo>
                    <a:pt x="4781650" y="3363559"/>
                  </a:moveTo>
                  <a:lnTo>
                    <a:pt x="110395" y="3363559"/>
                  </a:lnTo>
                  <a:lnTo>
                    <a:pt x="67428" y="3355722"/>
                  </a:lnTo>
                  <a:lnTo>
                    <a:pt x="32337" y="3334351"/>
                  </a:lnTo>
                  <a:lnTo>
                    <a:pt x="8676" y="3302660"/>
                  </a:lnTo>
                  <a:lnTo>
                    <a:pt x="0" y="3263859"/>
                  </a:lnTo>
                  <a:lnTo>
                    <a:pt x="0" y="99669"/>
                  </a:lnTo>
                  <a:lnTo>
                    <a:pt x="8676" y="60873"/>
                  </a:lnTo>
                  <a:lnTo>
                    <a:pt x="32337" y="29192"/>
                  </a:lnTo>
                  <a:lnTo>
                    <a:pt x="67428" y="7832"/>
                  </a:lnTo>
                  <a:lnTo>
                    <a:pt x="110395" y="0"/>
                  </a:lnTo>
                  <a:lnTo>
                    <a:pt x="4781650" y="0"/>
                  </a:lnTo>
                  <a:lnTo>
                    <a:pt x="4824617" y="7832"/>
                  </a:lnTo>
                  <a:lnTo>
                    <a:pt x="4859709" y="29192"/>
                  </a:lnTo>
                  <a:lnTo>
                    <a:pt x="4883371" y="60873"/>
                  </a:lnTo>
                  <a:lnTo>
                    <a:pt x="4892049" y="99669"/>
                  </a:lnTo>
                  <a:lnTo>
                    <a:pt x="4892049" y="3263859"/>
                  </a:lnTo>
                  <a:lnTo>
                    <a:pt x="4883371" y="3302660"/>
                  </a:lnTo>
                  <a:lnTo>
                    <a:pt x="4859709" y="3334351"/>
                  </a:lnTo>
                  <a:lnTo>
                    <a:pt x="4824617" y="3355722"/>
                  </a:lnTo>
                  <a:lnTo>
                    <a:pt x="4781650" y="3363559"/>
                  </a:lnTo>
                  <a:close/>
                </a:path>
              </a:pathLst>
            </a:custGeom>
            <a:solidFill>
              <a:srgbClr val="071C34">
                <a:alpha val="94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960939" y="4498542"/>
              <a:ext cx="4892040" cy="3362325"/>
            </a:xfrm>
            <a:custGeom>
              <a:avLst/>
              <a:gdLst/>
              <a:ahLst/>
              <a:cxnLst/>
              <a:rect l="l" t="t" r="r" b="b"/>
              <a:pathLst>
                <a:path w="4892040" h="3362325">
                  <a:moveTo>
                    <a:pt x="104371" y="3362305"/>
                  </a:moveTo>
                  <a:lnTo>
                    <a:pt x="32331" y="3334208"/>
                  </a:lnTo>
                  <a:lnTo>
                    <a:pt x="8674" y="3302523"/>
                  </a:lnTo>
                  <a:lnTo>
                    <a:pt x="0" y="3263731"/>
                  </a:lnTo>
                  <a:lnTo>
                    <a:pt x="0" y="99669"/>
                  </a:lnTo>
                  <a:lnTo>
                    <a:pt x="8674" y="60875"/>
                  </a:lnTo>
                  <a:lnTo>
                    <a:pt x="32334" y="29193"/>
                  </a:lnTo>
                  <a:lnTo>
                    <a:pt x="67424" y="7832"/>
                  </a:lnTo>
                  <a:lnTo>
                    <a:pt x="110389" y="0"/>
                  </a:lnTo>
                  <a:lnTo>
                    <a:pt x="4781445" y="0"/>
                  </a:lnTo>
                  <a:lnTo>
                    <a:pt x="4824412" y="7832"/>
                  </a:lnTo>
                  <a:lnTo>
                    <a:pt x="4859498" y="29198"/>
                  </a:lnTo>
                  <a:lnTo>
                    <a:pt x="4883154" y="60879"/>
                  </a:lnTo>
                  <a:lnTo>
                    <a:pt x="4891829" y="99669"/>
                  </a:lnTo>
                  <a:lnTo>
                    <a:pt x="4891831" y="3263730"/>
                  </a:lnTo>
                  <a:lnTo>
                    <a:pt x="4883161" y="3302522"/>
                  </a:lnTo>
                  <a:lnTo>
                    <a:pt x="4859504" y="3334208"/>
                  </a:lnTo>
                  <a:lnTo>
                    <a:pt x="4824412" y="3355574"/>
                  </a:lnTo>
                  <a:lnTo>
                    <a:pt x="4787477" y="3362301"/>
                  </a:lnTo>
                </a:path>
              </a:pathLst>
            </a:custGeom>
            <a:ln w="38129">
              <a:solidFill>
                <a:srgbClr val="00D5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/>
          <p:cNvSpPr txBox="1"/>
          <p:nvPr/>
        </p:nvSpPr>
        <p:spPr>
          <a:xfrm>
            <a:off x="1888071" y="4847891"/>
            <a:ext cx="2762250" cy="3689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250" spc="-130" b="1">
                <a:solidFill>
                  <a:srgbClr val="F6FAFF"/>
                </a:solidFill>
                <a:latin typeface="Tahoma"/>
                <a:cs typeface="Tahoma"/>
              </a:rPr>
              <a:t>Design</a:t>
            </a:r>
            <a:r>
              <a:rPr dirty="0" sz="2250" spc="-180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2250" spc="-175" b="1">
                <a:solidFill>
                  <a:srgbClr val="F6FAFF"/>
                </a:solidFill>
                <a:latin typeface="Tahoma"/>
                <a:cs typeface="Tahoma"/>
              </a:rPr>
              <a:t>G</a:t>
            </a:r>
            <a:r>
              <a:rPr dirty="0" sz="2250" spc="-180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2250" spc="-130" b="1">
                <a:solidFill>
                  <a:srgbClr val="F6FAFF"/>
                </a:solidFill>
                <a:latin typeface="Tahoma"/>
                <a:cs typeface="Tahoma"/>
              </a:rPr>
              <a:t>Engineering</a:t>
            </a:r>
            <a:endParaRPr sz="2250">
              <a:latin typeface="Tahoma"/>
              <a:cs typeface="Tahoma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1565775" y="4479175"/>
            <a:ext cx="9865995" cy="3401060"/>
            <a:chOff x="1565775" y="4479175"/>
            <a:chExt cx="9865995" cy="3401060"/>
          </a:xfrm>
        </p:grpSpPr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65775" y="5739094"/>
              <a:ext cx="76200" cy="7620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65775" y="6005794"/>
              <a:ext cx="76200" cy="7620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65775" y="6272494"/>
              <a:ext cx="76200" cy="7620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65775" y="6539194"/>
              <a:ext cx="76200" cy="76200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6520189" y="4498543"/>
              <a:ext cx="4892040" cy="3363595"/>
            </a:xfrm>
            <a:custGeom>
              <a:avLst/>
              <a:gdLst/>
              <a:ahLst/>
              <a:cxnLst/>
              <a:rect l="l" t="t" r="r" b="b"/>
              <a:pathLst>
                <a:path w="4892040" h="3363595">
                  <a:moveTo>
                    <a:pt x="4781641" y="3363559"/>
                  </a:moveTo>
                  <a:lnTo>
                    <a:pt x="110398" y="3363559"/>
                  </a:lnTo>
                  <a:lnTo>
                    <a:pt x="67431" y="3355722"/>
                  </a:lnTo>
                  <a:lnTo>
                    <a:pt x="32339" y="3334351"/>
                  </a:lnTo>
                  <a:lnTo>
                    <a:pt x="8677" y="3302660"/>
                  </a:lnTo>
                  <a:lnTo>
                    <a:pt x="0" y="3263859"/>
                  </a:lnTo>
                  <a:lnTo>
                    <a:pt x="0" y="99669"/>
                  </a:lnTo>
                  <a:lnTo>
                    <a:pt x="8677" y="60873"/>
                  </a:lnTo>
                  <a:lnTo>
                    <a:pt x="32339" y="29192"/>
                  </a:lnTo>
                  <a:lnTo>
                    <a:pt x="67431" y="7832"/>
                  </a:lnTo>
                  <a:lnTo>
                    <a:pt x="110398" y="0"/>
                  </a:lnTo>
                  <a:lnTo>
                    <a:pt x="4781641" y="0"/>
                  </a:lnTo>
                  <a:lnTo>
                    <a:pt x="4824608" y="7832"/>
                  </a:lnTo>
                  <a:lnTo>
                    <a:pt x="4859700" y="29192"/>
                  </a:lnTo>
                  <a:lnTo>
                    <a:pt x="4883362" y="60873"/>
                  </a:lnTo>
                  <a:lnTo>
                    <a:pt x="4892039" y="99669"/>
                  </a:lnTo>
                  <a:lnTo>
                    <a:pt x="4892039" y="3263859"/>
                  </a:lnTo>
                  <a:lnTo>
                    <a:pt x="4883362" y="3302660"/>
                  </a:lnTo>
                  <a:lnTo>
                    <a:pt x="4859700" y="3334351"/>
                  </a:lnTo>
                  <a:lnTo>
                    <a:pt x="4824608" y="3355722"/>
                  </a:lnTo>
                  <a:lnTo>
                    <a:pt x="4781641" y="3363559"/>
                  </a:lnTo>
                  <a:close/>
                </a:path>
              </a:pathLst>
            </a:custGeom>
            <a:solidFill>
              <a:srgbClr val="071C34">
                <a:alpha val="94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6520251" y="4498542"/>
              <a:ext cx="4892040" cy="3362325"/>
            </a:xfrm>
            <a:custGeom>
              <a:avLst/>
              <a:gdLst/>
              <a:ahLst/>
              <a:cxnLst/>
              <a:rect l="l" t="t" r="r" b="b"/>
              <a:pathLst>
                <a:path w="4892040" h="3362325">
                  <a:moveTo>
                    <a:pt x="104379" y="3362305"/>
                  </a:moveTo>
                  <a:lnTo>
                    <a:pt x="67428" y="3355572"/>
                  </a:lnTo>
                  <a:lnTo>
                    <a:pt x="32335" y="3334209"/>
                  </a:lnTo>
                  <a:lnTo>
                    <a:pt x="8675" y="3302524"/>
                  </a:lnTo>
                  <a:lnTo>
                    <a:pt x="0" y="3263731"/>
                  </a:lnTo>
                  <a:lnTo>
                    <a:pt x="0" y="99668"/>
                  </a:lnTo>
                  <a:lnTo>
                    <a:pt x="8677" y="60873"/>
                  </a:lnTo>
                  <a:lnTo>
                    <a:pt x="32339" y="29191"/>
                  </a:lnTo>
                  <a:lnTo>
                    <a:pt x="67430" y="7832"/>
                  </a:lnTo>
                  <a:lnTo>
                    <a:pt x="110395" y="0"/>
                  </a:lnTo>
                  <a:lnTo>
                    <a:pt x="4781451" y="0"/>
                  </a:lnTo>
                  <a:lnTo>
                    <a:pt x="4824420" y="7829"/>
                  </a:lnTo>
                  <a:lnTo>
                    <a:pt x="4859516" y="29190"/>
                  </a:lnTo>
                  <a:lnTo>
                    <a:pt x="4883180" y="60874"/>
                  </a:lnTo>
                  <a:lnTo>
                    <a:pt x="4891857" y="99669"/>
                  </a:lnTo>
                  <a:lnTo>
                    <a:pt x="4891857" y="3263734"/>
                  </a:lnTo>
                  <a:lnTo>
                    <a:pt x="4883181" y="3302532"/>
                  </a:lnTo>
                  <a:lnTo>
                    <a:pt x="4859515" y="3334216"/>
                  </a:lnTo>
                  <a:lnTo>
                    <a:pt x="4824419" y="3355575"/>
                  </a:lnTo>
                  <a:lnTo>
                    <a:pt x="4787476" y="3362302"/>
                  </a:lnTo>
                </a:path>
              </a:pathLst>
            </a:custGeom>
            <a:ln w="38129">
              <a:solidFill>
                <a:srgbClr val="17D89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8" name="object 18"/>
          <p:cNvSpPr txBox="1"/>
          <p:nvPr/>
        </p:nvSpPr>
        <p:spPr>
          <a:xfrm>
            <a:off x="1764709" y="5602569"/>
            <a:ext cx="2058035" cy="1099820"/>
          </a:xfrm>
          <a:prstGeom prst="rect">
            <a:avLst/>
          </a:prstGeom>
        </p:spPr>
        <p:txBody>
          <a:bodyPr wrap="square" lIns="0" tIns="27939" rIns="0" bIns="0" rtlCol="0" vert="horz">
            <a:spAutoFit/>
          </a:bodyPr>
          <a:lstStyle/>
          <a:p>
            <a:pPr marL="12700" marR="5080">
              <a:lnSpc>
                <a:spcPts val="2100"/>
              </a:lnSpc>
              <a:spcBef>
                <a:spcPts val="219"/>
              </a:spcBef>
            </a:pPr>
            <a:r>
              <a:rPr dirty="0" sz="1800" spc="70">
                <a:solidFill>
                  <a:srgbClr val="B8C8D9"/>
                </a:solidFill>
                <a:latin typeface="Tahoma"/>
                <a:cs typeface="Tahoma"/>
              </a:rPr>
              <a:t>PCB</a:t>
            </a:r>
            <a:r>
              <a:rPr dirty="0" sz="1800" spc="-19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00" spc="-10">
                <a:solidFill>
                  <a:srgbClr val="B8C8D9"/>
                </a:solidFill>
                <a:latin typeface="Tahoma"/>
                <a:cs typeface="Tahoma"/>
              </a:rPr>
              <a:t>layout</a:t>
            </a:r>
            <a:r>
              <a:rPr dirty="0" sz="1800" spc="-19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00" spc="-10">
                <a:solidFill>
                  <a:srgbClr val="B8C8D9"/>
                </a:solidFill>
                <a:latin typeface="Tahoma"/>
                <a:cs typeface="Tahoma"/>
              </a:rPr>
              <a:t>support Gerber</a:t>
            </a:r>
            <a:r>
              <a:rPr dirty="0" sz="1800" spc="-19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00" spc="-10">
                <a:solidFill>
                  <a:srgbClr val="B8C8D9"/>
                </a:solidFill>
                <a:latin typeface="Tahoma"/>
                <a:cs typeface="Tahoma"/>
              </a:rPr>
              <a:t>development </a:t>
            </a:r>
            <a:r>
              <a:rPr dirty="0" sz="1800">
                <a:solidFill>
                  <a:srgbClr val="B8C8D9"/>
                </a:solidFill>
                <a:latin typeface="Tahoma"/>
                <a:cs typeface="Tahoma"/>
              </a:rPr>
              <a:t>DFM</a:t>
            </a:r>
            <a:r>
              <a:rPr dirty="0" sz="1800" spc="-16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00" spc="-10">
                <a:solidFill>
                  <a:srgbClr val="B8C8D9"/>
                </a:solidFill>
                <a:latin typeface="Tahoma"/>
                <a:cs typeface="Tahoma"/>
              </a:rPr>
              <a:t>review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ts val="2039"/>
              </a:lnSpc>
            </a:pPr>
            <a:r>
              <a:rPr dirty="0" sz="1800" spc="-25">
                <a:solidFill>
                  <a:srgbClr val="B8C8D9"/>
                </a:solidFill>
                <a:latin typeface="Tahoma"/>
                <a:cs typeface="Tahoma"/>
              </a:rPr>
              <a:t>Reverse</a:t>
            </a:r>
            <a:r>
              <a:rPr dirty="0" sz="1800" spc="-15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00" spc="-10">
                <a:solidFill>
                  <a:srgbClr val="B8C8D9"/>
                </a:solidFill>
                <a:latin typeface="Tahoma"/>
                <a:cs typeface="Tahoma"/>
              </a:rPr>
              <a:t>engineering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583806" y="4847891"/>
            <a:ext cx="2764790" cy="3689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250" spc="-135" b="1">
                <a:solidFill>
                  <a:srgbClr val="F6FAFF"/>
                </a:solidFill>
                <a:latin typeface="Tahoma"/>
                <a:cs typeface="Tahoma"/>
              </a:rPr>
              <a:t>Prototype</a:t>
            </a:r>
            <a:r>
              <a:rPr dirty="0" sz="2250" spc="-180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2250" spc="-175" b="1">
                <a:solidFill>
                  <a:srgbClr val="F6FAFF"/>
                </a:solidFill>
                <a:latin typeface="Tahoma"/>
                <a:cs typeface="Tahoma"/>
              </a:rPr>
              <a:t>G </a:t>
            </a:r>
            <a:r>
              <a:rPr dirty="0" sz="2250" spc="-100" b="1">
                <a:solidFill>
                  <a:srgbClr val="F6FAFF"/>
                </a:solidFill>
                <a:latin typeface="Tahoma"/>
                <a:cs typeface="Tahoma"/>
              </a:rPr>
              <a:t>Sourcing</a:t>
            </a:r>
            <a:endParaRPr sz="2250">
              <a:latin typeface="Tahoma"/>
              <a:cs typeface="Tahoma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7125096" y="4479175"/>
            <a:ext cx="9865995" cy="3401060"/>
            <a:chOff x="7125096" y="4479175"/>
            <a:chExt cx="9865995" cy="3401060"/>
          </a:xfrm>
        </p:grpSpPr>
        <p:pic>
          <p:nvPicPr>
            <p:cNvPr id="21" name="object 2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25096" y="5739094"/>
              <a:ext cx="76200" cy="76200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25096" y="6005794"/>
              <a:ext cx="76200" cy="7620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25096" y="6272494"/>
              <a:ext cx="76200" cy="76200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25096" y="6539194"/>
              <a:ext cx="76200" cy="76200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12079528" y="4498543"/>
              <a:ext cx="4892040" cy="3363595"/>
            </a:xfrm>
            <a:custGeom>
              <a:avLst/>
              <a:gdLst/>
              <a:ahLst/>
              <a:cxnLst/>
              <a:rect l="l" t="t" r="r" b="b"/>
              <a:pathLst>
                <a:path w="4892040" h="3363595">
                  <a:moveTo>
                    <a:pt x="4781641" y="3363559"/>
                  </a:moveTo>
                  <a:lnTo>
                    <a:pt x="110398" y="3363559"/>
                  </a:lnTo>
                  <a:lnTo>
                    <a:pt x="67431" y="3355722"/>
                  </a:lnTo>
                  <a:lnTo>
                    <a:pt x="32339" y="3334351"/>
                  </a:lnTo>
                  <a:lnTo>
                    <a:pt x="8677" y="3302660"/>
                  </a:lnTo>
                  <a:lnTo>
                    <a:pt x="0" y="3263859"/>
                  </a:lnTo>
                  <a:lnTo>
                    <a:pt x="0" y="99669"/>
                  </a:lnTo>
                  <a:lnTo>
                    <a:pt x="8677" y="60873"/>
                  </a:lnTo>
                  <a:lnTo>
                    <a:pt x="32339" y="29192"/>
                  </a:lnTo>
                  <a:lnTo>
                    <a:pt x="67431" y="7832"/>
                  </a:lnTo>
                  <a:lnTo>
                    <a:pt x="110398" y="0"/>
                  </a:lnTo>
                  <a:lnTo>
                    <a:pt x="4781641" y="0"/>
                  </a:lnTo>
                  <a:lnTo>
                    <a:pt x="4824608" y="7832"/>
                  </a:lnTo>
                  <a:lnTo>
                    <a:pt x="4859700" y="29192"/>
                  </a:lnTo>
                  <a:lnTo>
                    <a:pt x="4883362" y="60873"/>
                  </a:lnTo>
                  <a:lnTo>
                    <a:pt x="4892039" y="99669"/>
                  </a:lnTo>
                  <a:lnTo>
                    <a:pt x="4892039" y="3263859"/>
                  </a:lnTo>
                  <a:lnTo>
                    <a:pt x="4883362" y="3302660"/>
                  </a:lnTo>
                  <a:lnTo>
                    <a:pt x="4859700" y="3334351"/>
                  </a:lnTo>
                  <a:lnTo>
                    <a:pt x="4824608" y="3355722"/>
                  </a:lnTo>
                  <a:lnTo>
                    <a:pt x="4781641" y="3363559"/>
                  </a:lnTo>
                  <a:close/>
                </a:path>
              </a:pathLst>
            </a:custGeom>
            <a:solidFill>
              <a:srgbClr val="071C34">
                <a:alpha val="94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/>
            <p:cNvSpPr/>
            <p:nvPr/>
          </p:nvSpPr>
          <p:spPr>
            <a:xfrm>
              <a:off x="12079590" y="4498542"/>
              <a:ext cx="4892040" cy="3362325"/>
            </a:xfrm>
            <a:custGeom>
              <a:avLst/>
              <a:gdLst/>
              <a:ahLst/>
              <a:cxnLst/>
              <a:rect l="l" t="t" r="r" b="b"/>
              <a:pathLst>
                <a:path w="4892040" h="3362325">
                  <a:moveTo>
                    <a:pt x="104379" y="3362305"/>
                  </a:moveTo>
                  <a:lnTo>
                    <a:pt x="67428" y="3355572"/>
                  </a:lnTo>
                  <a:lnTo>
                    <a:pt x="32335" y="3334209"/>
                  </a:lnTo>
                  <a:lnTo>
                    <a:pt x="8675" y="3302524"/>
                  </a:lnTo>
                  <a:lnTo>
                    <a:pt x="0" y="3263731"/>
                  </a:lnTo>
                  <a:lnTo>
                    <a:pt x="0" y="99668"/>
                  </a:lnTo>
                  <a:lnTo>
                    <a:pt x="8677" y="60873"/>
                  </a:lnTo>
                  <a:lnTo>
                    <a:pt x="32339" y="29191"/>
                  </a:lnTo>
                  <a:lnTo>
                    <a:pt x="67431" y="7832"/>
                  </a:lnTo>
                  <a:lnTo>
                    <a:pt x="110395" y="0"/>
                  </a:lnTo>
                  <a:lnTo>
                    <a:pt x="4781451" y="0"/>
                  </a:lnTo>
                  <a:lnTo>
                    <a:pt x="4824412" y="7842"/>
                  </a:lnTo>
                  <a:lnTo>
                    <a:pt x="4859496" y="29204"/>
                  </a:lnTo>
                  <a:lnTo>
                    <a:pt x="4883151" y="60881"/>
                  </a:lnTo>
                  <a:lnTo>
                    <a:pt x="4891826" y="99669"/>
                  </a:lnTo>
                  <a:lnTo>
                    <a:pt x="4891828" y="3263728"/>
                  </a:lnTo>
                  <a:lnTo>
                    <a:pt x="4883161" y="3302517"/>
                  </a:lnTo>
                  <a:lnTo>
                    <a:pt x="4859507" y="3334202"/>
                  </a:lnTo>
                  <a:lnTo>
                    <a:pt x="4824418" y="3355570"/>
                  </a:lnTo>
                  <a:lnTo>
                    <a:pt x="4787447" y="3362308"/>
                  </a:lnTo>
                </a:path>
              </a:pathLst>
            </a:custGeom>
            <a:ln w="38129">
              <a:solidFill>
                <a:srgbClr val="00D5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7" name="object 27"/>
          <p:cNvSpPr txBox="1"/>
          <p:nvPr/>
        </p:nvSpPr>
        <p:spPr>
          <a:xfrm>
            <a:off x="7324030" y="5602569"/>
            <a:ext cx="2614930" cy="1099820"/>
          </a:xfrm>
          <a:prstGeom prst="rect">
            <a:avLst/>
          </a:prstGeom>
        </p:spPr>
        <p:txBody>
          <a:bodyPr wrap="square" lIns="0" tIns="27939" rIns="0" bIns="0" rtlCol="0" vert="horz">
            <a:spAutoFit/>
          </a:bodyPr>
          <a:lstStyle/>
          <a:p>
            <a:pPr marL="12700" marR="5080">
              <a:lnSpc>
                <a:spcPts val="2100"/>
              </a:lnSpc>
              <a:spcBef>
                <a:spcPts val="219"/>
              </a:spcBef>
            </a:pPr>
            <a:r>
              <a:rPr dirty="0" sz="1800">
                <a:solidFill>
                  <a:srgbClr val="B8C8D9"/>
                </a:solidFill>
                <a:latin typeface="Tahoma"/>
                <a:cs typeface="Tahoma"/>
              </a:rPr>
              <a:t>Rapid</a:t>
            </a:r>
            <a:r>
              <a:rPr dirty="0" sz="1800" spc="-16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00" spc="-25">
                <a:solidFill>
                  <a:srgbClr val="B8C8D9"/>
                </a:solidFill>
                <a:latin typeface="Tahoma"/>
                <a:cs typeface="Tahoma"/>
              </a:rPr>
              <a:t>prototype</a:t>
            </a:r>
            <a:r>
              <a:rPr dirty="0" sz="1800" spc="-16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00" spc="-10">
                <a:solidFill>
                  <a:srgbClr val="B8C8D9"/>
                </a:solidFill>
                <a:latin typeface="Tahoma"/>
                <a:cs typeface="Tahoma"/>
              </a:rPr>
              <a:t>support </a:t>
            </a:r>
            <a:r>
              <a:rPr dirty="0" sz="1800">
                <a:solidFill>
                  <a:srgbClr val="B8C8D9"/>
                </a:solidFill>
                <a:latin typeface="Tahoma"/>
                <a:cs typeface="Tahoma"/>
              </a:rPr>
              <a:t>Small-batch</a:t>
            </a:r>
            <a:r>
              <a:rPr dirty="0" sz="1800" spc="-1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00" spc="-10">
                <a:solidFill>
                  <a:srgbClr val="B8C8D9"/>
                </a:solidFill>
                <a:latin typeface="Tahoma"/>
                <a:cs typeface="Tahoma"/>
              </a:rPr>
              <a:t>requirements </a:t>
            </a:r>
            <a:r>
              <a:rPr dirty="0" sz="1800">
                <a:solidFill>
                  <a:srgbClr val="B8C8D9"/>
                </a:solidFill>
                <a:latin typeface="Tahoma"/>
                <a:cs typeface="Tahoma"/>
              </a:rPr>
              <a:t>Flexible</a:t>
            </a:r>
            <a:r>
              <a:rPr dirty="0" sz="1800" spc="-20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00" spc="-25">
                <a:solidFill>
                  <a:srgbClr val="B8C8D9"/>
                </a:solidFill>
                <a:latin typeface="Tahoma"/>
                <a:cs typeface="Tahoma"/>
              </a:rPr>
              <a:t>MOǪ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ts val="2039"/>
              </a:lnSpc>
            </a:pPr>
            <a:r>
              <a:rPr dirty="0" sz="1800" spc="-10">
                <a:solidFill>
                  <a:srgbClr val="B8C8D9"/>
                </a:solidFill>
                <a:latin typeface="Tahoma"/>
                <a:cs typeface="Tahoma"/>
              </a:rPr>
              <a:t>Vendor</a:t>
            </a:r>
            <a:r>
              <a:rPr dirty="0" sz="1800" spc="-20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00" spc="-10">
                <a:solidFill>
                  <a:srgbClr val="B8C8D9"/>
                </a:solidFill>
                <a:latin typeface="Tahoma"/>
                <a:cs typeface="Tahoma"/>
              </a:rPr>
              <a:t>network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2938773" y="4847891"/>
            <a:ext cx="3173730" cy="3689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250" spc="-90" b="1">
                <a:solidFill>
                  <a:srgbClr val="F6FAFF"/>
                </a:solidFill>
                <a:latin typeface="Tahoma"/>
                <a:cs typeface="Tahoma"/>
              </a:rPr>
              <a:t>Scale-</a:t>
            </a:r>
            <a:r>
              <a:rPr dirty="0" sz="2250" spc="-110" b="1">
                <a:solidFill>
                  <a:srgbClr val="F6FAFF"/>
                </a:solidFill>
                <a:latin typeface="Tahoma"/>
                <a:cs typeface="Tahoma"/>
              </a:rPr>
              <a:t>Up</a:t>
            </a:r>
            <a:r>
              <a:rPr dirty="0" sz="2250" spc="-150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2250" spc="-120" b="1">
                <a:solidFill>
                  <a:srgbClr val="F6FAFF"/>
                </a:solidFill>
                <a:latin typeface="Tahoma"/>
                <a:cs typeface="Tahoma"/>
              </a:rPr>
              <a:t>Manufacturing</a:t>
            </a:r>
            <a:endParaRPr sz="2250">
              <a:latin typeface="Tahoma"/>
              <a:cs typeface="Tahoma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12684404" y="5739094"/>
            <a:ext cx="76200" cy="876300"/>
            <a:chOff x="12684404" y="5739094"/>
            <a:chExt cx="76200" cy="876300"/>
          </a:xfrm>
        </p:grpSpPr>
        <p:pic>
          <p:nvPicPr>
            <p:cNvPr id="30" name="object 3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684404" y="5739094"/>
              <a:ext cx="76200" cy="76200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684404" y="6005794"/>
              <a:ext cx="76200" cy="76200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684404" y="6272494"/>
              <a:ext cx="76200" cy="76200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684404" y="6539194"/>
              <a:ext cx="76200" cy="76200"/>
            </a:xfrm>
            <a:prstGeom prst="rect">
              <a:avLst/>
            </a:prstGeom>
          </p:spPr>
        </p:pic>
      </p:grpSp>
      <p:sp>
        <p:nvSpPr>
          <p:cNvPr id="34" name="object 34"/>
          <p:cNvSpPr txBox="1"/>
          <p:nvPr/>
        </p:nvSpPr>
        <p:spPr>
          <a:xfrm>
            <a:off x="12883338" y="5602569"/>
            <a:ext cx="2558415" cy="1099820"/>
          </a:xfrm>
          <a:prstGeom prst="rect">
            <a:avLst/>
          </a:prstGeom>
        </p:spPr>
        <p:txBody>
          <a:bodyPr wrap="square" lIns="0" tIns="27939" rIns="0" bIns="0" rtlCol="0" vert="horz">
            <a:spAutoFit/>
          </a:bodyPr>
          <a:lstStyle/>
          <a:p>
            <a:pPr marL="12700" marR="5080">
              <a:lnSpc>
                <a:spcPts val="2100"/>
              </a:lnSpc>
              <a:spcBef>
                <a:spcPts val="219"/>
              </a:spcBef>
            </a:pPr>
            <a:r>
              <a:rPr dirty="0" sz="1800" spc="-10">
                <a:solidFill>
                  <a:srgbClr val="B8C8D9"/>
                </a:solidFill>
                <a:latin typeface="Tahoma"/>
                <a:cs typeface="Tahoma"/>
              </a:rPr>
              <a:t>Single</a:t>
            </a:r>
            <a:r>
              <a:rPr dirty="0" sz="1800" spc="-17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00" spc="75">
                <a:solidFill>
                  <a:srgbClr val="B8C8D9"/>
                </a:solidFill>
                <a:latin typeface="Tahoma"/>
                <a:cs typeface="Tahoma"/>
              </a:rPr>
              <a:t>C</a:t>
            </a:r>
            <a:r>
              <a:rPr dirty="0" sz="1800" spc="-17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00">
                <a:solidFill>
                  <a:srgbClr val="B8C8D9"/>
                </a:solidFill>
                <a:latin typeface="Tahoma"/>
                <a:cs typeface="Tahoma"/>
              </a:rPr>
              <a:t>double</a:t>
            </a:r>
            <a:r>
              <a:rPr dirty="0" sz="1800" spc="-17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00" spc="-25">
                <a:solidFill>
                  <a:srgbClr val="B8C8D9"/>
                </a:solidFill>
                <a:latin typeface="Tahoma"/>
                <a:cs typeface="Tahoma"/>
              </a:rPr>
              <a:t>layer</a:t>
            </a:r>
            <a:r>
              <a:rPr dirty="0" sz="1800" spc="-17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00" spc="45">
                <a:solidFill>
                  <a:srgbClr val="B8C8D9"/>
                </a:solidFill>
                <a:latin typeface="Tahoma"/>
                <a:cs typeface="Tahoma"/>
              </a:rPr>
              <a:t>PCB </a:t>
            </a:r>
            <a:r>
              <a:rPr dirty="0" sz="1800">
                <a:solidFill>
                  <a:srgbClr val="B8C8D9"/>
                </a:solidFill>
                <a:latin typeface="Tahoma"/>
                <a:cs typeface="Tahoma"/>
              </a:rPr>
              <a:t>Multilayer</a:t>
            </a:r>
            <a:r>
              <a:rPr dirty="0" sz="1800" spc="-20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00" spc="70">
                <a:solidFill>
                  <a:srgbClr val="B8C8D9"/>
                </a:solidFill>
                <a:latin typeface="Tahoma"/>
                <a:cs typeface="Tahoma"/>
              </a:rPr>
              <a:t>PCB</a:t>
            </a:r>
            <a:r>
              <a:rPr dirty="0" sz="1800" spc="-19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00" spc="-10">
                <a:solidFill>
                  <a:srgbClr val="B8C8D9"/>
                </a:solidFill>
                <a:latin typeface="Tahoma"/>
                <a:cs typeface="Tahoma"/>
              </a:rPr>
              <a:t>roadmap </a:t>
            </a:r>
            <a:r>
              <a:rPr dirty="0" sz="1800">
                <a:solidFill>
                  <a:srgbClr val="B8C8D9"/>
                </a:solidFill>
                <a:latin typeface="Tahoma"/>
                <a:cs typeface="Tahoma"/>
              </a:rPr>
              <a:t>Ǫuality</a:t>
            </a:r>
            <a:r>
              <a:rPr dirty="0" sz="1800" spc="-17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00" spc="-25">
                <a:solidFill>
                  <a:srgbClr val="B8C8D9"/>
                </a:solidFill>
                <a:latin typeface="Tahoma"/>
                <a:cs typeface="Tahoma"/>
              </a:rPr>
              <a:t>testing</a:t>
            </a:r>
            <a:r>
              <a:rPr dirty="0" sz="1800" spc="-16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00" spc="-10">
                <a:solidFill>
                  <a:srgbClr val="B8C8D9"/>
                </a:solidFill>
                <a:latin typeface="Tahoma"/>
                <a:cs typeface="Tahoma"/>
              </a:rPr>
              <a:t>systems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ts val="2039"/>
              </a:lnSpc>
            </a:pPr>
            <a:r>
              <a:rPr dirty="0" sz="1800" spc="-10">
                <a:solidFill>
                  <a:srgbClr val="B8C8D9"/>
                </a:solidFill>
                <a:latin typeface="Tahoma"/>
                <a:cs typeface="Tahoma"/>
              </a:rPr>
              <a:t>AI-assisted</a:t>
            </a:r>
            <a:r>
              <a:rPr dirty="0" sz="1800" spc="-18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00" spc="-10">
                <a:solidFill>
                  <a:srgbClr val="B8C8D9"/>
                </a:solidFill>
                <a:latin typeface="Tahoma"/>
                <a:cs typeface="Tahoma"/>
              </a:rPr>
              <a:t>platform</a:t>
            </a:r>
            <a:endParaRPr sz="1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6999"/>
                </a:lnTo>
                <a:close/>
              </a:path>
            </a:pathLst>
          </a:custGeom>
          <a:solidFill>
            <a:srgbClr val="041326">
              <a:alpha val="91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323873" rIns="0" bIns="0" rtlCol="0" vert="horz">
            <a:spAutoFit/>
          </a:bodyPr>
          <a:lstStyle/>
          <a:p>
            <a:pPr marL="286385">
              <a:lnSpc>
                <a:spcPct val="100000"/>
              </a:lnSpc>
              <a:spcBef>
                <a:spcPts val="100"/>
              </a:spcBef>
            </a:pPr>
            <a:r>
              <a:rPr dirty="0" spc="-170"/>
              <a:t>Products</a:t>
            </a:r>
            <a:r>
              <a:rPr dirty="0" spc="-345"/>
              <a:t> </a:t>
            </a:r>
            <a:r>
              <a:rPr dirty="0" spc="-265"/>
              <a:t>G</a:t>
            </a:r>
            <a:r>
              <a:rPr dirty="0" spc="-325"/>
              <a:t> </a:t>
            </a:r>
            <a:r>
              <a:rPr dirty="0" spc="-100"/>
              <a:t>Capabilities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16000" y="1892506"/>
            <a:ext cx="7070725" cy="31178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850">
                <a:solidFill>
                  <a:srgbClr val="B8C8D9"/>
                </a:solidFill>
                <a:latin typeface="Tahoma"/>
                <a:cs typeface="Tahoma"/>
              </a:rPr>
              <a:t>From</a:t>
            </a:r>
            <a:r>
              <a:rPr dirty="0" sz="1850" spc="-15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50" spc="-10">
                <a:solidFill>
                  <a:srgbClr val="B8C8D9"/>
                </a:solidFill>
                <a:latin typeface="Tahoma"/>
                <a:cs typeface="Tahoma"/>
              </a:rPr>
              <a:t>design</a:t>
            </a:r>
            <a:r>
              <a:rPr dirty="0" sz="1850" spc="-14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50">
                <a:solidFill>
                  <a:srgbClr val="B8C8D9"/>
                </a:solidFill>
                <a:latin typeface="Tahoma"/>
                <a:cs typeface="Tahoma"/>
              </a:rPr>
              <a:t>support</a:t>
            </a:r>
            <a:r>
              <a:rPr dirty="0" sz="1850" spc="-14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50">
                <a:solidFill>
                  <a:srgbClr val="B8C8D9"/>
                </a:solidFill>
                <a:latin typeface="Tahoma"/>
                <a:cs typeface="Tahoma"/>
              </a:rPr>
              <a:t>to</a:t>
            </a:r>
            <a:r>
              <a:rPr dirty="0" sz="1850" spc="-14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50">
                <a:solidFill>
                  <a:srgbClr val="B8C8D9"/>
                </a:solidFill>
                <a:latin typeface="Tahoma"/>
                <a:cs typeface="Tahoma"/>
              </a:rPr>
              <a:t>advanced</a:t>
            </a:r>
            <a:r>
              <a:rPr dirty="0" sz="1850" spc="-14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50">
                <a:solidFill>
                  <a:srgbClr val="B8C8D9"/>
                </a:solidFill>
                <a:latin typeface="Tahoma"/>
                <a:cs typeface="Tahoma"/>
              </a:rPr>
              <a:t>multilayer</a:t>
            </a:r>
            <a:r>
              <a:rPr dirty="0" sz="1850" spc="-14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50" spc="85">
                <a:solidFill>
                  <a:srgbClr val="B8C8D9"/>
                </a:solidFill>
                <a:latin typeface="Tahoma"/>
                <a:cs typeface="Tahoma"/>
              </a:rPr>
              <a:t>PCB</a:t>
            </a:r>
            <a:r>
              <a:rPr dirty="0" sz="1850" spc="-14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50">
                <a:solidFill>
                  <a:srgbClr val="B8C8D9"/>
                </a:solidFill>
                <a:latin typeface="Tahoma"/>
                <a:cs typeface="Tahoma"/>
              </a:rPr>
              <a:t>capability</a:t>
            </a:r>
            <a:r>
              <a:rPr dirty="0" sz="1850" spc="-14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50" spc="-10">
                <a:solidFill>
                  <a:srgbClr val="B8C8D9"/>
                </a:solidFill>
                <a:latin typeface="Tahoma"/>
                <a:cs typeface="Tahoma"/>
              </a:rPr>
              <a:t>roadmap</a:t>
            </a:r>
            <a:endParaRPr sz="185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28700" y="2966997"/>
            <a:ext cx="2312035" cy="405130"/>
          </a:xfrm>
          <a:prstGeom prst="rect">
            <a:avLst/>
          </a:prstGeom>
          <a:solidFill>
            <a:srgbClr val="00D5FF"/>
          </a:solidFill>
        </p:spPr>
        <p:txBody>
          <a:bodyPr wrap="square" lIns="0" tIns="94615" rIns="0" bIns="0" rtlCol="0" vert="horz">
            <a:spAutoFit/>
          </a:bodyPr>
          <a:lstStyle/>
          <a:p>
            <a:pPr marL="189865">
              <a:lnSpc>
                <a:spcPct val="100000"/>
              </a:lnSpc>
              <a:spcBef>
                <a:spcPts val="745"/>
              </a:spcBef>
            </a:pPr>
            <a:r>
              <a:rPr dirty="0" sz="1500" spc="-90" b="1">
                <a:solidFill>
                  <a:srgbClr val="041326"/>
                </a:solidFill>
                <a:latin typeface="Tahoma"/>
                <a:cs typeface="Tahoma"/>
              </a:rPr>
              <a:t>CURRENT </a:t>
            </a:r>
            <a:r>
              <a:rPr dirty="0" sz="1500" spc="-10" b="1">
                <a:solidFill>
                  <a:srgbClr val="041326"/>
                </a:solidFill>
                <a:latin typeface="Tahoma"/>
                <a:cs typeface="Tahoma"/>
              </a:rPr>
              <a:t>SERVICES</a:t>
            </a:r>
            <a:endParaRPr sz="1500">
              <a:latin typeface="Tahoma"/>
              <a:cs typeface="Tahoma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1016066" y="1617369"/>
            <a:ext cx="6635115" cy="3283585"/>
            <a:chOff x="11016066" y="1617369"/>
            <a:chExt cx="6635115" cy="3283585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35131" y="1636434"/>
              <a:ext cx="6596938" cy="324515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1035131" y="1636434"/>
              <a:ext cx="6597015" cy="3245485"/>
            </a:xfrm>
            <a:custGeom>
              <a:avLst/>
              <a:gdLst/>
              <a:ahLst/>
              <a:cxnLst/>
              <a:rect l="l" t="t" r="r" b="b"/>
              <a:pathLst>
                <a:path w="6597015" h="3245485">
                  <a:moveTo>
                    <a:pt x="1" y="68667"/>
                  </a:moveTo>
                  <a:lnTo>
                    <a:pt x="27887" y="20107"/>
                  </a:lnTo>
                  <a:lnTo>
                    <a:pt x="95198" y="0"/>
                  </a:lnTo>
                  <a:lnTo>
                    <a:pt x="6501641" y="0"/>
                  </a:lnTo>
                  <a:lnTo>
                    <a:pt x="6538714" y="5352"/>
                  </a:lnTo>
                  <a:lnTo>
                    <a:pt x="6569010" y="20057"/>
                  </a:lnTo>
                  <a:lnTo>
                    <a:pt x="6589419" y="41878"/>
                  </a:lnTo>
                  <a:lnTo>
                    <a:pt x="6596938" y="68670"/>
                  </a:lnTo>
                  <a:lnTo>
                    <a:pt x="6596944" y="3176427"/>
                  </a:lnTo>
                  <a:lnTo>
                    <a:pt x="6589441" y="3203211"/>
                  </a:lnTo>
                  <a:lnTo>
                    <a:pt x="6569000" y="3225059"/>
                  </a:lnTo>
                  <a:lnTo>
                    <a:pt x="6538744" y="3239781"/>
                  </a:lnTo>
                  <a:lnTo>
                    <a:pt x="6501641" y="3245150"/>
                  </a:lnTo>
                  <a:lnTo>
                    <a:pt x="95187" y="3245150"/>
                  </a:lnTo>
                  <a:lnTo>
                    <a:pt x="58114" y="3239742"/>
                  </a:lnTo>
                  <a:lnTo>
                    <a:pt x="27847" y="3224997"/>
                  </a:lnTo>
                  <a:lnTo>
                    <a:pt x="7452" y="3203163"/>
                  </a:lnTo>
                  <a:lnTo>
                    <a:pt x="0" y="3176397"/>
                  </a:lnTo>
                  <a:lnTo>
                    <a:pt x="0" y="68667"/>
                  </a:lnTo>
                </a:path>
              </a:pathLst>
            </a:custGeom>
            <a:ln w="38129">
              <a:solidFill>
                <a:srgbClr val="1B4B72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9" name="object 9"/>
          <p:cNvGrpSpPr/>
          <p:nvPr/>
        </p:nvGrpSpPr>
        <p:grpSpPr>
          <a:xfrm>
            <a:off x="11016066" y="5424144"/>
            <a:ext cx="6635115" cy="3283585"/>
            <a:chOff x="11016066" y="5424144"/>
            <a:chExt cx="6635115" cy="3283585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035131" y="5443209"/>
              <a:ext cx="6596938" cy="3245144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1035131" y="5443209"/>
              <a:ext cx="6597015" cy="3245485"/>
            </a:xfrm>
            <a:custGeom>
              <a:avLst/>
              <a:gdLst/>
              <a:ahLst/>
              <a:cxnLst/>
              <a:rect l="l" t="t" r="r" b="b"/>
              <a:pathLst>
                <a:path w="6597015" h="3245484">
                  <a:moveTo>
                    <a:pt x="1" y="68667"/>
                  </a:moveTo>
                  <a:lnTo>
                    <a:pt x="27888" y="20111"/>
                  </a:lnTo>
                  <a:lnTo>
                    <a:pt x="95198" y="0"/>
                  </a:lnTo>
                  <a:lnTo>
                    <a:pt x="6501641" y="0"/>
                  </a:lnTo>
                  <a:lnTo>
                    <a:pt x="6538713" y="5353"/>
                  </a:lnTo>
                  <a:lnTo>
                    <a:pt x="6569007" y="20059"/>
                  </a:lnTo>
                  <a:lnTo>
                    <a:pt x="6589418" y="41879"/>
                  </a:lnTo>
                  <a:lnTo>
                    <a:pt x="6596938" y="68670"/>
                  </a:lnTo>
                  <a:lnTo>
                    <a:pt x="6596950" y="3176429"/>
                  </a:lnTo>
                  <a:lnTo>
                    <a:pt x="6589444" y="3203214"/>
                  </a:lnTo>
                  <a:lnTo>
                    <a:pt x="6568999" y="3225057"/>
                  </a:lnTo>
                  <a:lnTo>
                    <a:pt x="6538742" y="3239777"/>
                  </a:lnTo>
                  <a:lnTo>
                    <a:pt x="6501641" y="3245144"/>
                  </a:lnTo>
                  <a:lnTo>
                    <a:pt x="95188" y="3245144"/>
                  </a:lnTo>
                  <a:lnTo>
                    <a:pt x="58116" y="3239738"/>
                  </a:lnTo>
                  <a:lnTo>
                    <a:pt x="27848" y="3224996"/>
                  </a:lnTo>
                  <a:lnTo>
                    <a:pt x="7449" y="3203167"/>
                  </a:lnTo>
                  <a:lnTo>
                    <a:pt x="0" y="3176397"/>
                  </a:lnTo>
                  <a:lnTo>
                    <a:pt x="0" y="68667"/>
                  </a:lnTo>
                </a:path>
              </a:pathLst>
            </a:custGeom>
            <a:ln w="38129">
              <a:solidFill>
                <a:srgbClr val="1B4B72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2" name="object 12"/>
          <p:cNvGrpSpPr/>
          <p:nvPr/>
        </p:nvGrpSpPr>
        <p:grpSpPr>
          <a:xfrm>
            <a:off x="1009634" y="4061414"/>
            <a:ext cx="8315959" cy="4401185"/>
            <a:chOff x="1009634" y="4061414"/>
            <a:chExt cx="8315959" cy="4401185"/>
          </a:xfrm>
        </p:grpSpPr>
        <p:sp>
          <p:nvSpPr>
            <p:cNvPr id="13" name="object 13"/>
            <p:cNvSpPr/>
            <p:nvPr/>
          </p:nvSpPr>
          <p:spPr>
            <a:xfrm>
              <a:off x="1028699" y="4080479"/>
              <a:ext cx="8279130" cy="4366895"/>
            </a:xfrm>
            <a:custGeom>
              <a:avLst/>
              <a:gdLst/>
              <a:ahLst/>
              <a:cxnLst/>
              <a:rect l="l" t="t" r="r" b="b"/>
              <a:pathLst>
                <a:path w="8279130" h="4366895">
                  <a:moveTo>
                    <a:pt x="8159251" y="4366442"/>
                  </a:moveTo>
                  <a:lnTo>
                    <a:pt x="119457" y="4366442"/>
                  </a:lnTo>
                  <a:lnTo>
                    <a:pt x="72959" y="4359178"/>
                  </a:lnTo>
                  <a:lnTo>
                    <a:pt x="34988" y="4339368"/>
                  </a:lnTo>
                  <a:lnTo>
                    <a:pt x="9387" y="4309992"/>
                  </a:lnTo>
                  <a:lnTo>
                    <a:pt x="0" y="4274027"/>
                  </a:lnTo>
                  <a:lnTo>
                    <a:pt x="0" y="92384"/>
                  </a:lnTo>
                  <a:lnTo>
                    <a:pt x="9387" y="56424"/>
                  </a:lnTo>
                  <a:lnTo>
                    <a:pt x="34988" y="27058"/>
                  </a:lnTo>
                  <a:lnTo>
                    <a:pt x="72959" y="7259"/>
                  </a:lnTo>
                  <a:lnTo>
                    <a:pt x="119457" y="0"/>
                  </a:lnTo>
                  <a:lnTo>
                    <a:pt x="8159251" y="0"/>
                  </a:lnTo>
                  <a:lnTo>
                    <a:pt x="8205742" y="7259"/>
                  </a:lnTo>
                  <a:lnTo>
                    <a:pt x="8243711" y="27058"/>
                  </a:lnTo>
                  <a:lnTo>
                    <a:pt x="8269314" y="56424"/>
                  </a:lnTo>
                  <a:lnTo>
                    <a:pt x="8278703" y="92384"/>
                  </a:lnTo>
                  <a:lnTo>
                    <a:pt x="8278703" y="4274027"/>
                  </a:lnTo>
                  <a:lnTo>
                    <a:pt x="8269314" y="4309992"/>
                  </a:lnTo>
                  <a:lnTo>
                    <a:pt x="8243711" y="4339368"/>
                  </a:lnTo>
                  <a:lnTo>
                    <a:pt x="8205742" y="4359178"/>
                  </a:lnTo>
                  <a:lnTo>
                    <a:pt x="8159251" y="4366442"/>
                  </a:lnTo>
                  <a:close/>
                </a:path>
              </a:pathLst>
            </a:custGeom>
            <a:solidFill>
              <a:srgbClr val="071C34">
                <a:alpha val="94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1028699" y="4080479"/>
              <a:ext cx="8277225" cy="4362450"/>
            </a:xfrm>
            <a:custGeom>
              <a:avLst/>
              <a:gdLst/>
              <a:ahLst/>
              <a:cxnLst/>
              <a:rect l="l" t="t" r="r" b="b"/>
              <a:pathLst>
                <a:path w="8277225" h="4362450">
                  <a:moveTo>
                    <a:pt x="8277201" y="4279187"/>
                  </a:moveTo>
                  <a:lnTo>
                    <a:pt x="8269182" y="4309914"/>
                  </a:lnTo>
                  <a:lnTo>
                    <a:pt x="8243578" y="4339282"/>
                  </a:lnTo>
                  <a:lnTo>
                    <a:pt x="8205610" y="4359086"/>
                  </a:lnTo>
                  <a:lnTo>
                    <a:pt x="8184077" y="4362452"/>
                  </a:lnTo>
                </a:path>
                <a:path w="8277225" h="4362450">
                  <a:moveTo>
                    <a:pt x="94522" y="4362455"/>
                  </a:moveTo>
                  <a:lnTo>
                    <a:pt x="35032" y="4339283"/>
                  </a:lnTo>
                  <a:lnTo>
                    <a:pt x="9430" y="4309912"/>
                  </a:lnTo>
                  <a:lnTo>
                    <a:pt x="0" y="92387"/>
                  </a:lnTo>
                  <a:lnTo>
                    <a:pt x="9423" y="56429"/>
                  </a:lnTo>
                  <a:lnTo>
                    <a:pt x="35025" y="27059"/>
                  </a:lnTo>
                  <a:lnTo>
                    <a:pt x="72997" y="7259"/>
                  </a:lnTo>
                  <a:lnTo>
                    <a:pt x="119494" y="0"/>
                  </a:lnTo>
                  <a:lnTo>
                    <a:pt x="8159115" y="2"/>
                  </a:lnTo>
                  <a:lnTo>
                    <a:pt x="8205611" y="7261"/>
                  </a:lnTo>
                  <a:lnTo>
                    <a:pt x="8243586" y="27057"/>
                  </a:lnTo>
                  <a:lnTo>
                    <a:pt x="8269194" y="56429"/>
                  </a:lnTo>
                  <a:lnTo>
                    <a:pt x="8277197" y="87135"/>
                  </a:lnTo>
                </a:path>
              </a:pathLst>
            </a:custGeom>
            <a:ln w="38129">
              <a:solidFill>
                <a:srgbClr val="1B4B72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01606" y="4773655"/>
              <a:ext cx="114300" cy="11430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01606" y="5230855"/>
              <a:ext cx="114300" cy="11430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01606" y="5688055"/>
              <a:ext cx="114300" cy="11430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01606" y="6145255"/>
              <a:ext cx="114300" cy="11430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01606" y="6602455"/>
              <a:ext cx="114300" cy="11430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01606" y="7059655"/>
              <a:ext cx="114300" cy="114300"/>
            </a:xfrm>
            <a:prstGeom prst="rect">
              <a:avLst/>
            </a:prstGeom>
          </p:spPr>
        </p:pic>
      </p:grpSp>
      <p:sp>
        <p:nvSpPr>
          <p:cNvPr id="21" name="object 21"/>
          <p:cNvSpPr txBox="1"/>
          <p:nvPr/>
        </p:nvSpPr>
        <p:spPr>
          <a:xfrm>
            <a:off x="1784478" y="4551405"/>
            <a:ext cx="4222750" cy="2768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>
              <a:lnSpc>
                <a:spcPct val="100000"/>
              </a:lnSpc>
              <a:spcBef>
                <a:spcPts val="100"/>
              </a:spcBef>
            </a:pPr>
            <a:r>
              <a:rPr dirty="0" sz="3000" spc="120">
                <a:solidFill>
                  <a:srgbClr val="F6FAFF"/>
                </a:solidFill>
                <a:latin typeface="Tahoma"/>
                <a:cs typeface="Tahoma"/>
              </a:rPr>
              <a:t>PCB</a:t>
            </a:r>
            <a:r>
              <a:rPr dirty="0" sz="3000" spc="-330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3000" spc="-15">
                <a:solidFill>
                  <a:srgbClr val="F6FAFF"/>
                </a:solidFill>
                <a:latin typeface="Tahoma"/>
                <a:cs typeface="Tahoma"/>
              </a:rPr>
              <a:t>Design</a:t>
            </a:r>
            <a:r>
              <a:rPr dirty="0" sz="3000" spc="-325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3000" spc="-10">
                <a:solidFill>
                  <a:srgbClr val="F6FAFF"/>
                </a:solidFill>
                <a:latin typeface="Tahoma"/>
                <a:cs typeface="Tahoma"/>
              </a:rPr>
              <a:t>Support</a:t>
            </a:r>
            <a:endParaRPr sz="3000">
              <a:latin typeface="Tahoma"/>
              <a:cs typeface="Tahoma"/>
            </a:endParaRPr>
          </a:p>
          <a:p>
            <a:pPr algn="just" marL="12700" marR="5080">
              <a:lnSpc>
                <a:spcPct val="100000"/>
              </a:lnSpc>
            </a:pPr>
            <a:r>
              <a:rPr dirty="0" sz="3000" spc="80">
                <a:solidFill>
                  <a:srgbClr val="F6FAFF"/>
                </a:solidFill>
                <a:latin typeface="Tahoma"/>
                <a:cs typeface="Tahoma"/>
              </a:rPr>
              <a:t>PCB</a:t>
            </a:r>
            <a:r>
              <a:rPr dirty="0" sz="3000" spc="-204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3000" spc="-55">
                <a:solidFill>
                  <a:srgbClr val="F6FAFF"/>
                </a:solidFill>
                <a:latin typeface="Tahoma"/>
                <a:cs typeface="Tahoma"/>
              </a:rPr>
              <a:t>Layout</a:t>
            </a:r>
            <a:r>
              <a:rPr dirty="0" sz="3000" spc="-180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3000" spc="-10">
                <a:solidFill>
                  <a:srgbClr val="F6FAFF"/>
                </a:solidFill>
                <a:latin typeface="Tahoma"/>
                <a:cs typeface="Tahoma"/>
              </a:rPr>
              <a:t>Development </a:t>
            </a:r>
            <a:r>
              <a:rPr dirty="0" sz="3000" spc="-25">
                <a:solidFill>
                  <a:srgbClr val="F6FAFF"/>
                </a:solidFill>
                <a:latin typeface="Tahoma"/>
                <a:cs typeface="Tahoma"/>
              </a:rPr>
              <a:t>Gerber</a:t>
            </a:r>
            <a:r>
              <a:rPr dirty="0" sz="3000" spc="-190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3000">
                <a:solidFill>
                  <a:srgbClr val="F6FAFF"/>
                </a:solidFill>
                <a:latin typeface="Tahoma"/>
                <a:cs typeface="Tahoma"/>
              </a:rPr>
              <a:t>File</a:t>
            </a:r>
            <a:r>
              <a:rPr dirty="0" sz="3000" spc="-185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3000" spc="-10">
                <a:solidFill>
                  <a:srgbClr val="F6FAFF"/>
                </a:solidFill>
                <a:latin typeface="Tahoma"/>
                <a:cs typeface="Tahoma"/>
              </a:rPr>
              <a:t>Development </a:t>
            </a:r>
            <a:r>
              <a:rPr dirty="0" sz="3000" spc="80">
                <a:solidFill>
                  <a:srgbClr val="F6FAFF"/>
                </a:solidFill>
                <a:latin typeface="Tahoma"/>
                <a:cs typeface="Tahoma"/>
              </a:rPr>
              <a:t>PCB</a:t>
            </a:r>
            <a:r>
              <a:rPr dirty="0" sz="3000" spc="-165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3000" spc="-60">
                <a:solidFill>
                  <a:srgbClr val="F6FAFF"/>
                </a:solidFill>
                <a:latin typeface="Tahoma"/>
                <a:cs typeface="Tahoma"/>
              </a:rPr>
              <a:t>Reverse</a:t>
            </a:r>
            <a:r>
              <a:rPr dirty="0" sz="3000" spc="-165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3000" spc="-10">
                <a:solidFill>
                  <a:srgbClr val="F6FAFF"/>
                </a:solidFill>
                <a:latin typeface="Tahoma"/>
                <a:cs typeface="Tahoma"/>
              </a:rPr>
              <a:t>Engineering </a:t>
            </a:r>
            <a:r>
              <a:rPr dirty="0" sz="3000" spc="-20">
                <a:solidFill>
                  <a:srgbClr val="F6FAFF"/>
                </a:solidFill>
                <a:latin typeface="Tahoma"/>
                <a:cs typeface="Tahoma"/>
              </a:rPr>
              <a:t>Prototype</a:t>
            </a:r>
            <a:r>
              <a:rPr dirty="0" sz="3000" spc="-305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3000" spc="120">
                <a:solidFill>
                  <a:srgbClr val="F6FAFF"/>
                </a:solidFill>
                <a:latin typeface="Tahoma"/>
                <a:cs typeface="Tahoma"/>
              </a:rPr>
              <a:t>PCB</a:t>
            </a:r>
            <a:r>
              <a:rPr dirty="0" sz="3000" spc="-300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3000" spc="-10">
                <a:solidFill>
                  <a:srgbClr val="F6FAFF"/>
                </a:solidFill>
                <a:latin typeface="Tahoma"/>
                <a:cs typeface="Tahoma"/>
              </a:rPr>
              <a:t>Support</a:t>
            </a:r>
            <a:endParaRPr sz="3000">
              <a:latin typeface="Tahoma"/>
              <a:cs typeface="Tahoma"/>
            </a:endParaRPr>
          </a:p>
          <a:p>
            <a:pPr algn="just" marL="12700">
              <a:lnSpc>
                <a:spcPct val="100000"/>
              </a:lnSpc>
            </a:pPr>
            <a:r>
              <a:rPr dirty="0" sz="3000" spc="120">
                <a:solidFill>
                  <a:srgbClr val="F6FAFF"/>
                </a:solidFill>
                <a:latin typeface="Tahoma"/>
                <a:cs typeface="Tahoma"/>
              </a:rPr>
              <a:t>PCB</a:t>
            </a:r>
            <a:r>
              <a:rPr dirty="0" sz="3000" spc="-310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3000" spc="-95">
                <a:solidFill>
                  <a:srgbClr val="F6FAFF"/>
                </a:solidFill>
                <a:latin typeface="Tahoma"/>
                <a:cs typeface="Tahoma"/>
              </a:rPr>
              <a:t>Trading</a:t>
            </a:r>
            <a:r>
              <a:rPr dirty="0" sz="3000" spc="-310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3000" spc="125">
                <a:solidFill>
                  <a:srgbClr val="F6FAFF"/>
                </a:solidFill>
                <a:latin typeface="Tahoma"/>
                <a:cs typeface="Tahoma"/>
              </a:rPr>
              <a:t>C</a:t>
            </a:r>
            <a:r>
              <a:rPr dirty="0" sz="3000" spc="-305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3000" spc="-10">
                <a:solidFill>
                  <a:srgbClr val="F6FAFF"/>
                </a:solidFill>
                <a:latin typeface="Tahoma"/>
                <a:cs typeface="Tahoma"/>
              </a:rPr>
              <a:t>Sourcing</a:t>
            </a:r>
            <a:endParaRPr sz="30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3" name="object 3"/>
            <p:cNvSpPr/>
            <p:nvPr/>
          </p:nvSpPr>
          <p:spPr>
            <a:xfrm>
              <a:off x="11540002" y="0"/>
              <a:ext cx="6748145" cy="10287000"/>
            </a:xfrm>
            <a:custGeom>
              <a:avLst/>
              <a:gdLst/>
              <a:ahLst/>
              <a:cxnLst/>
              <a:rect l="l" t="t" r="r" b="b"/>
              <a:pathLst>
                <a:path w="6748145" h="10287000">
                  <a:moveTo>
                    <a:pt x="0" y="10286999"/>
                  </a:moveTo>
                  <a:lnTo>
                    <a:pt x="6747997" y="10286999"/>
                  </a:lnTo>
                  <a:lnTo>
                    <a:pt x="6747997" y="0"/>
                  </a:lnTo>
                  <a:lnTo>
                    <a:pt x="0" y="0"/>
                  </a:lnTo>
                  <a:lnTo>
                    <a:pt x="0" y="10286999"/>
                  </a:lnTo>
                  <a:close/>
                </a:path>
              </a:pathLst>
            </a:custGeom>
            <a:solidFill>
              <a:srgbClr val="041326">
                <a:alpha val="91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11540490" cy="10287000"/>
            </a:xfrm>
            <a:custGeom>
              <a:avLst/>
              <a:gdLst/>
              <a:ahLst/>
              <a:cxnLst/>
              <a:rect l="l" t="t" r="r" b="b"/>
              <a:pathLst>
                <a:path w="11540490" h="10287000">
                  <a:moveTo>
                    <a:pt x="11540002" y="10286999"/>
                  </a:moveTo>
                  <a:lnTo>
                    <a:pt x="0" y="10286999"/>
                  </a:lnTo>
                  <a:lnTo>
                    <a:pt x="0" y="0"/>
                  </a:lnTo>
                  <a:lnTo>
                    <a:pt x="11540002" y="0"/>
                  </a:lnTo>
                  <a:lnTo>
                    <a:pt x="11540002" y="10286999"/>
                  </a:lnTo>
                  <a:close/>
                </a:path>
              </a:pathLst>
            </a:custGeom>
            <a:solidFill>
              <a:srgbClr val="041326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285"/>
              <a:t>Innovation</a:t>
            </a:r>
            <a:r>
              <a:rPr dirty="0" spc="-330"/>
              <a:t> </a:t>
            </a:r>
            <a:r>
              <a:rPr dirty="0" spc="-265"/>
              <a:t>G</a:t>
            </a:r>
            <a:r>
              <a:rPr dirty="0" spc="-330"/>
              <a:t> </a:t>
            </a:r>
            <a:r>
              <a:rPr dirty="0" spc="-235"/>
              <a:t>Technology</a:t>
            </a:r>
            <a:r>
              <a:rPr dirty="0" spc="-325"/>
              <a:t> </a:t>
            </a:r>
            <a:r>
              <a:rPr dirty="0" spc="-165"/>
              <a:t>Roadmap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016000" y="2281860"/>
            <a:ext cx="9135110" cy="31178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850" spc="-20">
                <a:solidFill>
                  <a:srgbClr val="B8C8D9"/>
                </a:solidFill>
                <a:latin typeface="Tahoma"/>
                <a:cs typeface="Tahoma"/>
              </a:rPr>
              <a:t>A</a:t>
            </a:r>
            <a:r>
              <a:rPr dirty="0" sz="1850" spc="-15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50" spc="-30">
                <a:solidFill>
                  <a:srgbClr val="B8C8D9"/>
                </a:solidFill>
                <a:latin typeface="Tahoma"/>
                <a:cs typeface="Tahoma"/>
              </a:rPr>
              <a:t>future-</a:t>
            </a:r>
            <a:r>
              <a:rPr dirty="0" sz="1850" spc="-25">
                <a:solidFill>
                  <a:srgbClr val="B8C8D9"/>
                </a:solidFill>
                <a:latin typeface="Tahoma"/>
                <a:cs typeface="Tahoma"/>
              </a:rPr>
              <a:t>ready</a:t>
            </a:r>
            <a:r>
              <a:rPr dirty="0" sz="1850" spc="-15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50" spc="85">
                <a:solidFill>
                  <a:srgbClr val="B8C8D9"/>
                </a:solidFill>
                <a:latin typeface="Tahoma"/>
                <a:cs typeface="Tahoma"/>
              </a:rPr>
              <a:t>PCB</a:t>
            </a:r>
            <a:r>
              <a:rPr dirty="0" sz="1850" spc="-15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50" spc="-10">
                <a:solidFill>
                  <a:srgbClr val="B8C8D9"/>
                </a:solidFill>
                <a:latin typeface="Tahoma"/>
                <a:cs typeface="Tahoma"/>
              </a:rPr>
              <a:t>workflow</a:t>
            </a:r>
            <a:r>
              <a:rPr dirty="0" sz="1850" spc="-15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50">
                <a:solidFill>
                  <a:srgbClr val="B8C8D9"/>
                </a:solidFill>
                <a:latin typeface="Tahoma"/>
                <a:cs typeface="Tahoma"/>
              </a:rPr>
              <a:t>built</a:t>
            </a:r>
            <a:r>
              <a:rPr dirty="0" sz="1850" spc="-15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50" spc="-10">
                <a:solidFill>
                  <a:srgbClr val="B8C8D9"/>
                </a:solidFill>
                <a:latin typeface="Tahoma"/>
                <a:cs typeface="Tahoma"/>
              </a:rPr>
              <a:t>around</a:t>
            </a:r>
            <a:r>
              <a:rPr dirty="0" sz="1850" spc="-15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50">
                <a:solidFill>
                  <a:srgbClr val="B8C8D9"/>
                </a:solidFill>
                <a:latin typeface="Tahoma"/>
                <a:cs typeface="Tahoma"/>
              </a:rPr>
              <a:t>automation,</a:t>
            </a:r>
            <a:r>
              <a:rPr dirty="0" sz="1850" spc="-15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50">
                <a:solidFill>
                  <a:srgbClr val="B8C8D9"/>
                </a:solidFill>
                <a:latin typeface="Tahoma"/>
                <a:cs typeface="Tahoma"/>
              </a:rPr>
              <a:t>DFM</a:t>
            </a:r>
            <a:r>
              <a:rPr dirty="0" sz="1850" spc="-15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50">
                <a:solidFill>
                  <a:srgbClr val="B8C8D9"/>
                </a:solidFill>
                <a:latin typeface="Tahoma"/>
                <a:cs typeface="Tahoma"/>
              </a:rPr>
              <a:t>and</a:t>
            </a:r>
            <a:r>
              <a:rPr dirty="0" sz="1850" spc="-15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50" spc="-10">
                <a:solidFill>
                  <a:srgbClr val="B8C8D9"/>
                </a:solidFill>
                <a:latin typeface="Tahoma"/>
                <a:cs typeface="Tahoma"/>
              </a:rPr>
              <a:t>intelligent</a:t>
            </a:r>
            <a:r>
              <a:rPr dirty="0" sz="1850" spc="-15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50" spc="-10">
                <a:solidFill>
                  <a:srgbClr val="B8C8D9"/>
                </a:solidFill>
                <a:latin typeface="Tahoma"/>
                <a:cs typeface="Tahoma"/>
              </a:rPr>
              <a:t>quality</a:t>
            </a:r>
            <a:r>
              <a:rPr dirty="0" sz="1850" spc="-15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50" spc="-10">
                <a:solidFill>
                  <a:srgbClr val="B8C8D9"/>
                </a:solidFill>
                <a:latin typeface="Tahoma"/>
                <a:cs typeface="Tahoma"/>
              </a:rPr>
              <a:t>control</a:t>
            </a:r>
            <a:endParaRPr sz="1850">
              <a:latin typeface="Tahoma"/>
              <a:cs typeface="Tahoma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009464" y="3458612"/>
            <a:ext cx="4930775" cy="1811020"/>
            <a:chOff x="1009464" y="3458612"/>
            <a:chExt cx="4930775" cy="1811020"/>
          </a:xfrm>
        </p:grpSpPr>
        <p:sp>
          <p:nvSpPr>
            <p:cNvPr id="8" name="object 8"/>
            <p:cNvSpPr/>
            <p:nvPr/>
          </p:nvSpPr>
          <p:spPr>
            <a:xfrm>
              <a:off x="1028699" y="3477977"/>
              <a:ext cx="4891405" cy="1776095"/>
            </a:xfrm>
            <a:custGeom>
              <a:avLst/>
              <a:gdLst/>
              <a:ahLst/>
              <a:cxnLst/>
              <a:rect l="l" t="t" r="r" b="b"/>
              <a:pathLst>
                <a:path w="4891405" h="1776095">
                  <a:moveTo>
                    <a:pt x="4781062" y="1776091"/>
                  </a:moveTo>
                  <a:lnTo>
                    <a:pt x="110965" y="1776091"/>
                  </a:lnTo>
                  <a:lnTo>
                    <a:pt x="67788" y="1767365"/>
                  </a:lnTo>
                  <a:lnTo>
                    <a:pt x="32515" y="1743585"/>
                  </a:lnTo>
                  <a:lnTo>
                    <a:pt x="8725" y="1708290"/>
                  </a:lnTo>
                  <a:lnTo>
                    <a:pt x="0" y="1665065"/>
                  </a:lnTo>
                  <a:lnTo>
                    <a:pt x="0" y="110951"/>
                  </a:lnTo>
                  <a:lnTo>
                    <a:pt x="8725" y="67782"/>
                  </a:lnTo>
                  <a:lnTo>
                    <a:pt x="32515" y="32514"/>
                  </a:lnTo>
                  <a:lnTo>
                    <a:pt x="67788" y="8728"/>
                  </a:lnTo>
                  <a:lnTo>
                    <a:pt x="110965" y="0"/>
                  </a:lnTo>
                  <a:lnTo>
                    <a:pt x="4781062" y="0"/>
                  </a:lnTo>
                  <a:lnTo>
                    <a:pt x="4824287" y="8728"/>
                  </a:lnTo>
                  <a:lnTo>
                    <a:pt x="4859559" y="32514"/>
                  </a:lnTo>
                  <a:lnTo>
                    <a:pt x="4883327" y="67782"/>
                  </a:lnTo>
                  <a:lnTo>
                    <a:pt x="4891189" y="106738"/>
                  </a:lnTo>
                  <a:lnTo>
                    <a:pt x="4891189" y="1669273"/>
                  </a:lnTo>
                  <a:lnTo>
                    <a:pt x="4883306" y="1708290"/>
                  </a:lnTo>
                  <a:lnTo>
                    <a:pt x="4859474" y="1743585"/>
                  </a:lnTo>
                  <a:lnTo>
                    <a:pt x="4824191" y="1767365"/>
                  </a:lnTo>
                  <a:lnTo>
                    <a:pt x="4824057" y="1767365"/>
                  </a:lnTo>
                  <a:lnTo>
                    <a:pt x="4781062" y="1776091"/>
                  </a:lnTo>
                  <a:close/>
                </a:path>
              </a:pathLst>
            </a:custGeom>
            <a:solidFill>
              <a:srgbClr val="071C34">
                <a:alpha val="94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028831" y="3477980"/>
              <a:ext cx="4892040" cy="1772285"/>
            </a:xfrm>
            <a:custGeom>
              <a:avLst/>
              <a:gdLst/>
              <a:ahLst/>
              <a:cxnLst/>
              <a:rect l="l" t="t" r="r" b="b"/>
              <a:pathLst>
                <a:path w="4892040" h="1772285">
                  <a:moveTo>
                    <a:pt x="89721" y="1771645"/>
                  </a:moveTo>
                  <a:lnTo>
                    <a:pt x="32512" y="1743466"/>
                  </a:lnTo>
                  <a:lnTo>
                    <a:pt x="8726" y="1708175"/>
                  </a:lnTo>
                  <a:lnTo>
                    <a:pt x="2" y="1664951"/>
                  </a:lnTo>
                  <a:lnTo>
                    <a:pt x="0" y="110958"/>
                  </a:lnTo>
                  <a:lnTo>
                    <a:pt x="8724" y="67782"/>
                  </a:lnTo>
                  <a:lnTo>
                    <a:pt x="32514" y="32511"/>
                  </a:lnTo>
                  <a:lnTo>
                    <a:pt x="67787" y="8724"/>
                  </a:lnTo>
                  <a:lnTo>
                    <a:pt x="110961" y="0"/>
                  </a:lnTo>
                  <a:lnTo>
                    <a:pt x="4780742" y="0"/>
                  </a:lnTo>
                  <a:lnTo>
                    <a:pt x="4823957" y="8726"/>
                  </a:lnTo>
                  <a:lnTo>
                    <a:pt x="4859222" y="32517"/>
                  </a:lnTo>
                  <a:lnTo>
                    <a:pt x="4882985" y="67787"/>
                  </a:lnTo>
                  <a:lnTo>
                    <a:pt x="4891694" y="110958"/>
                  </a:lnTo>
                  <a:lnTo>
                    <a:pt x="4891693" y="1664948"/>
                  </a:lnTo>
                  <a:lnTo>
                    <a:pt x="4882975" y="1708157"/>
                  </a:lnTo>
                  <a:lnTo>
                    <a:pt x="4859193" y="1743430"/>
                  </a:lnTo>
                  <a:lnTo>
                    <a:pt x="4823918" y="1767243"/>
                  </a:lnTo>
                  <a:lnTo>
                    <a:pt x="4801894" y="1771663"/>
                  </a:lnTo>
                </a:path>
              </a:pathLst>
            </a:custGeom>
            <a:ln w="38129">
              <a:solidFill>
                <a:srgbClr val="1B4B72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1174918" y="3656441"/>
              <a:ext cx="541020" cy="541020"/>
            </a:xfrm>
            <a:custGeom>
              <a:avLst/>
              <a:gdLst/>
              <a:ahLst/>
              <a:cxnLst/>
              <a:rect l="l" t="t" r="r" b="b"/>
              <a:pathLst>
                <a:path w="541019" h="541020">
                  <a:moveTo>
                    <a:pt x="270317" y="540623"/>
                  </a:moveTo>
                  <a:lnTo>
                    <a:pt x="221712" y="536270"/>
                  </a:lnTo>
                  <a:lnTo>
                    <a:pt x="175971" y="523717"/>
                  </a:lnTo>
                  <a:lnTo>
                    <a:pt x="133856" y="503728"/>
                  </a:lnTo>
                  <a:lnTo>
                    <a:pt x="96131" y="477064"/>
                  </a:lnTo>
                  <a:lnTo>
                    <a:pt x="63555" y="444487"/>
                  </a:lnTo>
                  <a:lnTo>
                    <a:pt x="36893" y="406760"/>
                  </a:lnTo>
                  <a:lnTo>
                    <a:pt x="16904" y="364644"/>
                  </a:lnTo>
                  <a:lnTo>
                    <a:pt x="4353" y="318902"/>
                  </a:lnTo>
                  <a:lnTo>
                    <a:pt x="0" y="270296"/>
                  </a:lnTo>
                  <a:lnTo>
                    <a:pt x="4356" y="221715"/>
                  </a:lnTo>
                  <a:lnTo>
                    <a:pt x="16916" y="175989"/>
                  </a:lnTo>
                  <a:lnTo>
                    <a:pt x="36914" y="133881"/>
                  </a:lnTo>
                  <a:lnTo>
                    <a:pt x="63587" y="96156"/>
                  </a:lnTo>
                  <a:lnTo>
                    <a:pt x="96171" y="63577"/>
                  </a:lnTo>
                  <a:lnTo>
                    <a:pt x="133900" y="36907"/>
                  </a:lnTo>
                  <a:lnTo>
                    <a:pt x="176010" y="16912"/>
                  </a:lnTo>
                  <a:lnTo>
                    <a:pt x="221737" y="4355"/>
                  </a:lnTo>
                  <a:lnTo>
                    <a:pt x="270317" y="0"/>
                  </a:lnTo>
                  <a:lnTo>
                    <a:pt x="318898" y="4355"/>
                  </a:lnTo>
                  <a:lnTo>
                    <a:pt x="364626" y="16912"/>
                  </a:lnTo>
                  <a:lnTo>
                    <a:pt x="406737" y="36907"/>
                  </a:lnTo>
                  <a:lnTo>
                    <a:pt x="444467" y="63577"/>
                  </a:lnTo>
                  <a:lnTo>
                    <a:pt x="477050" y="96156"/>
                  </a:lnTo>
                  <a:lnTo>
                    <a:pt x="503724" y="133881"/>
                  </a:lnTo>
                  <a:lnTo>
                    <a:pt x="523722" y="175989"/>
                  </a:lnTo>
                  <a:lnTo>
                    <a:pt x="536282" y="221715"/>
                  </a:lnTo>
                  <a:lnTo>
                    <a:pt x="540638" y="270296"/>
                  </a:lnTo>
                  <a:lnTo>
                    <a:pt x="536279" y="318902"/>
                  </a:lnTo>
                  <a:lnTo>
                    <a:pt x="523716" y="364644"/>
                  </a:lnTo>
                  <a:lnTo>
                    <a:pt x="503716" y="406760"/>
                  </a:lnTo>
                  <a:lnTo>
                    <a:pt x="477044" y="444487"/>
                  </a:lnTo>
                  <a:lnTo>
                    <a:pt x="444463" y="477064"/>
                  </a:lnTo>
                  <a:lnTo>
                    <a:pt x="406737" y="503728"/>
                  </a:lnTo>
                  <a:lnTo>
                    <a:pt x="364626" y="523717"/>
                  </a:lnTo>
                  <a:lnTo>
                    <a:pt x="318890" y="536270"/>
                  </a:lnTo>
                  <a:lnTo>
                    <a:pt x="270317" y="540623"/>
                  </a:lnTo>
                  <a:close/>
                </a:path>
              </a:pathLst>
            </a:custGeom>
            <a:solidFill>
              <a:srgbClr val="00D5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1269631" y="3711940"/>
            <a:ext cx="35115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225" b="1">
                <a:solidFill>
                  <a:srgbClr val="041326"/>
                </a:solidFill>
                <a:latin typeface="Tahoma"/>
                <a:cs typeface="Tahoma"/>
              </a:rPr>
              <a:t>01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931494" y="3610552"/>
            <a:ext cx="3456940" cy="1488440"/>
          </a:xfrm>
          <a:prstGeom prst="rect">
            <a:avLst/>
          </a:prstGeom>
        </p:spPr>
        <p:txBody>
          <a:bodyPr wrap="square" lIns="0" tIns="75565" rIns="0" bIns="0" rtlCol="0" vert="horz">
            <a:spAutoFit/>
          </a:bodyPr>
          <a:lstStyle/>
          <a:p>
            <a:pPr algn="just" marL="12700">
              <a:lnSpc>
                <a:spcPct val="100000"/>
              </a:lnSpc>
              <a:spcBef>
                <a:spcPts val="595"/>
              </a:spcBef>
            </a:pPr>
            <a:r>
              <a:rPr dirty="0" sz="2200" spc="-135" b="1">
                <a:solidFill>
                  <a:srgbClr val="F6FAFF"/>
                </a:solidFill>
                <a:latin typeface="Tahoma"/>
                <a:cs typeface="Tahoma"/>
              </a:rPr>
              <a:t>Smart</a:t>
            </a:r>
            <a:r>
              <a:rPr dirty="0" sz="2200" spc="-160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2200" spc="-10" b="1">
                <a:solidFill>
                  <a:srgbClr val="F6FAFF"/>
                </a:solidFill>
                <a:latin typeface="Tahoma"/>
                <a:cs typeface="Tahoma"/>
              </a:rPr>
              <a:t>Ǫuotation</a:t>
            </a:r>
            <a:endParaRPr sz="2200">
              <a:latin typeface="Tahoma"/>
              <a:cs typeface="Tahoma"/>
            </a:endParaRPr>
          </a:p>
          <a:p>
            <a:pPr algn="just" marL="12700" marR="5080">
              <a:lnSpc>
                <a:spcPts val="2630"/>
              </a:lnSpc>
              <a:spcBef>
                <a:spcPts val="590"/>
              </a:spcBef>
            </a:pPr>
            <a:r>
              <a:rPr dirty="0" sz="2200" spc="-125">
                <a:solidFill>
                  <a:srgbClr val="B8C8D9"/>
                </a:solidFill>
                <a:latin typeface="Tahoma"/>
                <a:cs typeface="Tahoma"/>
              </a:rPr>
              <a:t>AI-</a:t>
            </a:r>
            <a:r>
              <a:rPr dirty="0" sz="2200" spc="-35">
                <a:solidFill>
                  <a:srgbClr val="B8C8D9"/>
                </a:solidFill>
                <a:latin typeface="Tahoma"/>
                <a:cs typeface="Tahoma"/>
              </a:rPr>
              <a:t>powered</a:t>
            </a:r>
            <a:r>
              <a:rPr dirty="0" sz="2200" spc="-13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 spc="-25">
                <a:solidFill>
                  <a:srgbClr val="B8C8D9"/>
                </a:solidFill>
                <a:latin typeface="Tahoma"/>
                <a:cs typeface="Tahoma"/>
              </a:rPr>
              <a:t>pricing</a:t>
            </a:r>
            <a:r>
              <a:rPr dirty="0" sz="2200" spc="-12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>
                <a:solidFill>
                  <a:srgbClr val="B8C8D9"/>
                </a:solidFill>
                <a:latin typeface="Tahoma"/>
                <a:cs typeface="Tahoma"/>
              </a:rPr>
              <a:t>based</a:t>
            </a:r>
            <a:r>
              <a:rPr dirty="0" sz="2200" spc="-13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 spc="-25">
                <a:solidFill>
                  <a:srgbClr val="B8C8D9"/>
                </a:solidFill>
                <a:latin typeface="Tahoma"/>
                <a:cs typeface="Tahoma"/>
              </a:rPr>
              <a:t>on </a:t>
            </a:r>
            <a:r>
              <a:rPr dirty="0" sz="2200">
                <a:solidFill>
                  <a:srgbClr val="B8C8D9"/>
                </a:solidFill>
                <a:latin typeface="Tahoma"/>
                <a:cs typeface="Tahoma"/>
              </a:rPr>
              <a:t>specifications,</a:t>
            </a:r>
            <a:r>
              <a:rPr dirty="0" sz="2200" spc="-10">
                <a:solidFill>
                  <a:srgbClr val="B8C8D9"/>
                </a:solidFill>
                <a:latin typeface="Tahoma"/>
                <a:cs typeface="Tahoma"/>
              </a:rPr>
              <a:t> material </a:t>
            </a:r>
            <a:r>
              <a:rPr dirty="0" sz="2200" spc="-25">
                <a:solidFill>
                  <a:srgbClr val="B8C8D9"/>
                </a:solidFill>
                <a:latin typeface="Tahoma"/>
                <a:cs typeface="Tahoma"/>
              </a:rPr>
              <a:t>and </a:t>
            </a:r>
            <a:r>
              <a:rPr dirty="0" sz="2200" spc="-10">
                <a:solidFill>
                  <a:srgbClr val="B8C8D9"/>
                </a:solidFill>
                <a:latin typeface="Tahoma"/>
                <a:cs typeface="Tahoma"/>
              </a:rPr>
              <a:t>complexity</a:t>
            </a:r>
            <a:endParaRPr sz="2200">
              <a:latin typeface="Tahoma"/>
              <a:cs typeface="Tahoma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6637401" y="3458612"/>
            <a:ext cx="4930775" cy="1811020"/>
            <a:chOff x="6637401" y="3458612"/>
            <a:chExt cx="4930775" cy="1811020"/>
          </a:xfrm>
        </p:grpSpPr>
        <p:sp>
          <p:nvSpPr>
            <p:cNvPr id="14" name="object 14"/>
            <p:cNvSpPr/>
            <p:nvPr/>
          </p:nvSpPr>
          <p:spPr>
            <a:xfrm>
              <a:off x="6656651" y="3477977"/>
              <a:ext cx="4891405" cy="1776095"/>
            </a:xfrm>
            <a:custGeom>
              <a:avLst/>
              <a:gdLst/>
              <a:ahLst/>
              <a:cxnLst/>
              <a:rect l="l" t="t" r="r" b="b"/>
              <a:pathLst>
                <a:path w="4891405" h="1776095">
                  <a:moveTo>
                    <a:pt x="4781060" y="1776091"/>
                  </a:moveTo>
                  <a:lnTo>
                    <a:pt x="110975" y="1776091"/>
                  </a:lnTo>
                  <a:lnTo>
                    <a:pt x="67789" y="1767365"/>
                  </a:lnTo>
                  <a:lnTo>
                    <a:pt x="32512" y="1743585"/>
                  </a:lnTo>
                  <a:lnTo>
                    <a:pt x="8722" y="1708290"/>
                  </a:lnTo>
                  <a:lnTo>
                    <a:pt x="0" y="1665065"/>
                  </a:lnTo>
                  <a:lnTo>
                    <a:pt x="0" y="110951"/>
                  </a:lnTo>
                  <a:lnTo>
                    <a:pt x="8722" y="67782"/>
                  </a:lnTo>
                  <a:lnTo>
                    <a:pt x="32512" y="32514"/>
                  </a:lnTo>
                  <a:lnTo>
                    <a:pt x="67789" y="8728"/>
                  </a:lnTo>
                  <a:lnTo>
                    <a:pt x="110975" y="0"/>
                  </a:lnTo>
                  <a:lnTo>
                    <a:pt x="4781060" y="0"/>
                  </a:lnTo>
                  <a:lnTo>
                    <a:pt x="4824285" y="8728"/>
                  </a:lnTo>
                  <a:lnTo>
                    <a:pt x="4859557" y="32514"/>
                  </a:lnTo>
                  <a:lnTo>
                    <a:pt x="4883325" y="67782"/>
                  </a:lnTo>
                  <a:lnTo>
                    <a:pt x="4891189" y="106749"/>
                  </a:lnTo>
                  <a:lnTo>
                    <a:pt x="4891189" y="1669262"/>
                  </a:lnTo>
                  <a:lnTo>
                    <a:pt x="4883304" y="1708290"/>
                  </a:lnTo>
                  <a:lnTo>
                    <a:pt x="4859472" y="1743585"/>
                  </a:lnTo>
                  <a:lnTo>
                    <a:pt x="4824189" y="1767365"/>
                  </a:lnTo>
                  <a:lnTo>
                    <a:pt x="4824055" y="1767365"/>
                  </a:lnTo>
                  <a:lnTo>
                    <a:pt x="4781060" y="1776091"/>
                  </a:lnTo>
                  <a:close/>
                </a:path>
              </a:pathLst>
            </a:custGeom>
            <a:solidFill>
              <a:srgbClr val="071C34">
                <a:alpha val="94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6656769" y="3477980"/>
              <a:ext cx="4892040" cy="1772285"/>
            </a:xfrm>
            <a:custGeom>
              <a:avLst/>
              <a:gdLst/>
              <a:ahLst/>
              <a:cxnLst/>
              <a:rect l="l" t="t" r="r" b="b"/>
              <a:pathLst>
                <a:path w="4892040" h="1772285">
                  <a:moveTo>
                    <a:pt x="89739" y="1771646"/>
                  </a:moveTo>
                  <a:lnTo>
                    <a:pt x="32524" y="1743466"/>
                  </a:lnTo>
                  <a:lnTo>
                    <a:pt x="8730" y="1708177"/>
                  </a:lnTo>
                  <a:lnTo>
                    <a:pt x="1" y="1664951"/>
                  </a:lnTo>
                  <a:lnTo>
                    <a:pt x="0" y="110955"/>
                  </a:lnTo>
                  <a:lnTo>
                    <a:pt x="8730" y="67779"/>
                  </a:lnTo>
                  <a:lnTo>
                    <a:pt x="32526" y="32511"/>
                  </a:lnTo>
                  <a:lnTo>
                    <a:pt x="67799" y="8725"/>
                  </a:lnTo>
                  <a:lnTo>
                    <a:pt x="110972" y="0"/>
                  </a:lnTo>
                  <a:lnTo>
                    <a:pt x="4780753" y="0"/>
                  </a:lnTo>
                  <a:lnTo>
                    <a:pt x="4823969" y="8726"/>
                  </a:lnTo>
                  <a:lnTo>
                    <a:pt x="4859234" y="32517"/>
                  </a:lnTo>
                  <a:lnTo>
                    <a:pt x="4882996" y="67787"/>
                  </a:lnTo>
                  <a:lnTo>
                    <a:pt x="4891706" y="110958"/>
                  </a:lnTo>
                  <a:lnTo>
                    <a:pt x="4891704" y="1664947"/>
                  </a:lnTo>
                  <a:lnTo>
                    <a:pt x="4882986" y="1708157"/>
                  </a:lnTo>
                  <a:lnTo>
                    <a:pt x="4859205" y="1743430"/>
                  </a:lnTo>
                  <a:lnTo>
                    <a:pt x="4823930" y="1767243"/>
                  </a:lnTo>
                  <a:lnTo>
                    <a:pt x="4801906" y="1771663"/>
                  </a:lnTo>
                </a:path>
              </a:pathLst>
            </a:custGeom>
            <a:ln w="38129">
              <a:solidFill>
                <a:srgbClr val="1B4B72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6848825" y="3697620"/>
              <a:ext cx="541020" cy="541020"/>
            </a:xfrm>
            <a:custGeom>
              <a:avLst/>
              <a:gdLst/>
              <a:ahLst/>
              <a:cxnLst/>
              <a:rect l="l" t="t" r="r" b="b"/>
              <a:pathLst>
                <a:path w="541020" h="541020">
                  <a:moveTo>
                    <a:pt x="270327" y="540623"/>
                  </a:moveTo>
                  <a:lnTo>
                    <a:pt x="221721" y="536270"/>
                  </a:lnTo>
                  <a:lnTo>
                    <a:pt x="175979" y="523717"/>
                  </a:lnTo>
                  <a:lnTo>
                    <a:pt x="133863" y="503728"/>
                  </a:lnTo>
                  <a:lnTo>
                    <a:pt x="96136" y="477064"/>
                  </a:lnTo>
                  <a:lnTo>
                    <a:pt x="63559" y="444487"/>
                  </a:lnTo>
                  <a:lnTo>
                    <a:pt x="36895" y="406760"/>
                  </a:lnTo>
                  <a:lnTo>
                    <a:pt x="16906" y="364644"/>
                  </a:lnTo>
                  <a:lnTo>
                    <a:pt x="4353" y="318902"/>
                  </a:lnTo>
                  <a:lnTo>
                    <a:pt x="0" y="270296"/>
                  </a:lnTo>
                  <a:lnTo>
                    <a:pt x="4356" y="221715"/>
                  </a:lnTo>
                  <a:lnTo>
                    <a:pt x="16916" y="175989"/>
                  </a:lnTo>
                  <a:lnTo>
                    <a:pt x="36915" y="133881"/>
                  </a:lnTo>
                  <a:lnTo>
                    <a:pt x="63589" y="96156"/>
                  </a:lnTo>
                  <a:lnTo>
                    <a:pt x="96174" y="63577"/>
                  </a:lnTo>
                  <a:lnTo>
                    <a:pt x="133904" y="36907"/>
                  </a:lnTo>
                  <a:lnTo>
                    <a:pt x="176016" y="16912"/>
                  </a:lnTo>
                  <a:lnTo>
                    <a:pt x="221745" y="4355"/>
                  </a:lnTo>
                  <a:lnTo>
                    <a:pt x="270327" y="0"/>
                  </a:lnTo>
                  <a:lnTo>
                    <a:pt x="318909" y="4355"/>
                  </a:lnTo>
                  <a:lnTo>
                    <a:pt x="364638" y="16912"/>
                  </a:lnTo>
                  <a:lnTo>
                    <a:pt x="406749" y="36907"/>
                  </a:lnTo>
                  <a:lnTo>
                    <a:pt x="444480" y="63577"/>
                  </a:lnTo>
                  <a:lnTo>
                    <a:pt x="477064" y="96156"/>
                  </a:lnTo>
                  <a:lnTo>
                    <a:pt x="503738" y="133881"/>
                  </a:lnTo>
                  <a:lnTo>
                    <a:pt x="523737" y="175989"/>
                  </a:lnTo>
                  <a:lnTo>
                    <a:pt x="536297" y="221715"/>
                  </a:lnTo>
                  <a:lnTo>
                    <a:pt x="540654" y="270296"/>
                  </a:lnTo>
                  <a:lnTo>
                    <a:pt x="536294" y="318902"/>
                  </a:lnTo>
                  <a:lnTo>
                    <a:pt x="523730" y="364644"/>
                  </a:lnTo>
                  <a:lnTo>
                    <a:pt x="503730" y="406760"/>
                  </a:lnTo>
                  <a:lnTo>
                    <a:pt x="477056" y="444487"/>
                  </a:lnTo>
                  <a:lnTo>
                    <a:pt x="444475" y="477064"/>
                  </a:lnTo>
                  <a:lnTo>
                    <a:pt x="406747" y="503728"/>
                  </a:lnTo>
                  <a:lnTo>
                    <a:pt x="364636" y="523717"/>
                  </a:lnTo>
                  <a:lnTo>
                    <a:pt x="318899" y="536270"/>
                  </a:lnTo>
                  <a:lnTo>
                    <a:pt x="270327" y="540623"/>
                  </a:lnTo>
                  <a:close/>
                </a:path>
              </a:pathLst>
            </a:custGeom>
            <a:solidFill>
              <a:srgbClr val="00D5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7" name="object 17"/>
          <p:cNvSpPr txBox="1"/>
          <p:nvPr/>
        </p:nvSpPr>
        <p:spPr>
          <a:xfrm>
            <a:off x="6957090" y="3726780"/>
            <a:ext cx="323850" cy="3606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200" spc="-200" b="1">
                <a:solidFill>
                  <a:srgbClr val="041326"/>
                </a:solidFill>
                <a:latin typeface="Tahoma"/>
                <a:cs typeface="Tahoma"/>
              </a:rPr>
              <a:t>02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559446" y="3610552"/>
            <a:ext cx="3047365" cy="1488440"/>
          </a:xfrm>
          <a:prstGeom prst="rect">
            <a:avLst/>
          </a:prstGeom>
        </p:spPr>
        <p:txBody>
          <a:bodyPr wrap="square" lIns="0" tIns="755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95"/>
              </a:spcBef>
            </a:pPr>
            <a:r>
              <a:rPr dirty="0" sz="2200" spc="-120" b="1">
                <a:solidFill>
                  <a:srgbClr val="F6FAFF"/>
                </a:solidFill>
                <a:latin typeface="Tahoma"/>
                <a:cs typeface="Tahoma"/>
              </a:rPr>
              <a:t>Gerber</a:t>
            </a:r>
            <a:r>
              <a:rPr dirty="0" sz="2200" spc="-155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2200" spc="-10" b="1">
                <a:solidFill>
                  <a:srgbClr val="F6FAFF"/>
                </a:solidFill>
                <a:latin typeface="Tahoma"/>
                <a:cs typeface="Tahoma"/>
              </a:rPr>
              <a:t>Validation</a:t>
            </a:r>
            <a:endParaRPr sz="2200">
              <a:latin typeface="Tahoma"/>
              <a:cs typeface="Tahoma"/>
            </a:endParaRPr>
          </a:p>
          <a:p>
            <a:pPr marL="12700" marR="5080">
              <a:lnSpc>
                <a:spcPts val="2630"/>
              </a:lnSpc>
              <a:spcBef>
                <a:spcPts val="590"/>
              </a:spcBef>
            </a:pPr>
            <a:r>
              <a:rPr dirty="0" sz="2200" spc="-10">
                <a:solidFill>
                  <a:srgbClr val="B8C8D9"/>
                </a:solidFill>
                <a:latin typeface="Tahoma"/>
                <a:cs typeface="Tahoma"/>
              </a:rPr>
              <a:t>Automated</a:t>
            </a:r>
            <a:r>
              <a:rPr dirty="0" sz="2200" spc="-21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>
                <a:solidFill>
                  <a:srgbClr val="B8C8D9"/>
                </a:solidFill>
                <a:latin typeface="Tahoma"/>
                <a:cs typeface="Tahoma"/>
              </a:rPr>
              <a:t>file</a:t>
            </a:r>
            <a:r>
              <a:rPr dirty="0" sz="2200" spc="-21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 spc="-25">
                <a:solidFill>
                  <a:srgbClr val="B8C8D9"/>
                </a:solidFill>
                <a:latin typeface="Tahoma"/>
                <a:cs typeface="Tahoma"/>
              </a:rPr>
              <a:t>parsing</a:t>
            </a:r>
            <a:r>
              <a:rPr dirty="0" sz="2200" spc="-21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 spc="-25">
                <a:solidFill>
                  <a:srgbClr val="B8C8D9"/>
                </a:solidFill>
                <a:latin typeface="Tahoma"/>
                <a:cs typeface="Tahoma"/>
              </a:rPr>
              <a:t>to </a:t>
            </a:r>
            <a:r>
              <a:rPr dirty="0" sz="2200">
                <a:solidFill>
                  <a:srgbClr val="B8C8D9"/>
                </a:solidFill>
                <a:latin typeface="Tahoma"/>
                <a:cs typeface="Tahoma"/>
              </a:rPr>
              <a:t>detect</a:t>
            </a:r>
            <a:r>
              <a:rPr dirty="0" sz="2200" spc="-19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 spc="-25">
                <a:solidFill>
                  <a:srgbClr val="B8C8D9"/>
                </a:solidFill>
                <a:latin typeface="Tahoma"/>
                <a:cs typeface="Tahoma"/>
              </a:rPr>
              <a:t>errors</a:t>
            </a:r>
            <a:r>
              <a:rPr dirty="0" sz="2200" spc="-19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 spc="-10">
                <a:solidFill>
                  <a:srgbClr val="B8C8D9"/>
                </a:solidFill>
                <a:latin typeface="Tahoma"/>
                <a:cs typeface="Tahoma"/>
              </a:rPr>
              <a:t>before production</a:t>
            </a:r>
            <a:endParaRPr sz="2200">
              <a:latin typeface="Tahoma"/>
              <a:cs typeface="Tahoma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12265380" y="3458612"/>
            <a:ext cx="4930775" cy="1811020"/>
            <a:chOff x="12265380" y="3458612"/>
            <a:chExt cx="4930775" cy="1811020"/>
          </a:xfrm>
        </p:grpSpPr>
        <p:sp>
          <p:nvSpPr>
            <p:cNvPr id="20" name="object 20"/>
            <p:cNvSpPr/>
            <p:nvPr/>
          </p:nvSpPr>
          <p:spPr>
            <a:xfrm>
              <a:off x="12284612" y="3477977"/>
              <a:ext cx="4891405" cy="1776095"/>
            </a:xfrm>
            <a:custGeom>
              <a:avLst/>
              <a:gdLst/>
              <a:ahLst/>
              <a:cxnLst/>
              <a:rect l="l" t="t" r="r" b="b"/>
              <a:pathLst>
                <a:path w="4891405" h="1776095">
                  <a:moveTo>
                    <a:pt x="4781078" y="1776091"/>
                  </a:moveTo>
                  <a:lnTo>
                    <a:pt x="110963" y="1776091"/>
                  </a:lnTo>
                  <a:lnTo>
                    <a:pt x="67790" y="1767365"/>
                  </a:lnTo>
                  <a:lnTo>
                    <a:pt x="32511" y="1743585"/>
                  </a:lnTo>
                  <a:lnTo>
                    <a:pt x="8715" y="1708290"/>
                  </a:lnTo>
                  <a:lnTo>
                    <a:pt x="0" y="1665065"/>
                  </a:lnTo>
                  <a:lnTo>
                    <a:pt x="0" y="110951"/>
                  </a:lnTo>
                  <a:lnTo>
                    <a:pt x="8715" y="67782"/>
                  </a:lnTo>
                  <a:lnTo>
                    <a:pt x="32511" y="32514"/>
                  </a:lnTo>
                  <a:lnTo>
                    <a:pt x="67790" y="8728"/>
                  </a:lnTo>
                  <a:lnTo>
                    <a:pt x="110963" y="0"/>
                  </a:lnTo>
                  <a:lnTo>
                    <a:pt x="4781078" y="0"/>
                  </a:lnTo>
                  <a:lnTo>
                    <a:pt x="4824286" y="8728"/>
                  </a:lnTo>
                  <a:lnTo>
                    <a:pt x="4859549" y="32514"/>
                  </a:lnTo>
                  <a:lnTo>
                    <a:pt x="4883314" y="67782"/>
                  </a:lnTo>
                  <a:lnTo>
                    <a:pt x="4891189" y="106808"/>
                  </a:lnTo>
                  <a:lnTo>
                    <a:pt x="4891189" y="1669203"/>
                  </a:lnTo>
                  <a:lnTo>
                    <a:pt x="4883292" y="1708290"/>
                  </a:lnTo>
                  <a:lnTo>
                    <a:pt x="4859464" y="1743585"/>
                  </a:lnTo>
                  <a:lnTo>
                    <a:pt x="4824190" y="1767365"/>
                  </a:lnTo>
                  <a:lnTo>
                    <a:pt x="4824056" y="1767365"/>
                  </a:lnTo>
                  <a:lnTo>
                    <a:pt x="4781078" y="1776091"/>
                  </a:lnTo>
                  <a:close/>
                </a:path>
              </a:pathLst>
            </a:custGeom>
            <a:solidFill>
              <a:srgbClr val="071C34">
                <a:alpha val="94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12284748" y="3477980"/>
              <a:ext cx="4892040" cy="1772285"/>
            </a:xfrm>
            <a:custGeom>
              <a:avLst/>
              <a:gdLst/>
              <a:ahLst/>
              <a:cxnLst/>
              <a:rect l="l" t="t" r="r" b="b"/>
              <a:pathLst>
                <a:path w="4892040" h="1772285">
                  <a:moveTo>
                    <a:pt x="89712" y="1771646"/>
                  </a:moveTo>
                  <a:lnTo>
                    <a:pt x="32505" y="1743459"/>
                  </a:lnTo>
                  <a:lnTo>
                    <a:pt x="8726" y="1708172"/>
                  </a:lnTo>
                  <a:lnTo>
                    <a:pt x="2" y="1664951"/>
                  </a:lnTo>
                  <a:lnTo>
                    <a:pt x="0" y="110961"/>
                  </a:lnTo>
                  <a:lnTo>
                    <a:pt x="8718" y="67790"/>
                  </a:lnTo>
                  <a:lnTo>
                    <a:pt x="32502" y="32518"/>
                  </a:lnTo>
                  <a:lnTo>
                    <a:pt x="67770" y="8726"/>
                  </a:lnTo>
                  <a:lnTo>
                    <a:pt x="110943" y="0"/>
                  </a:lnTo>
                  <a:lnTo>
                    <a:pt x="4780724" y="0"/>
                  </a:lnTo>
                  <a:lnTo>
                    <a:pt x="4823946" y="8718"/>
                  </a:lnTo>
                  <a:lnTo>
                    <a:pt x="4859223" y="32505"/>
                  </a:lnTo>
                  <a:lnTo>
                    <a:pt x="4882996" y="67781"/>
                  </a:lnTo>
                  <a:lnTo>
                    <a:pt x="4891707" y="110958"/>
                  </a:lnTo>
                  <a:lnTo>
                    <a:pt x="4891704" y="1664953"/>
                  </a:lnTo>
                  <a:lnTo>
                    <a:pt x="4882978" y="1708171"/>
                  </a:lnTo>
                  <a:lnTo>
                    <a:pt x="4859184" y="1743442"/>
                  </a:lnTo>
                  <a:lnTo>
                    <a:pt x="4823901" y="1767243"/>
                  </a:lnTo>
                  <a:lnTo>
                    <a:pt x="4801885" y="1771661"/>
                  </a:lnTo>
                </a:path>
              </a:pathLst>
            </a:custGeom>
            <a:ln w="38129">
              <a:solidFill>
                <a:srgbClr val="1B4B72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/>
            <p:cNvSpPr/>
            <p:nvPr/>
          </p:nvSpPr>
          <p:spPr>
            <a:xfrm>
              <a:off x="12476773" y="3697620"/>
              <a:ext cx="541020" cy="541020"/>
            </a:xfrm>
            <a:custGeom>
              <a:avLst/>
              <a:gdLst/>
              <a:ahLst/>
              <a:cxnLst/>
              <a:rect l="l" t="t" r="r" b="b"/>
              <a:pathLst>
                <a:path w="541019" h="541020">
                  <a:moveTo>
                    <a:pt x="270327" y="540623"/>
                  </a:moveTo>
                  <a:lnTo>
                    <a:pt x="221721" y="536270"/>
                  </a:lnTo>
                  <a:lnTo>
                    <a:pt x="175979" y="523717"/>
                  </a:lnTo>
                  <a:lnTo>
                    <a:pt x="133863" y="503728"/>
                  </a:lnTo>
                  <a:lnTo>
                    <a:pt x="96136" y="477064"/>
                  </a:lnTo>
                  <a:lnTo>
                    <a:pt x="63559" y="444487"/>
                  </a:lnTo>
                  <a:lnTo>
                    <a:pt x="36895" y="406760"/>
                  </a:lnTo>
                  <a:lnTo>
                    <a:pt x="16906" y="364644"/>
                  </a:lnTo>
                  <a:lnTo>
                    <a:pt x="4353" y="318902"/>
                  </a:lnTo>
                  <a:lnTo>
                    <a:pt x="0" y="270296"/>
                  </a:lnTo>
                  <a:lnTo>
                    <a:pt x="4356" y="221715"/>
                  </a:lnTo>
                  <a:lnTo>
                    <a:pt x="16916" y="175989"/>
                  </a:lnTo>
                  <a:lnTo>
                    <a:pt x="36915" y="133881"/>
                  </a:lnTo>
                  <a:lnTo>
                    <a:pt x="63589" y="96156"/>
                  </a:lnTo>
                  <a:lnTo>
                    <a:pt x="96174" y="63577"/>
                  </a:lnTo>
                  <a:lnTo>
                    <a:pt x="133904" y="36907"/>
                  </a:lnTo>
                  <a:lnTo>
                    <a:pt x="176016" y="16912"/>
                  </a:lnTo>
                  <a:lnTo>
                    <a:pt x="221745" y="4355"/>
                  </a:lnTo>
                  <a:lnTo>
                    <a:pt x="270327" y="0"/>
                  </a:lnTo>
                  <a:lnTo>
                    <a:pt x="318909" y="4355"/>
                  </a:lnTo>
                  <a:lnTo>
                    <a:pt x="364638" y="16912"/>
                  </a:lnTo>
                  <a:lnTo>
                    <a:pt x="406749" y="36907"/>
                  </a:lnTo>
                  <a:lnTo>
                    <a:pt x="444480" y="63577"/>
                  </a:lnTo>
                  <a:lnTo>
                    <a:pt x="477064" y="96156"/>
                  </a:lnTo>
                  <a:lnTo>
                    <a:pt x="503738" y="133881"/>
                  </a:lnTo>
                  <a:lnTo>
                    <a:pt x="523737" y="175989"/>
                  </a:lnTo>
                  <a:lnTo>
                    <a:pt x="536297" y="221715"/>
                  </a:lnTo>
                  <a:lnTo>
                    <a:pt x="540654" y="270296"/>
                  </a:lnTo>
                  <a:lnTo>
                    <a:pt x="536294" y="318902"/>
                  </a:lnTo>
                  <a:lnTo>
                    <a:pt x="523730" y="364644"/>
                  </a:lnTo>
                  <a:lnTo>
                    <a:pt x="503730" y="406760"/>
                  </a:lnTo>
                  <a:lnTo>
                    <a:pt x="477056" y="444487"/>
                  </a:lnTo>
                  <a:lnTo>
                    <a:pt x="444475" y="477064"/>
                  </a:lnTo>
                  <a:lnTo>
                    <a:pt x="406747" y="503728"/>
                  </a:lnTo>
                  <a:lnTo>
                    <a:pt x="364636" y="523717"/>
                  </a:lnTo>
                  <a:lnTo>
                    <a:pt x="318899" y="536270"/>
                  </a:lnTo>
                  <a:lnTo>
                    <a:pt x="270327" y="540623"/>
                  </a:lnTo>
                  <a:close/>
                </a:path>
              </a:pathLst>
            </a:custGeom>
            <a:solidFill>
              <a:srgbClr val="00D5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3" name="object 23"/>
          <p:cNvSpPr txBox="1"/>
          <p:nvPr/>
        </p:nvSpPr>
        <p:spPr>
          <a:xfrm>
            <a:off x="12585040" y="3749945"/>
            <a:ext cx="323850" cy="3606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200" spc="-200" b="1">
                <a:solidFill>
                  <a:srgbClr val="041326"/>
                </a:solidFill>
                <a:latin typeface="Tahoma"/>
                <a:cs typeface="Tahoma"/>
              </a:rPr>
              <a:t>03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3187395" y="3477202"/>
            <a:ext cx="3375660" cy="1421765"/>
          </a:xfrm>
          <a:prstGeom prst="rect">
            <a:avLst/>
          </a:prstGeom>
        </p:spPr>
        <p:txBody>
          <a:bodyPr wrap="square" lIns="0" tIns="2089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645"/>
              </a:spcBef>
            </a:pPr>
            <a:r>
              <a:rPr dirty="0" sz="2200" spc="-135" b="1">
                <a:solidFill>
                  <a:srgbClr val="F6FAFF"/>
                </a:solidFill>
                <a:latin typeface="Tahoma"/>
                <a:cs typeface="Tahoma"/>
              </a:rPr>
              <a:t>Automated</a:t>
            </a:r>
            <a:r>
              <a:rPr dirty="0" sz="2200" spc="-155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2200" spc="-25" b="1">
                <a:solidFill>
                  <a:srgbClr val="F6FAFF"/>
                </a:solidFill>
                <a:latin typeface="Tahoma"/>
                <a:cs typeface="Tahoma"/>
              </a:rPr>
              <a:t>DFM</a:t>
            </a:r>
            <a:endParaRPr sz="2200">
              <a:latin typeface="Tahoma"/>
              <a:cs typeface="Tahoma"/>
            </a:endParaRPr>
          </a:p>
          <a:p>
            <a:pPr marL="12700" marR="5080">
              <a:lnSpc>
                <a:spcPts val="2630"/>
              </a:lnSpc>
              <a:spcBef>
                <a:spcPts val="1640"/>
              </a:spcBef>
            </a:pPr>
            <a:r>
              <a:rPr dirty="0" sz="2200">
                <a:solidFill>
                  <a:srgbClr val="B8C8D9"/>
                </a:solidFill>
                <a:latin typeface="Tahoma"/>
                <a:cs typeface="Tahoma"/>
              </a:rPr>
              <a:t>Manufacturability</a:t>
            </a:r>
            <a:r>
              <a:rPr dirty="0" sz="2200" spc="-10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>
                <a:solidFill>
                  <a:srgbClr val="B8C8D9"/>
                </a:solidFill>
                <a:latin typeface="Tahoma"/>
                <a:cs typeface="Tahoma"/>
              </a:rPr>
              <a:t>checks</a:t>
            </a:r>
            <a:r>
              <a:rPr dirty="0" sz="2200" spc="-9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 spc="-25">
                <a:solidFill>
                  <a:srgbClr val="B8C8D9"/>
                </a:solidFill>
                <a:latin typeface="Tahoma"/>
                <a:cs typeface="Tahoma"/>
              </a:rPr>
              <a:t>to </a:t>
            </a:r>
            <a:r>
              <a:rPr dirty="0" sz="2200">
                <a:solidFill>
                  <a:srgbClr val="B8C8D9"/>
                </a:solidFill>
                <a:latin typeface="Tahoma"/>
                <a:cs typeface="Tahoma"/>
              </a:rPr>
              <a:t>reduce</a:t>
            </a:r>
            <a:r>
              <a:rPr dirty="0" sz="2200" spc="-19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>
                <a:solidFill>
                  <a:srgbClr val="B8C8D9"/>
                </a:solidFill>
                <a:latin typeface="Tahoma"/>
                <a:cs typeface="Tahoma"/>
              </a:rPr>
              <a:t>defects</a:t>
            </a:r>
            <a:r>
              <a:rPr dirty="0" sz="2200" spc="-18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>
                <a:solidFill>
                  <a:srgbClr val="B8C8D9"/>
                </a:solidFill>
                <a:latin typeface="Tahoma"/>
                <a:cs typeface="Tahoma"/>
              </a:rPr>
              <a:t>and</a:t>
            </a:r>
            <a:r>
              <a:rPr dirty="0" sz="2200" spc="-18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 spc="-10">
                <a:solidFill>
                  <a:srgbClr val="B8C8D9"/>
                </a:solidFill>
                <a:latin typeface="Tahoma"/>
                <a:cs typeface="Tahoma"/>
              </a:rPr>
              <a:t>rework</a:t>
            </a:r>
            <a:endParaRPr sz="2200">
              <a:latin typeface="Tahoma"/>
              <a:cs typeface="Tahoma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1009466" y="7027547"/>
            <a:ext cx="4930775" cy="1811020"/>
            <a:chOff x="1009466" y="7027547"/>
            <a:chExt cx="4930775" cy="1811020"/>
          </a:xfrm>
        </p:grpSpPr>
        <p:sp>
          <p:nvSpPr>
            <p:cNvPr id="26" name="object 26"/>
            <p:cNvSpPr/>
            <p:nvPr/>
          </p:nvSpPr>
          <p:spPr>
            <a:xfrm>
              <a:off x="1028699" y="7046928"/>
              <a:ext cx="4891405" cy="1776095"/>
            </a:xfrm>
            <a:custGeom>
              <a:avLst/>
              <a:gdLst/>
              <a:ahLst/>
              <a:cxnLst/>
              <a:rect l="l" t="t" r="r" b="b"/>
              <a:pathLst>
                <a:path w="4891405" h="1776095">
                  <a:moveTo>
                    <a:pt x="4781062" y="1776091"/>
                  </a:moveTo>
                  <a:lnTo>
                    <a:pt x="110965" y="1776091"/>
                  </a:lnTo>
                  <a:lnTo>
                    <a:pt x="67788" y="1767352"/>
                  </a:lnTo>
                  <a:lnTo>
                    <a:pt x="32515" y="1743583"/>
                  </a:lnTo>
                  <a:lnTo>
                    <a:pt x="8725" y="1708298"/>
                  </a:lnTo>
                  <a:lnTo>
                    <a:pt x="0" y="1665078"/>
                  </a:lnTo>
                  <a:lnTo>
                    <a:pt x="0" y="110964"/>
                  </a:lnTo>
                  <a:lnTo>
                    <a:pt x="8725" y="67790"/>
                  </a:lnTo>
                  <a:lnTo>
                    <a:pt x="32515" y="32512"/>
                  </a:lnTo>
                  <a:lnTo>
                    <a:pt x="67788" y="8715"/>
                  </a:lnTo>
                  <a:lnTo>
                    <a:pt x="110965" y="0"/>
                  </a:lnTo>
                  <a:lnTo>
                    <a:pt x="4781062" y="0"/>
                  </a:lnTo>
                  <a:lnTo>
                    <a:pt x="4824287" y="8715"/>
                  </a:lnTo>
                  <a:lnTo>
                    <a:pt x="4859559" y="32512"/>
                  </a:lnTo>
                  <a:lnTo>
                    <a:pt x="4883327" y="67790"/>
                  </a:lnTo>
                  <a:lnTo>
                    <a:pt x="4891189" y="106751"/>
                  </a:lnTo>
                  <a:lnTo>
                    <a:pt x="4891189" y="1669285"/>
                  </a:lnTo>
                  <a:lnTo>
                    <a:pt x="4883306" y="1708298"/>
                  </a:lnTo>
                  <a:lnTo>
                    <a:pt x="4859474" y="1743583"/>
                  </a:lnTo>
                  <a:lnTo>
                    <a:pt x="4824191" y="1767352"/>
                  </a:lnTo>
                  <a:lnTo>
                    <a:pt x="4824057" y="1767352"/>
                  </a:lnTo>
                  <a:lnTo>
                    <a:pt x="4781062" y="1776091"/>
                  </a:lnTo>
                  <a:close/>
                </a:path>
              </a:pathLst>
            </a:custGeom>
            <a:solidFill>
              <a:srgbClr val="071C34">
                <a:alpha val="94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/>
            <p:cNvSpPr/>
            <p:nvPr/>
          </p:nvSpPr>
          <p:spPr>
            <a:xfrm>
              <a:off x="1028834" y="7046914"/>
              <a:ext cx="4892040" cy="1772285"/>
            </a:xfrm>
            <a:custGeom>
              <a:avLst/>
              <a:gdLst/>
              <a:ahLst/>
              <a:cxnLst/>
              <a:rect l="l" t="t" r="r" b="b"/>
              <a:pathLst>
                <a:path w="4892040" h="1772284">
                  <a:moveTo>
                    <a:pt x="89718" y="1771645"/>
                  </a:moveTo>
                  <a:lnTo>
                    <a:pt x="67781" y="1767241"/>
                  </a:lnTo>
                  <a:lnTo>
                    <a:pt x="32508" y="1743468"/>
                  </a:lnTo>
                  <a:lnTo>
                    <a:pt x="8722" y="1708176"/>
                  </a:lnTo>
                  <a:lnTo>
                    <a:pt x="0" y="1664951"/>
                  </a:lnTo>
                  <a:lnTo>
                    <a:pt x="0" y="110958"/>
                  </a:lnTo>
                  <a:lnTo>
                    <a:pt x="8733" y="67790"/>
                  </a:lnTo>
                  <a:lnTo>
                    <a:pt x="32519" y="32521"/>
                  </a:lnTo>
                  <a:lnTo>
                    <a:pt x="67786" y="8728"/>
                  </a:lnTo>
                  <a:lnTo>
                    <a:pt x="110958" y="0"/>
                  </a:lnTo>
                  <a:lnTo>
                    <a:pt x="4780739" y="0"/>
                  </a:lnTo>
                  <a:lnTo>
                    <a:pt x="4823953" y="8729"/>
                  </a:lnTo>
                  <a:lnTo>
                    <a:pt x="4859213" y="32522"/>
                  </a:lnTo>
                  <a:lnTo>
                    <a:pt x="4882977" y="67788"/>
                  </a:lnTo>
                  <a:lnTo>
                    <a:pt x="4891692" y="110958"/>
                  </a:lnTo>
                  <a:lnTo>
                    <a:pt x="4891696" y="1664949"/>
                  </a:lnTo>
                  <a:lnTo>
                    <a:pt x="4882978" y="1708161"/>
                  </a:lnTo>
                  <a:lnTo>
                    <a:pt x="4859193" y="1743433"/>
                  </a:lnTo>
                  <a:lnTo>
                    <a:pt x="4823916" y="1767244"/>
                  </a:lnTo>
                  <a:lnTo>
                    <a:pt x="4823730" y="1767281"/>
                  </a:lnTo>
                  <a:lnTo>
                    <a:pt x="4801893" y="1771663"/>
                  </a:lnTo>
                </a:path>
              </a:pathLst>
            </a:custGeom>
            <a:ln w="38129">
              <a:solidFill>
                <a:srgbClr val="1B4B72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/>
            <p:cNvSpPr/>
            <p:nvPr/>
          </p:nvSpPr>
          <p:spPr>
            <a:xfrm>
              <a:off x="1174918" y="7203642"/>
              <a:ext cx="541020" cy="541020"/>
            </a:xfrm>
            <a:custGeom>
              <a:avLst/>
              <a:gdLst/>
              <a:ahLst/>
              <a:cxnLst/>
              <a:rect l="l" t="t" r="r" b="b"/>
              <a:pathLst>
                <a:path w="541019" h="541020">
                  <a:moveTo>
                    <a:pt x="270317" y="540623"/>
                  </a:moveTo>
                  <a:lnTo>
                    <a:pt x="221712" y="536270"/>
                  </a:lnTo>
                  <a:lnTo>
                    <a:pt x="175971" y="523717"/>
                  </a:lnTo>
                  <a:lnTo>
                    <a:pt x="133856" y="503728"/>
                  </a:lnTo>
                  <a:lnTo>
                    <a:pt x="96131" y="477064"/>
                  </a:lnTo>
                  <a:lnTo>
                    <a:pt x="63555" y="444487"/>
                  </a:lnTo>
                  <a:lnTo>
                    <a:pt x="36893" y="406760"/>
                  </a:lnTo>
                  <a:lnTo>
                    <a:pt x="16904" y="364644"/>
                  </a:lnTo>
                  <a:lnTo>
                    <a:pt x="4353" y="318902"/>
                  </a:lnTo>
                  <a:lnTo>
                    <a:pt x="0" y="270296"/>
                  </a:lnTo>
                  <a:lnTo>
                    <a:pt x="4356" y="221715"/>
                  </a:lnTo>
                  <a:lnTo>
                    <a:pt x="16916" y="175989"/>
                  </a:lnTo>
                  <a:lnTo>
                    <a:pt x="36914" y="133881"/>
                  </a:lnTo>
                  <a:lnTo>
                    <a:pt x="63587" y="96156"/>
                  </a:lnTo>
                  <a:lnTo>
                    <a:pt x="96171" y="63577"/>
                  </a:lnTo>
                  <a:lnTo>
                    <a:pt x="133900" y="36907"/>
                  </a:lnTo>
                  <a:lnTo>
                    <a:pt x="176010" y="16912"/>
                  </a:lnTo>
                  <a:lnTo>
                    <a:pt x="221737" y="4355"/>
                  </a:lnTo>
                  <a:lnTo>
                    <a:pt x="270317" y="0"/>
                  </a:lnTo>
                  <a:lnTo>
                    <a:pt x="318898" y="4355"/>
                  </a:lnTo>
                  <a:lnTo>
                    <a:pt x="364626" y="16912"/>
                  </a:lnTo>
                  <a:lnTo>
                    <a:pt x="406737" y="36907"/>
                  </a:lnTo>
                  <a:lnTo>
                    <a:pt x="444467" y="63577"/>
                  </a:lnTo>
                  <a:lnTo>
                    <a:pt x="477050" y="96156"/>
                  </a:lnTo>
                  <a:lnTo>
                    <a:pt x="503724" y="133881"/>
                  </a:lnTo>
                  <a:lnTo>
                    <a:pt x="523722" y="175989"/>
                  </a:lnTo>
                  <a:lnTo>
                    <a:pt x="536282" y="221715"/>
                  </a:lnTo>
                  <a:lnTo>
                    <a:pt x="540638" y="270296"/>
                  </a:lnTo>
                  <a:lnTo>
                    <a:pt x="536279" y="318902"/>
                  </a:lnTo>
                  <a:lnTo>
                    <a:pt x="523716" y="364644"/>
                  </a:lnTo>
                  <a:lnTo>
                    <a:pt x="503716" y="406760"/>
                  </a:lnTo>
                  <a:lnTo>
                    <a:pt x="477044" y="444487"/>
                  </a:lnTo>
                  <a:lnTo>
                    <a:pt x="444463" y="477064"/>
                  </a:lnTo>
                  <a:lnTo>
                    <a:pt x="406737" y="503728"/>
                  </a:lnTo>
                  <a:lnTo>
                    <a:pt x="364626" y="523717"/>
                  </a:lnTo>
                  <a:lnTo>
                    <a:pt x="318890" y="536270"/>
                  </a:lnTo>
                  <a:lnTo>
                    <a:pt x="270317" y="540623"/>
                  </a:lnTo>
                  <a:close/>
                </a:path>
              </a:pathLst>
            </a:custGeom>
            <a:solidFill>
              <a:srgbClr val="00D5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9" name="object 29"/>
          <p:cNvSpPr txBox="1"/>
          <p:nvPr/>
        </p:nvSpPr>
        <p:spPr>
          <a:xfrm>
            <a:off x="1283175" y="7273981"/>
            <a:ext cx="323850" cy="3606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200" spc="-200" b="1">
                <a:solidFill>
                  <a:srgbClr val="041326"/>
                </a:solidFill>
                <a:latin typeface="Tahoma"/>
                <a:cs typeface="Tahoma"/>
              </a:rPr>
              <a:t>04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931494" y="7046135"/>
            <a:ext cx="3157220" cy="1421765"/>
          </a:xfrm>
          <a:prstGeom prst="rect">
            <a:avLst/>
          </a:prstGeom>
        </p:spPr>
        <p:txBody>
          <a:bodyPr wrap="square" lIns="0" tIns="2089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645"/>
              </a:spcBef>
            </a:pPr>
            <a:r>
              <a:rPr dirty="0" sz="2200" spc="-155" b="1">
                <a:solidFill>
                  <a:srgbClr val="F6FAFF"/>
                </a:solidFill>
                <a:latin typeface="Tahoma"/>
                <a:cs typeface="Tahoma"/>
              </a:rPr>
              <a:t>Workflow</a:t>
            </a:r>
            <a:r>
              <a:rPr dirty="0" sz="2200" spc="-125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2200" spc="-10" b="1">
                <a:solidFill>
                  <a:srgbClr val="F6FAFF"/>
                </a:solidFill>
                <a:latin typeface="Tahoma"/>
                <a:cs typeface="Tahoma"/>
              </a:rPr>
              <a:t>Tracking</a:t>
            </a:r>
            <a:endParaRPr sz="2200">
              <a:latin typeface="Tahoma"/>
              <a:cs typeface="Tahoma"/>
            </a:endParaRPr>
          </a:p>
          <a:p>
            <a:pPr marL="12700" marR="5080">
              <a:lnSpc>
                <a:spcPts val="2630"/>
              </a:lnSpc>
              <a:spcBef>
                <a:spcPts val="1640"/>
              </a:spcBef>
            </a:pPr>
            <a:r>
              <a:rPr dirty="0" sz="2200" spc="-10">
                <a:solidFill>
                  <a:srgbClr val="B8C8D9"/>
                </a:solidFill>
                <a:latin typeface="Tahoma"/>
                <a:cs typeface="Tahoma"/>
              </a:rPr>
              <a:t>Digital</a:t>
            </a:r>
            <a:r>
              <a:rPr dirty="0" sz="2200" spc="-20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 spc="-30">
                <a:solidFill>
                  <a:srgbClr val="B8C8D9"/>
                </a:solidFill>
                <a:latin typeface="Tahoma"/>
                <a:cs typeface="Tahoma"/>
              </a:rPr>
              <a:t>order</a:t>
            </a:r>
            <a:r>
              <a:rPr dirty="0" sz="2200" spc="-19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 spc="-10">
                <a:solidFill>
                  <a:srgbClr val="B8C8D9"/>
                </a:solidFill>
                <a:latin typeface="Tahoma"/>
                <a:cs typeface="Tahoma"/>
              </a:rPr>
              <a:t>visibility</a:t>
            </a:r>
            <a:r>
              <a:rPr dirty="0" sz="2200" spc="-19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 spc="-20">
                <a:solidFill>
                  <a:srgbClr val="B8C8D9"/>
                </a:solidFill>
                <a:latin typeface="Tahoma"/>
                <a:cs typeface="Tahoma"/>
              </a:rPr>
              <a:t>from </a:t>
            </a:r>
            <a:r>
              <a:rPr dirty="0" sz="2200" spc="-10">
                <a:solidFill>
                  <a:srgbClr val="B8C8D9"/>
                </a:solidFill>
                <a:latin typeface="Tahoma"/>
                <a:cs typeface="Tahoma"/>
              </a:rPr>
              <a:t>quote</a:t>
            </a:r>
            <a:r>
              <a:rPr dirty="0" sz="2200" spc="-23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 spc="-10">
                <a:solidFill>
                  <a:srgbClr val="B8C8D9"/>
                </a:solidFill>
                <a:latin typeface="Tahoma"/>
                <a:cs typeface="Tahoma"/>
              </a:rPr>
              <a:t>to</a:t>
            </a:r>
            <a:r>
              <a:rPr dirty="0" sz="2200" spc="-23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 spc="-10">
                <a:solidFill>
                  <a:srgbClr val="B8C8D9"/>
                </a:solidFill>
                <a:latin typeface="Tahoma"/>
                <a:cs typeface="Tahoma"/>
              </a:rPr>
              <a:t>dispatch</a:t>
            </a:r>
            <a:endParaRPr sz="2200">
              <a:latin typeface="Tahoma"/>
              <a:cs typeface="Tahoma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6637403" y="7027547"/>
            <a:ext cx="4930775" cy="1811020"/>
            <a:chOff x="6637403" y="7027547"/>
            <a:chExt cx="4930775" cy="1811020"/>
          </a:xfrm>
        </p:grpSpPr>
        <p:sp>
          <p:nvSpPr>
            <p:cNvPr id="32" name="object 32"/>
            <p:cNvSpPr/>
            <p:nvPr/>
          </p:nvSpPr>
          <p:spPr>
            <a:xfrm>
              <a:off x="6656651" y="7046928"/>
              <a:ext cx="4891405" cy="1776095"/>
            </a:xfrm>
            <a:custGeom>
              <a:avLst/>
              <a:gdLst/>
              <a:ahLst/>
              <a:cxnLst/>
              <a:rect l="l" t="t" r="r" b="b"/>
              <a:pathLst>
                <a:path w="4891405" h="1776095">
                  <a:moveTo>
                    <a:pt x="4781060" y="1776091"/>
                  </a:moveTo>
                  <a:lnTo>
                    <a:pt x="110975" y="1776091"/>
                  </a:lnTo>
                  <a:lnTo>
                    <a:pt x="67789" y="1767352"/>
                  </a:lnTo>
                  <a:lnTo>
                    <a:pt x="32512" y="1743583"/>
                  </a:lnTo>
                  <a:lnTo>
                    <a:pt x="8722" y="1708298"/>
                  </a:lnTo>
                  <a:lnTo>
                    <a:pt x="0" y="1665078"/>
                  </a:lnTo>
                  <a:lnTo>
                    <a:pt x="0" y="110964"/>
                  </a:lnTo>
                  <a:lnTo>
                    <a:pt x="8722" y="67790"/>
                  </a:lnTo>
                  <a:lnTo>
                    <a:pt x="32512" y="32512"/>
                  </a:lnTo>
                  <a:lnTo>
                    <a:pt x="67789" y="8715"/>
                  </a:lnTo>
                  <a:lnTo>
                    <a:pt x="110975" y="0"/>
                  </a:lnTo>
                  <a:lnTo>
                    <a:pt x="4781060" y="0"/>
                  </a:lnTo>
                  <a:lnTo>
                    <a:pt x="4824285" y="8715"/>
                  </a:lnTo>
                  <a:lnTo>
                    <a:pt x="4859557" y="32512"/>
                  </a:lnTo>
                  <a:lnTo>
                    <a:pt x="4883325" y="67790"/>
                  </a:lnTo>
                  <a:lnTo>
                    <a:pt x="4891189" y="106762"/>
                  </a:lnTo>
                  <a:lnTo>
                    <a:pt x="4891189" y="1669274"/>
                  </a:lnTo>
                  <a:lnTo>
                    <a:pt x="4883304" y="1708298"/>
                  </a:lnTo>
                  <a:lnTo>
                    <a:pt x="4859472" y="1743583"/>
                  </a:lnTo>
                  <a:lnTo>
                    <a:pt x="4824189" y="1767352"/>
                  </a:lnTo>
                  <a:lnTo>
                    <a:pt x="4824055" y="1767352"/>
                  </a:lnTo>
                  <a:lnTo>
                    <a:pt x="4781060" y="1776091"/>
                  </a:lnTo>
                  <a:close/>
                </a:path>
              </a:pathLst>
            </a:custGeom>
            <a:solidFill>
              <a:srgbClr val="071C34">
                <a:alpha val="94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/>
            <p:cNvSpPr/>
            <p:nvPr/>
          </p:nvSpPr>
          <p:spPr>
            <a:xfrm>
              <a:off x="6656770" y="7046914"/>
              <a:ext cx="4892040" cy="1772285"/>
            </a:xfrm>
            <a:custGeom>
              <a:avLst/>
              <a:gdLst/>
              <a:ahLst/>
              <a:cxnLst/>
              <a:rect l="l" t="t" r="r" b="b"/>
              <a:pathLst>
                <a:path w="4892040" h="1772284">
                  <a:moveTo>
                    <a:pt x="89736" y="1771646"/>
                  </a:moveTo>
                  <a:lnTo>
                    <a:pt x="67795" y="1767238"/>
                  </a:lnTo>
                  <a:lnTo>
                    <a:pt x="32521" y="1743467"/>
                  </a:lnTo>
                  <a:lnTo>
                    <a:pt x="8726" y="1708177"/>
                  </a:lnTo>
                  <a:lnTo>
                    <a:pt x="0" y="1664951"/>
                  </a:lnTo>
                  <a:lnTo>
                    <a:pt x="0" y="110956"/>
                  </a:lnTo>
                  <a:lnTo>
                    <a:pt x="8740" y="67787"/>
                  </a:lnTo>
                  <a:lnTo>
                    <a:pt x="32531" y="32522"/>
                  </a:lnTo>
                  <a:lnTo>
                    <a:pt x="67798" y="8730"/>
                  </a:lnTo>
                  <a:lnTo>
                    <a:pt x="110971" y="0"/>
                  </a:lnTo>
                  <a:lnTo>
                    <a:pt x="4780752" y="0"/>
                  </a:lnTo>
                  <a:lnTo>
                    <a:pt x="4823965" y="8729"/>
                  </a:lnTo>
                  <a:lnTo>
                    <a:pt x="4859225" y="32522"/>
                  </a:lnTo>
                  <a:lnTo>
                    <a:pt x="4882990" y="67788"/>
                  </a:lnTo>
                  <a:lnTo>
                    <a:pt x="4891704" y="110958"/>
                  </a:lnTo>
                  <a:lnTo>
                    <a:pt x="4891708" y="1664949"/>
                  </a:lnTo>
                  <a:lnTo>
                    <a:pt x="4882991" y="1708161"/>
                  </a:lnTo>
                  <a:lnTo>
                    <a:pt x="4859205" y="1743433"/>
                  </a:lnTo>
                  <a:lnTo>
                    <a:pt x="4823928" y="1767244"/>
                  </a:lnTo>
                  <a:lnTo>
                    <a:pt x="4823742" y="1767281"/>
                  </a:lnTo>
                  <a:lnTo>
                    <a:pt x="4801905" y="1771663"/>
                  </a:lnTo>
                </a:path>
              </a:pathLst>
            </a:custGeom>
            <a:ln w="38129">
              <a:solidFill>
                <a:srgbClr val="1B4B72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/>
            <p:cNvSpPr/>
            <p:nvPr/>
          </p:nvSpPr>
          <p:spPr>
            <a:xfrm>
              <a:off x="6848825" y="7266553"/>
              <a:ext cx="541020" cy="541020"/>
            </a:xfrm>
            <a:custGeom>
              <a:avLst/>
              <a:gdLst/>
              <a:ahLst/>
              <a:cxnLst/>
              <a:rect l="l" t="t" r="r" b="b"/>
              <a:pathLst>
                <a:path w="541020" h="541020">
                  <a:moveTo>
                    <a:pt x="270327" y="540654"/>
                  </a:moveTo>
                  <a:lnTo>
                    <a:pt x="221721" y="536300"/>
                  </a:lnTo>
                  <a:lnTo>
                    <a:pt x="175979" y="523748"/>
                  </a:lnTo>
                  <a:lnTo>
                    <a:pt x="133863" y="503758"/>
                  </a:lnTo>
                  <a:lnTo>
                    <a:pt x="96136" y="477094"/>
                  </a:lnTo>
                  <a:lnTo>
                    <a:pt x="63559" y="444517"/>
                  </a:lnTo>
                  <a:lnTo>
                    <a:pt x="36895" y="406790"/>
                  </a:lnTo>
                  <a:lnTo>
                    <a:pt x="16906" y="364674"/>
                  </a:lnTo>
                  <a:lnTo>
                    <a:pt x="4353" y="318933"/>
                  </a:lnTo>
                  <a:lnTo>
                    <a:pt x="0" y="270327"/>
                  </a:lnTo>
                  <a:lnTo>
                    <a:pt x="4356" y="221745"/>
                  </a:lnTo>
                  <a:lnTo>
                    <a:pt x="16916" y="176016"/>
                  </a:lnTo>
                  <a:lnTo>
                    <a:pt x="36915" y="133904"/>
                  </a:lnTo>
                  <a:lnTo>
                    <a:pt x="63589" y="96174"/>
                  </a:lnTo>
                  <a:lnTo>
                    <a:pt x="96174" y="63589"/>
                  </a:lnTo>
                  <a:lnTo>
                    <a:pt x="133904" y="36915"/>
                  </a:lnTo>
                  <a:lnTo>
                    <a:pt x="176016" y="16916"/>
                  </a:lnTo>
                  <a:lnTo>
                    <a:pt x="221745" y="4356"/>
                  </a:lnTo>
                  <a:lnTo>
                    <a:pt x="270327" y="0"/>
                  </a:lnTo>
                  <a:lnTo>
                    <a:pt x="318909" y="4356"/>
                  </a:lnTo>
                  <a:lnTo>
                    <a:pt x="364638" y="16916"/>
                  </a:lnTo>
                  <a:lnTo>
                    <a:pt x="406749" y="36915"/>
                  </a:lnTo>
                  <a:lnTo>
                    <a:pt x="444480" y="63589"/>
                  </a:lnTo>
                  <a:lnTo>
                    <a:pt x="477064" y="96174"/>
                  </a:lnTo>
                  <a:lnTo>
                    <a:pt x="503738" y="133904"/>
                  </a:lnTo>
                  <a:lnTo>
                    <a:pt x="523737" y="176016"/>
                  </a:lnTo>
                  <a:lnTo>
                    <a:pt x="536297" y="221745"/>
                  </a:lnTo>
                  <a:lnTo>
                    <a:pt x="540654" y="270327"/>
                  </a:lnTo>
                  <a:lnTo>
                    <a:pt x="536294" y="318933"/>
                  </a:lnTo>
                  <a:lnTo>
                    <a:pt x="523730" y="364674"/>
                  </a:lnTo>
                  <a:lnTo>
                    <a:pt x="503730" y="406790"/>
                  </a:lnTo>
                  <a:lnTo>
                    <a:pt x="477056" y="444517"/>
                  </a:lnTo>
                  <a:lnTo>
                    <a:pt x="444475" y="477094"/>
                  </a:lnTo>
                  <a:lnTo>
                    <a:pt x="406747" y="503758"/>
                  </a:lnTo>
                  <a:lnTo>
                    <a:pt x="364636" y="523748"/>
                  </a:lnTo>
                  <a:lnTo>
                    <a:pt x="318899" y="536300"/>
                  </a:lnTo>
                  <a:lnTo>
                    <a:pt x="270327" y="540654"/>
                  </a:lnTo>
                  <a:close/>
                </a:path>
              </a:pathLst>
            </a:custGeom>
            <a:solidFill>
              <a:srgbClr val="00D5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5" name="object 35"/>
          <p:cNvSpPr txBox="1"/>
          <p:nvPr/>
        </p:nvSpPr>
        <p:spPr>
          <a:xfrm>
            <a:off x="6957090" y="7323176"/>
            <a:ext cx="323850" cy="3606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200" spc="-200" b="1">
                <a:solidFill>
                  <a:srgbClr val="041326"/>
                </a:solidFill>
                <a:latin typeface="Tahoma"/>
                <a:cs typeface="Tahoma"/>
              </a:rPr>
              <a:t>05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7559446" y="7046135"/>
            <a:ext cx="3667760" cy="1421765"/>
          </a:xfrm>
          <a:prstGeom prst="rect">
            <a:avLst/>
          </a:prstGeom>
        </p:spPr>
        <p:txBody>
          <a:bodyPr wrap="square" lIns="0" tIns="2089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645"/>
              </a:spcBef>
            </a:pPr>
            <a:r>
              <a:rPr dirty="0" sz="2200" spc="-265" b="1">
                <a:solidFill>
                  <a:srgbClr val="F6FAFF"/>
                </a:solidFill>
                <a:latin typeface="Tahoma"/>
                <a:cs typeface="Tahoma"/>
              </a:rPr>
              <a:t>AI-</a:t>
            </a:r>
            <a:r>
              <a:rPr dirty="0" sz="2200" spc="-85" b="1">
                <a:solidFill>
                  <a:srgbClr val="F6FAFF"/>
                </a:solidFill>
                <a:latin typeface="Tahoma"/>
                <a:cs typeface="Tahoma"/>
              </a:rPr>
              <a:t>Assisted</a:t>
            </a:r>
            <a:r>
              <a:rPr dirty="0" sz="2200" spc="-160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2200" spc="-75" b="1">
                <a:solidFill>
                  <a:srgbClr val="F6FAFF"/>
                </a:solidFill>
                <a:latin typeface="Tahoma"/>
                <a:cs typeface="Tahoma"/>
              </a:rPr>
              <a:t>PCB</a:t>
            </a:r>
            <a:r>
              <a:rPr dirty="0" sz="2200" spc="-160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2200" spc="-10" b="1">
                <a:solidFill>
                  <a:srgbClr val="F6FAFF"/>
                </a:solidFill>
                <a:latin typeface="Tahoma"/>
                <a:cs typeface="Tahoma"/>
              </a:rPr>
              <a:t>Platform</a:t>
            </a:r>
            <a:endParaRPr sz="2200">
              <a:latin typeface="Tahoma"/>
              <a:cs typeface="Tahoma"/>
            </a:endParaRPr>
          </a:p>
          <a:p>
            <a:pPr marL="12700" marR="5080">
              <a:lnSpc>
                <a:spcPts val="2630"/>
              </a:lnSpc>
              <a:spcBef>
                <a:spcPts val="1640"/>
              </a:spcBef>
            </a:pPr>
            <a:r>
              <a:rPr dirty="0" sz="2200" spc="55">
                <a:solidFill>
                  <a:srgbClr val="B8C8D9"/>
                </a:solidFill>
                <a:latin typeface="Tahoma"/>
                <a:cs typeface="Tahoma"/>
              </a:rPr>
              <a:t>Cost</a:t>
            </a:r>
            <a:r>
              <a:rPr dirty="0" sz="2200" spc="-19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 spc="-10">
                <a:solidFill>
                  <a:srgbClr val="B8C8D9"/>
                </a:solidFill>
                <a:latin typeface="Tahoma"/>
                <a:cs typeface="Tahoma"/>
              </a:rPr>
              <a:t>optimization,</a:t>
            </a:r>
            <a:r>
              <a:rPr dirty="0" sz="2200" spc="-18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 spc="-10">
                <a:solidFill>
                  <a:srgbClr val="B8C8D9"/>
                </a:solidFill>
                <a:latin typeface="Tahoma"/>
                <a:cs typeface="Tahoma"/>
              </a:rPr>
              <a:t>design </a:t>
            </a:r>
            <a:r>
              <a:rPr dirty="0" sz="2200" spc="-20">
                <a:solidFill>
                  <a:srgbClr val="B8C8D9"/>
                </a:solidFill>
                <a:latin typeface="Tahoma"/>
                <a:cs typeface="Tahoma"/>
              </a:rPr>
              <a:t>suggestions</a:t>
            </a:r>
            <a:r>
              <a:rPr dirty="0" sz="2200" spc="-19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>
                <a:solidFill>
                  <a:srgbClr val="B8C8D9"/>
                </a:solidFill>
                <a:latin typeface="Tahoma"/>
                <a:cs typeface="Tahoma"/>
              </a:rPr>
              <a:t>and</a:t>
            </a:r>
            <a:r>
              <a:rPr dirty="0" sz="2200" spc="-19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 spc="-10">
                <a:solidFill>
                  <a:srgbClr val="B8C8D9"/>
                </a:solidFill>
                <a:latin typeface="Tahoma"/>
                <a:cs typeface="Tahoma"/>
              </a:rPr>
              <a:t>predictive</a:t>
            </a:r>
            <a:r>
              <a:rPr dirty="0" sz="2200" spc="-19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 spc="-25">
                <a:solidFill>
                  <a:srgbClr val="B8C8D9"/>
                </a:solidFill>
                <a:latin typeface="Tahoma"/>
                <a:cs typeface="Tahoma"/>
              </a:rPr>
              <a:t>ǪA</a:t>
            </a:r>
            <a:endParaRPr sz="2200">
              <a:latin typeface="Tahoma"/>
              <a:cs typeface="Tahoma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12279099" y="7027547"/>
            <a:ext cx="4930775" cy="1811020"/>
            <a:chOff x="12279099" y="7027547"/>
            <a:chExt cx="4930775" cy="1811020"/>
          </a:xfrm>
        </p:grpSpPr>
        <p:sp>
          <p:nvSpPr>
            <p:cNvPr id="38" name="object 38"/>
            <p:cNvSpPr/>
            <p:nvPr/>
          </p:nvSpPr>
          <p:spPr>
            <a:xfrm>
              <a:off x="12298337" y="7046928"/>
              <a:ext cx="4891405" cy="1776095"/>
            </a:xfrm>
            <a:custGeom>
              <a:avLst/>
              <a:gdLst/>
              <a:ahLst/>
              <a:cxnLst/>
              <a:rect l="l" t="t" r="r" b="b"/>
              <a:pathLst>
                <a:path w="4891405" h="1776095">
                  <a:moveTo>
                    <a:pt x="4781070" y="1776091"/>
                  </a:moveTo>
                  <a:lnTo>
                    <a:pt x="110955" y="1776091"/>
                  </a:lnTo>
                  <a:lnTo>
                    <a:pt x="67786" y="1767352"/>
                  </a:lnTo>
                  <a:lnTo>
                    <a:pt x="32518" y="1743583"/>
                  </a:lnTo>
                  <a:lnTo>
                    <a:pt x="8732" y="1708298"/>
                  </a:lnTo>
                  <a:lnTo>
                    <a:pt x="0" y="1665078"/>
                  </a:lnTo>
                  <a:lnTo>
                    <a:pt x="0" y="110964"/>
                  </a:lnTo>
                  <a:lnTo>
                    <a:pt x="8732" y="67790"/>
                  </a:lnTo>
                  <a:lnTo>
                    <a:pt x="32518" y="32512"/>
                  </a:lnTo>
                  <a:lnTo>
                    <a:pt x="67786" y="8715"/>
                  </a:lnTo>
                  <a:lnTo>
                    <a:pt x="110955" y="0"/>
                  </a:lnTo>
                  <a:lnTo>
                    <a:pt x="4781070" y="0"/>
                  </a:lnTo>
                  <a:lnTo>
                    <a:pt x="4824295" y="8715"/>
                  </a:lnTo>
                  <a:lnTo>
                    <a:pt x="4859567" y="32512"/>
                  </a:lnTo>
                  <a:lnTo>
                    <a:pt x="4883336" y="67790"/>
                  </a:lnTo>
                  <a:lnTo>
                    <a:pt x="4891189" y="106710"/>
                  </a:lnTo>
                  <a:lnTo>
                    <a:pt x="4891189" y="1669324"/>
                  </a:lnTo>
                  <a:lnTo>
                    <a:pt x="4883310" y="1708298"/>
                  </a:lnTo>
                  <a:lnTo>
                    <a:pt x="4859471" y="1743583"/>
                  </a:lnTo>
                  <a:lnTo>
                    <a:pt x="4824186" y="1767352"/>
                  </a:lnTo>
                  <a:lnTo>
                    <a:pt x="4824052" y="1767352"/>
                  </a:lnTo>
                  <a:lnTo>
                    <a:pt x="4781070" y="1776091"/>
                  </a:lnTo>
                  <a:close/>
                </a:path>
              </a:pathLst>
            </a:custGeom>
            <a:solidFill>
              <a:srgbClr val="041B33">
                <a:alpha val="94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/>
            <p:cNvSpPr/>
            <p:nvPr/>
          </p:nvSpPr>
          <p:spPr>
            <a:xfrm>
              <a:off x="12298466" y="7046914"/>
              <a:ext cx="4892040" cy="1772285"/>
            </a:xfrm>
            <a:custGeom>
              <a:avLst/>
              <a:gdLst/>
              <a:ahLst/>
              <a:cxnLst/>
              <a:rect l="l" t="t" r="r" b="b"/>
              <a:pathLst>
                <a:path w="4892040" h="1772284">
                  <a:moveTo>
                    <a:pt x="89730" y="1771646"/>
                  </a:moveTo>
                  <a:lnTo>
                    <a:pt x="67791" y="1767244"/>
                  </a:lnTo>
                  <a:lnTo>
                    <a:pt x="32513" y="1743473"/>
                  </a:lnTo>
                  <a:lnTo>
                    <a:pt x="8722" y="1708178"/>
                  </a:lnTo>
                  <a:lnTo>
                    <a:pt x="0" y="1664951"/>
                  </a:lnTo>
                  <a:lnTo>
                    <a:pt x="0" y="110956"/>
                  </a:lnTo>
                  <a:lnTo>
                    <a:pt x="8737" y="67785"/>
                  </a:lnTo>
                  <a:lnTo>
                    <a:pt x="32528" y="32516"/>
                  </a:lnTo>
                  <a:lnTo>
                    <a:pt x="67798" y="8727"/>
                  </a:lnTo>
                  <a:lnTo>
                    <a:pt x="110971" y="0"/>
                  </a:lnTo>
                  <a:lnTo>
                    <a:pt x="4780752" y="0"/>
                  </a:lnTo>
                  <a:lnTo>
                    <a:pt x="4823965" y="8729"/>
                  </a:lnTo>
                  <a:lnTo>
                    <a:pt x="4859225" y="32522"/>
                  </a:lnTo>
                  <a:lnTo>
                    <a:pt x="4882990" y="67788"/>
                  </a:lnTo>
                  <a:lnTo>
                    <a:pt x="4891704" y="110958"/>
                  </a:lnTo>
                  <a:lnTo>
                    <a:pt x="4891708" y="1664949"/>
                  </a:lnTo>
                  <a:lnTo>
                    <a:pt x="4882991" y="1708161"/>
                  </a:lnTo>
                  <a:lnTo>
                    <a:pt x="4859205" y="1743433"/>
                  </a:lnTo>
                  <a:lnTo>
                    <a:pt x="4823928" y="1767244"/>
                  </a:lnTo>
                  <a:lnTo>
                    <a:pt x="4823742" y="1767281"/>
                  </a:lnTo>
                  <a:lnTo>
                    <a:pt x="4801905" y="1771663"/>
                  </a:lnTo>
                </a:path>
              </a:pathLst>
            </a:custGeom>
            <a:ln w="38129">
              <a:solidFill>
                <a:srgbClr val="1B4B72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0" name="object 40"/>
          <p:cNvSpPr txBox="1"/>
          <p:nvPr/>
        </p:nvSpPr>
        <p:spPr>
          <a:xfrm>
            <a:off x="13050144" y="7180674"/>
            <a:ext cx="4055745" cy="1314450"/>
          </a:xfrm>
          <a:prstGeom prst="rect">
            <a:avLst/>
          </a:prstGeom>
        </p:spPr>
        <p:txBody>
          <a:bodyPr wrap="square" lIns="0" tIns="154940" rIns="0" bIns="0" rtlCol="0" vert="horz">
            <a:spAutoFit/>
          </a:bodyPr>
          <a:lstStyle/>
          <a:p>
            <a:pPr marL="93345">
              <a:lnSpc>
                <a:spcPct val="100000"/>
              </a:lnSpc>
              <a:spcBef>
                <a:spcPts val="1220"/>
              </a:spcBef>
            </a:pPr>
            <a:r>
              <a:rPr dirty="0" sz="2200" spc="-120" b="1">
                <a:solidFill>
                  <a:srgbClr val="F6FAFF"/>
                </a:solidFill>
                <a:latin typeface="Tahoma"/>
                <a:cs typeface="Tahoma"/>
              </a:rPr>
              <a:t>Advanced</a:t>
            </a:r>
            <a:r>
              <a:rPr dirty="0" sz="2200" spc="-145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2200" spc="-55" b="1">
                <a:solidFill>
                  <a:srgbClr val="F6FAFF"/>
                </a:solidFill>
                <a:latin typeface="Tahoma"/>
                <a:cs typeface="Tahoma"/>
              </a:rPr>
              <a:t>Manufacturing</a:t>
            </a:r>
            <a:endParaRPr sz="2200">
              <a:latin typeface="Tahoma"/>
              <a:cs typeface="Tahoma"/>
            </a:endParaRPr>
          </a:p>
          <a:p>
            <a:pPr marL="12700" marR="5080">
              <a:lnSpc>
                <a:spcPts val="2630"/>
              </a:lnSpc>
              <a:spcBef>
                <a:spcPts val="1220"/>
              </a:spcBef>
            </a:pPr>
            <a:r>
              <a:rPr dirty="0" sz="2200" spc="-70">
                <a:solidFill>
                  <a:srgbClr val="B8C8D9"/>
                </a:solidFill>
                <a:latin typeface="Tahoma"/>
                <a:cs typeface="Tahoma"/>
              </a:rPr>
              <a:t>HDI</a:t>
            </a:r>
            <a:r>
              <a:rPr dirty="0" sz="2200" spc="-19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 spc="50">
                <a:solidFill>
                  <a:srgbClr val="B8C8D9"/>
                </a:solidFill>
                <a:latin typeface="Tahoma"/>
                <a:cs typeface="Tahoma"/>
              </a:rPr>
              <a:t>PCB,</a:t>
            </a:r>
            <a:r>
              <a:rPr dirty="0" sz="2200" spc="-18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>
                <a:solidFill>
                  <a:srgbClr val="B8C8D9"/>
                </a:solidFill>
                <a:latin typeface="Tahoma"/>
                <a:cs typeface="Tahoma"/>
              </a:rPr>
              <a:t>smart</a:t>
            </a:r>
            <a:r>
              <a:rPr dirty="0" sz="2200" spc="-19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>
                <a:solidFill>
                  <a:srgbClr val="B8C8D9"/>
                </a:solidFill>
                <a:latin typeface="Tahoma"/>
                <a:cs typeface="Tahoma"/>
              </a:rPr>
              <a:t>inspection</a:t>
            </a:r>
            <a:r>
              <a:rPr dirty="0" sz="2200" spc="-18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 spc="-25">
                <a:solidFill>
                  <a:srgbClr val="B8C8D9"/>
                </a:solidFill>
                <a:latin typeface="Tahoma"/>
                <a:cs typeface="Tahoma"/>
              </a:rPr>
              <a:t>and </a:t>
            </a:r>
            <a:r>
              <a:rPr dirty="0" sz="2200" spc="-55">
                <a:solidFill>
                  <a:srgbClr val="B8C8D9"/>
                </a:solidFill>
                <a:latin typeface="Tahoma"/>
                <a:cs typeface="Tahoma"/>
              </a:rPr>
              <a:t>Industry</a:t>
            </a:r>
            <a:r>
              <a:rPr dirty="0" sz="2200" spc="-19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 spc="-45">
                <a:solidFill>
                  <a:srgbClr val="B8C8D9"/>
                </a:solidFill>
                <a:latin typeface="Tahoma"/>
                <a:cs typeface="Tahoma"/>
              </a:rPr>
              <a:t>4.0</a:t>
            </a:r>
            <a:r>
              <a:rPr dirty="0" sz="2200" spc="-19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 spc="-10">
                <a:solidFill>
                  <a:srgbClr val="B8C8D9"/>
                </a:solidFill>
                <a:latin typeface="Tahoma"/>
                <a:cs typeface="Tahoma"/>
              </a:rPr>
              <a:t>automation</a:t>
            </a:r>
            <a:r>
              <a:rPr dirty="0" sz="2200" spc="-19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 spc="-10">
                <a:solidFill>
                  <a:srgbClr val="B8C8D9"/>
                </a:solidFill>
                <a:latin typeface="Tahoma"/>
                <a:cs typeface="Tahoma"/>
              </a:rPr>
              <a:t>roadmap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12472628" y="7248631"/>
            <a:ext cx="541020" cy="541020"/>
          </a:xfrm>
          <a:custGeom>
            <a:avLst/>
            <a:gdLst/>
            <a:ahLst/>
            <a:cxnLst/>
            <a:rect l="l" t="t" r="r" b="b"/>
            <a:pathLst>
              <a:path w="541019" h="541020">
                <a:moveTo>
                  <a:pt x="270327" y="540654"/>
                </a:moveTo>
                <a:lnTo>
                  <a:pt x="221721" y="536300"/>
                </a:lnTo>
                <a:lnTo>
                  <a:pt x="175979" y="523748"/>
                </a:lnTo>
                <a:lnTo>
                  <a:pt x="133863" y="503758"/>
                </a:lnTo>
                <a:lnTo>
                  <a:pt x="96136" y="477094"/>
                </a:lnTo>
                <a:lnTo>
                  <a:pt x="63559" y="444517"/>
                </a:lnTo>
                <a:lnTo>
                  <a:pt x="36895" y="406790"/>
                </a:lnTo>
                <a:lnTo>
                  <a:pt x="16906" y="364674"/>
                </a:lnTo>
                <a:lnTo>
                  <a:pt x="4353" y="318933"/>
                </a:lnTo>
                <a:lnTo>
                  <a:pt x="0" y="270327"/>
                </a:lnTo>
                <a:lnTo>
                  <a:pt x="4356" y="221745"/>
                </a:lnTo>
                <a:lnTo>
                  <a:pt x="16916" y="176016"/>
                </a:lnTo>
                <a:lnTo>
                  <a:pt x="36915" y="133904"/>
                </a:lnTo>
                <a:lnTo>
                  <a:pt x="63589" y="96174"/>
                </a:lnTo>
                <a:lnTo>
                  <a:pt x="96174" y="63589"/>
                </a:lnTo>
                <a:lnTo>
                  <a:pt x="133904" y="36915"/>
                </a:lnTo>
                <a:lnTo>
                  <a:pt x="176016" y="16916"/>
                </a:lnTo>
                <a:lnTo>
                  <a:pt x="221745" y="4356"/>
                </a:lnTo>
                <a:lnTo>
                  <a:pt x="270327" y="0"/>
                </a:lnTo>
                <a:lnTo>
                  <a:pt x="318907" y="4356"/>
                </a:lnTo>
                <a:lnTo>
                  <a:pt x="364634" y="16916"/>
                </a:lnTo>
                <a:lnTo>
                  <a:pt x="406742" y="36915"/>
                </a:lnTo>
                <a:lnTo>
                  <a:pt x="444467" y="63589"/>
                </a:lnTo>
                <a:lnTo>
                  <a:pt x="477046" y="96174"/>
                </a:lnTo>
                <a:lnTo>
                  <a:pt x="503715" y="133904"/>
                </a:lnTo>
                <a:lnTo>
                  <a:pt x="523710" y="176016"/>
                </a:lnTo>
                <a:lnTo>
                  <a:pt x="536268" y="221745"/>
                </a:lnTo>
                <a:lnTo>
                  <a:pt x="540623" y="270327"/>
                </a:lnTo>
                <a:lnTo>
                  <a:pt x="536264" y="318933"/>
                </a:lnTo>
                <a:lnTo>
                  <a:pt x="523703" y="364674"/>
                </a:lnTo>
                <a:lnTo>
                  <a:pt x="503707" y="406790"/>
                </a:lnTo>
                <a:lnTo>
                  <a:pt x="477039" y="444517"/>
                </a:lnTo>
                <a:lnTo>
                  <a:pt x="444462" y="477094"/>
                </a:lnTo>
                <a:lnTo>
                  <a:pt x="406739" y="503758"/>
                </a:lnTo>
                <a:lnTo>
                  <a:pt x="364632" y="523748"/>
                </a:lnTo>
                <a:lnTo>
                  <a:pt x="318898" y="536300"/>
                </a:lnTo>
                <a:lnTo>
                  <a:pt x="270327" y="540654"/>
                </a:lnTo>
                <a:close/>
              </a:path>
            </a:pathLst>
          </a:custGeom>
          <a:solidFill>
            <a:srgbClr val="00D5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 txBox="1"/>
          <p:nvPr/>
        </p:nvSpPr>
        <p:spPr>
          <a:xfrm>
            <a:off x="12587326" y="7336892"/>
            <a:ext cx="323850" cy="3606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200" spc="-200" b="1">
                <a:solidFill>
                  <a:srgbClr val="041326"/>
                </a:solidFill>
                <a:latin typeface="Tahoma"/>
                <a:cs typeface="Tahoma"/>
              </a:rPr>
              <a:t>06</a:t>
            </a:r>
            <a:endParaRPr sz="2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6999"/>
                </a:lnTo>
                <a:close/>
              </a:path>
            </a:pathLst>
          </a:custGeom>
          <a:solidFill>
            <a:srgbClr val="041326">
              <a:alpha val="91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0"/>
            <a:ext cx="11482070" cy="10219690"/>
          </a:xfrm>
          <a:custGeom>
            <a:avLst/>
            <a:gdLst/>
            <a:ahLst/>
            <a:cxnLst/>
            <a:rect l="l" t="t" r="r" b="b"/>
            <a:pathLst>
              <a:path w="11482069" h="10219690">
                <a:moveTo>
                  <a:pt x="11481671" y="0"/>
                </a:moveTo>
                <a:lnTo>
                  <a:pt x="11481724" y="10219293"/>
                </a:lnTo>
                <a:lnTo>
                  <a:pt x="0" y="10219293"/>
                </a:lnTo>
                <a:lnTo>
                  <a:pt x="0" y="0"/>
                </a:lnTo>
                <a:lnTo>
                  <a:pt x="11481671" y="0"/>
                </a:lnTo>
                <a:close/>
              </a:path>
            </a:pathLst>
          </a:custGeom>
          <a:solidFill>
            <a:srgbClr val="04132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250"/>
              <a:t>Market</a:t>
            </a:r>
            <a:r>
              <a:rPr dirty="0" spc="-325"/>
              <a:t> </a:t>
            </a:r>
            <a:r>
              <a:rPr dirty="0" spc="-200"/>
              <a:t>Opportunity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48968" y="1973061"/>
            <a:ext cx="10668635" cy="31178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850">
                <a:solidFill>
                  <a:srgbClr val="B8C8D9"/>
                </a:solidFill>
                <a:latin typeface="Tahoma"/>
                <a:cs typeface="Tahoma"/>
              </a:rPr>
              <a:t>Make</a:t>
            </a:r>
            <a:r>
              <a:rPr dirty="0" sz="1850" spc="-11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50">
                <a:solidFill>
                  <a:srgbClr val="B8C8D9"/>
                </a:solidFill>
                <a:latin typeface="Tahoma"/>
                <a:cs typeface="Tahoma"/>
              </a:rPr>
              <a:t>in</a:t>
            </a:r>
            <a:r>
              <a:rPr dirty="0" sz="1850" spc="-11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50" spc="-40">
                <a:solidFill>
                  <a:srgbClr val="B8C8D9"/>
                </a:solidFill>
                <a:latin typeface="Tahoma"/>
                <a:cs typeface="Tahoma"/>
              </a:rPr>
              <a:t>India,</a:t>
            </a:r>
            <a:r>
              <a:rPr dirty="0" sz="1850" spc="-11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50">
                <a:solidFill>
                  <a:srgbClr val="B8C8D9"/>
                </a:solidFill>
                <a:latin typeface="Tahoma"/>
                <a:cs typeface="Tahoma"/>
              </a:rPr>
              <a:t>electronics</a:t>
            </a:r>
            <a:r>
              <a:rPr dirty="0" sz="1850" spc="-11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50" spc="-10">
                <a:solidFill>
                  <a:srgbClr val="B8C8D9"/>
                </a:solidFill>
                <a:latin typeface="Tahoma"/>
                <a:cs typeface="Tahoma"/>
              </a:rPr>
              <a:t>manufacturing</a:t>
            </a:r>
            <a:r>
              <a:rPr dirty="0" sz="1850" spc="-11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50">
                <a:solidFill>
                  <a:srgbClr val="B8C8D9"/>
                </a:solidFill>
                <a:latin typeface="Tahoma"/>
                <a:cs typeface="Tahoma"/>
              </a:rPr>
              <a:t>and</a:t>
            </a:r>
            <a:r>
              <a:rPr dirty="0" sz="1850" spc="-11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50">
                <a:solidFill>
                  <a:srgbClr val="B8C8D9"/>
                </a:solidFill>
                <a:latin typeface="Tahoma"/>
                <a:cs typeface="Tahoma"/>
              </a:rPr>
              <a:t>import</a:t>
            </a:r>
            <a:r>
              <a:rPr dirty="0" sz="1850" spc="-10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50">
                <a:solidFill>
                  <a:srgbClr val="B8C8D9"/>
                </a:solidFill>
                <a:latin typeface="Tahoma"/>
                <a:cs typeface="Tahoma"/>
              </a:rPr>
              <a:t>substitution</a:t>
            </a:r>
            <a:r>
              <a:rPr dirty="0" sz="1850" spc="-11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50">
                <a:solidFill>
                  <a:srgbClr val="B8C8D9"/>
                </a:solidFill>
                <a:latin typeface="Tahoma"/>
                <a:cs typeface="Tahoma"/>
              </a:rPr>
              <a:t>create</a:t>
            </a:r>
            <a:r>
              <a:rPr dirty="0" sz="1850" spc="-11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50">
                <a:solidFill>
                  <a:srgbClr val="B8C8D9"/>
                </a:solidFill>
                <a:latin typeface="Tahoma"/>
                <a:cs typeface="Tahoma"/>
              </a:rPr>
              <a:t>a</a:t>
            </a:r>
            <a:r>
              <a:rPr dirty="0" sz="1850" spc="-11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50" spc="-25">
                <a:solidFill>
                  <a:srgbClr val="B8C8D9"/>
                </a:solidFill>
                <a:latin typeface="Tahoma"/>
                <a:cs typeface="Tahoma"/>
              </a:rPr>
              <a:t>large</a:t>
            </a:r>
            <a:r>
              <a:rPr dirty="0" sz="1850" spc="-11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50">
                <a:solidFill>
                  <a:srgbClr val="B8C8D9"/>
                </a:solidFill>
                <a:latin typeface="Tahoma"/>
                <a:cs typeface="Tahoma"/>
              </a:rPr>
              <a:t>addressable</a:t>
            </a:r>
            <a:r>
              <a:rPr dirty="0" sz="1850" spc="-11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50" spc="-10">
                <a:solidFill>
                  <a:srgbClr val="B8C8D9"/>
                </a:solidFill>
                <a:latin typeface="Tahoma"/>
                <a:cs typeface="Tahoma"/>
              </a:rPr>
              <a:t>opportunity</a:t>
            </a:r>
            <a:endParaRPr sz="1850">
              <a:latin typeface="Tahoma"/>
              <a:cs typeface="Tahoma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942300" y="3480955"/>
            <a:ext cx="2322830" cy="1540510"/>
            <a:chOff x="942300" y="3480955"/>
            <a:chExt cx="2322830" cy="1540510"/>
          </a:xfrm>
        </p:grpSpPr>
        <p:sp>
          <p:nvSpPr>
            <p:cNvPr id="7" name="object 7"/>
            <p:cNvSpPr/>
            <p:nvPr/>
          </p:nvSpPr>
          <p:spPr>
            <a:xfrm>
              <a:off x="961667" y="3500313"/>
              <a:ext cx="2282190" cy="1501775"/>
            </a:xfrm>
            <a:custGeom>
              <a:avLst/>
              <a:gdLst/>
              <a:ahLst/>
              <a:cxnLst/>
              <a:rect l="l" t="t" r="r" b="b"/>
              <a:pathLst>
                <a:path w="2282190" h="1501775">
                  <a:moveTo>
                    <a:pt x="2172743" y="1501547"/>
                  </a:moveTo>
                  <a:lnTo>
                    <a:pt x="111252" y="1501547"/>
                  </a:lnTo>
                  <a:lnTo>
                    <a:pt x="68140" y="1492864"/>
                  </a:lnTo>
                  <a:lnTo>
                    <a:pt x="68007" y="1492864"/>
                  </a:lnTo>
                  <a:lnTo>
                    <a:pt x="32638" y="1469023"/>
                  </a:lnTo>
                  <a:lnTo>
                    <a:pt x="8752" y="1433661"/>
                  </a:lnTo>
                  <a:lnTo>
                    <a:pt x="0" y="1390354"/>
                  </a:lnTo>
                  <a:lnTo>
                    <a:pt x="0" y="111261"/>
                  </a:lnTo>
                  <a:lnTo>
                    <a:pt x="8744" y="67955"/>
                  </a:lnTo>
                  <a:lnTo>
                    <a:pt x="32587" y="32592"/>
                  </a:lnTo>
                  <a:lnTo>
                    <a:pt x="67950" y="8751"/>
                  </a:lnTo>
                  <a:lnTo>
                    <a:pt x="111252" y="0"/>
                  </a:lnTo>
                  <a:lnTo>
                    <a:pt x="2172743" y="0"/>
                  </a:lnTo>
                  <a:lnTo>
                    <a:pt x="2216049" y="8751"/>
                  </a:lnTo>
                  <a:lnTo>
                    <a:pt x="2251412" y="32592"/>
                  </a:lnTo>
                  <a:lnTo>
                    <a:pt x="2275253" y="67955"/>
                  </a:lnTo>
                  <a:lnTo>
                    <a:pt x="2281648" y="99633"/>
                  </a:lnTo>
                  <a:lnTo>
                    <a:pt x="2281648" y="1401983"/>
                  </a:lnTo>
                  <a:lnTo>
                    <a:pt x="2275253" y="1433661"/>
                  </a:lnTo>
                  <a:lnTo>
                    <a:pt x="2251412" y="1469023"/>
                  </a:lnTo>
                  <a:lnTo>
                    <a:pt x="2216049" y="1492864"/>
                  </a:lnTo>
                  <a:lnTo>
                    <a:pt x="2172743" y="1501547"/>
                  </a:lnTo>
                  <a:close/>
                </a:path>
              </a:pathLst>
            </a:custGeom>
            <a:solidFill>
              <a:srgbClr val="051D37">
                <a:alpha val="94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961667" y="3500323"/>
              <a:ext cx="2284095" cy="1501775"/>
            </a:xfrm>
            <a:custGeom>
              <a:avLst/>
              <a:gdLst/>
              <a:ahLst/>
              <a:cxnLst/>
              <a:rect l="l" t="t" r="r" b="b"/>
              <a:pathLst>
                <a:path w="2284095" h="1501775">
                  <a:moveTo>
                    <a:pt x="0" y="111255"/>
                  </a:moveTo>
                  <a:lnTo>
                    <a:pt x="8739" y="67952"/>
                  </a:lnTo>
                  <a:lnTo>
                    <a:pt x="32582" y="32586"/>
                  </a:lnTo>
                  <a:lnTo>
                    <a:pt x="67947" y="8742"/>
                  </a:lnTo>
                  <a:lnTo>
                    <a:pt x="111249" y="0"/>
                  </a:lnTo>
                  <a:lnTo>
                    <a:pt x="2172700" y="0"/>
                  </a:lnTo>
                  <a:lnTo>
                    <a:pt x="2216017" y="8720"/>
                  </a:lnTo>
                  <a:lnTo>
                    <a:pt x="2251399" y="32564"/>
                  </a:lnTo>
                  <a:lnTo>
                    <a:pt x="2275252" y="67944"/>
                  </a:lnTo>
                  <a:lnTo>
                    <a:pt x="2283995" y="111255"/>
                  </a:lnTo>
                  <a:lnTo>
                    <a:pt x="2283994" y="1390346"/>
                  </a:lnTo>
                  <a:lnTo>
                    <a:pt x="2275243" y="1433666"/>
                  </a:lnTo>
                  <a:lnTo>
                    <a:pt x="2251380" y="1469035"/>
                  </a:lnTo>
                  <a:lnTo>
                    <a:pt x="2216001" y="1492864"/>
                  </a:lnTo>
                  <a:lnTo>
                    <a:pt x="2172700" y="1501597"/>
                  </a:lnTo>
                  <a:lnTo>
                    <a:pt x="111248" y="1501596"/>
                  </a:lnTo>
                  <a:lnTo>
                    <a:pt x="68013" y="1492826"/>
                  </a:lnTo>
                  <a:lnTo>
                    <a:pt x="32599" y="1468956"/>
                  </a:lnTo>
                  <a:lnTo>
                    <a:pt x="8747" y="1433623"/>
                  </a:lnTo>
                  <a:lnTo>
                    <a:pt x="0" y="1390335"/>
                  </a:lnTo>
                  <a:lnTo>
                    <a:pt x="0" y="111255"/>
                  </a:lnTo>
                </a:path>
              </a:pathLst>
            </a:custGeom>
            <a:ln w="38129">
              <a:solidFill>
                <a:srgbClr val="00D5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" name="object 9"/>
          <p:cNvSpPr txBox="1"/>
          <p:nvPr/>
        </p:nvSpPr>
        <p:spPr>
          <a:xfrm>
            <a:off x="1348108" y="3612823"/>
            <a:ext cx="1511300" cy="980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3600" spc="-490" b="1">
                <a:solidFill>
                  <a:srgbClr val="00D5FF"/>
                </a:solidFill>
                <a:latin typeface="Tahoma"/>
                <a:cs typeface="Tahoma"/>
              </a:rPr>
              <a:t>$80B+</a:t>
            </a:r>
            <a:endParaRPr sz="360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  <a:spcBef>
                <a:spcPts val="1510"/>
              </a:spcBef>
            </a:pPr>
            <a:r>
              <a:rPr dirty="0" u="sng" sz="1400">
                <a:solidFill>
                  <a:srgbClr val="F6FAFF"/>
                </a:solidFill>
                <a:uFill>
                  <a:solidFill>
                    <a:srgbClr val="F6FAFF"/>
                  </a:solidFill>
                </a:uFill>
                <a:latin typeface="Tahoma"/>
                <a:cs typeface="Tahoma"/>
                <a:hlinkClick r:id="rId2"/>
              </a:rPr>
              <a:t>Global</a:t>
            </a:r>
            <a:r>
              <a:rPr dirty="0" u="sng" sz="1400" spc="-55">
                <a:solidFill>
                  <a:srgbClr val="F6FAFF"/>
                </a:solidFill>
                <a:uFill>
                  <a:solidFill>
                    <a:srgbClr val="F6FAFF"/>
                  </a:solidFill>
                </a:uFill>
                <a:latin typeface="Tahoma"/>
                <a:cs typeface="Tahoma"/>
                <a:hlinkClick r:id="rId2"/>
              </a:rPr>
              <a:t> </a:t>
            </a:r>
            <a:r>
              <a:rPr dirty="0" u="sng" sz="1400" spc="70">
                <a:solidFill>
                  <a:srgbClr val="F6FAFF"/>
                </a:solidFill>
                <a:uFill>
                  <a:solidFill>
                    <a:srgbClr val="F6FAFF"/>
                  </a:solidFill>
                </a:uFill>
                <a:latin typeface="Tahoma"/>
                <a:cs typeface="Tahoma"/>
                <a:hlinkClick r:id="rId2"/>
              </a:rPr>
              <a:t>PCB</a:t>
            </a:r>
            <a:r>
              <a:rPr dirty="0" u="sng" sz="1400" spc="-55">
                <a:solidFill>
                  <a:srgbClr val="F6FAFF"/>
                </a:solidFill>
                <a:uFill>
                  <a:solidFill>
                    <a:srgbClr val="F6FAFF"/>
                  </a:solidFill>
                </a:uFill>
                <a:latin typeface="Tahoma"/>
                <a:cs typeface="Tahoma"/>
                <a:hlinkClick r:id="rId2"/>
              </a:rPr>
              <a:t> </a:t>
            </a:r>
            <a:r>
              <a:rPr dirty="0" u="sng" sz="1400" spc="-10">
                <a:solidFill>
                  <a:srgbClr val="F6FAFF"/>
                </a:solidFill>
                <a:uFill>
                  <a:solidFill>
                    <a:srgbClr val="F6FAFF"/>
                  </a:solidFill>
                </a:uFill>
                <a:latin typeface="Tahoma"/>
                <a:cs typeface="Tahoma"/>
                <a:hlinkClick r:id="rId2"/>
              </a:rPr>
              <a:t>market</a:t>
            </a:r>
            <a:endParaRPr sz="1400">
              <a:latin typeface="Tahoma"/>
              <a:cs typeface="Tahoma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3577820" y="3480955"/>
            <a:ext cx="2322830" cy="1540510"/>
            <a:chOff x="3577820" y="3480955"/>
            <a:chExt cx="2322830" cy="1540510"/>
          </a:xfrm>
        </p:grpSpPr>
        <p:sp>
          <p:nvSpPr>
            <p:cNvPr id="11" name="object 11"/>
            <p:cNvSpPr/>
            <p:nvPr/>
          </p:nvSpPr>
          <p:spPr>
            <a:xfrm>
              <a:off x="3597196" y="3500313"/>
              <a:ext cx="2282190" cy="1501775"/>
            </a:xfrm>
            <a:custGeom>
              <a:avLst/>
              <a:gdLst/>
              <a:ahLst/>
              <a:cxnLst/>
              <a:rect l="l" t="t" r="r" b="b"/>
              <a:pathLst>
                <a:path w="2282190" h="1501775">
                  <a:moveTo>
                    <a:pt x="2172758" y="1501547"/>
                  </a:moveTo>
                  <a:lnTo>
                    <a:pt x="111243" y="1501547"/>
                  </a:lnTo>
                  <a:lnTo>
                    <a:pt x="68140" y="1492864"/>
                  </a:lnTo>
                  <a:lnTo>
                    <a:pt x="68007" y="1492864"/>
                  </a:lnTo>
                  <a:lnTo>
                    <a:pt x="32636" y="1469023"/>
                  </a:lnTo>
                  <a:lnTo>
                    <a:pt x="8746" y="1433661"/>
                  </a:lnTo>
                  <a:lnTo>
                    <a:pt x="0" y="1390354"/>
                  </a:lnTo>
                  <a:lnTo>
                    <a:pt x="0" y="111261"/>
                  </a:lnTo>
                  <a:lnTo>
                    <a:pt x="8737" y="67955"/>
                  </a:lnTo>
                  <a:lnTo>
                    <a:pt x="32586" y="32592"/>
                  </a:lnTo>
                  <a:lnTo>
                    <a:pt x="67950" y="8751"/>
                  </a:lnTo>
                  <a:lnTo>
                    <a:pt x="111243" y="0"/>
                  </a:lnTo>
                  <a:lnTo>
                    <a:pt x="2172758" y="0"/>
                  </a:lnTo>
                  <a:lnTo>
                    <a:pt x="2216051" y="8751"/>
                  </a:lnTo>
                  <a:lnTo>
                    <a:pt x="2251415" y="32592"/>
                  </a:lnTo>
                  <a:lnTo>
                    <a:pt x="2275264" y="67955"/>
                  </a:lnTo>
                  <a:lnTo>
                    <a:pt x="2281648" y="99564"/>
                  </a:lnTo>
                  <a:lnTo>
                    <a:pt x="2281648" y="1402052"/>
                  </a:lnTo>
                  <a:lnTo>
                    <a:pt x="2275264" y="1433661"/>
                  </a:lnTo>
                  <a:lnTo>
                    <a:pt x="2251415" y="1469023"/>
                  </a:lnTo>
                  <a:lnTo>
                    <a:pt x="2216051" y="1492864"/>
                  </a:lnTo>
                  <a:lnTo>
                    <a:pt x="2172758" y="1501547"/>
                  </a:lnTo>
                  <a:close/>
                </a:path>
              </a:pathLst>
            </a:custGeom>
            <a:solidFill>
              <a:srgbClr val="051D37">
                <a:alpha val="94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3597187" y="3500323"/>
              <a:ext cx="2284095" cy="1501775"/>
            </a:xfrm>
            <a:custGeom>
              <a:avLst/>
              <a:gdLst/>
              <a:ahLst/>
              <a:cxnLst/>
              <a:rect l="l" t="t" r="r" b="b"/>
              <a:pathLst>
                <a:path w="2284095" h="1501775">
                  <a:moveTo>
                    <a:pt x="0" y="111255"/>
                  </a:moveTo>
                  <a:lnTo>
                    <a:pt x="8741" y="67953"/>
                  </a:lnTo>
                  <a:lnTo>
                    <a:pt x="32585" y="32589"/>
                  </a:lnTo>
                  <a:lnTo>
                    <a:pt x="67948" y="8744"/>
                  </a:lnTo>
                  <a:lnTo>
                    <a:pt x="111249" y="0"/>
                  </a:lnTo>
                  <a:lnTo>
                    <a:pt x="2172701" y="0"/>
                  </a:lnTo>
                  <a:lnTo>
                    <a:pt x="2216020" y="8714"/>
                  </a:lnTo>
                  <a:lnTo>
                    <a:pt x="2251408" y="32558"/>
                  </a:lnTo>
                  <a:lnTo>
                    <a:pt x="2275272" y="67940"/>
                  </a:lnTo>
                  <a:lnTo>
                    <a:pt x="2284019" y="111255"/>
                  </a:lnTo>
                  <a:lnTo>
                    <a:pt x="2284018" y="1390350"/>
                  </a:lnTo>
                  <a:lnTo>
                    <a:pt x="2275256" y="1433675"/>
                  </a:lnTo>
                  <a:lnTo>
                    <a:pt x="2251384" y="1469041"/>
                  </a:lnTo>
                  <a:lnTo>
                    <a:pt x="2216001" y="1492867"/>
                  </a:lnTo>
                  <a:lnTo>
                    <a:pt x="2172701" y="1501597"/>
                  </a:lnTo>
                  <a:lnTo>
                    <a:pt x="111248" y="1501596"/>
                  </a:lnTo>
                  <a:lnTo>
                    <a:pt x="68022" y="1492823"/>
                  </a:lnTo>
                  <a:lnTo>
                    <a:pt x="32604" y="1468952"/>
                  </a:lnTo>
                  <a:lnTo>
                    <a:pt x="8749" y="1433622"/>
                  </a:lnTo>
                  <a:lnTo>
                    <a:pt x="0" y="1390335"/>
                  </a:lnTo>
                  <a:lnTo>
                    <a:pt x="0" y="111255"/>
                  </a:lnTo>
                </a:path>
              </a:pathLst>
            </a:custGeom>
            <a:ln w="38129">
              <a:solidFill>
                <a:srgbClr val="17D89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3" name="object 13"/>
          <p:cNvSpPr txBox="1"/>
          <p:nvPr/>
        </p:nvSpPr>
        <p:spPr>
          <a:xfrm>
            <a:off x="3801307" y="3612823"/>
            <a:ext cx="1875789" cy="980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3600" spc="-705" b="1">
                <a:solidFill>
                  <a:srgbClr val="17D89A"/>
                </a:solidFill>
                <a:latin typeface="Tahoma"/>
                <a:cs typeface="Tahoma"/>
              </a:rPr>
              <a:t>15%</a:t>
            </a:r>
            <a:endParaRPr sz="360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  <a:spcBef>
                <a:spcPts val="1510"/>
              </a:spcBef>
            </a:pPr>
            <a:r>
              <a:rPr dirty="0" u="sng" sz="1400">
                <a:solidFill>
                  <a:srgbClr val="F6FAFF"/>
                </a:solidFill>
                <a:uFill>
                  <a:solidFill>
                    <a:srgbClr val="F6FAFF"/>
                  </a:solidFill>
                </a:uFill>
                <a:latin typeface="Tahoma"/>
                <a:cs typeface="Tahoma"/>
                <a:hlinkClick r:id="rId3"/>
              </a:rPr>
              <a:t>Pro</a:t>
            </a:r>
            <a:r>
              <a:rPr dirty="0" sz="1400">
                <a:solidFill>
                  <a:srgbClr val="F6FAFF"/>
                </a:solidFill>
                <a:latin typeface="Tahoma"/>
                <a:cs typeface="Tahoma"/>
                <a:hlinkClick r:id="rId3"/>
              </a:rPr>
              <a:t>j</a:t>
            </a:r>
            <a:r>
              <a:rPr dirty="0" u="sng" sz="1400">
                <a:solidFill>
                  <a:srgbClr val="F6FAFF"/>
                </a:solidFill>
                <a:uFill>
                  <a:solidFill>
                    <a:srgbClr val="F6FAFF"/>
                  </a:solidFill>
                </a:uFill>
                <a:latin typeface="Tahoma"/>
                <a:cs typeface="Tahoma"/>
                <a:hlinkClick r:id="rId3"/>
              </a:rPr>
              <a:t>ected</a:t>
            </a:r>
            <a:r>
              <a:rPr dirty="0" u="sng" sz="1400" spc="-85">
                <a:solidFill>
                  <a:srgbClr val="F6FAFF"/>
                </a:solidFill>
                <a:uFill>
                  <a:solidFill>
                    <a:srgbClr val="F6FAFF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dirty="0" u="sng" sz="1400" spc="-10">
                <a:solidFill>
                  <a:srgbClr val="F6FAFF"/>
                </a:solidFill>
                <a:uFill>
                  <a:solidFill>
                    <a:srgbClr val="F6FAFF"/>
                  </a:solidFill>
                </a:uFill>
                <a:latin typeface="Tahoma"/>
                <a:cs typeface="Tahoma"/>
                <a:hlinkClick r:id="rId3"/>
              </a:rPr>
              <a:t>market</a:t>
            </a:r>
            <a:r>
              <a:rPr dirty="0" u="sng" sz="1400" spc="-85">
                <a:solidFill>
                  <a:srgbClr val="F6FAFF"/>
                </a:solidFill>
                <a:uFill>
                  <a:solidFill>
                    <a:srgbClr val="F6FAFF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dirty="0" u="sng" sz="1400" spc="-20">
                <a:solidFill>
                  <a:srgbClr val="F6FAFF"/>
                </a:solidFill>
                <a:uFill>
                  <a:solidFill>
                    <a:srgbClr val="F6FAFF"/>
                  </a:solidFill>
                </a:uFill>
                <a:latin typeface="Tahoma"/>
                <a:cs typeface="Tahoma"/>
                <a:hlinkClick r:id="rId3"/>
              </a:rPr>
              <a:t>CAGR</a:t>
            </a:r>
            <a:endParaRPr sz="1400">
              <a:latin typeface="Tahoma"/>
              <a:cs typeface="Tahoma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6213364" y="3480955"/>
            <a:ext cx="2322830" cy="1540510"/>
            <a:chOff x="6213364" y="3480955"/>
            <a:chExt cx="2322830" cy="1540510"/>
          </a:xfrm>
        </p:grpSpPr>
        <p:sp>
          <p:nvSpPr>
            <p:cNvPr id="15" name="object 15"/>
            <p:cNvSpPr/>
            <p:nvPr/>
          </p:nvSpPr>
          <p:spPr>
            <a:xfrm>
              <a:off x="6232735" y="3500313"/>
              <a:ext cx="2282190" cy="1501775"/>
            </a:xfrm>
            <a:custGeom>
              <a:avLst/>
              <a:gdLst/>
              <a:ahLst/>
              <a:cxnLst/>
              <a:rect l="l" t="t" r="r" b="b"/>
              <a:pathLst>
                <a:path w="2282190" h="1501775">
                  <a:moveTo>
                    <a:pt x="2172733" y="1501547"/>
                  </a:moveTo>
                  <a:lnTo>
                    <a:pt x="111249" y="1501547"/>
                  </a:lnTo>
                  <a:lnTo>
                    <a:pt x="68133" y="1492864"/>
                  </a:lnTo>
                  <a:lnTo>
                    <a:pt x="68000" y="1492864"/>
                  </a:lnTo>
                  <a:lnTo>
                    <a:pt x="32631" y="1469023"/>
                  </a:lnTo>
                  <a:lnTo>
                    <a:pt x="8748" y="1433661"/>
                  </a:lnTo>
                  <a:lnTo>
                    <a:pt x="0" y="1390354"/>
                  </a:lnTo>
                  <a:lnTo>
                    <a:pt x="0" y="111261"/>
                  </a:lnTo>
                  <a:lnTo>
                    <a:pt x="8739" y="67955"/>
                  </a:lnTo>
                  <a:lnTo>
                    <a:pt x="32580" y="32592"/>
                  </a:lnTo>
                  <a:lnTo>
                    <a:pt x="67942" y="8751"/>
                  </a:lnTo>
                  <a:lnTo>
                    <a:pt x="111249" y="0"/>
                  </a:lnTo>
                  <a:lnTo>
                    <a:pt x="2172733" y="0"/>
                  </a:lnTo>
                  <a:lnTo>
                    <a:pt x="2216040" y="8751"/>
                  </a:lnTo>
                  <a:lnTo>
                    <a:pt x="2251402" y="32592"/>
                  </a:lnTo>
                  <a:lnTo>
                    <a:pt x="2275243" y="67955"/>
                  </a:lnTo>
                  <a:lnTo>
                    <a:pt x="2281648" y="99681"/>
                  </a:lnTo>
                  <a:lnTo>
                    <a:pt x="2281648" y="1401935"/>
                  </a:lnTo>
                  <a:lnTo>
                    <a:pt x="2275243" y="1433661"/>
                  </a:lnTo>
                  <a:lnTo>
                    <a:pt x="2251402" y="1469023"/>
                  </a:lnTo>
                  <a:lnTo>
                    <a:pt x="2216040" y="1492864"/>
                  </a:lnTo>
                  <a:lnTo>
                    <a:pt x="2172733" y="1501547"/>
                  </a:lnTo>
                  <a:close/>
                </a:path>
              </a:pathLst>
            </a:custGeom>
            <a:solidFill>
              <a:srgbClr val="051D37">
                <a:alpha val="94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6232732" y="3500323"/>
              <a:ext cx="2284095" cy="1501775"/>
            </a:xfrm>
            <a:custGeom>
              <a:avLst/>
              <a:gdLst/>
              <a:ahLst/>
              <a:cxnLst/>
              <a:rect l="l" t="t" r="r" b="b"/>
              <a:pathLst>
                <a:path w="2284095" h="1501775">
                  <a:moveTo>
                    <a:pt x="0" y="111255"/>
                  </a:moveTo>
                  <a:lnTo>
                    <a:pt x="8738" y="67951"/>
                  </a:lnTo>
                  <a:lnTo>
                    <a:pt x="32581" y="32584"/>
                  </a:lnTo>
                  <a:lnTo>
                    <a:pt x="67947" y="8741"/>
                  </a:lnTo>
                  <a:lnTo>
                    <a:pt x="111250" y="0"/>
                  </a:lnTo>
                  <a:lnTo>
                    <a:pt x="2172701" y="0"/>
                  </a:lnTo>
                  <a:lnTo>
                    <a:pt x="2216015" y="8723"/>
                  </a:lnTo>
                  <a:lnTo>
                    <a:pt x="2251395" y="32567"/>
                  </a:lnTo>
                  <a:lnTo>
                    <a:pt x="2275247" y="67946"/>
                  </a:lnTo>
                  <a:lnTo>
                    <a:pt x="2283989" y="111255"/>
                  </a:lnTo>
                  <a:lnTo>
                    <a:pt x="2283989" y="1390344"/>
                  </a:lnTo>
                  <a:lnTo>
                    <a:pt x="2275238" y="1433663"/>
                  </a:lnTo>
                  <a:lnTo>
                    <a:pt x="2251378" y="1469032"/>
                  </a:lnTo>
                  <a:lnTo>
                    <a:pt x="2216001" y="1492863"/>
                  </a:lnTo>
                  <a:lnTo>
                    <a:pt x="2172701" y="1501597"/>
                  </a:lnTo>
                  <a:lnTo>
                    <a:pt x="111248" y="1501596"/>
                  </a:lnTo>
                  <a:lnTo>
                    <a:pt x="68009" y="1492827"/>
                  </a:lnTo>
                  <a:lnTo>
                    <a:pt x="32597" y="1468958"/>
                  </a:lnTo>
                  <a:lnTo>
                    <a:pt x="8745" y="1433623"/>
                  </a:lnTo>
                  <a:lnTo>
                    <a:pt x="0" y="1390335"/>
                  </a:lnTo>
                  <a:lnTo>
                    <a:pt x="0" y="111255"/>
                  </a:lnTo>
                </a:path>
              </a:pathLst>
            </a:custGeom>
            <a:ln w="38129">
              <a:solidFill>
                <a:srgbClr val="FFB84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7" name="object 17"/>
          <p:cNvSpPr txBox="1"/>
          <p:nvPr/>
        </p:nvSpPr>
        <p:spPr>
          <a:xfrm>
            <a:off x="6473612" y="3612808"/>
            <a:ext cx="1802764" cy="980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R="26670">
              <a:lnSpc>
                <a:spcPct val="100000"/>
              </a:lnSpc>
              <a:spcBef>
                <a:spcPts val="100"/>
              </a:spcBef>
            </a:pPr>
            <a:r>
              <a:rPr dirty="0" sz="3600" spc="-365" b="1">
                <a:solidFill>
                  <a:srgbClr val="FFB84D"/>
                </a:solidFill>
                <a:latin typeface="Tahoma"/>
                <a:cs typeface="Tahoma"/>
              </a:rPr>
              <a:t>$12B</a:t>
            </a:r>
            <a:endParaRPr sz="360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  <a:spcBef>
                <a:spcPts val="1510"/>
              </a:spcBef>
            </a:pPr>
            <a:r>
              <a:rPr dirty="0" u="sng" sz="1400" spc="-30">
                <a:solidFill>
                  <a:srgbClr val="F6FAFF"/>
                </a:solidFill>
                <a:uFill>
                  <a:solidFill>
                    <a:srgbClr val="F6FAFF"/>
                  </a:solidFill>
                </a:uFill>
                <a:latin typeface="Tahoma"/>
                <a:cs typeface="Tahoma"/>
                <a:hlinkClick r:id="rId4"/>
              </a:rPr>
              <a:t>India</a:t>
            </a:r>
            <a:r>
              <a:rPr dirty="0" u="sng" sz="1400" spc="-125">
                <a:solidFill>
                  <a:srgbClr val="F6FAFF"/>
                </a:solidFill>
                <a:uFill>
                  <a:solidFill>
                    <a:srgbClr val="F6FAFF"/>
                  </a:solidFill>
                </a:uFill>
                <a:latin typeface="Tahoma"/>
                <a:cs typeface="Tahoma"/>
                <a:hlinkClick r:id="rId4"/>
              </a:rPr>
              <a:t> </a:t>
            </a:r>
            <a:r>
              <a:rPr dirty="0" u="sng" sz="1400" spc="70">
                <a:solidFill>
                  <a:srgbClr val="F6FAFF"/>
                </a:solidFill>
                <a:uFill>
                  <a:solidFill>
                    <a:srgbClr val="F6FAFF"/>
                  </a:solidFill>
                </a:uFill>
                <a:latin typeface="Tahoma"/>
                <a:cs typeface="Tahoma"/>
                <a:hlinkClick r:id="rId4"/>
              </a:rPr>
              <a:t>PCB</a:t>
            </a:r>
            <a:r>
              <a:rPr dirty="0" u="sng" sz="1400" spc="-120">
                <a:solidFill>
                  <a:srgbClr val="F6FAFF"/>
                </a:solidFill>
                <a:uFill>
                  <a:solidFill>
                    <a:srgbClr val="F6FAFF"/>
                  </a:solidFill>
                </a:uFill>
                <a:latin typeface="Tahoma"/>
                <a:cs typeface="Tahoma"/>
                <a:hlinkClick r:id="rId4"/>
              </a:rPr>
              <a:t> </a:t>
            </a:r>
            <a:r>
              <a:rPr dirty="0" u="sng" sz="1400" spc="-10">
                <a:solidFill>
                  <a:srgbClr val="F6FAFF"/>
                </a:solidFill>
                <a:uFill>
                  <a:solidFill>
                    <a:srgbClr val="F6FAFF"/>
                  </a:solidFill>
                </a:uFill>
                <a:latin typeface="Tahoma"/>
                <a:cs typeface="Tahoma"/>
                <a:hlinkClick r:id="rId4"/>
              </a:rPr>
              <a:t>market</a:t>
            </a:r>
            <a:r>
              <a:rPr dirty="0" u="sng" sz="1400" spc="-120">
                <a:solidFill>
                  <a:srgbClr val="F6FAFF"/>
                </a:solidFill>
                <a:uFill>
                  <a:solidFill>
                    <a:srgbClr val="F6FAFF"/>
                  </a:solidFill>
                </a:uFill>
                <a:latin typeface="Tahoma"/>
                <a:cs typeface="Tahoma"/>
                <a:hlinkClick r:id="rId4"/>
              </a:rPr>
              <a:t> </a:t>
            </a:r>
            <a:r>
              <a:rPr dirty="0" u="sng" sz="1400" spc="-20">
                <a:solidFill>
                  <a:srgbClr val="F6FAFF"/>
                </a:solidFill>
                <a:uFill>
                  <a:solidFill>
                    <a:srgbClr val="F6FAFF"/>
                  </a:solidFill>
                </a:uFill>
                <a:latin typeface="Tahoma"/>
                <a:cs typeface="Tahoma"/>
                <a:hlinkClick r:id="rId4"/>
              </a:rPr>
              <a:t>2025</a:t>
            </a:r>
            <a:endParaRPr sz="1400">
              <a:latin typeface="Tahoma"/>
              <a:cs typeface="Tahoma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8848909" y="3480955"/>
            <a:ext cx="2322830" cy="1540510"/>
            <a:chOff x="8848909" y="3480955"/>
            <a:chExt cx="2322830" cy="1540510"/>
          </a:xfrm>
        </p:grpSpPr>
        <p:sp>
          <p:nvSpPr>
            <p:cNvPr id="19" name="object 19"/>
            <p:cNvSpPr/>
            <p:nvPr/>
          </p:nvSpPr>
          <p:spPr>
            <a:xfrm>
              <a:off x="8868264" y="3500313"/>
              <a:ext cx="2282190" cy="1501775"/>
            </a:xfrm>
            <a:custGeom>
              <a:avLst/>
              <a:gdLst/>
              <a:ahLst/>
              <a:cxnLst/>
              <a:rect l="l" t="t" r="r" b="b"/>
              <a:pathLst>
                <a:path w="2282190" h="1501775">
                  <a:moveTo>
                    <a:pt x="2172748" y="1501547"/>
                  </a:moveTo>
                  <a:lnTo>
                    <a:pt x="111264" y="1501547"/>
                  </a:lnTo>
                  <a:lnTo>
                    <a:pt x="68148" y="1492864"/>
                  </a:lnTo>
                  <a:lnTo>
                    <a:pt x="68015" y="1492864"/>
                  </a:lnTo>
                  <a:lnTo>
                    <a:pt x="32646" y="1469023"/>
                  </a:lnTo>
                  <a:lnTo>
                    <a:pt x="8763" y="1433661"/>
                  </a:lnTo>
                  <a:lnTo>
                    <a:pt x="0" y="1390354"/>
                  </a:lnTo>
                  <a:lnTo>
                    <a:pt x="0" y="111261"/>
                  </a:lnTo>
                  <a:lnTo>
                    <a:pt x="8754" y="67955"/>
                  </a:lnTo>
                  <a:lnTo>
                    <a:pt x="32595" y="32592"/>
                  </a:lnTo>
                  <a:lnTo>
                    <a:pt x="67957" y="8751"/>
                  </a:lnTo>
                  <a:lnTo>
                    <a:pt x="111264" y="0"/>
                  </a:lnTo>
                  <a:lnTo>
                    <a:pt x="2172748" y="0"/>
                  </a:lnTo>
                  <a:lnTo>
                    <a:pt x="2216055" y="8751"/>
                  </a:lnTo>
                  <a:lnTo>
                    <a:pt x="2251417" y="32592"/>
                  </a:lnTo>
                  <a:lnTo>
                    <a:pt x="2275258" y="67955"/>
                  </a:lnTo>
                  <a:lnTo>
                    <a:pt x="2281648" y="99606"/>
                  </a:lnTo>
                  <a:lnTo>
                    <a:pt x="2281648" y="1402009"/>
                  </a:lnTo>
                  <a:lnTo>
                    <a:pt x="2275258" y="1433661"/>
                  </a:lnTo>
                  <a:lnTo>
                    <a:pt x="2251417" y="1469023"/>
                  </a:lnTo>
                  <a:lnTo>
                    <a:pt x="2216055" y="1492864"/>
                  </a:lnTo>
                  <a:lnTo>
                    <a:pt x="2172748" y="1501547"/>
                  </a:lnTo>
                  <a:close/>
                </a:path>
              </a:pathLst>
            </a:custGeom>
            <a:solidFill>
              <a:srgbClr val="051D37">
                <a:alpha val="94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8868276" y="3500323"/>
              <a:ext cx="2284095" cy="1501775"/>
            </a:xfrm>
            <a:custGeom>
              <a:avLst/>
              <a:gdLst/>
              <a:ahLst/>
              <a:cxnLst/>
              <a:rect l="l" t="t" r="r" b="b"/>
              <a:pathLst>
                <a:path w="2284095" h="1501775">
                  <a:moveTo>
                    <a:pt x="0" y="111255"/>
                  </a:moveTo>
                  <a:lnTo>
                    <a:pt x="8738" y="67951"/>
                  </a:lnTo>
                  <a:lnTo>
                    <a:pt x="32581" y="32584"/>
                  </a:lnTo>
                  <a:lnTo>
                    <a:pt x="67947" y="8741"/>
                  </a:lnTo>
                  <a:lnTo>
                    <a:pt x="111250" y="0"/>
                  </a:lnTo>
                  <a:lnTo>
                    <a:pt x="2172701" y="0"/>
                  </a:lnTo>
                  <a:lnTo>
                    <a:pt x="2216015" y="8723"/>
                  </a:lnTo>
                  <a:lnTo>
                    <a:pt x="2251395" y="32567"/>
                  </a:lnTo>
                  <a:lnTo>
                    <a:pt x="2275247" y="67946"/>
                  </a:lnTo>
                  <a:lnTo>
                    <a:pt x="2283989" y="111255"/>
                  </a:lnTo>
                  <a:lnTo>
                    <a:pt x="2283989" y="1390344"/>
                  </a:lnTo>
                  <a:lnTo>
                    <a:pt x="2275238" y="1433663"/>
                  </a:lnTo>
                  <a:lnTo>
                    <a:pt x="2251378" y="1469032"/>
                  </a:lnTo>
                  <a:lnTo>
                    <a:pt x="2216001" y="1492863"/>
                  </a:lnTo>
                  <a:lnTo>
                    <a:pt x="2172701" y="1501597"/>
                  </a:lnTo>
                  <a:lnTo>
                    <a:pt x="111248" y="1501596"/>
                  </a:lnTo>
                  <a:lnTo>
                    <a:pt x="68009" y="1492827"/>
                  </a:lnTo>
                  <a:lnTo>
                    <a:pt x="32597" y="1468958"/>
                  </a:lnTo>
                  <a:lnTo>
                    <a:pt x="8745" y="1433623"/>
                  </a:lnTo>
                  <a:lnTo>
                    <a:pt x="0" y="1390335"/>
                  </a:lnTo>
                  <a:lnTo>
                    <a:pt x="0" y="111255"/>
                  </a:lnTo>
                </a:path>
              </a:pathLst>
            </a:custGeom>
            <a:ln w="38129">
              <a:solidFill>
                <a:srgbClr val="00D5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1" name="object 21"/>
          <p:cNvSpPr txBox="1"/>
          <p:nvPr/>
        </p:nvSpPr>
        <p:spPr>
          <a:xfrm>
            <a:off x="9109126" y="3612823"/>
            <a:ext cx="1802764" cy="980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3600" spc="-365" b="1">
                <a:solidFill>
                  <a:srgbClr val="00D5FF"/>
                </a:solidFill>
                <a:latin typeface="Tahoma"/>
                <a:cs typeface="Tahoma"/>
              </a:rPr>
              <a:t>$22B</a:t>
            </a:r>
            <a:endParaRPr sz="360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  <a:spcBef>
                <a:spcPts val="1510"/>
              </a:spcBef>
            </a:pPr>
            <a:r>
              <a:rPr dirty="0" u="sng" sz="1400" spc="-30">
                <a:solidFill>
                  <a:srgbClr val="F6FAFF"/>
                </a:solidFill>
                <a:uFill>
                  <a:solidFill>
                    <a:srgbClr val="F6FAFF"/>
                  </a:solidFill>
                </a:uFill>
                <a:latin typeface="Tahoma"/>
                <a:cs typeface="Tahoma"/>
                <a:hlinkClick r:id="rId3"/>
              </a:rPr>
              <a:t>India</a:t>
            </a:r>
            <a:r>
              <a:rPr dirty="0" u="sng" sz="1400" spc="-125">
                <a:solidFill>
                  <a:srgbClr val="F6FAFF"/>
                </a:solidFill>
                <a:uFill>
                  <a:solidFill>
                    <a:srgbClr val="F6FAFF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dirty="0" u="sng" sz="1400" spc="70">
                <a:solidFill>
                  <a:srgbClr val="F6FAFF"/>
                </a:solidFill>
                <a:uFill>
                  <a:solidFill>
                    <a:srgbClr val="F6FAFF"/>
                  </a:solidFill>
                </a:uFill>
                <a:latin typeface="Tahoma"/>
                <a:cs typeface="Tahoma"/>
                <a:hlinkClick r:id="rId3"/>
              </a:rPr>
              <a:t>PCB</a:t>
            </a:r>
            <a:r>
              <a:rPr dirty="0" u="sng" sz="1400" spc="-120">
                <a:solidFill>
                  <a:srgbClr val="F6FAFF"/>
                </a:solidFill>
                <a:uFill>
                  <a:solidFill>
                    <a:srgbClr val="F6FAFF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dirty="0" u="sng" sz="1400" spc="-10">
                <a:solidFill>
                  <a:srgbClr val="F6FAFF"/>
                </a:solidFill>
                <a:uFill>
                  <a:solidFill>
                    <a:srgbClr val="F6FAFF"/>
                  </a:solidFill>
                </a:uFill>
                <a:latin typeface="Tahoma"/>
                <a:cs typeface="Tahoma"/>
                <a:hlinkClick r:id="rId3"/>
              </a:rPr>
              <a:t>market</a:t>
            </a:r>
            <a:r>
              <a:rPr dirty="0" u="sng" sz="1400" spc="-120">
                <a:solidFill>
                  <a:srgbClr val="F6FAFF"/>
                </a:solidFill>
                <a:uFill>
                  <a:solidFill>
                    <a:srgbClr val="F6FAFF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dirty="0" u="sng" sz="1400" spc="-20">
                <a:solidFill>
                  <a:srgbClr val="F6FAFF"/>
                </a:solidFill>
                <a:uFill>
                  <a:solidFill>
                    <a:srgbClr val="F6FAFF"/>
                  </a:solidFill>
                </a:uFill>
                <a:latin typeface="Tahoma"/>
                <a:cs typeface="Tahoma"/>
                <a:hlinkClick r:id="rId3"/>
              </a:rPr>
              <a:t>2030</a:t>
            </a:r>
            <a:endParaRPr sz="1400">
              <a:latin typeface="Tahoma"/>
              <a:cs typeface="Tahoma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12241148" y="2332399"/>
            <a:ext cx="1910714" cy="720725"/>
            <a:chOff x="12241148" y="2332399"/>
            <a:chExt cx="1910714" cy="720725"/>
          </a:xfrm>
        </p:grpSpPr>
        <p:sp>
          <p:nvSpPr>
            <p:cNvPr id="23" name="object 23"/>
            <p:cNvSpPr/>
            <p:nvPr/>
          </p:nvSpPr>
          <p:spPr>
            <a:xfrm>
              <a:off x="12260214" y="2351464"/>
              <a:ext cx="1872614" cy="682625"/>
            </a:xfrm>
            <a:custGeom>
              <a:avLst/>
              <a:gdLst/>
              <a:ahLst/>
              <a:cxnLst/>
              <a:rect l="l" t="t" r="r" b="b"/>
              <a:pathLst>
                <a:path w="1872615" h="682625">
                  <a:moveTo>
                    <a:pt x="1729282" y="682142"/>
                  </a:moveTo>
                  <a:lnTo>
                    <a:pt x="142890" y="682142"/>
                  </a:lnTo>
                  <a:lnTo>
                    <a:pt x="104916" y="674971"/>
                  </a:lnTo>
                  <a:lnTo>
                    <a:pt x="70785" y="654737"/>
                  </a:lnTo>
                  <a:lnTo>
                    <a:pt x="41864" y="623357"/>
                  </a:lnTo>
                  <a:lnTo>
                    <a:pt x="19516" y="582749"/>
                  </a:lnTo>
                  <a:lnTo>
                    <a:pt x="5106" y="534828"/>
                  </a:lnTo>
                  <a:lnTo>
                    <a:pt x="0" y="481513"/>
                  </a:lnTo>
                  <a:lnTo>
                    <a:pt x="0" y="200631"/>
                  </a:lnTo>
                  <a:lnTo>
                    <a:pt x="5106" y="147315"/>
                  </a:lnTo>
                  <a:lnTo>
                    <a:pt x="19516" y="99394"/>
                  </a:lnTo>
                  <a:lnTo>
                    <a:pt x="41864" y="58784"/>
                  </a:lnTo>
                  <a:lnTo>
                    <a:pt x="70785" y="27404"/>
                  </a:lnTo>
                  <a:lnTo>
                    <a:pt x="104916" y="7170"/>
                  </a:lnTo>
                  <a:lnTo>
                    <a:pt x="142890" y="0"/>
                  </a:lnTo>
                  <a:lnTo>
                    <a:pt x="1729282" y="0"/>
                  </a:lnTo>
                  <a:lnTo>
                    <a:pt x="1767244" y="7170"/>
                  </a:lnTo>
                  <a:lnTo>
                    <a:pt x="1801365" y="27404"/>
                  </a:lnTo>
                  <a:lnTo>
                    <a:pt x="1830282" y="58784"/>
                  </a:lnTo>
                  <a:lnTo>
                    <a:pt x="1852627" y="99394"/>
                  </a:lnTo>
                  <a:lnTo>
                    <a:pt x="1867036" y="147315"/>
                  </a:lnTo>
                  <a:lnTo>
                    <a:pt x="1872142" y="200631"/>
                  </a:lnTo>
                  <a:lnTo>
                    <a:pt x="1872142" y="481513"/>
                  </a:lnTo>
                  <a:lnTo>
                    <a:pt x="1867036" y="534828"/>
                  </a:lnTo>
                  <a:lnTo>
                    <a:pt x="1852627" y="582749"/>
                  </a:lnTo>
                  <a:lnTo>
                    <a:pt x="1830282" y="623357"/>
                  </a:lnTo>
                  <a:lnTo>
                    <a:pt x="1801365" y="654737"/>
                  </a:lnTo>
                  <a:lnTo>
                    <a:pt x="1767244" y="674971"/>
                  </a:lnTo>
                  <a:lnTo>
                    <a:pt x="1729282" y="682142"/>
                  </a:lnTo>
                  <a:close/>
                </a:path>
              </a:pathLst>
            </a:custGeom>
            <a:solidFill>
              <a:srgbClr val="082A4D">
                <a:alpha val="97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/>
            <p:cNvSpPr/>
            <p:nvPr/>
          </p:nvSpPr>
          <p:spPr>
            <a:xfrm>
              <a:off x="12260213" y="2351464"/>
              <a:ext cx="1872614" cy="682625"/>
            </a:xfrm>
            <a:custGeom>
              <a:avLst/>
              <a:gdLst/>
              <a:ahLst/>
              <a:cxnLst/>
              <a:rect l="l" t="t" r="r" b="b"/>
              <a:pathLst>
                <a:path w="1872615" h="682625">
                  <a:moveTo>
                    <a:pt x="2" y="200606"/>
                  </a:moveTo>
                  <a:lnTo>
                    <a:pt x="5114" y="147287"/>
                  </a:lnTo>
                  <a:lnTo>
                    <a:pt x="19532" y="99365"/>
                  </a:lnTo>
                  <a:lnTo>
                    <a:pt x="41888" y="58758"/>
                  </a:lnTo>
                  <a:lnTo>
                    <a:pt x="70817" y="27385"/>
                  </a:lnTo>
                  <a:lnTo>
                    <a:pt x="104949" y="7164"/>
                  </a:lnTo>
                  <a:lnTo>
                    <a:pt x="142914" y="0"/>
                  </a:lnTo>
                  <a:lnTo>
                    <a:pt x="1729159" y="0"/>
                  </a:lnTo>
                  <a:lnTo>
                    <a:pt x="1767153" y="7117"/>
                  </a:lnTo>
                  <a:lnTo>
                    <a:pt x="1801308" y="27342"/>
                  </a:lnTo>
                  <a:lnTo>
                    <a:pt x="1830251" y="58728"/>
                  </a:lnTo>
                  <a:lnTo>
                    <a:pt x="1852614" y="99350"/>
                  </a:lnTo>
                  <a:lnTo>
                    <a:pt x="1867033" y="147289"/>
                  </a:lnTo>
                  <a:lnTo>
                    <a:pt x="1872139" y="200599"/>
                  </a:lnTo>
                  <a:lnTo>
                    <a:pt x="1872015" y="481467"/>
                  </a:lnTo>
                  <a:lnTo>
                    <a:pt x="1866909" y="534778"/>
                  </a:lnTo>
                  <a:lnTo>
                    <a:pt x="1852621" y="582760"/>
                  </a:lnTo>
                  <a:lnTo>
                    <a:pt x="1830254" y="623388"/>
                  </a:lnTo>
                  <a:lnTo>
                    <a:pt x="1801301" y="654775"/>
                  </a:lnTo>
                  <a:lnTo>
                    <a:pt x="1767181" y="675009"/>
                  </a:lnTo>
                  <a:lnTo>
                    <a:pt x="1729159" y="682142"/>
                  </a:lnTo>
                  <a:lnTo>
                    <a:pt x="142902" y="682144"/>
                  </a:lnTo>
                  <a:lnTo>
                    <a:pt x="104914" y="674970"/>
                  </a:lnTo>
                  <a:lnTo>
                    <a:pt x="70774" y="654726"/>
                  </a:lnTo>
                  <a:lnTo>
                    <a:pt x="41850" y="623333"/>
                  </a:lnTo>
                  <a:lnTo>
                    <a:pt x="19505" y="582713"/>
                  </a:lnTo>
                  <a:lnTo>
                    <a:pt x="5102" y="534783"/>
                  </a:lnTo>
                  <a:lnTo>
                    <a:pt x="0" y="481467"/>
                  </a:lnTo>
                  <a:lnTo>
                    <a:pt x="0" y="200606"/>
                  </a:lnTo>
                </a:path>
              </a:pathLst>
            </a:custGeom>
            <a:ln w="38129">
              <a:solidFill>
                <a:srgbClr val="00D5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5" name="object 25"/>
          <p:cNvGrpSpPr/>
          <p:nvPr/>
        </p:nvGrpSpPr>
        <p:grpSpPr>
          <a:xfrm>
            <a:off x="816903" y="5777742"/>
            <a:ext cx="16990060" cy="3667125"/>
            <a:chOff x="816903" y="5777742"/>
            <a:chExt cx="16990060" cy="3667125"/>
          </a:xfrm>
        </p:grpSpPr>
        <p:sp>
          <p:nvSpPr>
            <p:cNvPr id="26" name="object 26"/>
            <p:cNvSpPr/>
            <p:nvPr/>
          </p:nvSpPr>
          <p:spPr>
            <a:xfrm>
              <a:off x="835831" y="6035222"/>
              <a:ext cx="10245725" cy="2937510"/>
            </a:xfrm>
            <a:custGeom>
              <a:avLst/>
              <a:gdLst/>
              <a:ahLst/>
              <a:cxnLst/>
              <a:rect l="l" t="t" r="r" b="b"/>
              <a:pathLst>
                <a:path w="10245725" h="2937509">
                  <a:moveTo>
                    <a:pt x="10135078" y="2937387"/>
                  </a:moveTo>
                  <a:lnTo>
                    <a:pt x="110395" y="2937387"/>
                  </a:lnTo>
                  <a:lnTo>
                    <a:pt x="67428" y="2930144"/>
                  </a:lnTo>
                  <a:lnTo>
                    <a:pt x="32337" y="2910394"/>
                  </a:lnTo>
                  <a:lnTo>
                    <a:pt x="8676" y="2881105"/>
                  </a:lnTo>
                  <a:lnTo>
                    <a:pt x="0" y="2845246"/>
                  </a:lnTo>
                  <a:lnTo>
                    <a:pt x="0" y="92141"/>
                  </a:lnTo>
                  <a:lnTo>
                    <a:pt x="8676" y="56269"/>
                  </a:lnTo>
                  <a:lnTo>
                    <a:pt x="32337" y="26982"/>
                  </a:lnTo>
                  <a:lnTo>
                    <a:pt x="67428" y="7238"/>
                  </a:lnTo>
                  <a:lnTo>
                    <a:pt x="110395" y="0"/>
                  </a:lnTo>
                  <a:lnTo>
                    <a:pt x="10135078" y="0"/>
                  </a:lnTo>
                  <a:lnTo>
                    <a:pt x="10178045" y="7238"/>
                  </a:lnTo>
                  <a:lnTo>
                    <a:pt x="10213137" y="26982"/>
                  </a:lnTo>
                  <a:lnTo>
                    <a:pt x="10236799" y="56269"/>
                  </a:lnTo>
                  <a:lnTo>
                    <a:pt x="10245476" y="92141"/>
                  </a:lnTo>
                  <a:lnTo>
                    <a:pt x="10245476" y="2845246"/>
                  </a:lnTo>
                  <a:lnTo>
                    <a:pt x="10236799" y="2881105"/>
                  </a:lnTo>
                  <a:lnTo>
                    <a:pt x="10213137" y="2910394"/>
                  </a:lnTo>
                  <a:lnTo>
                    <a:pt x="10178045" y="2930144"/>
                  </a:lnTo>
                  <a:lnTo>
                    <a:pt x="10135078" y="2937387"/>
                  </a:lnTo>
                  <a:close/>
                </a:path>
              </a:pathLst>
            </a:custGeom>
            <a:solidFill>
              <a:srgbClr val="071C34">
                <a:alpha val="94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/>
            <p:cNvSpPr/>
            <p:nvPr/>
          </p:nvSpPr>
          <p:spPr>
            <a:xfrm>
              <a:off x="835968" y="6035222"/>
              <a:ext cx="10245090" cy="2934335"/>
            </a:xfrm>
            <a:custGeom>
              <a:avLst/>
              <a:gdLst/>
              <a:ahLst/>
              <a:cxnLst/>
              <a:rect l="l" t="t" r="r" b="b"/>
              <a:pathLst>
                <a:path w="10245090" h="2934334">
                  <a:moveTo>
                    <a:pt x="89221" y="2933713"/>
                  </a:moveTo>
                  <a:lnTo>
                    <a:pt x="67430" y="2930030"/>
                  </a:lnTo>
                  <a:lnTo>
                    <a:pt x="32339" y="2910288"/>
                  </a:lnTo>
                  <a:lnTo>
                    <a:pt x="8678" y="2881003"/>
                  </a:lnTo>
                  <a:lnTo>
                    <a:pt x="0" y="2845146"/>
                  </a:lnTo>
                  <a:lnTo>
                    <a:pt x="0" y="92135"/>
                  </a:lnTo>
                  <a:lnTo>
                    <a:pt x="32333" y="26984"/>
                  </a:lnTo>
                  <a:lnTo>
                    <a:pt x="67424" y="7239"/>
                  </a:lnTo>
                  <a:lnTo>
                    <a:pt x="110390" y="0"/>
                  </a:lnTo>
                  <a:lnTo>
                    <a:pt x="10134653" y="0"/>
                  </a:lnTo>
                  <a:lnTo>
                    <a:pt x="10177624" y="7233"/>
                  </a:lnTo>
                  <a:lnTo>
                    <a:pt x="10212723" y="26978"/>
                  </a:lnTo>
                  <a:lnTo>
                    <a:pt x="10236388" y="56271"/>
                  </a:lnTo>
                  <a:lnTo>
                    <a:pt x="10245065" y="92135"/>
                  </a:lnTo>
                  <a:lnTo>
                    <a:pt x="10245059" y="2845149"/>
                  </a:lnTo>
                  <a:lnTo>
                    <a:pt x="10236377" y="2881009"/>
                  </a:lnTo>
                  <a:lnTo>
                    <a:pt x="10212711" y="2910292"/>
                  </a:lnTo>
                  <a:lnTo>
                    <a:pt x="10177618" y="2930029"/>
                  </a:lnTo>
                  <a:lnTo>
                    <a:pt x="10155835" y="2933706"/>
                  </a:lnTo>
                </a:path>
              </a:pathLst>
            </a:custGeom>
            <a:ln w="38129">
              <a:solidFill>
                <a:srgbClr val="1B4B72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8" name="object 2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522853" y="5796807"/>
              <a:ext cx="6261353" cy="3629496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11522839" y="5796807"/>
              <a:ext cx="6264910" cy="3629025"/>
            </a:xfrm>
            <a:custGeom>
              <a:avLst/>
              <a:gdLst/>
              <a:ahLst/>
              <a:cxnLst/>
              <a:rect l="l" t="t" r="r" b="b"/>
              <a:pathLst>
                <a:path w="6264909" h="3629025">
                  <a:moveTo>
                    <a:pt x="66092" y="3628984"/>
                  </a:moveTo>
                  <a:lnTo>
                    <a:pt x="19769" y="3596117"/>
                  </a:lnTo>
                  <a:lnTo>
                    <a:pt x="5305" y="3559925"/>
                  </a:lnTo>
                  <a:lnTo>
                    <a:pt x="2" y="3515611"/>
                  </a:lnTo>
                  <a:lnTo>
                    <a:pt x="0" y="113866"/>
                  </a:lnTo>
                  <a:lnTo>
                    <a:pt x="5303" y="69554"/>
                  </a:lnTo>
                  <a:lnTo>
                    <a:pt x="19770" y="33363"/>
                  </a:lnTo>
                  <a:lnTo>
                    <a:pt x="41227" y="8954"/>
                  </a:lnTo>
                  <a:lnTo>
                    <a:pt x="67504" y="0"/>
                  </a:lnTo>
                  <a:lnTo>
                    <a:pt x="6197120" y="0"/>
                  </a:lnTo>
                  <a:lnTo>
                    <a:pt x="6244928" y="33301"/>
                  </a:lnTo>
                  <a:lnTo>
                    <a:pt x="6259433" y="69542"/>
                  </a:lnTo>
                  <a:lnTo>
                    <a:pt x="6264740" y="113866"/>
                  </a:lnTo>
                  <a:lnTo>
                    <a:pt x="6264743" y="3515625"/>
                  </a:lnTo>
                  <a:lnTo>
                    <a:pt x="6259428" y="3559969"/>
                  </a:lnTo>
                  <a:lnTo>
                    <a:pt x="6244929" y="3596182"/>
                  </a:lnTo>
                  <a:lnTo>
                    <a:pt x="6223416" y="3620576"/>
                  </a:lnTo>
                  <a:lnTo>
                    <a:pt x="6198639" y="3628952"/>
                  </a:lnTo>
                </a:path>
              </a:pathLst>
            </a:custGeom>
            <a:ln w="38129">
              <a:solidFill>
                <a:srgbClr val="1B4B72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0" name="object 3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419733" y="7257836"/>
              <a:ext cx="85725" cy="85725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419733" y="7591211"/>
              <a:ext cx="85725" cy="85725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419733" y="7924586"/>
              <a:ext cx="85725" cy="85725"/>
            </a:xfrm>
            <a:prstGeom prst="rect">
              <a:avLst/>
            </a:prstGeom>
          </p:spPr>
        </p:pic>
      </p:grpSp>
      <p:sp>
        <p:nvSpPr>
          <p:cNvPr id="33" name="object 33"/>
          <p:cNvSpPr txBox="1"/>
          <p:nvPr/>
        </p:nvSpPr>
        <p:spPr>
          <a:xfrm>
            <a:off x="12956014" y="2433319"/>
            <a:ext cx="480695" cy="345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100" spc="-55" b="1">
                <a:solidFill>
                  <a:srgbClr val="F6FAFF"/>
                </a:solidFill>
                <a:latin typeface="Tahoma"/>
                <a:cs typeface="Tahoma"/>
              </a:rPr>
              <a:t>EVs</a:t>
            </a:r>
            <a:endParaRPr sz="2100">
              <a:latin typeface="Tahoma"/>
              <a:cs typeface="Tahoma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14506057" y="2332399"/>
            <a:ext cx="1910714" cy="694690"/>
            <a:chOff x="14506057" y="2332399"/>
            <a:chExt cx="1910714" cy="694690"/>
          </a:xfrm>
        </p:grpSpPr>
        <p:sp>
          <p:nvSpPr>
            <p:cNvPr id="35" name="object 35"/>
            <p:cNvSpPr/>
            <p:nvPr/>
          </p:nvSpPr>
          <p:spPr>
            <a:xfrm>
              <a:off x="14525122" y="2351465"/>
              <a:ext cx="1872614" cy="656590"/>
            </a:xfrm>
            <a:custGeom>
              <a:avLst/>
              <a:gdLst/>
              <a:ahLst/>
              <a:cxnLst/>
              <a:rect l="l" t="t" r="r" b="b"/>
              <a:pathLst>
                <a:path w="1872615" h="656589">
                  <a:moveTo>
                    <a:pt x="1729282" y="656072"/>
                  </a:moveTo>
                  <a:lnTo>
                    <a:pt x="142890" y="656072"/>
                  </a:lnTo>
                  <a:lnTo>
                    <a:pt x="104916" y="649176"/>
                  </a:lnTo>
                  <a:lnTo>
                    <a:pt x="70785" y="629715"/>
                  </a:lnTo>
                  <a:lnTo>
                    <a:pt x="41864" y="599534"/>
                  </a:lnTo>
                  <a:lnTo>
                    <a:pt x="19516" y="560477"/>
                  </a:lnTo>
                  <a:lnTo>
                    <a:pt x="5106" y="514388"/>
                  </a:lnTo>
                  <a:lnTo>
                    <a:pt x="0" y="463110"/>
                  </a:lnTo>
                  <a:lnTo>
                    <a:pt x="0" y="192962"/>
                  </a:lnTo>
                  <a:lnTo>
                    <a:pt x="5106" y="141684"/>
                  </a:lnTo>
                  <a:lnTo>
                    <a:pt x="19516" y="95595"/>
                  </a:lnTo>
                  <a:lnTo>
                    <a:pt x="41864" y="56538"/>
                  </a:lnTo>
                  <a:lnTo>
                    <a:pt x="70785" y="26357"/>
                  </a:lnTo>
                  <a:lnTo>
                    <a:pt x="104916" y="6896"/>
                  </a:lnTo>
                  <a:lnTo>
                    <a:pt x="142890" y="0"/>
                  </a:lnTo>
                  <a:lnTo>
                    <a:pt x="1729282" y="0"/>
                  </a:lnTo>
                  <a:lnTo>
                    <a:pt x="1767244" y="6896"/>
                  </a:lnTo>
                  <a:lnTo>
                    <a:pt x="1801365" y="26357"/>
                  </a:lnTo>
                  <a:lnTo>
                    <a:pt x="1830282" y="56538"/>
                  </a:lnTo>
                  <a:lnTo>
                    <a:pt x="1852627" y="95595"/>
                  </a:lnTo>
                  <a:lnTo>
                    <a:pt x="1867036" y="141684"/>
                  </a:lnTo>
                  <a:lnTo>
                    <a:pt x="1872142" y="192962"/>
                  </a:lnTo>
                  <a:lnTo>
                    <a:pt x="1872142" y="463110"/>
                  </a:lnTo>
                  <a:lnTo>
                    <a:pt x="1867036" y="514388"/>
                  </a:lnTo>
                  <a:lnTo>
                    <a:pt x="1852627" y="560477"/>
                  </a:lnTo>
                  <a:lnTo>
                    <a:pt x="1830282" y="599534"/>
                  </a:lnTo>
                  <a:lnTo>
                    <a:pt x="1801365" y="629715"/>
                  </a:lnTo>
                  <a:lnTo>
                    <a:pt x="1767244" y="649176"/>
                  </a:lnTo>
                  <a:lnTo>
                    <a:pt x="1729282" y="656072"/>
                  </a:lnTo>
                  <a:close/>
                </a:path>
              </a:pathLst>
            </a:custGeom>
            <a:solidFill>
              <a:srgbClr val="082A4D">
                <a:alpha val="97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/>
            <p:cNvSpPr/>
            <p:nvPr/>
          </p:nvSpPr>
          <p:spPr>
            <a:xfrm>
              <a:off x="14525122" y="2351464"/>
              <a:ext cx="1872614" cy="656590"/>
            </a:xfrm>
            <a:custGeom>
              <a:avLst/>
              <a:gdLst/>
              <a:ahLst/>
              <a:cxnLst/>
              <a:rect l="l" t="t" r="r" b="b"/>
              <a:pathLst>
                <a:path w="1872615" h="656589">
                  <a:moveTo>
                    <a:pt x="1" y="192949"/>
                  </a:moveTo>
                  <a:lnTo>
                    <a:pt x="5110" y="141671"/>
                  </a:lnTo>
                  <a:lnTo>
                    <a:pt x="19523" y="95582"/>
                  </a:lnTo>
                  <a:lnTo>
                    <a:pt x="41873" y="56528"/>
                  </a:lnTo>
                  <a:lnTo>
                    <a:pt x="70795" y="26351"/>
                  </a:lnTo>
                  <a:lnTo>
                    <a:pt x="104921" y="6895"/>
                  </a:lnTo>
                  <a:lnTo>
                    <a:pt x="142887" y="0"/>
                  </a:lnTo>
                  <a:lnTo>
                    <a:pt x="1729187" y="0"/>
                  </a:lnTo>
                  <a:lnTo>
                    <a:pt x="1767174" y="6856"/>
                  </a:lnTo>
                  <a:lnTo>
                    <a:pt x="1801321" y="26311"/>
                  </a:lnTo>
                  <a:lnTo>
                    <a:pt x="1830258" y="56496"/>
                  </a:lnTo>
                  <a:lnTo>
                    <a:pt x="1852617" y="95564"/>
                  </a:lnTo>
                  <a:lnTo>
                    <a:pt x="1867034" y="141667"/>
                  </a:lnTo>
                  <a:lnTo>
                    <a:pt x="1872142" y="192951"/>
                  </a:lnTo>
                  <a:lnTo>
                    <a:pt x="1872144" y="463091"/>
                  </a:lnTo>
                  <a:lnTo>
                    <a:pt x="1867036" y="514385"/>
                  </a:lnTo>
                  <a:lnTo>
                    <a:pt x="1852619" y="560491"/>
                  </a:lnTo>
                  <a:lnTo>
                    <a:pt x="1830256" y="599561"/>
                  </a:lnTo>
                  <a:lnTo>
                    <a:pt x="1801313" y="629745"/>
                  </a:lnTo>
                  <a:lnTo>
                    <a:pt x="1767161" y="649191"/>
                  </a:lnTo>
                  <a:lnTo>
                    <a:pt x="1729187" y="656072"/>
                  </a:lnTo>
                  <a:lnTo>
                    <a:pt x="142881" y="656071"/>
                  </a:lnTo>
                  <a:lnTo>
                    <a:pt x="104904" y="649169"/>
                  </a:lnTo>
                  <a:lnTo>
                    <a:pt x="70773" y="629702"/>
                  </a:lnTo>
                  <a:lnTo>
                    <a:pt x="41853" y="599515"/>
                  </a:lnTo>
                  <a:lnTo>
                    <a:pt x="19508" y="560453"/>
                  </a:lnTo>
                  <a:lnTo>
                    <a:pt x="5103" y="514360"/>
                  </a:lnTo>
                  <a:lnTo>
                    <a:pt x="0" y="463082"/>
                  </a:lnTo>
                  <a:lnTo>
                    <a:pt x="0" y="192949"/>
                  </a:lnTo>
                </a:path>
              </a:pathLst>
            </a:custGeom>
            <a:ln w="38129">
              <a:solidFill>
                <a:srgbClr val="17D89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7" name="object 37"/>
          <p:cNvSpPr txBox="1"/>
          <p:nvPr/>
        </p:nvSpPr>
        <p:spPr>
          <a:xfrm>
            <a:off x="14947906" y="2493326"/>
            <a:ext cx="993140" cy="345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100" spc="-70" b="1">
                <a:solidFill>
                  <a:srgbClr val="F6FAFF"/>
                </a:solidFill>
                <a:latin typeface="Tahoma"/>
                <a:cs typeface="Tahoma"/>
              </a:rPr>
              <a:t>Medical</a:t>
            </a:r>
            <a:endParaRPr sz="2100">
              <a:latin typeface="Tahoma"/>
              <a:cs typeface="Tahoma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12241239" y="3293287"/>
            <a:ext cx="1910080" cy="695960"/>
            <a:chOff x="12241239" y="3293287"/>
            <a:chExt cx="1910080" cy="695960"/>
          </a:xfrm>
        </p:grpSpPr>
        <p:sp>
          <p:nvSpPr>
            <p:cNvPr id="39" name="object 39"/>
            <p:cNvSpPr/>
            <p:nvPr/>
          </p:nvSpPr>
          <p:spPr>
            <a:xfrm>
              <a:off x="12260213" y="3312352"/>
              <a:ext cx="1872614" cy="659130"/>
            </a:xfrm>
            <a:custGeom>
              <a:avLst/>
              <a:gdLst/>
              <a:ahLst/>
              <a:cxnLst/>
              <a:rect l="l" t="t" r="r" b="b"/>
              <a:pathLst>
                <a:path w="1872615" h="659129">
                  <a:moveTo>
                    <a:pt x="1729282" y="658794"/>
                  </a:moveTo>
                  <a:lnTo>
                    <a:pt x="142890" y="658794"/>
                  </a:lnTo>
                  <a:lnTo>
                    <a:pt x="104916" y="651869"/>
                  </a:lnTo>
                  <a:lnTo>
                    <a:pt x="70785" y="632327"/>
                  </a:lnTo>
                  <a:lnTo>
                    <a:pt x="41864" y="602021"/>
                  </a:lnTo>
                  <a:lnTo>
                    <a:pt x="19516" y="562802"/>
                  </a:lnTo>
                  <a:lnTo>
                    <a:pt x="5106" y="516522"/>
                  </a:lnTo>
                  <a:lnTo>
                    <a:pt x="0" y="465033"/>
                  </a:lnTo>
                  <a:lnTo>
                    <a:pt x="0" y="193761"/>
                  </a:lnTo>
                  <a:lnTo>
                    <a:pt x="5106" y="142261"/>
                  </a:lnTo>
                  <a:lnTo>
                    <a:pt x="19516" y="95978"/>
                  </a:lnTo>
                  <a:lnTo>
                    <a:pt x="41864" y="56761"/>
                  </a:lnTo>
                  <a:lnTo>
                    <a:pt x="70785" y="26460"/>
                  </a:lnTo>
                  <a:lnTo>
                    <a:pt x="104916" y="6923"/>
                  </a:lnTo>
                  <a:lnTo>
                    <a:pt x="142890" y="0"/>
                  </a:lnTo>
                  <a:lnTo>
                    <a:pt x="1729282" y="0"/>
                  </a:lnTo>
                  <a:lnTo>
                    <a:pt x="1767243" y="6923"/>
                  </a:lnTo>
                  <a:lnTo>
                    <a:pt x="1801365" y="26460"/>
                  </a:lnTo>
                  <a:lnTo>
                    <a:pt x="1830281" y="56761"/>
                  </a:lnTo>
                  <a:lnTo>
                    <a:pt x="1852627" y="95978"/>
                  </a:lnTo>
                  <a:lnTo>
                    <a:pt x="1867035" y="142261"/>
                  </a:lnTo>
                  <a:lnTo>
                    <a:pt x="1872142" y="193761"/>
                  </a:lnTo>
                  <a:lnTo>
                    <a:pt x="1872142" y="465033"/>
                  </a:lnTo>
                  <a:lnTo>
                    <a:pt x="1867035" y="516522"/>
                  </a:lnTo>
                  <a:lnTo>
                    <a:pt x="1852627" y="562802"/>
                  </a:lnTo>
                  <a:lnTo>
                    <a:pt x="1830281" y="602021"/>
                  </a:lnTo>
                  <a:lnTo>
                    <a:pt x="1801365" y="632327"/>
                  </a:lnTo>
                  <a:lnTo>
                    <a:pt x="1767243" y="651869"/>
                  </a:lnTo>
                  <a:lnTo>
                    <a:pt x="1729282" y="658794"/>
                  </a:lnTo>
                  <a:close/>
                </a:path>
              </a:pathLst>
            </a:custGeom>
            <a:solidFill>
              <a:srgbClr val="082A4D">
                <a:alpha val="97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/>
            <p:cNvSpPr/>
            <p:nvPr/>
          </p:nvSpPr>
          <p:spPr>
            <a:xfrm>
              <a:off x="12260304" y="3312352"/>
              <a:ext cx="1871980" cy="657860"/>
            </a:xfrm>
            <a:custGeom>
              <a:avLst/>
              <a:gdLst/>
              <a:ahLst/>
              <a:cxnLst/>
              <a:rect l="l" t="t" r="r" b="b"/>
              <a:pathLst>
                <a:path w="1871980" h="657860">
                  <a:moveTo>
                    <a:pt x="134755" y="657236"/>
                  </a:moveTo>
                  <a:lnTo>
                    <a:pt x="70780" y="632240"/>
                  </a:lnTo>
                  <a:lnTo>
                    <a:pt x="41865" y="601941"/>
                  </a:lnTo>
                  <a:lnTo>
                    <a:pt x="19519" y="562731"/>
                  </a:lnTo>
                  <a:lnTo>
                    <a:pt x="5108" y="516458"/>
                  </a:lnTo>
                  <a:lnTo>
                    <a:pt x="0" y="464974"/>
                  </a:lnTo>
                  <a:lnTo>
                    <a:pt x="0" y="193739"/>
                  </a:lnTo>
                  <a:lnTo>
                    <a:pt x="5103" y="142254"/>
                  </a:lnTo>
                  <a:lnTo>
                    <a:pt x="19510" y="95979"/>
                  </a:lnTo>
                  <a:lnTo>
                    <a:pt x="41854" y="56764"/>
                  </a:lnTo>
                  <a:lnTo>
                    <a:pt x="70770" y="26463"/>
                  </a:lnTo>
                  <a:lnTo>
                    <a:pt x="104891" y="6924"/>
                  </a:lnTo>
                  <a:lnTo>
                    <a:pt x="142854" y="0"/>
                  </a:lnTo>
                  <a:lnTo>
                    <a:pt x="1729040" y="0"/>
                  </a:lnTo>
                  <a:lnTo>
                    <a:pt x="1767000" y="6922"/>
                  </a:lnTo>
                  <a:lnTo>
                    <a:pt x="1801123" y="26460"/>
                  </a:lnTo>
                  <a:lnTo>
                    <a:pt x="1830041" y="56762"/>
                  </a:lnTo>
                  <a:lnTo>
                    <a:pt x="1852387" y="95978"/>
                  </a:lnTo>
                  <a:lnTo>
                    <a:pt x="1866794" y="142254"/>
                  </a:lnTo>
                  <a:lnTo>
                    <a:pt x="1871899" y="193739"/>
                  </a:lnTo>
                  <a:lnTo>
                    <a:pt x="1871899" y="464974"/>
                  </a:lnTo>
                  <a:lnTo>
                    <a:pt x="1866790" y="516458"/>
                  </a:lnTo>
                  <a:lnTo>
                    <a:pt x="1852378" y="562731"/>
                  </a:lnTo>
                  <a:lnTo>
                    <a:pt x="1830030" y="601943"/>
                  </a:lnTo>
                  <a:lnTo>
                    <a:pt x="1801115" y="632241"/>
                  </a:lnTo>
                  <a:lnTo>
                    <a:pt x="1766997" y="651778"/>
                  </a:lnTo>
                  <a:lnTo>
                    <a:pt x="1737144" y="657233"/>
                  </a:lnTo>
                </a:path>
              </a:pathLst>
            </a:custGeom>
            <a:ln w="38129">
              <a:solidFill>
                <a:srgbClr val="00D5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1" name="object 41"/>
          <p:cNvSpPr txBox="1"/>
          <p:nvPr/>
        </p:nvSpPr>
        <p:spPr>
          <a:xfrm>
            <a:off x="13000513" y="3468649"/>
            <a:ext cx="391795" cy="345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100" spc="-229" b="1">
                <a:solidFill>
                  <a:srgbClr val="F6FAFF"/>
                </a:solidFill>
                <a:latin typeface="Tahoma"/>
                <a:cs typeface="Tahoma"/>
              </a:rPr>
              <a:t>IoT</a:t>
            </a:r>
            <a:endParaRPr sz="2100">
              <a:latin typeface="Tahoma"/>
              <a:cs typeface="Tahoma"/>
            </a:endParaRPr>
          </a:p>
        </p:txBody>
      </p:sp>
      <p:grpSp>
        <p:nvGrpSpPr>
          <p:cNvPr id="42" name="object 42"/>
          <p:cNvGrpSpPr/>
          <p:nvPr/>
        </p:nvGrpSpPr>
        <p:grpSpPr>
          <a:xfrm>
            <a:off x="14506147" y="3293287"/>
            <a:ext cx="1910080" cy="695960"/>
            <a:chOff x="14506147" y="3293287"/>
            <a:chExt cx="1910080" cy="695960"/>
          </a:xfrm>
        </p:grpSpPr>
        <p:sp>
          <p:nvSpPr>
            <p:cNvPr id="43" name="object 43"/>
            <p:cNvSpPr/>
            <p:nvPr/>
          </p:nvSpPr>
          <p:spPr>
            <a:xfrm>
              <a:off x="14525121" y="3312352"/>
              <a:ext cx="1872614" cy="659130"/>
            </a:xfrm>
            <a:custGeom>
              <a:avLst/>
              <a:gdLst/>
              <a:ahLst/>
              <a:cxnLst/>
              <a:rect l="l" t="t" r="r" b="b"/>
              <a:pathLst>
                <a:path w="1872615" h="659129">
                  <a:moveTo>
                    <a:pt x="1729282" y="658794"/>
                  </a:moveTo>
                  <a:lnTo>
                    <a:pt x="142890" y="658794"/>
                  </a:lnTo>
                  <a:lnTo>
                    <a:pt x="104916" y="651869"/>
                  </a:lnTo>
                  <a:lnTo>
                    <a:pt x="70785" y="632327"/>
                  </a:lnTo>
                  <a:lnTo>
                    <a:pt x="41864" y="602021"/>
                  </a:lnTo>
                  <a:lnTo>
                    <a:pt x="19516" y="562802"/>
                  </a:lnTo>
                  <a:lnTo>
                    <a:pt x="5106" y="516522"/>
                  </a:lnTo>
                  <a:lnTo>
                    <a:pt x="0" y="465033"/>
                  </a:lnTo>
                  <a:lnTo>
                    <a:pt x="0" y="193761"/>
                  </a:lnTo>
                  <a:lnTo>
                    <a:pt x="5106" y="142261"/>
                  </a:lnTo>
                  <a:lnTo>
                    <a:pt x="19516" y="95978"/>
                  </a:lnTo>
                  <a:lnTo>
                    <a:pt x="41864" y="56761"/>
                  </a:lnTo>
                  <a:lnTo>
                    <a:pt x="70785" y="26460"/>
                  </a:lnTo>
                  <a:lnTo>
                    <a:pt x="104916" y="6923"/>
                  </a:lnTo>
                  <a:lnTo>
                    <a:pt x="142890" y="0"/>
                  </a:lnTo>
                  <a:lnTo>
                    <a:pt x="1729282" y="0"/>
                  </a:lnTo>
                  <a:lnTo>
                    <a:pt x="1767243" y="6923"/>
                  </a:lnTo>
                  <a:lnTo>
                    <a:pt x="1801365" y="26460"/>
                  </a:lnTo>
                  <a:lnTo>
                    <a:pt x="1830281" y="56761"/>
                  </a:lnTo>
                  <a:lnTo>
                    <a:pt x="1852627" y="95978"/>
                  </a:lnTo>
                  <a:lnTo>
                    <a:pt x="1867035" y="142261"/>
                  </a:lnTo>
                  <a:lnTo>
                    <a:pt x="1872142" y="193761"/>
                  </a:lnTo>
                  <a:lnTo>
                    <a:pt x="1872142" y="465033"/>
                  </a:lnTo>
                  <a:lnTo>
                    <a:pt x="1867035" y="516522"/>
                  </a:lnTo>
                  <a:lnTo>
                    <a:pt x="1852627" y="562802"/>
                  </a:lnTo>
                  <a:lnTo>
                    <a:pt x="1830281" y="602021"/>
                  </a:lnTo>
                  <a:lnTo>
                    <a:pt x="1801365" y="632327"/>
                  </a:lnTo>
                  <a:lnTo>
                    <a:pt x="1767243" y="651869"/>
                  </a:lnTo>
                  <a:lnTo>
                    <a:pt x="1729282" y="658794"/>
                  </a:lnTo>
                  <a:close/>
                </a:path>
              </a:pathLst>
            </a:custGeom>
            <a:solidFill>
              <a:srgbClr val="082A4D">
                <a:alpha val="97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/>
            <p:cNvSpPr/>
            <p:nvPr/>
          </p:nvSpPr>
          <p:spPr>
            <a:xfrm>
              <a:off x="14525212" y="3312352"/>
              <a:ext cx="1871980" cy="657860"/>
            </a:xfrm>
            <a:custGeom>
              <a:avLst/>
              <a:gdLst/>
              <a:ahLst/>
              <a:cxnLst/>
              <a:rect l="l" t="t" r="r" b="b"/>
              <a:pathLst>
                <a:path w="1871980" h="657860">
                  <a:moveTo>
                    <a:pt x="134755" y="657236"/>
                  </a:moveTo>
                  <a:lnTo>
                    <a:pt x="70780" y="632240"/>
                  </a:lnTo>
                  <a:lnTo>
                    <a:pt x="41865" y="601942"/>
                  </a:lnTo>
                  <a:lnTo>
                    <a:pt x="19519" y="562731"/>
                  </a:lnTo>
                  <a:lnTo>
                    <a:pt x="5108" y="516458"/>
                  </a:lnTo>
                  <a:lnTo>
                    <a:pt x="0" y="464974"/>
                  </a:lnTo>
                  <a:lnTo>
                    <a:pt x="0" y="193739"/>
                  </a:lnTo>
                  <a:lnTo>
                    <a:pt x="5103" y="142254"/>
                  </a:lnTo>
                  <a:lnTo>
                    <a:pt x="19510" y="95979"/>
                  </a:lnTo>
                  <a:lnTo>
                    <a:pt x="41854" y="56764"/>
                  </a:lnTo>
                  <a:lnTo>
                    <a:pt x="70770" y="26463"/>
                  </a:lnTo>
                  <a:lnTo>
                    <a:pt x="104891" y="6924"/>
                  </a:lnTo>
                  <a:lnTo>
                    <a:pt x="142854" y="0"/>
                  </a:lnTo>
                  <a:lnTo>
                    <a:pt x="1729040" y="0"/>
                  </a:lnTo>
                  <a:lnTo>
                    <a:pt x="1767000" y="6922"/>
                  </a:lnTo>
                  <a:lnTo>
                    <a:pt x="1801123" y="26460"/>
                  </a:lnTo>
                  <a:lnTo>
                    <a:pt x="1830041" y="56762"/>
                  </a:lnTo>
                  <a:lnTo>
                    <a:pt x="1852387" y="95978"/>
                  </a:lnTo>
                  <a:lnTo>
                    <a:pt x="1866794" y="142254"/>
                  </a:lnTo>
                  <a:lnTo>
                    <a:pt x="1871899" y="193739"/>
                  </a:lnTo>
                  <a:lnTo>
                    <a:pt x="1871899" y="464974"/>
                  </a:lnTo>
                  <a:lnTo>
                    <a:pt x="1866790" y="516458"/>
                  </a:lnTo>
                  <a:lnTo>
                    <a:pt x="1852378" y="562731"/>
                  </a:lnTo>
                  <a:lnTo>
                    <a:pt x="1830030" y="601942"/>
                  </a:lnTo>
                  <a:lnTo>
                    <a:pt x="1801115" y="632241"/>
                  </a:lnTo>
                  <a:lnTo>
                    <a:pt x="1766997" y="651778"/>
                  </a:lnTo>
                  <a:lnTo>
                    <a:pt x="1737144" y="657233"/>
                  </a:lnTo>
                </a:path>
              </a:pathLst>
            </a:custGeom>
            <a:ln w="38129">
              <a:solidFill>
                <a:srgbClr val="17D89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5" name="object 45"/>
          <p:cNvSpPr txBox="1"/>
          <p:nvPr/>
        </p:nvSpPr>
        <p:spPr>
          <a:xfrm>
            <a:off x="14746160" y="3468649"/>
            <a:ext cx="1430020" cy="345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100" spc="-120" b="1">
                <a:solidFill>
                  <a:srgbClr val="F6FAFF"/>
                </a:solidFill>
                <a:latin typeface="Tahoma"/>
                <a:cs typeface="Tahoma"/>
              </a:rPr>
              <a:t>Automotive</a:t>
            </a:r>
            <a:endParaRPr sz="2100">
              <a:latin typeface="Tahoma"/>
              <a:cs typeface="Tahoma"/>
            </a:endParaRPr>
          </a:p>
        </p:txBody>
      </p:sp>
      <p:grpSp>
        <p:nvGrpSpPr>
          <p:cNvPr id="46" name="object 46"/>
          <p:cNvGrpSpPr/>
          <p:nvPr/>
        </p:nvGrpSpPr>
        <p:grpSpPr>
          <a:xfrm>
            <a:off x="12241240" y="4254138"/>
            <a:ext cx="1910080" cy="829310"/>
            <a:chOff x="12241240" y="4254138"/>
            <a:chExt cx="1910080" cy="829310"/>
          </a:xfrm>
        </p:grpSpPr>
        <p:sp>
          <p:nvSpPr>
            <p:cNvPr id="47" name="object 47"/>
            <p:cNvSpPr/>
            <p:nvPr/>
          </p:nvSpPr>
          <p:spPr>
            <a:xfrm>
              <a:off x="12260214" y="4273204"/>
              <a:ext cx="1872614" cy="791845"/>
            </a:xfrm>
            <a:custGeom>
              <a:avLst/>
              <a:gdLst/>
              <a:ahLst/>
              <a:cxnLst/>
              <a:rect l="l" t="t" r="r" b="b"/>
              <a:pathLst>
                <a:path w="1872615" h="791845">
                  <a:moveTo>
                    <a:pt x="1729282" y="791443"/>
                  </a:moveTo>
                  <a:lnTo>
                    <a:pt x="142890" y="791443"/>
                  </a:lnTo>
                  <a:lnTo>
                    <a:pt x="104916" y="783122"/>
                  </a:lnTo>
                  <a:lnTo>
                    <a:pt x="70785" y="759644"/>
                  </a:lnTo>
                  <a:lnTo>
                    <a:pt x="41864" y="723233"/>
                  </a:lnTo>
                  <a:lnTo>
                    <a:pt x="19516" y="676116"/>
                  </a:lnTo>
                  <a:lnTo>
                    <a:pt x="5106" y="620519"/>
                  </a:lnTo>
                  <a:lnTo>
                    <a:pt x="0" y="558667"/>
                  </a:lnTo>
                  <a:lnTo>
                    <a:pt x="0" y="232775"/>
                  </a:lnTo>
                  <a:lnTo>
                    <a:pt x="5106" y="170924"/>
                  </a:lnTo>
                  <a:lnTo>
                    <a:pt x="19516" y="115327"/>
                  </a:lnTo>
                  <a:lnTo>
                    <a:pt x="41864" y="68210"/>
                  </a:lnTo>
                  <a:lnTo>
                    <a:pt x="70785" y="31799"/>
                  </a:lnTo>
                  <a:lnTo>
                    <a:pt x="104916" y="8320"/>
                  </a:lnTo>
                  <a:lnTo>
                    <a:pt x="142890" y="0"/>
                  </a:lnTo>
                  <a:lnTo>
                    <a:pt x="1729282" y="0"/>
                  </a:lnTo>
                  <a:lnTo>
                    <a:pt x="1767244" y="8320"/>
                  </a:lnTo>
                  <a:lnTo>
                    <a:pt x="1801365" y="31799"/>
                  </a:lnTo>
                  <a:lnTo>
                    <a:pt x="1830282" y="68210"/>
                  </a:lnTo>
                  <a:lnTo>
                    <a:pt x="1852627" y="115327"/>
                  </a:lnTo>
                  <a:lnTo>
                    <a:pt x="1867036" y="170924"/>
                  </a:lnTo>
                  <a:lnTo>
                    <a:pt x="1872142" y="232775"/>
                  </a:lnTo>
                  <a:lnTo>
                    <a:pt x="1872142" y="558667"/>
                  </a:lnTo>
                  <a:lnTo>
                    <a:pt x="1867036" y="620519"/>
                  </a:lnTo>
                  <a:lnTo>
                    <a:pt x="1852627" y="676116"/>
                  </a:lnTo>
                  <a:lnTo>
                    <a:pt x="1830282" y="723233"/>
                  </a:lnTo>
                  <a:lnTo>
                    <a:pt x="1801365" y="759644"/>
                  </a:lnTo>
                  <a:lnTo>
                    <a:pt x="1767244" y="783122"/>
                  </a:lnTo>
                  <a:lnTo>
                    <a:pt x="1729282" y="791443"/>
                  </a:lnTo>
                  <a:close/>
                </a:path>
              </a:pathLst>
            </a:custGeom>
            <a:solidFill>
              <a:srgbClr val="082A4D">
                <a:alpha val="97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/>
            <p:cNvSpPr/>
            <p:nvPr/>
          </p:nvSpPr>
          <p:spPr>
            <a:xfrm>
              <a:off x="12260305" y="4273203"/>
              <a:ext cx="1871980" cy="790575"/>
            </a:xfrm>
            <a:custGeom>
              <a:avLst/>
              <a:gdLst/>
              <a:ahLst/>
              <a:cxnLst/>
              <a:rect l="l" t="t" r="r" b="b"/>
              <a:pathLst>
                <a:path w="1871980" h="790575">
                  <a:moveTo>
                    <a:pt x="139452" y="790573"/>
                  </a:moveTo>
                  <a:lnTo>
                    <a:pt x="70773" y="759525"/>
                  </a:lnTo>
                  <a:lnTo>
                    <a:pt x="41859" y="723124"/>
                  </a:lnTo>
                  <a:lnTo>
                    <a:pt x="19515" y="676016"/>
                  </a:lnTo>
                  <a:lnTo>
                    <a:pt x="5106" y="620427"/>
                  </a:lnTo>
                  <a:lnTo>
                    <a:pt x="0" y="558578"/>
                  </a:lnTo>
                  <a:lnTo>
                    <a:pt x="0" y="232740"/>
                  </a:lnTo>
                  <a:lnTo>
                    <a:pt x="5107" y="170892"/>
                  </a:lnTo>
                  <a:lnTo>
                    <a:pt x="19515" y="115303"/>
                  </a:lnTo>
                  <a:lnTo>
                    <a:pt x="41859" y="68196"/>
                  </a:lnTo>
                  <a:lnTo>
                    <a:pt x="70772" y="31794"/>
                  </a:lnTo>
                  <a:lnTo>
                    <a:pt x="104892" y="8320"/>
                  </a:lnTo>
                  <a:lnTo>
                    <a:pt x="142854" y="0"/>
                  </a:lnTo>
                  <a:lnTo>
                    <a:pt x="1729029" y="0"/>
                  </a:lnTo>
                  <a:lnTo>
                    <a:pt x="1766995" y="8315"/>
                  </a:lnTo>
                  <a:lnTo>
                    <a:pt x="1801118" y="31787"/>
                  </a:lnTo>
                  <a:lnTo>
                    <a:pt x="1830035" y="68190"/>
                  </a:lnTo>
                  <a:lnTo>
                    <a:pt x="1852382" y="115299"/>
                  </a:lnTo>
                  <a:lnTo>
                    <a:pt x="1866791" y="170891"/>
                  </a:lnTo>
                  <a:lnTo>
                    <a:pt x="1871898" y="232740"/>
                  </a:lnTo>
                  <a:lnTo>
                    <a:pt x="1871898" y="558579"/>
                  </a:lnTo>
                  <a:lnTo>
                    <a:pt x="1866791" y="620430"/>
                  </a:lnTo>
                  <a:lnTo>
                    <a:pt x="1852381" y="676021"/>
                  </a:lnTo>
                  <a:lnTo>
                    <a:pt x="1830034" y="723130"/>
                  </a:lnTo>
                  <a:lnTo>
                    <a:pt x="1801117" y="759533"/>
                  </a:lnTo>
                  <a:lnTo>
                    <a:pt x="1766993" y="783004"/>
                  </a:lnTo>
                  <a:lnTo>
                    <a:pt x="1732445" y="790570"/>
                  </a:lnTo>
                </a:path>
              </a:pathLst>
            </a:custGeom>
            <a:ln w="38129">
              <a:solidFill>
                <a:srgbClr val="00D5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9" name="object 49"/>
          <p:cNvSpPr txBox="1"/>
          <p:nvPr/>
        </p:nvSpPr>
        <p:spPr>
          <a:xfrm>
            <a:off x="12504320" y="4495337"/>
            <a:ext cx="1384300" cy="345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100" spc="-85" b="1">
                <a:solidFill>
                  <a:srgbClr val="F6FAFF"/>
                </a:solidFill>
                <a:latin typeface="Tahoma"/>
                <a:cs typeface="Tahoma"/>
              </a:rPr>
              <a:t>Healthcare</a:t>
            </a:r>
            <a:endParaRPr sz="2100">
              <a:latin typeface="Tahoma"/>
              <a:cs typeface="Tahoma"/>
            </a:endParaRPr>
          </a:p>
        </p:txBody>
      </p:sp>
      <p:grpSp>
        <p:nvGrpSpPr>
          <p:cNvPr id="50" name="object 50"/>
          <p:cNvGrpSpPr/>
          <p:nvPr/>
        </p:nvGrpSpPr>
        <p:grpSpPr>
          <a:xfrm>
            <a:off x="14506057" y="4254136"/>
            <a:ext cx="1877060" cy="829310"/>
            <a:chOff x="14506057" y="4254136"/>
            <a:chExt cx="1877060" cy="829310"/>
          </a:xfrm>
        </p:grpSpPr>
        <p:sp>
          <p:nvSpPr>
            <p:cNvPr id="51" name="object 51"/>
            <p:cNvSpPr/>
            <p:nvPr/>
          </p:nvSpPr>
          <p:spPr>
            <a:xfrm>
              <a:off x="14525122" y="4273204"/>
              <a:ext cx="1838960" cy="791845"/>
            </a:xfrm>
            <a:custGeom>
              <a:avLst/>
              <a:gdLst/>
              <a:ahLst/>
              <a:cxnLst/>
              <a:rect l="l" t="t" r="r" b="b"/>
              <a:pathLst>
                <a:path w="1838959" h="791845">
                  <a:moveTo>
                    <a:pt x="1698376" y="791443"/>
                  </a:moveTo>
                  <a:lnTo>
                    <a:pt x="140329" y="791443"/>
                  </a:lnTo>
                  <a:lnTo>
                    <a:pt x="103042" y="783122"/>
                  </a:lnTo>
                  <a:lnTo>
                    <a:pt x="69526" y="759644"/>
                  </a:lnTo>
                  <a:lnTo>
                    <a:pt x="41121" y="723233"/>
                  </a:lnTo>
                  <a:lnTo>
                    <a:pt x="19170" y="676116"/>
                  </a:lnTo>
                  <a:lnTo>
                    <a:pt x="5016" y="620519"/>
                  </a:lnTo>
                  <a:lnTo>
                    <a:pt x="0" y="558667"/>
                  </a:lnTo>
                  <a:lnTo>
                    <a:pt x="0" y="232775"/>
                  </a:lnTo>
                  <a:lnTo>
                    <a:pt x="5016" y="170924"/>
                  </a:lnTo>
                  <a:lnTo>
                    <a:pt x="19170" y="115327"/>
                  </a:lnTo>
                  <a:lnTo>
                    <a:pt x="41121" y="68210"/>
                  </a:lnTo>
                  <a:lnTo>
                    <a:pt x="69526" y="31799"/>
                  </a:lnTo>
                  <a:lnTo>
                    <a:pt x="103042" y="8320"/>
                  </a:lnTo>
                  <a:lnTo>
                    <a:pt x="140329" y="0"/>
                  </a:lnTo>
                  <a:lnTo>
                    <a:pt x="1698376" y="0"/>
                  </a:lnTo>
                  <a:lnTo>
                    <a:pt x="1735673" y="8320"/>
                  </a:lnTo>
                  <a:lnTo>
                    <a:pt x="1769193" y="31799"/>
                  </a:lnTo>
                  <a:lnTo>
                    <a:pt x="1797596" y="68210"/>
                  </a:lnTo>
                  <a:lnTo>
                    <a:pt x="1819542" y="115327"/>
                  </a:lnTo>
                  <a:lnTo>
                    <a:pt x="1833691" y="170924"/>
                  </a:lnTo>
                  <a:lnTo>
                    <a:pt x="1838706" y="232775"/>
                  </a:lnTo>
                  <a:lnTo>
                    <a:pt x="1838706" y="558667"/>
                  </a:lnTo>
                  <a:lnTo>
                    <a:pt x="1833691" y="620519"/>
                  </a:lnTo>
                  <a:lnTo>
                    <a:pt x="1819542" y="676116"/>
                  </a:lnTo>
                  <a:lnTo>
                    <a:pt x="1797596" y="723233"/>
                  </a:lnTo>
                  <a:lnTo>
                    <a:pt x="1769193" y="759644"/>
                  </a:lnTo>
                  <a:lnTo>
                    <a:pt x="1735673" y="783122"/>
                  </a:lnTo>
                  <a:lnTo>
                    <a:pt x="1698376" y="791443"/>
                  </a:lnTo>
                  <a:close/>
                </a:path>
              </a:pathLst>
            </a:custGeom>
            <a:solidFill>
              <a:srgbClr val="082A4D">
                <a:alpha val="97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/>
            <p:cNvSpPr/>
            <p:nvPr/>
          </p:nvSpPr>
          <p:spPr>
            <a:xfrm>
              <a:off x="14525122" y="4273201"/>
              <a:ext cx="1838325" cy="790575"/>
            </a:xfrm>
            <a:custGeom>
              <a:avLst/>
              <a:gdLst/>
              <a:ahLst/>
              <a:cxnLst/>
              <a:rect l="l" t="t" r="r" b="b"/>
              <a:pathLst>
                <a:path w="1838325" h="790575">
                  <a:moveTo>
                    <a:pt x="1838327" y="561022"/>
                  </a:moveTo>
                  <a:lnTo>
                    <a:pt x="1833508" y="620429"/>
                  </a:lnTo>
                  <a:lnTo>
                    <a:pt x="1819360" y="676019"/>
                  </a:lnTo>
                  <a:lnTo>
                    <a:pt x="1797416" y="723129"/>
                  </a:lnTo>
                  <a:lnTo>
                    <a:pt x="1769017" y="759533"/>
                  </a:lnTo>
                  <a:lnTo>
                    <a:pt x="1735501" y="783006"/>
                  </a:lnTo>
                  <a:lnTo>
                    <a:pt x="1701569" y="790572"/>
                  </a:lnTo>
                </a:path>
                <a:path w="1838325" h="790575">
                  <a:moveTo>
                    <a:pt x="137043" y="790579"/>
                  </a:moveTo>
                  <a:lnTo>
                    <a:pt x="69580" y="759524"/>
                  </a:lnTo>
                  <a:lnTo>
                    <a:pt x="41180" y="723125"/>
                  </a:lnTo>
                  <a:lnTo>
                    <a:pt x="19231" y="676019"/>
                  </a:lnTo>
                  <a:lnTo>
                    <a:pt x="5077" y="620429"/>
                  </a:lnTo>
                  <a:lnTo>
                    <a:pt x="0" y="558580"/>
                  </a:lnTo>
                  <a:lnTo>
                    <a:pt x="0" y="232737"/>
                  </a:lnTo>
                  <a:lnTo>
                    <a:pt x="5078" y="170894"/>
                  </a:lnTo>
                  <a:lnTo>
                    <a:pt x="19232" y="115305"/>
                  </a:lnTo>
                  <a:lnTo>
                    <a:pt x="41179" y="68200"/>
                  </a:lnTo>
                  <a:lnTo>
                    <a:pt x="69577" y="31800"/>
                  </a:lnTo>
                  <a:lnTo>
                    <a:pt x="103084" y="8325"/>
                  </a:lnTo>
                  <a:lnTo>
                    <a:pt x="140368" y="2"/>
                  </a:lnTo>
                  <a:lnTo>
                    <a:pt x="1698213" y="0"/>
                  </a:lnTo>
                  <a:lnTo>
                    <a:pt x="1735503" y="8317"/>
                  </a:lnTo>
                  <a:lnTo>
                    <a:pt x="1769017" y="31791"/>
                  </a:lnTo>
                  <a:lnTo>
                    <a:pt x="1797416" y="68195"/>
                  </a:lnTo>
                  <a:lnTo>
                    <a:pt x="1819359" y="115304"/>
                  </a:lnTo>
                  <a:lnTo>
                    <a:pt x="1833508" y="170894"/>
                  </a:lnTo>
                  <a:lnTo>
                    <a:pt x="1838327" y="230303"/>
                  </a:lnTo>
                </a:path>
              </a:pathLst>
            </a:custGeom>
            <a:ln w="38129">
              <a:solidFill>
                <a:srgbClr val="17D89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3" name="object 53"/>
          <p:cNvSpPr txBox="1"/>
          <p:nvPr/>
        </p:nvSpPr>
        <p:spPr>
          <a:xfrm>
            <a:off x="14962258" y="4355068"/>
            <a:ext cx="998219" cy="659765"/>
          </a:xfrm>
          <a:prstGeom prst="rect">
            <a:avLst/>
          </a:prstGeom>
        </p:spPr>
        <p:txBody>
          <a:bodyPr wrap="square" lIns="0" tIns="27305" rIns="0" bIns="0" rtlCol="0" vert="horz">
            <a:spAutoFit/>
          </a:bodyPr>
          <a:lstStyle/>
          <a:p>
            <a:pPr marL="12700" marR="5080" indent="117475">
              <a:lnSpc>
                <a:spcPts val="2480"/>
              </a:lnSpc>
              <a:spcBef>
                <a:spcPts val="215"/>
              </a:spcBef>
            </a:pPr>
            <a:r>
              <a:rPr dirty="0" sz="2100" spc="-10" b="1">
                <a:solidFill>
                  <a:srgbClr val="F6FAFF"/>
                </a:solidFill>
                <a:latin typeface="Tahoma"/>
                <a:cs typeface="Tahoma"/>
              </a:rPr>
              <a:t>Smart </a:t>
            </a:r>
            <a:r>
              <a:rPr dirty="0" sz="2100" spc="-80" b="1">
                <a:solidFill>
                  <a:srgbClr val="F6FAFF"/>
                </a:solidFill>
                <a:latin typeface="Tahoma"/>
                <a:cs typeface="Tahoma"/>
              </a:rPr>
              <a:t>Devices</a:t>
            </a:r>
            <a:endParaRPr sz="2100">
              <a:latin typeface="Tahoma"/>
              <a:cs typeface="Tahoma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13006240" y="1482552"/>
            <a:ext cx="2900680" cy="513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200" spc="-225" b="1">
                <a:solidFill>
                  <a:srgbClr val="F6FAFF"/>
                </a:solidFill>
                <a:latin typeface="Tahoma"/>
                <a:cs typeface="Tahoma"/>
              </a:rPr>
              <a:t>Growth</a:t>
            </a:r>
            <a:r>
              <a:rPr dirty="0" sz="3200" spc="-260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3200" spc="-90" b="1">
                <a:solidFill>
                  <a:srgbClr val="F6FAFF"/>
                </a:solidFill>
                <a:latin typeface="Tahoma"/>
                <a:cs typeface="Tahoma"/>
              </a:rPr>
              <a:t>Sectors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1244468" y="6434132"/>
            <a:ext cx="9356090" cy="202628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550" spc="-210" b="1">
                <a:solidFill>
                  <a:srgbClr val="F6FAFF"/>
                </a:solidFill>
                <a:latin typeface="Tahoma"/>
                <a:cs typeface="Tahoma"/>
              </a:rPr>
              <a:t>Why</a:t>
            </a:r>
            <a:r>
              <a:rPr dirty="0" sz="2550" spc="-215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2550" spc="-20" b="1">
                <a:solidFill>
                  <a:srgbClr val="F6FAFF"/>
                </a:solidFill>
                <a:latin typeface="Tahoma"/>
                <a:cs typeface="Tahoma"/>
              </a:rPr>
              <a:t>now?</a:t>
            </a:r>
            <a:endParaRPr sz="2550">
              <a:latin typeface="Tahoma"/>
              <a:cs typeface="Tahoma"/>
            </a:endParaRPr>
          </a:p>
          <a:p>
            <a:pPr marL="411480" marR="5080">
              <a:lnSpc>
                <a:spcPts val="2630"/>
              </a:lnSpc>
              <a:spcBef>
                <a:spcPts val="2270"/>
              </a:spcBef>
            </a:pPr>
            <a:r>
              <a:rPr dirty="0" sz="2200" spc="-85">
                <a:solidFill>
                  <a:srgbClr val="B8C8D9"/>
                </a:solidFill>
                <a:latin typeface="Tahoma"/>
                <a:cs typeface="Tahoma"/>
              </a:rPr>
              <a:t>PLI</a:t>
            </a:r>
            <a:r>
              <a:rPr dirty="0" sz="2200" spc="-16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>
                <a:solidFill>
                  <a:srgbClr val="B8C8D9"/>
                </a:solidFill>
                <a:latin typeface="Tahoma"/>
                <a:cs typeface="Tahoma"/>
              </a:rPr>
              <a:t>schemes</a:t>
            </a:r>
            <a:r>
              <a:rPr dirty="0" sz="2200" spc="-15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>
                <a:solidFill>
                  <a:srgbClr val="B8C8D9"/>
                </a:solidFill>
                <a:latin typeface="Tahoma"/>
                <a:cs typeface="Tahoma"/>
              </a:rPr>
              <a:t>and</a:t>
            </a:r>
            <a:r>
              <a:rPr dirty="0" sz="2200" spc="-15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 spc="-10">
                <a:solidFill>
                  <a:srgbClr val="B8C8D9"/>
                </a:solidFill>
                <a:latin typeface="Tahoma"/>
                <a:cs typeface="Tahoma"/>
              </a:rPr>
              <a:t>Make</a:t>
            </a:r>
            <a:r>
              <a:rPr dirty="0" sz="2200" spc="-15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>
                <a:solidFill>
                  <a:srgbClr val="B8C8D9"/>
                </a:solidFill>
                <a:latin typeface="Tahoma"/>
                <a:cs typeface="Tahoma"/>
              </a:rPr>
              <a:t>in</a:t>
            </a:r>
            <a:r>
              <a:rPr dirty="0" sz="2200" spc="-15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 spc="-55">
                <a:solidFill>
                  <a:srgbClr val="B8C8D9"/>
                </a:solidFill>
                <a:latin typeface="Tahoma"/>
                <a:cs typeface="Tahoma"/>
              </a:rPr>
              <a:t>India</a:t>
            </a:r>
            <a:r>
              <a:rPr dirty="0" sz="2200" spc="-15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 spc="-30">
                <a:solidFill>
                  <a:srgbClr val="B8C8D9"/>
                </a:solidFill>
                <a:latin typeface="Tahoma"/>
                <a:cs typeface="Tahoma"/>
              </a:rPr>
              <a:t>are</a:t>
            </a:r>
            <a:r>
              <a:rPr dirty="0" sz="2200" spc="-16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>
                <a:solidFill>
                  <a:srgbClr val="B8C8D9"/>
                </a:solidFill>
                <a:latin typeface="Tahoma"/>
                <a:cs typeface="Tahoma"/>
              </a:rPr>
              <a:t>accelerating</a:t>
            </a:r>
            <a:r>
              <a:rPr dirty="0" sz="2200" spc="-15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>
                <a:solidFill>
                  <a:srgbClr val="B8C8D9"/>
                </a:solidFill>
                <a:latin typeface="Tahoma"/>
                <a:cs typeface="Tahoma"/>
              </a:rPr>
              <a:t>electronics</a:t>
            </a:r>
            <a:r>
              <a:rPr dirty="0" sz="2200" spc="-15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 spc="-10">
                <a:solidFill>
                  <a:srgbClr val="B8C8D9"/>
                </a:solidFill>
                <a:latin typeface="Tahoma"/>
                <a:cs typeface="Tahoma"/>
              </a:rPr>
              <a:t>manufacturing </a:t>
            </a:r>
            <a:r>
              <a:rPr dirty="0" sz="2200" spc="-40">
                <a:solidFill>
                  <a:srgbClr val="B8C8D9"/>
                </a:solidFill>
                <a:latin typeface="Tahoma"/>
                <a:cs typeface="Tahoma"/>
              </a:rPr>
              <a:t>EV,</a:t>
            </a:r>
            <a:r>
              <a:rPr dirty="0" sz="2200" spc="-18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 spc="-140">
                <a:solidFill>
                  <a:srgbClr val="B8C8D9"/>
                </a:solidFill>
                <a:latin typeface="Tahoma"/>
                <a:cs typeface="Tahoma"/>
              </a:rPr>
              <a:t>IoT,</a:t>
            </a:r>
            <a:r>
              <a:rPr dirty="0" sz="2200" spc="-18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>
                <a:solidFill>
                  <a:srgbClr val="B8C8D9"/>
                </a:solidFill>
                <a:latin typeface="Tahoma"/>
                <a:cs typeface="Tahoma"/>
              </a:rPr>
              <a:t>medical,</a:t>
            </a:r>
            <a:r>
              <a:rPr dirty="0" sz="2200" spc="-18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 spc="-20">
                <a:solidFill>
                  <a:srgbClr val="B8C8D9"/>
                </a:solidFill>
                <a:latin typeface="Tahoma"/>
                <a:cs typeface="Tahoma"/>
              </a:rPr>
              <a:t>automotive</a:t>
            </a:r>
            <a:r>
              <a:rPr dirty="0" sz="2200" spc="-18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>
                <a:solidFill>
                  <a:srgbClr val="B8C8D9"/>
                </a:solidFill>
                <a:latin typeface="Tahoma"/>
                <a:cs typeface="Tahoma"/>
              </a:rPr>
              <a:t>and</a:t>
            </a:r>
            <a:r>
              <a:rPr dirty="0" sz="2200" spc="-18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>
                <a:solidFill>
                  <a:srgbClr val="B8C8D9"/>
                </a:solidFill>
                <a:latin typeface="Tahoma"/>
                <a:cs typeface="Tahoma"/>
              </a:rPr>
              <a:t>smart</a:t>
            </a:r>
            <a:r>
              <a:rPr dirty="0" sz="2200" spc="-18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>
                <a:solidFill>
                  <a:srgbClr val="B8C8D9"/>
                </a:solidFill>
                <a:latin typeface="Tahoma"/>
                <a:cs typeface="Tahoma"/>
              </a:rPr>
              <a:t>devices</a:t>
            </a:r>
            <a:r>
              <a:rPr dirty="0" sz="2200" spc="-18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 spc="-25">
                <a:solidFill>
                  <a:srgbClr val="B8C8D9"/>
                </a:solidFill>
                <a:latin typeface="Tahoma"/>
                <a:cs typeface="Tahoma"/>
              </a:rPr>
              <a:t>require</a:t>
            </a:r>
            <a:r>
              <a:rPr dirty="0" sz="2200" spc="-18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>
                <a:solidFill>
                  <a:srgbClr val="B8C8D9"/>
                </a:solidFill>
                <a:latin typeface="Tahoma"/>
                <a:cs typeface="Tahoma"/>
              </a:rPr>
              <a:t>reliable</a:t>
            </a:r>
            <a:r>
              <a:rPr dirty="0" sz="2200" spc="-18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 spc="60">
                <a:solidFill>
                  <a:srgbClr val="B8C8D9"/>
                </a:solidFill>
                <a:latin typeface="Tahoma"/>
                <a:cs typeface="Tahoma"/>
              </a:rPr>
              <a:t>PCBs </a:t>
            </a:r>
            <a:r>
              <a:rPr dirty="0" sz="2200">
                <a:solidFill>
                  <a:srgbClr val="B8C8D9"/>
                </a:solidFill>
                <a:latin typeface="Tahoma"/>
                <a:cs typeface="Tahoma"/>
              </a:rPr>
              <a:t>Domestic</a:t>
            </a:r>
            <a:r>
              <a:rPr dirty="0" sz="2200" spc="-15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 spc="80">
                <a:solidFill>
                  <a:srgbClr val="B8C8D9"/>
                </a:solidFill>
                <a:latin typeface="Tahoma"/>
                <a:cs typeface="Tahoma"/>
              </a:rPr>
              <a:t>PCB</a:t>
            </a:r>
            <a:r>
              <a:rPr dirty="0" sz="2200" spc="-15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 spc="-20">
                <a:solidFill>
                  <a:srgbClr val="B8C8D9"/>
                </a:solidFill>
                <a:latin typeface="Tahoma"/>
                <a:cs typeface="Tahoma"/>
              </a:rPr>
              <a:t>manufacturing</a:t>
            </a:r>
            <a:r>
              <a:rPr dirty="0" sz="2200" spc="-15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>
                <a:solidFill>
                  <a:srgbClr val="B8C8D9"/>
                </a:solidFill>
                <a:latin typeface="Tahoma"/>
                <a:cs typeface="Tahoma"/>
              </a:rPr>
              <a:t>reduces</a:t>
            </a:r>
            <a:r>
              <a:rPr dirty="0" sz="2200" spc="-15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 spc="-10">
                <a:solidFill>
                  <a:srgbClr val="B8C8D9"/>
                </a:solidFill>
                <a:latin typeface="Tahoma"/>
                <a:cs typeface="Tahoma"/>
              </a:rPr>
              <a:t>import</a:t>
            </a:r>
            <a:r>
              <a:rPr dirty="0" sz="2200" spc="-15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 spc="-10">
                <a:solidFill>
                  <a:srgbClr val="B8C8D9"/>
                </a:solidFill>
                <a:latin typeface="Tahoma"/>
                <a:cs typeface="Tahoma"/>
              </a:rPr>
              <a:t>risk,</a:t>
            </a:r>
            <a:r>
              <a:rPr dirty="0" sz="2200" spc="-15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>
                <a:solidFill>
                  <a:srgbClr val="B8C8D9"/>
                </a:solidFill>
                <a:latin typeface="Tahoma"/>
                <a:cs typeface="Tahoma"/>
              </a:rPr>
              <a:t>cost</a:t>
            </a:r>
            <a:r>
              <a:rPr dirty="0" sz="2200" spc="-15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>
                <a:solidFill>
                  <a:srgbClr val="B8C8D9"/>
                </a:solidFill>
                <a:latin typeface="Tahoma"/>
                <a:cs typeface="Tahoma"/>
              </a:rPr>
              <a:t>and</a:t>
            </a:r>
            <a:r>
              <a:rPr dirty="0" sz="2200" spc="-15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 spc="-20">
                <a:solidFill>
                  <a:srgbClr val="B8C8D9"/>
                </a:solidFill>
                <a:latin typeface="Tahoma"/>
                <a:cs typeface="Tahoma"/>
              </a:rPr>
              <a:t>time-</a:t>
            </a:r>
            <a:r>
              <a:rPr dirty="0" sz="2200" spc="-25">
                <a:solidFill>
                  <a:srgbClr val="B8C8D9"/>
                </a:solidFill>
                <a:latin typeface="Tahoma"/>
                <a:cs typeface="Tahoma"/>
              </a:rPr>
              <a:t>to-</a:t>
            </a:r>
            <a:r>
              <a:rPr dirty="0" sz="2200" spc="-10">
                <a:solidFill>
                  <a:srgbClr val="B8C8D9"/>
                </a:solidFill>
                <a:latin typeface="Tahoma"/>
                <a:cs typeface="Tahoma"/>
              </a:rPr>
              <a:t>market</a:t>
            </a:r>
            <a:endParaRPr sz="2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3" name="object 3"/>
            <p:cNvSpPr/>
            <p:nvPr/>
          </p:nvSpPr>
          <p:spPr>
            <a:xfrm>
              <a:off x="11540002" y="0"/>
              <a:ext cx="6748145" cy="10287000"/>
            </a:xfrm>
            <a:custGeom>
              <a:avLst/>
              <a:gdLst/>
              <a:ahLst/>
              <a:cxnLst/>
              <a:rect l="l" t="t" r="r" b="b"/>
              <a:pathLst>
                <a:path w="6748145" h="10287000">
                  <a:moveTo>
                    <a:pt x="0" y="10286999"/>
                  </a:moveTo>
                  <a:lnTo>
                    <a:pt x="6747997" y="10286999"/>
                  </a:lnTo>
                  <a:lnTo>
                    <a:pt x="6747997" y="0"/>
                  </a:lnTo>
                  <a:lnTo>
                    <a:pt x="0" y="0"/>
                  </a:lnTo>
                  <a:lnTo>
                    <a:pt x="0" y="10286999"/>
                  </a:lnTo>
                  <a:close/>
                </a:path>
              </a:pathLst>
            </a:custGeom>
            <a:solidFill>
              <a:srgbClr val="041326">
                <a:alpha val="91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11540490" cy="10287000"/>
            </a:xfrm>
            <a:custGeom>
              <a:avLst/>
              <a:gdLst/>
              <a:ahLst/>
              <a:cxnLst/>
              <a:rect l="l" t="t" r="r" b="b"/>
              <a:pathLst>
                <a:path w="11540490" h="10287000">
                  <a:moveTo>
                    <a:pt x="11540002" y="10286999"/>
                  </a:moveTo>
                  <a:lnTo>
                    <a:pt x="0" y="10286999"/>
                  </a:lnTo>
                  <a:lnTo>
                    <a:pt x="0" y="0"/>
                  </a:lnTo>
                  <a:lnTo>
                    <a:pt x="11540002" y="0"/>
                  </a:lnTo>
                  <a:lnTo>
                    <a:pt x="11540002" y="10286999"/>
                  </a:lnTo>
                  <a:close/>
                </a:path>
              </a:pathLst>
            </a:custGeom>
            <a:solidFill>
              <a:srgbClr val="041326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446453" rIns="0" bIns="0" rtlCol="0" vert="horz">
            <a:spAutoFit/>
          </a:bodyPr>
          <a:lstStyle/>
          <a:p>
            <a:pPr marL="286385">
              <a:lnSpc>
                <a:spcPct val="100000"/>
              </a:lnSpc>
              <a:spcBef>
                <a:spcPts val="100"/>
              </a:spcBef>
            </a:pPr>
            <a:r>
              <a:rPr dirty="0" sz="4000" spc="-310"/>
              <a:t>Target</a:t>
            </a:r>
            <a:r>
              <a:rPr dirty="0" sz="4000" spc="-355"/>
              <a:t> </a:t>
            </a:r>
            <a:r>
              <a:rPr dirty="0" sz="4000" spc="-120"/>
              <a:t>Customers</a:t>
            </a:r>
            <a:endParaRPr sz="4000"/>
          </a:p>
        </p:txBody>
      </p:sp>
      <p:sp>
        <p:nvSpPr>
          <p:cNvPr id="6" name="object 6"/>
          <p:cNvSpPr txBox="1"/>
          <p:nvPr/>
        </p:nvSpPr>
        <p:spPr>
          <a:xfrm>
            <a:off x="1016000" y="2006827"/>
            <a:ext cx="8260080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20">
                <a:solidFill>
                  <a:srgbClr val="B8C8D9"/>
                </a:solidFill>
                <a:latin typeface="Tahoma"/>
                <a:cs typeface="Tahoma"/>
              </a:rPr>
              <a:t>B2B-first</a:t>
            </a:r>
            <a:r>
              <a:rPr dirty="0" sz="2000" spc="-14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000">
                <a:solidFill>
                  <a:srgbClr val="B8C8D9"/>
                </a:solidFill>
                <a:latin typeface="Tahoma"/>
                <a:cs typeface="Tahoma"/>
              </a:rPr>
              <a:t>approach</a:t>
            </a:r>
            <a:r>
              <a:rPr dirty="0" sz="2000" spc="-13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000">
                <a:solidFill>
                  <a:srgbClr val="B8C8D9"/>
                </a:solidFill>
                <a:latin typeface="Tahoma"/>
                <a:cs typeface="Tahoma"/>
              </a:rPr>
              <a:t>across</a:t>
            </a:r>
            <a:r>
              <a:rPr dirty="0" sz="2000" spc="-13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000">
                <a:solidFill>
                  <a:srgbClr val="B8C8D9"/>
                </a:solidFill>
                <a:latin typeface="Tahoma"/>
                <a:cs typeface="Tahoma"/>
              </a:rPr>
              <a:t>OEMs,</a:t>
            </a:r>
            <a:r>
              <a:rPr dirty="0" sz="2000" spc="-14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000" spc="-25">
                <a:solidFill>
                  <a:srgbClr val="B8C8D9"/>
                </a:solidFill>
                <a:latin typeface="Tahoma"/>
                <a:cs typeface="Tahoma"/>
              </a:rPr>
              <a:t>innovation</a:t>
            </a:r>
            <a:r>
              <a:rPr dirty="0" sz="2000" spc="-13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000">
                <a:solidFill>
                  <a:srgbClr val="B8C8D9"/>
                </a:solidFill>
                <a:latin typeface="Tahoma"/>
                <a:cs typeface="Tahoma"/>
              </a:rPr>
              <a:t>teams</a:t>
            </a:r>
            <a:r>
              <a:rPr dirty="0" sz="2000" spc="-13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000">
                <a:solidFill>
                  <a:srgbClr val="B8C8D9"/>
                </a:solidFill>
                <a:latin typeface="Tahoma"/>
                <a:cs typeface="Tahoma"/>
              </a:rPr>
              <a:t>and</a:t>
            </a:r>
            <a:r>
              <a:rPr dirty="0" sz="2000" spc="-14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000" spc="-40">
                <a:solidFill>
                  <a:srgbClr val="B8C8D9"/>
                </a:solidFill>
                <a:latin typeface="Tahoma"/>
                <a:cs typeface="Tahoma"/>
              </a:rPr>
              <a:t>export</a:t>
            </a:r>
            <a:r>
              <a:rPr dirty="0" sz="2000" spc="-13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000" spc="-10">
                <a:solidFill>
                  <a:srgbClr val="B8C8D9"/>
                </a:solidFill>
                <a:latin typeface="Tahoma"/>
                <a:cs typeface="Tahoma"/>
              </a:rPr>
              <a:t>partnerships</a:t>
            </a:r>
            <a:endParaRPr sz="2000">
              <a:latin typeface="Tahoma"/>
              <a:cs typeface="Tahoma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009372" y="3024194"/>
            <a:ext cx="7264400" cy="1429385"/>
            <a:chOff x="1009372" y="3024194"/>
            <a:chExt cx="7264400" cy="1429385"/>
          </a:xfrm>
        </p:grpSpPr>
        <p:sp>
          <p:nvSpPr>
            <p:cNvPr id="8" name="object 8"/>
            <p:cNvSpPr/>
            <p:nvPr/>
          </p:nvSpPr>
          <p:spPr>
            <a:xfrm>
              <a:off x="1028699" y="3043563"/>
              <a:ext cx="7225665" cy="1391920"/>
            </a:xfrm>
            <a:custGeom>
              <a:avLst/>
              <a:gdLst/>
              <a:ahLst/>
              <a:cxnLst/>
              <a:rect l="l" t="t" r="r" b="b"/>
              <a:pathLst>
                <a:path w="7225665" h="1391920">
                  <a:moveTo>
                    <a:pt x="7114214" y="1391737"/>
                  </a:moveTo>
                  <a:lnTo>
                    <a:pt x="111346" y="1391737"/>
                  </a:lnTo>
                  <a:lnTo>
                    <a:pt x="68265" y="1383051"/>
                  </a:lnTo>
                  <a:lnTo>
                    <a:pt x="68073" y="1383051"/>
                  </a:lnTo>
                  <a:lnTo>
                    <a:pt x="32718" y="1359200"/>
                  </a:lnTo>
                  <a:lnTo>
                    <a:pt x="8788" y="1323810"/>
                  </a:lnTo>
                  <a:lnTo>
                    <a:pt x="0" y="1280451"/>
                  </a:lnTo>
                  <a:lnTo>
                    <a:pt x="0" y="111360"/>
                  </a:lnTo>
                  <a:lnTo>
                    <a:pt x="8745" y="67998"/>
                  </a:lnTo>
                  <a:lnTo>
                    <a:pt x="32599" y="32602"/>
                  </a:lnTo>
                  <a:lnTo>
                    <a:pt x="67990" y="8744"/>
                  </a:lnTo>
                  <a:lnTo>
                    <a:pt x="111346" y="0"/>
                  </a:lnTo>
                  <a:lnTo>
                    <a:pt x="7114214" y="0"/>
                  </a:lnTo>
                  <a:lnTo>
                    <a:pt x="7157573" y="8744"/>
                  </a:lnTo>
                  <a:lnTo>
                    <a:pt x="7192963" y="32602"/>
                  </a:lnTo>
                  <a:lnTo>
                    <a:pt x="7216814" y="67998"/>
                  </a:lnTo>
                  <a:lnTo>
                    <a:pt x="7225073" y="108956"/>
                  </a:lnTo>
                  <a:lnTo>
                    <a:pt x="7225073" y="1282854"/>
                  </a:lnTo>
                  <a:lnTo>
                    <a:pt x="7216814" y="1323810"/>
                  </a:lnTo>
                  <a:lnTo>
                    <a:pt x="7192963" y="1359200"/>
                  </a:lnTo>
                  <a:lnTo>
                    <a:pt x="7157573" y="1383051"/>
                  </a:lnTo>
                  <a:lnTo>
                    <a:pt x="7114214" y="1391737"/>
                  </a:lnTo>
                  <a:close/>
                </a:path>
              </a:pathLst>
            </a:custGeom>
            <a:solidFill>
              <a:srgbClr val="071C34">
                <a:alpha val="94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028740" y="3043561"/>
              <a:ext cx="7225665" cy="1390650"/>
            </a:xfrm>
            <a:custGeom>
              <a:avLst/>
              <a:gdLst/>
              <a:ahLst/>
              <a:cxnLst/>
              <a:rect l="l" t="t" r="r" b="b"/>
              <a:pathLst>
                <a:path w="7225665" h="1390650">
                  <a:moveTo>
                    <a:pt x="105860" y="1390632"/>
                  </a:moveTo>
                  <a:lnTo>
                    <a:pt x="68306" y="1383016"/>
                  </a:lnTo>
                  <a:lnTo>
                    <a:pt x="68094" y="1382973"/>
                  </a:lnTo>
                </a:path>
                <a:path w="7225665" h="1390650">
                  <a:moveTo>
                    <a:pt x="67958" y="1382996"/>
                  </a:moveTo>
                  <a:lnTo>
                    <a:pt x="32646" y="1359048"/>
                  </a:lnTo>
                  <a:lnTo>
                    <a:pt x="8774" y="1323703"/>
                  </a:lnTo>
                  <a:lnTo>
                    <a:pt x="2" y="1280407"/>
                  </a:lnTo>
                  <a:lnTo>
                    <a:pt x="0" y="111342"/>
                  </a:lnTo>
                  <a:lnTo>
                    <a:pt x="8746" y="67987"/>
                  </a:lnTo>
                  <a:lnTo>
                    <a:pt x="32601" y="32598"/>
                  </a:lnTo>
                  <a:lnTo>
                    <a:pt x="67991" y="8745"/>
                  </a:lnTo>
                  <a:lnTo>
                    <a:pt x="111346" y="0"/>
                  </a:lnTo>
                  <a:lnTo>
                    <a:pt x="7114001" y="0"/>
                  </a:lnTo>
                  <a:lnTo>
                    <a:pt x="7157355" y="8748"/>
                  </a:lnTo>
                  <a:lnTo>
                    <a:pt x="7192742" y="32602"/>
                  </a:lnTo>
                  <a:lnTo>
                    <a:pt x="7216592" y="67990"/>
                  </a:lnTo>
                  <a:lnTo>
                    <a:pt x="7225335" y="111343"/>
                  </a:lnTo>
                  <a:lnTo>
                    <a:pt x="7225332" y="1280404"/>
                  </a:lnTo>
                  <a:lnTo>
                    <a:pt x="7216592" y="1323755"/>
                  </a:lnTo>
                  <a:lnTo>
                    <a:pt x="7192748" y="1359150"/>
                  </a:lnTo>
                  <a:lnTo>
                    <a:pt x="7157360" y="1383015"/>
                  </a:lnTo>
                  <a:lnTo>
                    <a:pt x="7119517" y="1390633"/>
                  </a:lnTo>
                </a:path>
              </a:pathLst>
            </a:custGeom>
            <a:ln w="38129">
              <a:solidFill>
                <a:srgbClr val="1B4B72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1220876" y="3263188"/>
              <a:ext cx="541020" cy="541020"/>
            </a:xfrm>
            <a:custGeom>
              <a:avLst/>
              <a:gdLst/>
              <a:ahLst/>
              <a:cxnLst/>
              <a:rect l="l" t="t" r="r" b="b"/>
              <a:pathLst>
                <a:path w="541019" h="541020">
                  <a:moveTo>
                    <a:pt x="270317" y="540654"/>
                  </a:moveTo>
                  <a:lnTo>
                    <a:pt x="221712" y="536300"/>
                  </a:lnTo>
                  <a:lnTo>
                    <a:pt x="175971" y="523748"/>
                  </a:lnTo>
                  <a:lnTo>
                    <a:pt x="133856" y="503758"/>
                  </a:lnTo>
                  <a:lnTo>
                    <a:pt x="96131" y="477094"/>
                  </a:lnTo>
                  <a:lnTo>
                    <a:pt x="63555" y="444517"/>
                  </a:lnTo>
                  <a:lnTo>
                    <a:pt x="36893" y="406790"/>
                  </a:lnTo>
                  <a:lnTo>
                    <a:pt x="16904" y="364674"/>
                  </a:lnTo>
                  <a:lnTo>
                    <a:pt x="4353" y="318933"/>
                  </a:lnTo>
                  <a:lnTo>
                    <a:pt x="0" y="270327"/>
                  </a:lnTo>
                  <a:lnTo>
                    <a:pt x="4356" y="221745"/>
                  </a:lnTo>
                  <a:lnTo>
                    <a:pt x="16916" y="176016"/>
                  </a:lnTo>
                  <a:lnTo>
                    <a:pt x="36914" y="133904"/>
                  </a:lnTo>
                  <a:lnTo>
                    <a:pt x="63587" y="96174"/>
                  </a:lnTo>
                  <a:lnTo>
                    <a:pt x="96171" y="63589"/>
                  </a:lnTo>
                  <a:lnTo>
                    <a:pt x="133900" y="36915"/>
                  </a:lnTo>
                  <a:lnTo>
                    <a:pt x="176010" y="16916"/>
                  </a:lnTo>
                  <a:lnTo>
                    <a:pt x="221737" y="4356"/>
                  </a:lnTo>
                  <a:lnTo>
                    <a:pt x="270317" y="0"/>
                  </a:lnTo>
                  <a:lnTo>
                    <a:pt x="318898" y="4356"/>
                  </a:lnTo>
                  <a:lnTo>
                    <a:pt x="364626" y="16916"/>
                  </a:lnTo>
                  <a:lnTo>
                    <a:pt x="406737" y="36915"/>
                  </a:lnTo>
                  <a:lnTo>
                    <a:pt x="444467" y="63589"/>
                  </a:lnTo>
                  <a:lnTo>
                    <a:pt x="477050" y="96174"/>
                  </a:lnTo>
                  <a:lnTo>
                    <a:pt x="503724" y="133904"/>
                  </a:lnTo>
                  <a:lnTo>
                    <a:pt x="523722" y="176016"/>
                  </a:lnTo>
                  <a:lnTo>
                    <a:pt x="536282" y="221745"/>
                  </a:lnTo>
                  <a:lnTo>
                    <a:pt x="540638" y="270327"/>
                  </a:lnTo>
                  <a:lnTo>
                    <a:pt x="536279" y="318933"/>
                  </a:lnTo>
                  <a:lnTo>
                    <a:pt x="523716" y="364674"/>
                  </a:lnTo>
                  <a:lnTo>
                    <a:pt x="503716" y="406790"/>
                  </a:lnTo>
                  <a:lnTo>
                    <a:pt x="477044" y="444517"/>
                  </a:lnTo>
                  <a:lnTo>
                    <a:pt x="444463" y="477094"/>
                  </a:lnTo>
                  <a:lnTo>
                    <a:pt x="406737" y="503758"/>
                  </a:lnTo>
                  <a:lnTo>
                    <a:pt x="364626" y="523748"/>
                  </a:lnTo>
                  <a:lnTo>
                    <a:pt x="318890" y="536300"/>
                  </a:lnTo>
                  <a:lnTo>
                    <a:pt x="270317" y="540654"/>
                  </a:lnTo>
                  <a:close/>
                </a:path>
              </a:pathLst>
            </a:custGeom>
            <a:solidFill>
              <a:srgbClr val="00D5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1329132" y="3318287"/>
            <a:ext cx="323850" cy="3606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200" spc="-200" b="1">
                <a:solidFill>
                  <a:srgbClr val="041326"/>
                </a:solidFill>
                <a:latin typeface="Tahoma"/>
                <a:cs typeface="Tahoma"/>
              </a:rPr>
              <a:t>01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931494" y="3179595"/>
            <a:ext cx="5865495" cy="1148080"/>
          </a:xfrm>
          <a:prstGeom prst="rect">
            <a:avLst/>
          </a:prstGeom>
        </p:spPr>
        <p:txBody>
          <a:bodyPr wrap="square" lIns="0" tIns="7175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65"/>
              </a:spcBef>
            </a:pPr>
            <a:r>
              <a:rPr dirty="0" sz="2200" spc="-80" b="1">
                <a:solidFill>
                  <a:srgbClr val="F6FAFF"/>
                </a:solidFill>
                <a:latin typeface="Tahoma"/>
                <a:cs typeface="Tahoma"/>
              </a:rPr>
              <a:t>Electronics</a:t>
            </a:r>
            <a:r>
              <a:rPr dirty="0" sz="2200" spc="-105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2200" spc="-20" b="1">
                <a:solidFill>
                  <a:srgbClr val="F6FAFF"/>
                </a:solidFill>
                <a:latin typeface="Tahoma"/>
                <a:cs typeface="Tahoma"/>
              </a:rPr>
              <a:t>OEMs</a:t>
            </a:r>
            <a:endParaRPr sz="2200">
              <a:latin typeface="Tahoma"/>
              <a:cs typeface="Tahoma"/>
            </a:endParaRPr>
          </a:p>
          <a:p>
            <a:pPr marL="12700" marR="5080">
              <a:lnSpc>
                <a:spcPts val="2630"/>
              </a:lnSpc>
              <a:spcBef>
                <a:spcPts val="565"/>
              </a:spcBef>
            </a:pPr>
            <a:r>
              <a:rPr dirty="0" sz="2200">
                <a:solidFill>
                  <a:srgbClr val="B8C8D9"/>
                </a:solidFill>
                <a:latin typeface="Tahoma"/>
                <a:cs typeface="Tahoma"/>
              </a:rPr>
              <a:t>Consumer,</a:t>
            </a:r>
            <a:r>
              <a:rPr dirty="0" sz="2200" spc="-16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 spc="-10">
                <a:solidFill>
                  <a:srgbClr val="B8C8D9"/>
                </a:solidFill>
                <a:latin typeface="Tahoma"/>
                <a:cs typeface="Tahoma"/>
              </a:rPr>
              <a:t>embedded</a:t>
            </a:r>
            <a:r>
              <a:rPr dirty="0" sz="2200" spc="-16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>
                <a:solidFill>
                  <a:srgbClr val="B8C8D9"/>
                </a:solidFill>
                <a:latin typeface="Tahoma"/>
                <a:cs typeface="Tahoma"/>
              </a:rPr>
              <a:t>and</a:t>
            </a:r>
            <a:r>
              <a:rPr dirty="0" sz="2200" spc="-16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>
                <a:solidFill>
                  <a:srgbClr val="B8C8D9"/>
                </a:solidFill>
                <a:latin typeface="Tahoma"/>
                <a:cs typeface="Tahoma"/>
              </a:rPr>
              <a:t>industrial</a:t>
            </a:r>
            <a:r>
              <a:rPr dirty="0" sz="2200" spc="-16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 spc="-10">
                <a:solidFill>
                  <a:srgbClr val="B8C8D9"/>
                </a:solidFill>
                <a:latin typeface="Tahoma"/>
                <a:cs typeface="Tahoma"/>
              </a:rPr>
              <a:t>electronics manufacturers</a:t>
            </a:r>
            <a:endParaRPr sz="2200">
              <a:latin typeface="Tahoma"/>
              <a:cs typeface="Tahoma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1009375" y="4877304"/>
            <a:ext cx="7264400" cy="1429385"/>
            <a:chOff x="1009375" y="4877304"/>
            <a:chExt cx="7264400" cy="1429385"/>
          </a:xfrm>
        </p:grpSpPr>
        <p:sp>
          <p:nvSpPr>
            <p:cNvPr id="14" name="object 14"/>
            <p:cNvSpPr/>
            <p:nvPr/>
          </p:nvSpPr>
          <p:spPr>
            <a:xfrm>
              <a:off x="1028700" y="4896670"/>
              <a:ext cx="7225665" cy="1391920"/>
            </a:xfrm>
            <a:custGeom>
              <a:avLst/>
              <a:gdLst/>
              <a:ahLst/>
              <a:cxnLst/>
              <a:rect l="l" t="t" r="r" b="b"/>
              <a:pathLst>
                <a:path w="7225665" h="1391920">
                  <a:moveTo>
                    <a:pt x="7114214" y="1391737"/>
                  </a:moveTo>
                  <a:lnTo>
                    <a:pt x="111346" y="1391737"/>
                  </a:lnTo>
                  <a:lnTo>
                    <a:pt x="68244" y="1383036"/>
                  </a:lnTo>
                  <a:lnTo>
                    <a:pt x="68066" y="1383036"/>
                  </a:lnTo>
                  <a:lnTo>
                    <a:pt x="32701" y="1359185"/>
                  </a:lnTo>
                  <a:lnTo>
                    <a:pt x="8779" y="1323795"/>
                  </a:lnTo>
                  <a:lnTo>
                    <a:pt x="0" y="1280436"/>
                  </a:lnTo>
                  <a:lnTo>
                    <a:pt x="0" y="111345"/>
                  </a:lnTo>
                  <a:lnTo>
                    <a:pt x="8745" y="67986"/>
                  </a:lnTo>
                  <a:lnTo>
                    <a:pt x="32599" y="32596"/>
                  </a:lnTo>
                  <a:lnTo>
                    <a:pt x="67990" y="8745"/>
                  </a:lnTo>
                  <a:lnTo>
                    <a:pt x="111346" y="0"/>
                  </a:lnTo>
                  <a:lnTo>
                    <a:pt x="7114214" y="0"/>
                  </a:lnTo>
                  <a:lnTo>
                    <a:pt x="7157573" y="8745"/>
                  </a:lnTo>
                  <a:lnTo>
                    <a:pt x="7192963" y="32596"/>
                  </a:lnTo>
                  <a:lnTo>
                    <a:pt x="7216814" y="67986"/>
                  </a:lnTo>
                  <a:lnTo>
                    <a:pt x="7225073" y="108941"/>
                  </a:lnTo>
                  <a:lnTo>
                    <a:pt x="7225073" y="1282840"/>
                  </a:lnTo>
                  <a:lnTo>
                    <a:pt x="7216814" y="1323795"/>
                  </a:lnTo>
                  <a:lnTo>
                    <a:pt x="7192963" y="1359185"/>
                  </a:lnTo>
                  <a:lnTo>
                    <a:pt x="7157573" y="1383036"/>
                  </a:lnTo>
                  <a:lnTo>
                    <a:pt x="7114214" y="1391737"/>
                  </a:lnTo>
                  <a:close/>
                </a:path>
              </a:pathLst>
            </a:custGeom>
            <a:solidFill>
              <a:srgbClr val="071C34">
                <a:alpha val="94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1028742" y="4896672"/>
              <a:ext cx="7225665" cy="1390650"/>
            </a:xfrm>
            <a:custGeom>
              <a:avLst/>
              <a:gdLst/>
              <a:ahLst/>
              <a:cxnLst/>
              <a:rect l="l" t="t" r="r" b="b"/>
              <a:pathLst>
                <a:path w="7225665" h="1390650">
                  <a:moveTo>
                    <a:pt x="105933" y="1390654"/>
                  </a:moveTo>
                  <a:lnTo>
                    <a:pt x="68231" y="1383053"/>
                  </a:lnTo>
                  <a:lnTo>
                    <a:pt x="32634" y="1359055"/>
                  </a:lnTo>
                  <a:lnTo>
                    <a:pt x="8767" y="1323704"/>
                  </a:lnTo>
                  <a:lnTo>
                    <a:pt x="0" y="1280407"/>
                  </a:lnTo>
                  <a:lnTo>
                    <a:pt x="0" y="111343"/>
                  </a:lnTo>
                  <a:lnTo>
                    <a:pt x="8743" y="67986"/>
                  </a:lnTo>
                  <a:lnTo>
                    <a:pt x="32596" y="32595"/>
                  </a:lnTo>
                  <a:lnTo>
                    <a:pt x="67988" y="8743"/>
                  </a:lnTo>
                  <a:lnTo>
                    <a:pt x="111344" y="0"/>
                  </a:lnTo>
                  <a:lnTo>
                    <a:pt x="7113999" y="0"/>
                  </a:lnTo>
                  <a:lnTo>
                    <a:pt x="7157354" y="8747"/>
                  </a:lnTo>
                  <a:lnTo>
                    <a:pt x="7192742" y="32601"/>
                  </a:lnTo>
                  <a:lnTo>
                    <a:pt x="7216590" y="67990"/>
                  </a:lnTo>
                  <a:lnTo>
                    <a:pt x="7225332" y="111343"/>
                  </a:lnTo>
                  <a:lnTo>
                    <a:pt x="7225332" y="1280405"/>
                  </a:lnTo>
                  <a:lnTo>
                    <a:pt x="7216593" y="1323757"/>
                  </a:lnTo>
                  <a:lnTo>
                    <a:pt x="7192745" y="1359148"/>
                  </a:lnTo>
                  <a:lnTo>
                    <a:pt x="7157355" y="1383002"/>
                  </a:lnTo>
                  <a:lnTo>
                    <a:pt x="7119430" y="1390650"/>
                  </a:lnTo>
                </a:path>
              </a:pathLst>
            </a:custGeom>
            <a:ln w="38129">
              <a:solidFill>
                <a:srgbClr val="1B4B72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1220876" y="5116311"/>
              <a:ext cx="541020" cy="541020"/>
            </a:xfrm>
            <a:custGeom>
              <a:avLst/>
              <a:gdLst/>
              <a:ahLst/>
              <a:cxnLst/>
              <a:rect l="l" t="t" r="r" b="b"/>
              <a:pathLst>
                <a:path w="541019" h="541020">
                  <a:moveTo>
                    <a:pt x="270317" y="540623"/>
                  </a:moveTo>
                  <a:lnTo>
                    <a:pt x="221712" y="536270"/>
                  </a:lnTo>
                  <a:lnTo>
                    <a:pt x="175971" y="523717"/>
                  </a:lnTo>
                  <a:lnTo>
                    <a:pt x="133856" y="503728"/>
                  </a:lnTo>
                  <a:lnTo>
                    <a:pt x="96131" y="477064"/>
                  </a:lnTo>
                  <a:lnTo>
                    <a:pt x="63555" y="444487"/>
                  </a:lnTo>
                  <a:lnTo>
                    <a:pt x="36893" y="406760"/>
                  </a:lnTo>
                  <a:lnTo>
                    <a:pt x="16904" y="364644"/>
                  </a:lnTo>
                  <a:lnTo>
                    <a:pt x="4353" y="318902"/>
                  </a:lnTo>
                  <a:lnTo>
                    <a:pt x="0" y="270296"/>
                  </a:lnTo>
                  <a:lnTo>
                    <a:pt x="4356" y="221715"/>
                  </a:lnTo>
                  <a:lnTo>
                    <a:pt x="16916" y="175989"/>
                  </a:lnTo>
                  <a:lnTo>
                    <a:pt x="36914" y="133881"/>
                  </a:lnTo>
                  <a:lnTo>
                    <a:pt x="63587" y="96156"/>
                  </a:lnTo>
                  <a:lnTo>
                    <a:pt x="96171" y="63577"/>
                  </a:lnTo>
                  <a:lnTo>
                    <a:pt x="133900" y="36907"/>
                  </a:lnTo>
                  <a:lnTo>
                    <a:pt x="176010" y="16912"/>
                  </a:lnTo>
                  <a:lnTo>
                    <a:pt x="221737" y="4355"/>
                  </a:lnTo>
                  <a:lnTo>
                    <a:pt x="270317" y="0"/>
                  </a:lnTo>
                  <a:lnTo>
                    <a:pt x="318898" y="4355"/>
                  </a:lnTo>
                  <a:lnTo>
                    <a:pt x="364626" y="16912"/>
                  </a:lnTo>
                  <a:lnTo>
                    <a:pt x="406737" y="36907"/>
                  </a:lnTo>
                  <a:lnTo>
                    <a:pt x="444467" y="63577"/>
                  </a:lnTo>
                  <a:lnTo>
                    <a:pt x="477050" y="96156"/>
                  </a:lnTo>
                  <a:lnTo>
                    <a:pt x="503724" y="133881"/>
                  </a:lnTo>
                  <a:lnTo>
                    <a:pt x="523722" y="175989"/>
                  </a:lnTo>
                  <a:lnTo>
                    <a:pt x="536282" y="221715"/>
                  </a:lnTo>
                  <a:lnTo>
                    <a:pt x="540638" y="270296"/>
                  </a:lnTo>
                  <a:lnTo>
                    <a:pt x="536279" y="318902"/>
                  </a:lnTo>
                  <a:lnTo>
                    <a:pt x="523716" y="364644"/>
                  </a:lnTo>
                  <a:lnTo>
                    <a:pt x="503716" y="406760"/>
                  </a:lnTo>
                  <a:lnTo>
                    <a:pt x="477044" y="444487"/>
                  </a:lnTo>
                  <a:lnTo>
                    <a:pt x="444463" y="477064"/>
                  </a:lnTo>
                  <a:lnTo>
                    <a:pt x="406737" y="503728"/>
                  </a:lnTo>
                  <a:lnTo>
                    <a:pt x="364626" y="523717"/>
                  </a:lnTo>
                  <a:lnTo>
                    <a:pt x="318890" y="536270"/>
                  </a:lnTo>
                  <a:lnTo>
                    <a:pt x="270317" y="540623"/>
                  </a:lnTo>
                  <a:close/>
                </a:path>
              </a:pathLst>
            </a:custGeom>
            <a:solidFill>
              <a:srgbClr val="00D5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7" name="object 17"/>
          <p:cNvSpPr txBox="1"/>
          <p:nvPr/>
        </p:nvSpPr>
        <p:spPr>
          <a:xfrm>
            <a:off x="1329132" y="5243038"/>
            <a:ext cx="323850" cy="3606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200" spc="-200" b="1">
                <a:solidFill>
                  <a:srgbClr val="041326"/>
                </a:solidFill>
                <a:latin typeface="Tahoma"/>
                <a:cs typeface="Tahoma"/>
              </a:rPr>
              <a:t>02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931494" y="5092040"/>
            <a:ext cx="5716905" cy="98234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2455"/>
              </a:lnSpc>
              <a:spcBef>
                <a:spcPts val="100"/>
              </a:spcBef>
            </a:pPr>
            <a:r>
              <a:rPr dirty="0" sz="2200" spc="-140" b="1">
                <a:solidFill>
                  <a:srgbClr val="F6FAFF"/>
                </a:solidFill>
                <a:latin typeface="Tahoma"/>
                <a:cs typeface="Tahoma"/>
              </a:rPr>
              <a:t>Automotive</a:t>
            </a:r>
            <a:r>
              <a:rPr dirty="0" sz="2200" spc="-160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2200" spc="-170" b="1">
                <a:solidFill>
                  <a:srgbClr val="F6FAFF"/>
                </a:solidFill>
                <a:latin typeface="Tahoma"/>
                <a:cs typeface="Tahoma"/>
              </a:rPr>
              <a:t>G</a:t>
            </a:r>
            <a:r>
              <a:rPr dirty="0" sz="2200" spc="-160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2200" spc="-25" b="1">
                <a:solidFill>
                  <a:srgbClr val="F6FAFF"/>
                </a:solidFill>
                <a:latin typeface="Tahoma"/>
                <a:cs typeface="Tahoma"/>
              </a:rPr>
              <a:t>EV</a:t>
            </a:r>
            <a:endParaRPr sz="2200">
              <a:latin typeface="Tahoma"/>
              <a:cs typeface="Tahoma"/>
            </a:endParaRPr>
          </a:p>
          <a:p>
            <a:pPr marL="12700">
              <a:lnSpc>
                <a:spcPts val="2445"/>
              </a:lnSpc>
            </a:pPr>
            <a:r>
              <a:rPr dirty="0" sz="2200">
                <a:solidFill>
                  <a:srgbClr val="B8C8D9"/>
                </a:solidFill>
                <a:latin typeface="Tahoma"/>
                <a:cs typeface="Tahoma"/>
              </a:rPr>
              <a:t>Control</a:t>
            </a:r>
            <a:r>
              <a:rPr dirty="0" sz="2200" spc="-16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>
                <a:solidFill>
                  <a:srgbClr val="B8C8D9"/>
                </a:solidFill>
                <a:latin typeface="Tahoma"/>
                <a:cs typeface="Tahoma"/>
              </a:rPr>
              <a:t>modules,</a:t>
            </a:r>
            <a:r>
              <a:rPr dirty="0" sz="2200" spc="-16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 spc="-40">
                <a:solidFill>
                  <a:srgbClr val="B8C8D9"/>
                </a:solidFill>
                <a:latin typeface="Tahoma"/>
                <a:cs typeface="Tahoma"/>
              </a:rPr>
              <a:t>battery</a:t>
            </a:r>
            <a:r>
              <a:rPr dirty="0" sz="2200" spc="-16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>
                <a:solidFill>
                  <a:srgbClr val="B8C8D9"/>
                </a:solidFill>
                <a:latin typeface="Tahoma"/>
                <a:cs typeface="Tahoma"/>
              </a:rPr>
              <a:t>systems</a:t>
            </a:r>
            <a:r>
              <a:rPr dirty="0" sz="2200" spc="-16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>
                <a:solidFill>
                  <a:srgbClr val="B8C8D9"/>
                </a:solidFill>
                <a:latin typeface="Tahoma"/>
                <a:cs typeface="Tahoma"/>
              </a:rPr>
              <a:t>and</a:t>
            </a:r>
            <a:r>
              <a:rPr dirty="0" sz="2200" spc="-16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 spc="-10">
                <a:solidFill>
                  <a:srgbClr val="B8C8D9"/>
                </a:solidFill>
                <a:latin typeface="Tahoma"/>
                <a:cs typeface="Tahoma"/>
              </a:rPr>
              <a:t>charging</a:t>
            </a:r>
            <a:endParaRPr sz="2200">
              <a:latin typeface="Tahoma"/>
              <a:cs typeface="Tahoma"/>
            </a:endParaRPr>
          </a:p>
          <a:p>
            <a:pPr marL="12700">
              <a:lnSpc>
                <a:spcPts val="2630"/>
              </a:lnSpc>
            </a:pPr>
            <a:r>
              <a:rPr dirty="0" sz="2200" spc="-10">
                <a:solidFill>
                  <a:srgbClr val="B8C8D9"/>
                </a:solidFill>
                <a:latin typeface="Tahoma"/>
                <a:cs typeface="Tahoma"/>
              </a:rPr>
              <a:t>products</a:t>
            </a:r>
            <a:endParaRPr sz="2200">
              <a:latin typeface="Tahoma"/>
              <a:cs typeface="Tahoma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1009375" y="6730397"/>
            <a:ext cx="7264400" cy="1429385"/>
            <a:chOff x="1009375" y="6730397"/>
            <a:chExt cx="7264400" cy="1429385"/>
          </a:xfrm>
        </p:grpSpPr>
        <p:sp>
          <p:nvSpPr>
            <p:cNvPr id="20" name="object 20"/>
            <p:cNvSpPr/>
            <p:nvPr/>
          </p:nvSpPr>
          <p:spPr>
            <a:xfrm>
              <a:off x="1028700" y="6749778"/>
              <a:ext cx="7225665" cy="1391920"/>
            </a:xfrm>
            <a:custGeom>
              <a:avLst/>
              <a:gdLst/>
              <a:ahLst/>
              <a:cxnLst/>
              <a:rect l="l" t="t" r="r" b="b"/>
              <a:pathLst>
                <a:path w="7225665" h="1391920">
                  <a:moveTo>
                    <a:pt x="7114214" y="1391737"/>
                  </a:moveTo>
                  <a:lnTo>
                    <a:pt x="111346" y="1391737"/>
                  </a:lnTo>
                  <a:lnTo>
                    <a:pt x="68265" y="1383051"/>
                  </a:lnTo>
                  <a:lnTo>
                    <a:pt x="68073" y="1383051"/>
                  </a:lnTo>
                  <a:lnTo>
                    <a:pt x="32718" y="1359200"/>
                  </a:lnTo>
                  <a:lnTo>
                    <a:pt x="8788" y="1323810"/>
                  </a:lnTo>
                  <a:lnTo>
                    <a:pt x="0" y="1280451"/>
                  </a:lnTo>
                  <a:lnTo>
                    <a:pt x="0" y="111360"/>
                  </a:lnTo>
                  <a:lnTo>
                    <a:pt x="8745" y="67996"/>
                  </a:lnTo>
                  <a:lnTo>
                    <a:pt x="32599" y="32596"/>
                  </a:lnTo>
                  <a:lnTo>
                    <a:pt x="67990" y="8734"/>
                  </a:lnTo>
                  <a:lnTo>
                    <a:pt x="111346" y="0"/>
                  </a:lnTo>
                  <a:lnTo>
                    <a:pt x="7114214" y="0"/>
                  </a:lnTo>
                  <a:lnTo>
                    <a:pt x="7157573" y="8734"/>
                  </a:lnTo>
                  <a:lnTo>
                    <a:pt x="7192963" y="32596"/>
                  </a:lnTo>
                  <a:lnTo>
                    <a:pt x="7216814" y="67996"/>
                  </a:lnTo>
                  <a:lnTo>
                    <a:pt x="7225073" y="108956"/>
                  </a:lnTo>
                  <a:lnTo>
                    <a:pt x="7225073" y="1282855"/>
                  </a:lnTo>
                  <a:lnTo>
                    <a:pt x="7216814" y="1323810"/>
                  </a:lnTo>
                  <a:lnTo>
                    <a:pt x="7192963" y="1359200"/>
                  </a:lnTo>
                  <a:lnTo>
                    <a:pt x="7157573" y="1383051"/>
                  </a:lnTo>
                  <a:lnTo>
                    <a:pt x="7114214" y="1391737"/>
                  </a:lnTo>
                  <a:close/>
                </a:path>
              </a:pathLst>
            </a:custGeom>
            <a:solidFill>
              <a:srgbClr val="071C34">
                <a:alpha val="94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1028742" y="6749765"/>
              <a:ext cx="7225665" cy="1390650"/>
            </a:xfrm>
            <a:custGeom>
              <a:avLst/>
              <a:gdLst/>
              <a:ahLst/>
              <a:cxnLst/>
              <a:rect l="l" t="t" r="r" b="b"/>
              <a:pathLst>
                <a:path w="7225665" h="1390650">
                  <a:moveTo>
                    <a:pt x="105934" y="1390648"/>
                  </a:moveTo>
                  <a:lnTo>
                    <a:pt x="68241" y="1383003"/>
                  </a:lnTo>
                  <a:lnTo>
                    <a:pt x="32634" y="1359055"/>
                  </a:lnTo>
                  <a:lnTo>
                    <a:pt x="8767" y="1323704"/>
                  </a:lnTo>
                  <a:lnTo>
                    <a:pt x="0" y="1280407"/>
                  </a:lnTo>
                  <a:lnTo>
                    <a:pt x="0" y="111343"/>
                  </a:lnTo>
                  <a:lnTo>
                    <a:pt x="8748" y="67990"/>
                  </a:lnTo>
                  <a:lnTo>
                    <a:pt x="32602" y="32603"/>
                  </a:lnTo>
                  <a:lnTo>
                    <a:pt x="67989" y="8747"/>
                  </a:lnTo>
                  <a:lnTo>
                    <a:pt x="111344" y="0"/>
                  </a:lnTo>
                  <a:lnTo>
                    <a:pt x="7113999" y="0"/>
                  </a:lnTo>
                  <a:lnTo>
                    <a:pt x="7157352" y="8750"/>
                  </a:lnTo>
                  <a:lnTo>
                    <a:pt x="7192737" y="32604"/>
                  </a:lnTo>
                  <a:lnTo>
                    <a:pt x="7216588" y="67991"/>
                  </a:lnTo>
                  <a:lnTo>
                    <a:pt x="7225332" y="111343"/>
                  </a:lnTo>
                  <a:lnTo>
                    <a:pt x="7225332" y="1280405"/>
                  </a:lnTo>
                  <a:lnTo>
                    <a:pt x="7216593" y="1323757"/>
                  </a:lnTo>
                  <a:lnTo>
                    <a:pt x="7192745" y="1359148"/>
                  </a:lnTo>
                  <a:lnTo>
                    <a:pt x="7157355" y="1383002"/>
                  </a:lnTo>
                  <a:lnTo>
                    <a:pt x="7119430" y="1390650"/>
                  </a:lnTo>
                </a:path>
              </a:pathLst>
            </a:custGeom>
            <a:ln w="38129">
              <a:solidFill>
                <a:srgbClr val="1B4B72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/>
            <p:cNvSpPr/>
            <p:nvPr/>
          </p:nvSpPr>
          <p:spPr>
            <a:xfrm>
              <a:off x="1220876" y="6969404"/>
              <a:ext cx="541020" cy="541020"/>
            </a:xfrm>
            <a:custGeom>
              <a:avLst/>
              <a:gdLst/>
              <a:ahLst/>
              <a:cxnLst/>
              <a:rect l="l" t="t" r="r" b="b"/>
              <a:pathLst>
                <a:path w="541019" h="541020">
                  <a:moveTo>
                    <a:pt x="270317" y="540654"/>
                  </a:moveTo>
                  <a:lnTo>
                    <a:pt x="221712" y="536300"/>
                  </a:lnTo>
                  <a:lnTo>
                    <a:pt x="175971" y="523748"/>
                  </a:lnTo>
                  <a:lnTo>
                    <a:pt x="133856" y="503758"/>
                  </a:lnTo>
                  <a:lnTo>
                    <a:pt x="96131" y="477094"/>
                  </a:lnTo>
                  <a:lnTo>
                    <a:pt x="63555" y="444517"/>
                  </a:lnTo>
                  <a:lnTo>
                    <a:pt x="36893" y="406790"/>
                  </a:lnTo>
                  <a:lnTo>
                    <a:pt x="16904" y="364674"/>
                  </a:lnTo>
                  <a:lnTo>
                    <a:pt x="4353" y="318933"/>
                  </a:lnTo>
                  <a:lnTo>
                    <a:pt x="0" y="270327"/>
                  </a:lnTo>
                  <a:lnTo>
                    <a:pt x="4356" y="221745"/>
                  </a:lnTo>
                  <a:lnTo>
                    <a:pt x="16916" y="176016"/>
                  </a:lnTo>
                  <a:lnTo>
                    <a:pt x="36914" y="133904"/>
                  </a:lnTo>
                  <a:lnTo>
                    <a:pt x="63587" y="96174"/>
                  </a:lnTo>
                  <a:lnTo>
                    <a:pt x="96171" y="63589"/>
                  </a:lnTo>
                  <a:lnTo>
                    <a:pt x="133900" y="36915"/>
                  </a:lnTo>
                  <a:lnTo>
                    <a:pt x="176010" y="16916"/>
                  </a:lnTo>
                  <a:lnTo>
                    <a:pt x="221737" y="4356"/>
                  </a:lnTo>
                  <a:lnTo>
                    <a:pt x="270317" y="0"/>
                  </a:lnTo>
                  <a:lnTo>
                    <a:pt x="318898" y="4356"/>
                  </a:lnTo>
                  <a:lnTo>
                    <a:pt x="364626" y="16916"/>
                  </a:lnTo>
                  <a:lnTo>
                    <a:pt x="406737" y="36915"/>
                  </a:lnTo>
                  <a:lnTo>
                    <a:pt x="444467" y="63589"/>
                  </a:lnTo>
                  <a:lnTo>
                    <a:pt x="477050" y="96174"/>
                  </a:lnTo>
                  <a:lnTo>
                    <a:pt x="503724" y="133904"/>
                  </a:lnTo>
                  <a:lnTo>
                    <a:pt x="523722" y="176016"/>
                  </a:lnTo>
                  <a:lnTo>
                    <a:pt x="536282" y="221745"/>
                  </a:lnTo>
                  <a:lnTo>
                    <a:pt x="540638" y="270327"/>
                  </a:lnTo>
                  <a:lnTo>
                    <a:pt x="536279" y="318933"/>
                  </a:lnTo>
                  <a:lnTo>
                    <a:pt x="523716" y="364674"/>
                  </a:lnTo>
                  <a:lnTo>
                    <a:pt x="503716" y="406790"/>
                  </a:lnTo>
                  <a:lnTo>
                    <a:pt x="477044" y="444517"/>
                  </a:lnTo>
                  <a:lnTo>
                    <a:pt x="444463" y="477094"/>
                  </a:lnTo>
                  <a:lnTo>
                    <a:pt x="406737" y="503758"/>
                  </a:lnTo>
                  <a:lnTo>
                    <a:pt x="364626" y="523748"/>
                  </a:lnTo>
                  <a:lnTo>
                    <a:pt x="318890" y="536300"/>
                  </a:lnTo>
                  <a:lnTo>
                    <a:pt x="270317" y="540654"/>
                  </a:lnTo>
                  <a:close/>
                </a:path>
              </a:pathLst>
            </a:custGeom>
            <a:solidFill>
              <a:srgbClr val="00D5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3" name="object 23"/>
          <p:cNvSpPr txBox="1"/>
          <p:nvPr/>
        </p:nvSpPr>
        <p:spPr>
          <a:xfrm>
            <a:off x="1329132" y="7024503"/>
            <a:ext cx="323850" cy="3606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200" spc="-200" b="1">
                <a:solidFill>
                  <a:srgbClr val="041326"/>
                </a:solidFill>
                <a:latin typeface="Tahoma"/>
                <a:cs typeface="Tahoma"/>
              </a:rPr>
              <a:t>03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931494" y="6945163"/>
            <a:ext cx="5469890" cy="10217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2610"/>
              </a:lnSpc>
              <a:spcBef>
                <a:spcPts val="100"/>
              </a:spcBef>
            </a:pPr>
            <a:r>
              <a:rPr dirty="0" sz="2200" spc="-140" b="1">
                <a:solidFill>
                  <a:srgbClr val="F6FAFF"/>
                </a:solidFill>
                <a:latin typeface="Tahoma"/>
                <a:cs typeface="Tahoma"/>
              </a:rPr>
              <a:t>Industrial</a:t>
            </a:r>
            <a:r>
              <a:rPr dirty="0" sz="2200" spc="-165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2200" spc="-170" b="1">
                <a:solidFill>
                  <a:srgbClr val="F6FAFF"/>
                </a:solidFill>
                <a:latin typeface="Tahoma"/>
                <a:cs typeface="Tahoma"/>
              </a:rPr>
              <a:t>G</a:t>
            </a:r>
            <a:r>
              <a:rPr dirty="0" sz="2200" spc="-165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2200" spc="-290" b="1">
                <a:solidFill>
                  <a:srgbClr val="F6FAFF"/>
                </a:solidFill>
                <a:latin typeface="Tahoma"/>
                <a:cs typeface="Tahoma"/>
              </a:rPr>
              <a:t>IoT</a:t>
            </a:r>
            <a:endParaRPr sz="2200">
              <a:latin typeface="Tahoma"/>
              <a:cs typeface="Tahoma"/>
            </a:endParaRPr>
          </a:p>
          <a:p>
            <a:pPr marL="12700" marR="5080">
              <a:lnSpc>
                <a:spcPts val="2630"/>
              </a:lnSpc>
              <a:spcBef>
                <a:spcPts val="65"/>
              </a:spcBef>
            </a:pPr>
            <a:r>
              <a:rPr dirty="0" sz="2200" spc="-10">
                <a:solidFill>
                  <a:srgbClr val="B8C8D9"/>
                </a:solidFill>
                <a:latin typeface="Tahoma"/>
                <a:cs typeface="Tahoma"/>
              </a:rPr>
              <a:t>Automation</a:t>
            </a:r>
            <a:r>
              <a:rPr dirty="0" sz="2200" spc="-19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>
                <a:solidFill>
                  <a:srgbClr val="B8C8D9"/>
                </a:solidFill>
                <a:latin typeface="Tahoma"/>
                <a:cs typeface="Tahoma"/>
              </a:rPr>
              <a:t>systems,</a:t>
            </a:r>
            <a:r>
              <a:rPr dirty="0" sz="2200" spc="-19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>
                <a:solidFill>
                  <a:srgbClr val="B8C8D9"/>
                </a:solidFill>
                <a:latin typeface="Tahoma"/>
                <a:cs typeface="Tahoma"/>
              </a:rPr>
              <a:t>sensors</a:t>
            </a:r>
            <a:r>
              <a:rPr dirty="0" sz="2200" spc="-19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>
                <a:solidFill>
                  <a:srgbClr val="B8C8D9"/>
                </a:solidFill>
                <a:latin typeface="Tahoma"/>
                <a:cs typeface="Tahoma"/>
              </a:rPr>
              <a:t>and</a:t>
            </a:r>
            <a:r>
              <a:rPr dirty="0" sz="2200" spc="-19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 spc="-10">
                <a:solidFill>
                  <a:srgbClr val="B8C8D9"/>
                </a:solidFill>
                <a:latin typeface="Tahoma"/>
                <a:cs typeface="Tahoma"/>
              </a:rPr>
              <a:t>connected devices</a:t>
            </a:r>
            <a:endParaRPr sz="2200">
              <a:latin typeface="Tahoma"/>
              <a:cs typeface="Tahoma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9519955" y="3024194"/>
            <a:ext cx="7264400" cy="1429385"/>
            <a:chOff x="9519955" y="3024194"/>
            <a:chExt cx="7264400" cy="1429385"/>
          </a:xfrm>
        </p:grpSpPr>
        <p:sp>
          <p:nvSpPr>
            <p:cNvPr id="26" name="object 26"/>
            <p:cNvSpPr/>
            <p:nvPr/>
          </p:nvSpPr>
          <p:spPr>
            <a:xfrm>
              <a:off x="9539269" y="3043563"/>
              <a:ext cx="7225665" cy="1391920"/>
            </a:xfrm>
            <a:custGeom>
              <a:avLst/>
              <a:gdLst/>
              <a:ahLst/>
              <a:cxnLst/>
              <a:rect l="l" t="t" r="r" b="b"/>
              <a:pathLst>
                <a:path w="7225665" h="1391920">
                  <a:moveTo>
                    <a:pt x="7114211" y="1391737"/>
                  </a:moveTo>
                  <a:lnTo>
                    <a:pt x="111339" y="1391737"/>
                  </a:lnTo>
                  <a:lnTo>
                    <a:pt x="68255" y="1383051"/>
                  </a:lnTo>
                  <a:lnTo>
                    <a:pt x="68063" y="1383051"/>
                  </a:lnTo>
                  <a:lnTo>
                    <a:pt x="32709" y="1359200"/>
                  </a:lnTo>
                  <a:lnTo>
                    <a:pt x="8783" y="1323810"/>
                  </a:lnTo>
                  <a:lnTo>
                    <a:pt x="0" y="1280451"/>
                  </a:lnTo>
                  <a:lnTo>
                    <a:pt x="0" y="111360"/>
                  </a:lnTo>
                  <a:lnTo>
                    <a:pt x="8739" y="67998"/>
                  </a:lnTo>
                  <a:lnTo>
                    <a:pt x="32590" y="32602"/>
                  </a:lnTo>
                  <a:lnTo>
                    <a:pt x="67980" y="8744"/>
                  </a:lnTo>
                  <a:lnTo>
                    <a:pt x="111339" y="0"/>
                  </a:lnTo>
                  <a:lnTo>
                    <a:pt x="7114211" y="0"/>
                  </a:lnTo>
                  <a:lnTo>
                    <a:pt x="7157570" y="8744"/>
                  </a:lnTo>
                  <a:lnTo>
                    <a:pt x="7192959" y="32602"/>
                  </a:lnTo>
                  <a:lnTo>
                    <a:pt x="7216811" y="67998"/>
                  </a:lnTo>
                  <a:lnTo>
                    <a:pt x="7225073" y="108974"/>
                  </a:lnTo>
                  <a:lnTo>
                    <a:pt x="7225073" y="1282836"/>
                  </a:lnTo>
                  <a:lnTo>
                    <a:pt x="7216811" y="1323810"/>
                  </a:lnTo>
                  <a:lnTo>
                    <a:pt x="7192959" y="1359200"/>
                  </a:lnTo>
                  <a:lnTo>
                    <a:pt x="7157570" y="1383051"/>
                  </a:lnTo>
                  <a:lnTo>
                    <a:pt x="7114211" y="1391737"/>
                  </a:lnTo>
                  <a:close/>
                </a:path>
              </a:pathLst>
            </a:custGeom>
            <a:solidFill>
              <a:srgbClr val="071C34">
                <a:alpha val="94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/>
            <p:cNvSpPr/>
            <p:nvPr/>
          </p:nvSpPr>
          <p:spPr>
            <a:xfrm>
              <a:off x="9539322" y="3043561"/>
              <a:ext cx="7225665" cy="1390650"/>
            </a:xfrm>
            <a:custGeom>
              <a:avLst/>
              <a:gdLst/>
              <a:ahLst/>
              <a:cxnLst/>
              <a:rect l="l" t="t" r="r" b="b"/>
              <a:pathLst>
                <a:path w="7225665" h="1390650">
                  <a:moveTo>
                    <a:pt x="105858" y="1390644"/>
                  </a:moveTo>
                  <a:lnTo>
                    <a:pt x="68290" y="1383081"/>
                  </a:lnTo>
                  <a:lnTo>
                    <a:pt x="32639" y="1359042"/>
                  </a:lnTo>
                  <a:lnTo>
                    <a:pt x="8772" y="1323700"/>
                  </a:lnTo>
                  <a:lnTo>
                    <a:pt x="3" y="1280407"/>
                  </a:lnTo>
                  <a:lnTo>
                    <a:pt x="0" y="111346"/>
                  </a:lnTo>
                  <a:lnTo>
                    <a:pt x="8740" y="67995"/>
                  </a:lnTo>
                  <a:lnTo>
                    <a:pt x="32588" y="32605"/>
                  </a:lnTo>
                  <a:lnTo>
                    <a:pt x="67974" y="8748"/>
                  </a:lnTo>
                  <a:lnTo>
                    <a:pt x="111329" y="0"/>
                  </a:lnTo>
                  <a:lnTo>
                    <a:pt x="7113984" y="0"/>
                  </a:lnTo>
                  <a:lnTo>
                    <a:pt x="7157337" y="8748"/>
                  </a:lnTo>
                  <a:lnTo>
                    <a:pt x="7192725" y="32602"/>
                  </a:lnTo>
                  <a:lnTo>
                    <a:pt x="7216574" y="67990"/>
                  </a:lnTo>
                  <a:lnTo>
                    <a:pt x="7225317" y="111343"/>
                  </a:lnTo>
                  <a:lnTo>
                    <a:pt x="7225315" y="1280404"/>
                  </a:lnTo>
                  <a:lnTo>
                    <a:pt x="7216574" y="1323755"/>
                  </a:lnTo>
                  <a:lnTo>
                    <a:pt x="7192731" y="1359150"/>
                  </a:lnTo>
                  <a:lnTo>
                    <a:pt x="7157343" y="1383015"/>
                  </a:lnTo>
                  <a:lnTo>
                    <a:pt x="7119499" y="1390633"/>
                  </a:lnTo>
                </a:path>
              </a:pathLst>
            </a:custGeom>
            <a:ln w="38129">
              <a:solidFill>
                <a:srgbClr val="1B4B72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/>
            <p:cNvSpPr/>
            <p:nvPr/>
          </p:nvSpPr>
          <p:spPr>
            <a:xfrm>
              <a:off x="9731440" y="3263188"/>
              <a:ext cx="541020" cy="541020"/>
            </a:xfrm>
            <a:custGeom>
              <a:avLst/>
              <a:gdLst/>
              <a:ahLst/>
              <a:cxnLst/>
              <a:rect l="l" t="t" r="r" b="b"/>
              <a:pathLst>
                <a:path w="541020" h="541020">
                  <a:moveTo>
                    <a:pt x="270327" y="540654"/>
                  </a:moveTo>
                  <a:lnTo>
                    <a:pt x="221721" y="536300"/>
                  </a:lnTo>
                  <a:lnTo>
                    <a:pt x="175979" y="523748"/>
                  </a:lnTo>
                  <a:lnTo>
                    <a:pt x="133863" y="503758"/>
                  </a:lnTo>
                  <a:lnTo>
                    <a:pt x="96136" y="477094"/>
                  </a:lnTo>
                  <a:lnTo>
                    <a:pt x="63559" y="444517"/>
                  </a:lnTo>
                  <a:lnTo>
                    <a:pt x="36895" y="406790"/>
                  </a:lnTo>
                  <a:lnTo>
                    <a:pt x="16906" y="364674"/>
                  </a:lnTo>
                  <a:lnTo>
                    <a:pt x="4353" y="318933"/>
                  </a:lnTo>
                  <a:lnTo>
                    <a:pt x="0" y="270327"/>
                  </a:lnTo>
                  <a:lnTo>
                    <a:pt x="4356" y="221745"/>
                  </a:lnTo>
                  <a:lnTo>
                    <a:pt x="16916" y="176016"/>
                  </a:lnTo>
                  <a:lnTo>
                    <a:pt x="36915" y="133904"/>
                  </a:lnTo>
                  <a:lnTo>
                    <a:pt x="63589" y="96174"/>
                  </a:lnTo>
                  <a:lnTo>
                    <a:pt x="96174" y="63589"/>
                  </a:lnTo>
                  <a:lnTo>
                    <a:pt x="133904" y="36915"/>
                  </a:lnTo>
                  <a:lnTo>
                    <a:pt x="176016" y="16916"/>
                  </a:lnTo>
                  <a:lnTo>
                    <a:pt x="221745" y="4356"/>
                  </a:lnTo>
                  <a:lnTo>
                    <a:pt x="270327" y="0"/>
                  </a:lnTo>
                  <a:lnTo>
                    <a:pt x="318909" y="4356"/>
                  </a:lnTo>
                  <a:lnTo>
                    <a:pt x="364638" y="16916"/>
                  </a:lnTo>
                  <a:lnTo>
                    <a:pt x="406749" y="36915"/>
                  </a:lnTo>
                  <a:lnTo>
                    <a:pt x="444480" y="63589"/>
                  </a:lnTo>
                  <a:lnTo>
                    <a:pt x="477064" y="96174"/>
                  </a:lnTo>
                  <a:lnTo>
                    <a:pt x="503738" y="133904"/>
                  </a:lnTo>
                  <a:lnTo>
                    <a:pt x="523737" y="176016"/>
                  </a:lnTo>
                  <a:lnTo>
                    <a:pt x="536297" y="221745"/>
                  </a:lnTo>
                  <a:lnTo>
                    <a:pt x="540654" y="270327"/>
                  </a:lnTo>
                  <a:lnTo>
                    <a:pt x="536294" y="318933"/>
                  </a:lnTo>
                  <a:lnTo>
                    <a:pt x="523730" y="364674"/>
                  </a:lnTo>
                  <a:lnTo>
                    <a:pt x="503730" y="406790"/>
                  </a:lnTo>
                  <a:lnTo>
                    <a:pt x="477056" y="444517"/>
                  </a:lnTo>
                  <a:lnTo>
                    <a:pt x="444475" y="477094"/>
                  </a:lnTo>
                  <a:lnTo>
                    <a:pt x="406747" y="503758"/>
                  </a:lnTo>
                  <a:lnTo>
                    <a:pt x="364636" y="523748"/>
                  </a:lnTo>
                  <a:lnTo>
                    <a:pt x="318899" y="536300"/>
                  </a:lnTo>
                  <a:lnTo>
                    <a:pt x="270327" y="540654"/>
                  </a:lnTo>
                  <a:close/>
                </a:path>
              </a:pathLst>
            </a:custGeom>
            <a:solidFill>
              <a:srgbClr val="00D5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9" name="object 29"/>
          <p:cNvSpPr txBox="1"/>
          <p:nvPr/>
        </p:nvSpPr>
        <p:spPr>
          <a:xfrm>
            <a:off x="9839706" y="3319811"/>
            <a:ext cx="323850" cy="3606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200" spc="-200" b="1">
                <a:solidFill>
                  <a:srgbClr val="041326"/>
                </a:solidFill>
                <a:latin typeface="Tahoma"/>
                <a:cs typeface="Tahoma"/>
              </a:rPr>
              <a:t>04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0442061" y="3212438"/>
            <a:ext cx="5752465" cy="749300"/>
          </a:xfrm>
          <a:prstGeom prst="rect">
            <a:avLst/>
          </a:prstGeom>
        </p:spPr>
        <p:txBody>
          <a:bodyPr wrap="square" lIns="0" tIns="387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305"/>
              </a:spcBef>
            </a:pPr>
            <a:r>
              <a:rPr dirty="0" sz="2200" spc="-85" b="1">
                <a:solidFill>
                  <a:srgbClr val="F6FAFF"/>
                </a:solidFill>
                <a:latin typeface="Tahoma"/>
                <a:cs typeface="Tahoma"/>
              </a:rPr>
              <a:t>Medical</a:t>
            </a:r>
            <a:r>
              <a:rPr dirty="0" sz="2200" spc="-150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2200" spc="-10" b="1">
                <a:solidFill>
                  <a:srgbClr val="F6FAFF"/>
                </a:solidFill>
                <a:latin typeface="Tahoma"/>
                <a:cs typeface="Tahoma"/>
              </a:rPr>
              <a:t>Electronics</a:t>
            </a:r>
            <a:endParaRPr sz="2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210"/>
              </a:spcBef>
            </a:pPr>
            <a:r>
              <a:rPr dirty="0" sz="2200">
                <a:solidFill>
                  <a:srgbClr val="B8C8D9"/>
                </a:solidFill>
                <a:latin typeface="Tahoma"/>
                <a:cs typeface="Tahoma"/>
              </a:rPr>
              <a:t>Diagnostics,</a:t>
            </a:r>
            <a:r>
              <a:rPr dirty="0" sz="2200" spc="-19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 spc="-25">
                <a:solidFill>
                  <a:srgbClr val="B8C8D9"/>
                </a:solidFill>
                <a:latin typeface="Tahoma"/>
                <a:cs typeface="Tahoma"/>
              </a:rPr>
              <a:t>monitoring</a:t>
            </a:r>
            <a:r>
              <a:rPr dirty="0" sz="2200" spc="-18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>
                <a:solidFill>
                  <a:srgbClr val="B8C8D9"/>
                </a:solidFill>
                <a:latin typeface="Tahoma"/>
                <a:cs typeface="Tahoma"/>
              </a:rPr>
              <a:t>and</a:t>
            </a:r>
            <a:r>
              <a:rPr dirty="0" sz="2200" spc="-18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>
                <a:solidFill>
                  <a:srgbClr val="B8C8D9"/>
                </a:solidFill>
                <a:latin typeface="Tahoma"/>
                <a:cs typeface="Tahoma"/>
              </a:rPr>
              <a:t>healthcare</a:t>
            </a:r>
            <a:r>
              <a:rPr dirty="0" sz="2200" spc="-19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 spc="-10">
                <a:solidFill>
                  <a:srgbClr val="B8C8D9"/>
                </a:solidFill>
                <a:latin typeface="Tahoma"/>
                <a:cs typeface="Tahoma"/>
              </a:rPr>
              <a:t>devices</a:t>
            </a:r>
            <a:endParaRPr sz="2200">
              <a:latin typeface="Tahoma"/>
              <a:cs typeface="Tahoma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9519957" y="4877304"/>
            <a:ext cx="7264400" cy="1430020"/>
            <a:chOff x="9519957" y="4877304"/>
            <a:chExt cx="7264400" cy="1430020"/>
          </a:xfrm>
        </p:grpSpPr>
        <p:sp>
          <p:nvSpPr>
            <p:cNvPr id="32" name="object 32"/>
            <p:cNvSpPr/>
            <p:nvPr/>
          </p:nvSpPr>
          <p:spPr>
            <a:xfrm>
              <a:off x="9539268" y="4896670"/>
              <a:ext cx="7225665" cy="1391920"/>
            </a:xfrm>
            <a:custGeom>
              <a:avLst/>
              <a:gdLst/>
              <a:ahLst/>
              <a:cxnLst/>
              <a:rect l="l" t="t" r="r" b="b"/>
              <a:pathLst>
                <a:path w="7225665" h="1391920">
                  <a:moveTo>
                    <a:pt x="7114211" y="1391737"/>
                  </a:moveTo>
                  <a:lnTo>
                    <a:pt x="111339" y="1391737"/>
                  </a:lnTo>
                  <a:lnTo>
                    <a:pt x="68234" y="1383036"/>
                  </a:lnTo>
                  <a:lnTo>
                    <a:pt x="68056" y="1383036"/>
                  </a:lnTo>
                  <a:lnTo>
                    <a:pt x="32692" y="1359185"/>
                  </a:lnTo>
                  <a:lnTo>
                    <a:pt x="8774" y="1323795"/>
                  </a:lnTo>
                  <a:lnTo>
                    <a:pt x="0" y="1280436"/>
                  </a:lnTo>
                  <a:lnTo>
                    <a:pt x="0" y="111345"/>
                  </a:lnTo>
                  <a:lnTo>
                    <a:pt x="8739" y="67986"/>
                  </a:lnTo>
                  <a:lnTo>
                    <a:pt x="32590" y="32596"/>
                  </a:lnTo>
                  <a:lnTo>
                    <a:pt x="67980" y="8745"/>
                  </a:lnTo>
                  <a:lnTo>
                    <a:pt x="111339" y="0"/>
                  </a:lnTo>
                  <a:lnTo>
                    <a:pt x="7114211" y="0"/>
                  </a:lnTo>
                  <a:lnTo>
                    <a:pt x="7157570" y="8745"/>
                  </a:lnTo>
                  <a:lnTo>
                    <a:pt x="7192959" y="32596"/>
                  </a:lnTo>
                  <a:lnTo>
                    <a:pt x="7216811" y="67986"/>
                  </a:lnTo>
                  <a:lnTo>
                    <a:pt x="7225073" y="108960"/>
                  </a:lnTo>
                  <a:lnTo>
                    <a:pt x="7225073" y="1282821"/>
                  </a:lnTo>
                  <a:lnTo>
                    <a:pt x="7216811" y="1323795"/>
                  </a:lnTo>
                  <a:lnTo>
                    <a:pt x="7192959" y="1359185"/>
                  </a:lnTo>
                  <a:lnTo>
                    <a:pt x="7157570" y="1383036"/>
                  </a:lnTo>
                  <a:lnTo>
                    <a:pt x="7114211" y="1391737"/>
                  </a:lnTo>
                  <a:close/>
                </a:path>
              </a:pathLst>
            </a:custGeom>
            <a:solidFill>
              <a:srgbClr val="071C34">
                <a:alpha val="94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/>
            <p:cNvSpPr/>
            <p:nvPr/>
          </p:nvSpPr>
          <p:spPr>
            <a:xfrm>
              <a:off x="9539325" y="4896672"/>
              <a:ext cx="7225665" cy="1391285"/>
            </a:xfrm>
            <a:custGeom>
              <a:avLst/>
              <a:gdLst/>
              <a:ahLst/>
              <a:cxnLst/>
              <a:rect l="l" t="t" r="r" b="b"/>
              <a:pathLst>
                <a:path w="7225665" h="1391285">
                  <a:moveTo>
                    <a:pt x="105932" y="1390657"/>
                  </a:moveTo>
                  <a:lnTo>
                    <a:pt x="68228" y="1383055"/>
                  </a:lnTo>
                  <a:lnTo>
                    <a:pt x="32626" y="1359049"/>
                  </a:lnTo>
                  <a:lnTo>
                    <a:pt x="8766" y="1323701"/>
                  </a:lnTo>
                  <a:lnTo>
                    <a:pt x="0" y="1280407"/>
                  </a:lnTo>
                  <a:lnTo>
                    <a:pt x="0" y="111346"/>
                  </a:lnTo>
                  <a:lnTo>
                    <a:pt x="8737" y="67994"/>
                  </a:lnTo>
                  <a:lnTo>
                    <a:pt x="32584" y="32602"/>
                  </a:lnTo>
                  <a:lnTo>
                    <a:pt x="67972" y="8746"/>
                  </a:lnTo>
                  <a:lnTo>
                    <a:pt x="111327" y="0"/>
                  </a:lnTo>
                  <a:lnTo>
                    <a:pt x="7113981" y="0"/>
                  </a:lnTo>
                  <a:lnTo>
                    <a:pt x="7157336" y="8747"/>
                  </a:lnTo>
                  <a:lnTo>
                    <a:pt x="7192725" y="32601"/>
                  </a:lnTo>
                  <a:lnTo>
                    <a:pt x="7216573" y="67990"/>
                  </a:lnTo>
                  <a:lnTo>
                    <a:pt x="7225315" y="111343"/>
                  </a:lnTo>
                  <a:lnTo>
                    <a:pt x="7225315" y="1280404"/>
                  </a:lnTo>
                  <a:lnTo>
                    <a:pt x="7216575" y="1323757"/>
                  </a:lnTo>
                  <a:lnTo>
                    <a:pt x="7192727" y="1359148"/>
                  </a:lnTo>
                  <a:lnTo>
                    <a:pt x="7157338" y="1383002"/>
                  </a:lnTo>
                  <a:lnTo>
                    <a:pt x="7119413" y="1390650"/>
                  </a:lnTo>
                </a:path>
              </a:pathLst>
            </a:custGeom>
            <a:ln w="38129">
              <a:solidFill>
                <a:srgbClr val="1B4B72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/>
            <p:cNvSpPr/>
            <p:nvPr/>
          </p:nvSpPr>
          <p:spPr>
            <a:xfrm>
              <a:off x="9731440" y="5116311"/>
              <a:ext cx="541020" cy="541020"/>
            </a:xfrm>
            <a:custGeom>
              <a:avLst/>
              <a:gdLst/>
              <a:ahLst/>
              <a:cxnLst/>
              <a:rect l="l" t="t" r="r" b="b"/>
              <a:pathLst>
                <a:path w="541020" h="541020">
                  <a:moveTo>
                    <a:pt x="270327" y="540623"/>
                  </a:moveTo>
                  <a:lnTo>
                    <a:pt x="221721" y="536270"/>
                  </a:lnTo>
                  <a:lnTo>
                    <a:pt x="175979" y="523717"/>
                  </a:lnTo>
                  <a:lnTo>
                    <a:pt x="133863" y="503728"/>
                  </a:lnTo>
                  <a:lnTo>
                    <a:pt x="96136" y="477064"/>
                  </a:lnTo>
                  <a:lnTo>
                    <a:pt x="63559" y="444487"/>
                  </a:lnTo>
                  <a:lnTo>
                    <a:pt x="36895" y="406760"/>
                  </a:lnTo>
                  <a:lnTo>
                    <a:pt x="16906" y="364644"/>
                  </a:lnTo>
                  <a:lnTo>
                    <a:pt x="4353" y="318902"/>
                  </a:lnTo>
                  <a:lnTo>
                    <a:pt x="0" y="270296"/>
                  </a:lnTo>
                  <a:lnTo>
                    <a:pt x="4356" y="221715"/>
                  </a:lnTo>
                  <a:lnTo>
                    <a:pt x="16916" y="175989"/>
                  </a:lnTo>
                  <a:lnTo>
                    <a:pt x="36915" y="133881"/>
                  </a:lnTo>
                  <a:lnTo>
                    <a:pt x="63589" y="96156"/>
                  </a:lnTo>
                  <a:lnTo>
                    <a:pt x="96174" y="63577"/>
                  </a:lnTo>
                  <a:lnTo>
                    <a:pt x="133904" y="36907"/>
                  </a:lnTo>
                  <a:lnTo>
                    <a:pt x="176016" y="16912"/>
                  </a:lnTo>
                  <a:lnTo>
                    <a:pt x="221745" y="4355"/>
                  </a:lnTo>
                  <a:lnTo>
                    <a:pt x="270327" y="0"/>
                  </a:lnTo>
                  <a:lnTo>
                    <a:pt x="318909" y="4355"/>
                  </a:lnTo>
                  <a:lnTo>
                    <a:pt x="364638" y="16912"/>
                  </a:lnTo>
                  <a:lnTo>
                    <a:pt x="406749" y="36907"/>
                  </a:lnTo>
                  <a:lnTo>
                    <a:pt x="444480" y="63577"/>
                  </a:lnTo>
                  <a:lnTo>
                    <a:pt x="477064" y="96156"/>
                  </a:lnTo>
                  <a:lnTo>
                    <a:pt x="503738" y="133881"/>
                  </a:lnTo>
                  <a:lnTo>
                    <a:pt x="523737" y="175989"/>
                  </a:lnTo>
                  <a:lnTo>
                    <a:pt x="536297" y="221715"/>
                  </a:lnTo>
                  <a:lnTo>
                    <a:pt x="540654" y="270296"/>
                  </a:lnTo>
                  <a:lnTo>
                    <a:pt x="536294" y="318902"/>
                  </a:lnTo>
                  <a:lnTo>
                    <a:pt x="523730" y="364644"/>
                  </a:lnTo>
                  <a:lnTo>
                    <a:pt x="503730" y="406760"/>
                  </a:lnTo>
                  <a:lnTo>
                    <a:pt x="477056" y="444487"/>
                  </a:lnTo>
                  <a:lnTo>
                    <a:pt x="444475" y="477064"/>
                  </a:lnTo>
                  <a:lnTo>
                    <a:pt x="406747" y="503728"/>
                  </a:lnTo>
                  <a:lnTo>
                    <a:pt x="364636" y="523717"/>
                  </a:lnTo>
                  <a:lnTo>
                    <a:pt x="318899" y="536270"/>
                  </a:lnTo>
                  <a:lnTo>
                    <a:pt x="270327" y="540623"/>
                  </a:lnTo>
                  <a:close/>
                </a:path>
              </a:pathLst>
            </a:custGeom>
            <a:solidFill>
              <a:srgbClr val="00D5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5" name="object 35"/>
          <p:cNvSpPr txBox="1"/>
          <p:nvPr/>
        </p:nvSpPr>
        <p:spPr>
          <a:xfrm>
            <a:off x="9839706" y="5171410"/>
            <a:ext cx="323850" cy="3606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200" spc="-200" b="1">
                <a:solidFill>
                  <a:srgbClr val="041326"/>
                </a:solidFill>
                <a:latin typeface="Tahoma"/>
                <a:cs typeface="Tahoma"/>
              </a:rPr>
              <a:t>05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0442061" y="5029183"/>
            <a:ext cx="5639435" cy="821690"/>
          </a:xfrm>
          <a:prstGeom prst="rect">
            <a:avLst/>
          </a:prstGeom>
        </p:spPr>
        <p:txBody>
          <a:bodyPr wrap="square" lIns="0" tIns="755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95"/>
              </a:spcBef>
            </a:pPr>
            <a:r>
              <a:rPr dirty="0" sz="2200" spc="-120" b="1">
                <a:solidFill>
                  <a:srgbClr val="F6FAFF"/>
                </a:solidFill>
                <a:latin typeface="Tahoma"/>
                <a:cs typeface="Tahoma"/>
              </a:rPr>
              <a:t>Startups</a:t>
            </a:r>
            <a:r>
              <a:rPr dirty="0" sz="2200" spc="-170" b="1">
                <a:solidFill>
                  <a:srgbClr val="F6FAFF"/>
                </a:solidFill>
                <a:latin typeface="Tahoma"/>
                <a:cs typeface="Tahoma"/>
              </a:rPr>
              <a:t> G </a:t>
            </a:r>
            <a:r>
              <a:rPr dirty="0" sz="2200" spc="-175" b="1">
                <a:solidFill>
                  <a:srgbClr val="F6FAFF"/>
                </a:solidFill>
                <a:latin typeface="Tahoma"/>
                <a:cs typeface="Tahoma"/>
              </a:rPr>
              <a:t>RGD</a:t>
            </a:r>
            <a:r>
              <a:rPr dirty="0" sz="2200" spc="-170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2200" spc="-20" b="1">
                <a:solidFill>
                  <a:srgbClr val="F6FAFF"/>
                </a:solidFill>
                <a:latin typeface="Tahoma"/>
                <a:cs typeface="Tahoma"/>
              </a:rPr>
              <a:t>Labs</a:t>
            </a:r>
            <a:endParaRPr sz="2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495"/>
              </a:spcBef>
            </a:pPr>
            <a:r>
              <a:rPr dirty="0" sz="2200" spc="-25">
                <a:solidFill>
                  <a:srgbClr val="B8C8D9"/>
                </a:solidFill>
                <a:latin typeface="Tahoma"/>
                <a:cs typeface="Tahoma"/>
              </a:rPr>
              <a:t>Prototype</a:t>
            </a:r>
            <a:r>
              <a:rPr dirty="0" sz="2200" spc="-22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>
                <a:solidFill>
                  <a:srgbClr val="B8C8D9"/>
                </a:solidFill>
                <a:latin typeface="Tahoma"/>
                <a:cs typeface="Tahoma"/>
              </a:rPr>
              <a:t>boards,</a:t>
            </a:r>
            <a:r>
              <a:rPr dirty="0" sz="2200" spc="-22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 spc="-45">
                <a:solidFill>
                  <a:srgbClr val="B8C8D9"/>
                </a:solidFill>
                <a:latin typeface="Tahoma"/>
                <a:cs typeface="Tahoma"/>
              </a:rPr>
              <a:t>engineering</a:t>
            </a:r>
            <a:r>
              <a:rPr dirty="0" sz="2200" spc="-22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>
                <a:solidFill>
                  <a:srgbClr val="B8C8D9"/>
                </a:solidFill>
                <a:latin typeface="Tahoma"/>
                <a:cs typeface="Tahoma"/>
              </a:rPr>
              <a:t>support</a:t>
            </a:r>
            <a:r>
              <a:rPr dirty="0" sz="2200" spc="-22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>
                <a:solidFill>
                  <a:srgbClr val="B8C8D9"/>
                </a:solidFill>
                <a:latin typeface="Tahoma"/>
                <a:cs typeface="Tahoma"/>
              </a:rPr>
              <a:t>and</a:t>
            </a:r>
            <a:r>
              <a:rPr dirty="0" sz="2200" spc="-21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 spc="-25">
                <a:solidFill>
                  <a:srgbClr val="B8C8D9"/>
                </a:solidFill>
                <a:latin typeface="Tahoma"/>
                <a:cs typeface="Tahoma"/>
              </a:rPr>
              <a:t>low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0442061" y="5823515"/>
            <a:ext cx="655320" cy="3606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200" spc="-25">
                <a:solidFill>
                  <a:srgbClr val="B8C8D9"/>
                </a:solidFill>
                <a:latin typeface="Tahoma"/>
                <a:cs typeface="Tahoma"/>
              </a:rPr>
              <a:t>MOǪ</a:t>
            </a:r>
            <a:endParaRPr sz="2200">
              <a:latin typeface="Tahoma"/>
              <a:cs typeface="Tahoma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9520259" y="6730700"/>
            <a:ext cx="7263765" cy="1429385"/>
            <a:chOff x="9520259" y="6730700"/>
            <a:chExt cx="7263765" cy="1429385"/>
          </a:xfrm>
        </p:grpSpPr>
        <p:sp>
          <p:nvSpPr>
            <p:cNvPr id="39" name="object 39"/>
            <p:cNvSpPr/>
            <p:nvPr/>
          </p:nvSpPr>
          <p:spPr>
            <a:xfrm>
              <a:off x="9539268" y="6749778"/>
              <a:ext cx="7225665" cy="1391920"/>
            </a:xfrm>
            <a:custGeom>
              <a:avLst/>
              <a:gdLst/>
              <a:ahLst/>
              <a:cxnLst/>
              <a:rect l="l" t="t" r="r" b="b"/>
              <a:pathLst>
                <a:path w="7225665" h="1391920">
                  <a:moveTo>
                    <a:pt x="7114211" y="1391737"/>
                  </a:moveTo>
                  <a:lnTo>
                    <a:pt x="111339" y="1391737"/>
                  </a:lnTo>
                  <a:lnTo>
                    <a:pt x="68255" y="1383051"/>
                  </a:lnTo>
                  <a:lnTo>
                    <a:pt x="68063" y="1383051"/>
                  </a:lnTo>
                  <a:lnTo>
                    <a:pt x="32709" y="1359200"/>
                  </a:lnTo>
                  <a:lnTo>
                    <a:pt x="8783" y="1323810"/>
                  </a:lnTo>
                  <a:lnTo>
                    <a:pt x="0" y="1280451"/>
                  </a:lnTo>
                  <a:lnTo>
                    <a:pt x="0" y="111360"/>
                  </a:lnTo>
                  <a:lnTo>
                    <a:pt x="8739" y="67996"/>
                  </a:lnTo>
                  <a:lnTo>
                    <a:pt x="32590" y="32596"/>
                  </a:lnTo>
                  <a:lnTo>
                    <a:pt x="67980" y="8734"/>
                  </a:lnTo>
                  <a:lnTo>
                    <a:pt x="111339" y="0"/>
                  </a:lnTo>
                  <a:lnTo>
                    <a:pt x="7114211" y="0"/>
                  </a:lnTo>
                  <a:lnTo>
                    <a:pt x="7157570" y="8734"/>
                  </a:lnTo>
                  <a:lnTo>
                    <a:pt x="7192959" y="32596"/>
                  </a:lnTo>
                  <a:lnTo>
                    <a:pt x="7216811" y="67996"/>
                  </a:lnTo>
                  <a:lnTo>
                    <a:pt x="7225073" y="108974"/>
                  </a:lnTo>
                  <a:lnTo>
                    <a:pt x="7225073" y="1282836"/>
                  </a:lnTo>
                  <a:lnTo>
                    <a:pt x="7216811" y="1323810"/>
                  </a:lnTo>
                  <a:lnTo>
                    <a:pt x="7192959" y="1359200"/>
                  </a:lnTo>
                  <a:lnTo>
                    <a:pt x="7157570" y="1383051"/>
                  </a:lnTo>
                  <a:lnTo>
                    <a:pt x="7114211" y="1391737"/>
                  </a:lnTo>
                  <a:close/>
                </a:path>
              </a:pathLst>
            </a:custGeom>
            <a:solidFill>
              <a:srgbClr val="071C34">
                <a:alpha val="94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/>
            <p:cNvSpPr/>
            <p:nvPr/>
          </p:nvSpPr>
          <p:spPr>
            <a:xfrm>
              <a:off x="9539324" y="6749765"/>
              <a:ext cx="7225665" cy="1391285"/>
            </a:xfrm>
            <a:custGeom>
              <a:avLst/>
              <a:gdLst/>
              <a:ahLst/>
              <a:cxnLst/>
              <a:rect l="l" t="t" r="r" b="b"/>
              <a:pathLst>
                <a:path w="7225665" h="1391284">
                  <a:moveTo>
                    <a:pt x="105932" y="1390657"/>
                  </a:moveTo>
                  <a:lnTo>
                    <a:pt x="68228" y="1383055"/>
                  </a:lnTo>
                  <a:lnTo>
                    <a:pt x="32626" y="1359049"/>
                  </a:lnTo>
                  <a:lnTo>
                    <a:pt x="8766" y="1323701"/>
                  </a:lnTo>
                  <a:lnTo>
                    <a:pt x="0" y="1280407"/>
                  </a:lnTo>
                  <a:lnTo>
                    <a:pt x="0" y="111346"/>
                  </a:lnTo>
                  <a:lnTo>
                    <a:pt x="8743" y="67998"/>
                  </a:lnTo>
                  <a:lnTo>
                    <a:pt x="32589" y="32609"/>
                  </a:lnTo>
                  <a:lnTo>
                    <a:pt x="67972" y="8750"/>
                  </a:lnTo>
                  <a:lnTo>
                    <a:pt x="111327" y="0"/>
                  </a:lnTo>
                  <a:lnTo>
                    <a:pt x="7113981" y="0"/>
                  </a:lnTo>
                  <a:lnTo>
                    <a:pt x="7157334" y="8750"/>
                  </a:lnTo>
                  <a:lnTo>
                    <a:pt x="7192719" y="32604"/>
                  </a:lnTo>
                  <a:lnTo>
                    <a:pt x="7216570" y="67991"/>
                  </a:lnTo>
                  <a:lnTo>
                    <a:pt x="7225315" y="111343"/>
                  </a:lnTo>
                  <a:lnTo>
                    <a:pt x="7225315" y="1280405"/>
                  </a:lnTo>
                  <a:lnTo>
                    <a:pt x="7216575" y="1323757"/>
                  </a:lnTo>
                  <a:lnTo>
                    <a:pt x="7192727" y="1359148"/>
                  </a:lnTo>
                  <a:lnTo>
                    <a:pt x="7157338" y="1383002"/>
                  </a:lnTo>
                  <a:lnTo>
                    <a:pt x="7119413" y="1390650"/>
                  </a:lnTo>
                </a:path>
              </a:pathLst>
            </a:custGeom>
            <a:ln w="38129">
              <a:solidFill>
                <a:srgbClr val="1B4B72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/>
            <p:cNvSpPr/>
            <p:nvPr/>
          </p:nvSpPr>
          <p:spPr>
            <a:xfrm>
              <a:off x="9731440" y="6969404"/>
              <a:ext cx="541020" cy="541020"/>
            </a:xfrm>
            <a:custGeom>
              <a:avLst/>
              <a:gdLst/>
              <a:ahLst/>
              <a:cxnLst/>
              <a:rect l="l" t="t" r="r" b="b"/>
              <a:pathLst>
                <a:path w="541020" h="541020">
                  <a:moveTo>
                    <a:pt x="270327" y="540654"/>
                  </a:moveTo>
                  <a:lnTo>
                    <a:pt x="221721" y="536300"/>
                  </a:lnTo>
                  <a:lnTo>
                    <a:pt x="175979" y="523748"/>
                  </a:lnTo>
                  <a:lnTo>
                    <a:pt x="133863" y="503758"/>
                  </a:lnTo>
                  <a:lnTo>
                    <a:pt x="96136" y="477094"/>
                  </a:lnTo>
                  <a:lnTo>
                    <a:pt x="63559" y="444517"/>
                  </a:lnTo>
                  <a:lnTo>
                    <a:pt x="36895" y="406790"/>
                  </a:lnTo>
                  <a:lnTo>
                    <a:pt x="16906" y="364674"/>
                  </a:lnTo>
                  <a:lnTo>
                    <a:pt x="4353" y="318933"/>
                  </a:lnTo>
                  <a:lnTo>
                    <a:pt x="0" y="270327"/>
                  </a:lnTo>
                  <a:lnTo>
                    <a:pt x="4356" y="221745"/>
                  </a:lnTo>
                  <a:lnTo>
                    <a:pt x="16916" y="176016"/>
                  </a:lnTo>
                  <a:lnTo>
                    <a:pt x="36915" y="133904"/>
                  </a:lnTo>
                  <a:lnTo>
                    <a:pt x="63589" y="96174"/>
                  </a:lnTo>
                  <a:lnTo>
                    <a:pt x="96174" y="63589"/>
                  </a:lnTo>
                  <a:lnTo>
                    <a:pt x="133904" y="36915"/>
                  </a:lnTo>
                  <a:lnTo>
                    <a:pt x="176016" y="16916"/>
                  </a:lnTo>
                  <a:lnTo>
                    <a:pt x="221745" y="4356"/>
                  </a:lnTo>
                  <a:lnTo>
                    <a:pt x="270327" y="0"/>
                  </a:lnTo>
                  <a:lnTo>
                    <a:pt x="318909" y="4356"/>
                  </a:lnTo>
                  <a:lnTo>
                    <a:pt x="364638" y="16916"/>
                  </a:lnTo>
                  <a:lnTo>
                    <a:pt x="406749" y="36915"/>
                  </a:lnTo>
                  <a:lnTo>
                    <a:pt x="444480" y="63589"/>
                  </a:lnTo>
                  <a:lnTo>
                    <a:pt x="477064" y="96174"/>
                  </a:lnTo>
                  <a:lnTo>
                    <a:pt x="503738" y="133904"/>
                  </a:lnTo>
                  <a:lnTo>
                    <a:pt x="523737" y="176016"/>
                  </a:lnTo>
                  <a:lnTo>
                    <a:pt x="536297" y="221745"/>
                  </a:lnTo>
                  <a:lnTo>
                    <a:pt x="540654" y="270327"/>
                  </a:lnTo>
                  <a:lnTo>
                    <a:pt x="536294" y="318933"/>
                  </a:lnTo>
                  <a:lnTo>
                    <a:pt x="523730" y="364674"/>
                  </a:lnTo>
                  <a:lnTo>
                    <a:pt x="503730" y="406790"/>
                  </a:lnTo>
                  <a:lnTo>
                    <a:pt x="477056" y="444517"/>
                  </a:lnTo>
                  <a:lnTo>
                    <a:pt x="444475" y="477094"/>
                  </a:lnTo>
                  <a:lnTo>
                    <a:pt x="406747" y="503758"/>
                  </a:lnTo>
                  <a:lnTo>
                    <a:pt x="364636" y="523748"/>
                  </a:lnTo>
                  <a:lnTo>
                    <a:pt x="318899" y="536300"/>
                  </a:lnTo>
                  <a:lnTo>
                    <a:pt x="270327" y="540654"/>
                  </a:lnTo>
                  <a:close/>
                </a:path>
              </a:pathLst>
            </a:custGeom>
            <a:solidFill>
              <a:srgbClr val="00D5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2" name="object 42"/>
          <p:cNvSpPr txBox="1"/>
          <p:nvPr/>
        </p:nvSpPr>
        <p:spPr>
          <a:xfrm>
            <a:off x="9839706" y="7096161"/>
            <a:ext cx="323850" cy="3606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200" spc="-200" b="1">
                <a:solidFill>
                  <a:srgbClr val="041326"/>
                </a:solidFill>
                <a:latin typeface="Tahoma"/>
                <a:cs typeface="Tahoma"/>
              </a:rPr>
              <a:t>06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10440385" y="6887381"/>
            <a:ext cx="5361940" cy="811530"/>
          </a:xfrm>
          <a:prstGeom prst="rect">
            <a:avLst/>
          </a:prstGeom>
        </p:spPr>
        <p:txBody>
          <a:bodyPr wrap="square" lIns="0" tIns="70485" rIns="0" bIns="0" rtlCol="0" vert="horz">
            <a:spAutoFit/>
          </a:bodyPr>
          <a:lstStyle/>
          <a:p>
            <a:pPr marL="13970">
              <a:lnSpc>
                <a:spcPct val="100000"/>
              </a:lnSpc>
              <a:spcBef>
                <a:spcPts val="555"/>
              </a:spcBef>
            </a:pPr>
            <a:r>
              <a:rPr dirty="0" sz="2200" spc="-150" b="1">
                <a:solidFill>
                  <a:srgbClr val="F6FAFF"/>
                </a:solidFill>
                <a:latin typeface="Tahoma"/>
                <a:cs typeface="Tahoma"/>
              </a:rPr>
              <a:t>Export</a:t>
            </a:r>
            <a:r>
              <a:rPr dirty="0" sz="2200" spc="-160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2200" spc="-10" b="1">
                <a:solidFill>
                  <a:srgbClr val="F6FAFF"/>
                </a:solidFill>
                <a:latin typeface="Tahoma"/>
                <a:cs typeface="Tahoma"/>
              </a:rPr>
              <a:t>Markets</a:t>
            </a:r>
            <a:endParaRPr sz="2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455"/>
              </a:spcBef>
            </a:pPr>
            <a:r>
              <a:rPr dirty="0" sz="2200">
                <a:solidFill>
                  <a:srgbClr val="B8C8D9"/>
                </a:solidFill>
                <a:latin typeface="Tahoma"/>
                <a:cs typeface="Tahoma"/>
              </a:rPr>
              <a:t>US,</a:t>
            </a:r>
            <a:r>
              <a:rPr dirty="0" sz="2200" spc="-20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>
                <a:solidFill>
                  <a:srgbClr val="B8C8D9"/>
                </a:solidFill>
                <a:latin typeface="Tahoma"/>
                <a:cs typeface="Tahoma"/>
              </a:rPr>
              <a:t>EU</a:t>
            </a:r>
            <a:r>
              <a:rPr dirty="0" sz="2200" spc="-20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>
                <a:solidFill>
                  <a:srgbClr val="B8C8D9"/>
                </a:solidFill>
                <a:latin typeface="Tahoma"/>
                <a:cs typeface="Tahoma"/>
              </a:rPr>
              <a:t>and</a:t>
            </a:r>
            <a:r>
              <a:rPr dirty="0" sz="2200" spc="-19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>
                <a:solidFill>
                  <a:srgbClr val="B8C8D9"/>
                </a:solidFill>
                <a:latin typeface="Tahoma"/>
                <a:cs typeface="Tahoma"/>
              </a:rPr>
              <a:t>Asia</a:t>
            </a:r>
            <a:r>
              <a:rPr dirty="0" sz="2200" spc="-20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 spc="-20">
                <a:solidFill>
                  <a:srgbClr val="B8C8D9"/>
                </a:solidFill>
                <a:latin typeface="Tahoma"/>
                <a:cs typeface="Tahoma"/>
              </a:rPr>
              <a:t>manufacturing</a:t>
            </a:r>
            <a:r>
              <a:rPr dirty="0" sz="2200" spc="-20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200" spc="-10">
                <a:solidFill>
                  <a:srgbClr val="B8C8D9"/>
                </a:solidFill>
                <a:latin typeface="Tahoma"/>
                <a:cs typeface="Tahoma"/>
              </a:rPr>
              <a:t>partnerships</a:t>
            </a:r>
            <a:endParaRPr sz="2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solidFill>
            <a:srgbClr val="04132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487801" rIns="0" bIns="0" rtlCol="0" vert="horz">
            <a:spAutoFit/>
          </a:bodyPr>
          <a:lstStyle/>
          <a:p>
            <a:pPr marL="286385">
              <a:lnSpc>
                <a:spcPct val="100000"/>
              </a:lnSpc>
              <a:spcBef>
                <a:spcPts val="100"/>
              </a:spcBef>
            </a:pPr>
            <a:r>
              <a:rPr dirty="0" spc="-215"/>
              <a:t>Traction</a:t>
            </a:r>
            <a:r>
              <a:rPr dirty="0" spc="-325"/>
              <a:t> </a:t>
            </a:r>
            <a:r>
              <a:rPr dirty="0" spc="-265"/>
              <a:t>G</a:t>
            </a:r>
            <a:r>
              <a:rPr dirty="0" spc="-320"/>
              <a:t> </a:t>
            </a:r>
            <a:r>
              <a:rPr dirty="0" spc="-170"/>
              <a:t>Progress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16000" y="2035990"/>
            <a:ext cx="8647430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>
                <a:solidFill>
                  <a:srgbClr val="B8C8D9"/>
                </a:solidFill>
                <a:latin typeface="Tahoma"/>
                <a:cs typeface="Tahoma"/>
              </a:rPr>
              <a:t>Commercial</a:t>
            </a:r>
            <a:r>
              <a:rPr dirty="0" sz="2000" spc="-114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000" spc="-10">
                <a:solidFill>
                  <a:srgbClr val="B8C8D9"/>
                </a:solidFill>
                <a:latin typeface="Tahoma"/>
                <a:cs typeface="Tahoma"/>
              </a:rPr>
              <a:t>foundation</a:t>
            </a:r>
            <a:r>
              <a:rPr dirty="0" sz="2000" spc="-114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000">
                <a:solidFill>
                  <a:srgbClr val="B8C8D9"/>
                </a:solidFill>
                <a:latin typeface="Tahoma"/>
                <a:cs typeface="Tahoma"/>
              </a:rPr>
              <a:t>and</a:t>
            </a:r>
            <a:r>
              <a:rPr dirty="0" sz="2000" spc="-114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000" spc="-20">
                <a:solidFill>
                  <a:srgbClr val="B8C8D9"/>
                </a:solidFill>
                <a:latin typeface="Tahoma"/>
                <a:cs typeface="Tahoma"/>
              </a:rPr>
              <a:t>manufacturing</a:t>
            </a:r>
            <a:r>
              <a:rPr dirty="0" sz="2000" spc="-11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000">
                <a:solidFill>
                  <a:srgbClr val="B8C8D9"/>
                </a:solidFill>
                <a:latin typeface="Tahoma"/>
                <a:cs typeface="Tahoma"/>
              </a:rPr>
              <a:t>scale-up</a:t>
            </a:r>
            <a:r>
              <a:rPr dirty="0" sz="2000" spc="-114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000" spc="-20">
                <a:solidFill>
                  <a:srgbClr val="B8C8D9"/>
                </a:solidFill>
                <a:latin typeface="Tahoma"/>
                <a:cs typeface="Tahoma"/>
              </a:rPr>
              <a:t>preparation</a:t>
            </a:r>
            <a:r>
              <a:rPr dirty="0" sz="2000" spc="-114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000" spc="-25">
                <a:solidFill>
                  <a:srgbClr val="B8C8D9"/>
                </a:solidFill>
                <a:latin typeface="Tahoma"/>
                <a:cs typeface="Tahoma"/>
              </a:rPr>
              <a:t>are</a:t>
            </a:r>
            <a:r>
              <a:rPr dirty="0" sz="2000" spc="-11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000" spc="-10">
                <a:solidFill>
                  <a:srgbClr val="B8C8D9"/>
                </a:solidFill>
                <a:latin typeface="Tahoma"/>
                <a:cs typeface="Tahoma"/>
              </a:rPr>
              <a:t>underway</a:t>
            </a:r>
            <a:endParaRPr sz="2000">
              <a:latin typeface="Tahoma"/>
              <a:cs typeface="Tahoma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009808" y="2902670"/>
            <a:ext cx="7332345" cy="1496060"/>
            <a:chOff x="1009808" y="2902670"/>
            <a:chExt cx="7332345" cy="1496060"/>
          </a:xfrm>
        </p:grpSpPr>
        <p:sp>
          <p:nvSpPr>
            <p:cNvPr id="6" name="object 6"/>
            <p:cNvSpPr/>
            <p:nvPr/>
          </p:nvSpPr>
          <p:spPr>
            <a:xfrm>
              <a:off x="1028699" y="2921737"/>
              <a:ext cx="7294245" cy="1460500"/>
            </a:xfrm>
            <a:custGeom>
              <a:avLst/>
              <a:gdLst/>
              <a:ahLst/>
              <a:cxnLst/>
              <a:rect l="l" t="t" r="r" b="b"/>
              <a:pathLst>
                <a:path w="7294245" h="1460500">
                  <a:moveTo>
                    <a:pt x="7182977" y="1460372"/>
                  </a:moveTo>
                  <a:lnTo>
                    <a:pt x="111251" y="1460372"/>
                  </a:lnTo>
                  <a:lnTo>
                    <a:pt x="67950" y="1451630"/>
                  </a:lnTo>
                  <a:lnTo>
                    <a:pt x="32587" y="1427789"/>
                  </a:lnTo>
                  <a:lnTo>
                    <a:pt x="8743" y="1392427"/>
                  </a:lnTo>
                  <a:lnTo>
                    <a:pt x="0" y="1349120"/>
                  </a:lnTo>
                  <a:lnTo>
                    <a:pt x="0" y="111251"/>
                  </a:lnTo>
                  <a:lnTo>
                    <a:pt x="8743" y="67949"/>
                  </a:lnTo>
                  <a:lnTo>
                    <a:pt x="32587" y="32586"/>
                  </a:lnTo>
                  <a:lnTo>
                    <a:pt x="67950" y="8743"/>
                  </a:lnTo>
                  <a:lnTo>
                    <a:pt x="111251" y="0"/>
                  </a:lnTo>
                  <a:lnTo>
                    <a:pt x="7182977" y="0"/>
                  </a:lnTo>
                  <a:lnTo>
                    <a:pt x="7226283" y="8743"/>
                  </a:lnTo>
                  <a:lnTo>
                    <a:pt x="7261646" y="32586"/>
                  </a:lnTo>
                  <a:lnTo>
                    <a:pt x="7285487" y="67949"/>
                  </a:lnTo>
                  <a:lnTo>
                    <a:pt x="7294229" y="111251"/>
                  </a:lnTo>
                  <a:lnTo>
                    <a:pt x="7294229" y="1349120"/>
                  </a:lnTo>
                  <a:lnTo>
                    <a:pt x="7285487" y="1392427"/>
                  </a:lnTo>
                  <a:lnTo>
                    <a:pt x="7261646" y="1427789"/>
                  </a:lnTo>
                  <a:lnTo>
                    <a:pt x="7226283" y="1451630"/>
                  </a:lnTo>
                  <a:lnTo>
                    <a:pt x="7182977" y="1460372"/>
                  </a:lnTo>
                  <a:close/>
                </a:path>
              </a:pathLst>
            </a:custGeom>
            <a:solidFill>
              <a:srgbClr val="071C34">
                <a:alpha val="94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1028873" y="2921735"/>
              <a:ext cx="7294245" cy="1457325"/>
            </a:xfrm>
            <a:custGeom>
              <a:avLst/>
              <a:gdLst/>
              <a:ahLst/>
              <a:cxnLst/>
              <a:rect l="l" t="t" r="r" b="b"/>
              <a:pathLst>
                <a:path w="7294245" h="1457325">
                  <a:moveTo>
                    <a:pt x="96459" y="1457321"/>
                  </a:moveTo>
                  <a:lnTo>
                    <a:pt x="32586" y="1427718"/>
                  </a:lnTo>
                  <a:lnTo>
                    <a:pt x="8743" y="1392355"/>
                  </a:lnTo>
                  <a:lnTo>
                    <a:pt x="0" y="1349054"/>
                  </a:lnTo>
                  <a:lnTo>
                    <a:pt x="0" y="111246"/>
                  </a:lnTo>
                  <a:lnTo>
                    <a:pt x="8743" y="67947"/>
                  </a:lnTo>
                  <a:lnTo>
                    <a:pt x="32585" y="32585"/>
                  </a:lnTo>
                  <a:lnTo>
                    <a:pt x="67946" y="8743"/>
                  </a:lnTo>
                  <a:lnTo>
                    <a:pt x="111246" y="0"/>
                  </a:lnTo>
                  <a:lnTo>
                    <a:pt x="7182638" y="0"/>
                  </a:lnTo>
                  <a:lnTo>
                    <a:pt x="7225940" y="8743"/>
                  </a:lnTo>
                  <a:lnTo>
                    <a:pt x="7261296" y="32590"/>
                  </a:lnTo>
                  <a:lnTo>
                    <a:pt x="7285132" y="67950"/>
                  </a:lnTo>
                  <a:lnTo>
                    <a:pt x="7293873" y="111246"/>
                  </a:lnTo>
                  <a:lnTo>
                    <a:pt x="7293875" y="1349051"/>
                  </a:lnTo>
                  <a:lnTo>
                    <a:pt x="7285135" y="1392348"/>
                  </a:lnTo>
                  <a:lnTo>
                    <a:pt x="7261299" y="1427713"/>
                  </a:lnTo>
                  <a:lnTo>
                    <a:pt x="7225940" y="1451565"/>
                  </a:lnTo>
                  <a:lnTo>
                    <a:pt x="7197434" y="1457318"/>
                  </a:lnTo>
                </a:path>
              </a:pathLst>
            </a:custGeom>
            <a:ln w="38129">
              <a:solidFill>
                <a:srgbClr val="1B4B72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1220867" y="3141359"/>
              <a:ext cx="541020" cy="541020"/>
            </a:xfrm>
            <a:custGeom>
              <a:avLst/>
              <a:gdLst/>
              <a:ahLst/>
              <a:cxnLst/>
              <a:rect l="l" t="t" r="r" b="b"/>
              <a:pathLst>
                <a:path w="541019" h="541020">
                  <a:moveTo>
                    <a:pt x="270317" y="540654"/>
                  </a:moveTo>
                  <a:lnTo>
                    <a:pt x="221712" y="536300"/>
                  </a:lnTo>
                  <a:lnTo>
                    <a:pt x="175971" y="523748"/>
                  </a:lnTo>
                  <a:lnTo>
                    <a:pt x="133856" y="503758"/>
                  </a:lnTo>
                  <a:lnTo>
                    <a:pt x="96131" y="477094"/>
                  </a:lnTo>
                  <a:lnTo>
                    <a:pt x="63555" y="444517"/>
                  </a:lnTo>
                  <a:lnTo>
                    <a:pt x="36893" y="406790"/>
                  </a:lnTo>
                  <a:lnTo>
                    <a:pt x="16904" y="364674"/>
                  </a:lnTo>
                  <a:lnTo>
                    <a:pt x="4353" y="318933"/>
                  </a:lnTo>
                  <a:lnTo>
                    <a:pt x="0" y="270327"/>
                  </a:lnTo>
                  <a:lnTo>
                    <a:pt x="4356" y="221745"/>
                  </a:lnTo>
                  <a:lnTo>
                    <a:pt x="16916" y="176016"/>
                  </a:lnTo>
                  <a:lnTo>
                    <a:pt x="36914" y="133904"/>
                  </a:lnTo>
                  <a:lnTo>
                    <a:pt x="63587" y="96174"/>
                  </a:lnTo>
                  <a:lnTo>
                    <a:pt x="96171" y="63589"/>
                  </a:lnTo>
                  <a:lnTo>
                    <a:pt x="133900" y="36915"/>
                  </a:lnTo>
                  <a:lnTo>
                    <a:pt x="176010" y="16916"/>
                  </a:lnTo>
                  <a:lnTo>
                    <a:pt x="221737" y="4356"/>
                  </a:lnTo>
                  <a:lnTo>
                    <a:pt x="270317" y="0"/>
                  </a:lnTo>
                  <a:lnTo>
                    <a:pt x="318898" y="4356"/>
                  </a:lnTo>
                  <a:lnTo>
                    <a:pt x="364626" y="16916"/>
                  </a:lnTo>
                  <a:lnTo>
                    <a:pt x="406737" y="36915"/>
                  </a:lnTo>
                  <a:lnTo>
                    <a:pt x="444467" y="63589"/>
                  </a:lnTo>
                  <a:lnTo>
                    <a:pt x="477050" y="96174"/>
                  </a:lnTo>
                  <a:lnTo>
                    <a:pt x="503724" y="133904"/>
                  </a:lnTo>
                  <a:lnTo>
                    <a:pt x="523722" y="176016"/>
                  </a:lnTo>
                  <a:lnTo>
                    <a:pt x="536282" y="221745"/>
                  </a:lnTo>
                  <a:lnTo>
                    <a:pt x="540638" y="270327"/>
                  </a:lnTo>
                  <a:lnTo>
                    <a:pt x="536279" y="318933"/>
                  </a:lnTo>
                  <a:lnTo>
                    <a:pt x="523716" y="364674"/>
                  </a:lnTo>
                  <a:lnTo>
                    <a:pt x="503716" y="406790"/>
                  </a:lnTo>
                  <a:lnTo>
                    <a:pt x="477044" y="444517"/>
                  </a:lnTo>
                  <a:lnTo>
                    <a:pt x="444463" y="477094"/>
                  </a:lnTo>
                  <a:lnTo>
                    <a:pt x="406737" y="503758"/>
                  </a:lnTo>
                  <a:lnTo>
                    <a:pt x="364626" y="523748"/>
                  </a:lnTo>
                  <a:lnTo>
                    <a:pt x="318890" y="536300"/>
                  </a:lnTo>
                  <a:lnTo>
                    <a:pt x="270317" y="540654"/>
                  </a:lnTo>
                  <a:close/>
                </a:path>
              </a:pathLst>
            </a:custGeom>
            <a:solidFill>
              <a:srgbClr val="00D5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" name="object 9"/>
          <p:cNvSpPr txBox="1"/>
          <p:nvPr/>
        </p:nvSpPr>
        <p:spPr>
          <a:xfrm>
            <a:off x="1329123" y="3268117"/>
            <a:ext cx="323850" cy="3606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200" spc="-200" b="1">
                <a:solidFill>
                  <a:srgbClr val="041326"/>
                </a:solidFill>
                <a:latin typeface="Tahoma"/>
                <a:cs typeface="Tahoma"/>
              </a:rPr>
              <a:t>01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931494" y="3117119"/>
            <a:ext cx="5091430" cy="9836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200" spc="-270" b="1">
                <a:solidFill>
                  <a:srgbClr val="F6FAFF"/>
                </a:solidFill>
                <a:latin typeface="Tahoma"/>
                <a:cs typeface="Tahoma"/>
              </a:rPr>
              <a:t>DPIIT</a:t>
            </a:r>
            <a:r>
              <a:rPr dirty="0" sz="2200" spc="-200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2200" spc="-35" b="1">
                <a:solidFill>
                  <a:srgbClr val="F6FAFF"/>
                </a:solidFill>
                <a:latin typeface="Tahoma"/>
                <a:cs typeface="Tahoma"/>
              </a:rPr>
              <a:t>Recognition</a:t>
            </a:r>
            <a:endParaRPr sz="22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000" spc="-10">
                <a:solidFill>
                  <a:srgbClr val="B8C8D9"/>
                </a:solidFill>
                <a:latin typeface="Tahoma"/>
                <a:cs typeface="Tahoma"/>
              </a:rPr>
              <a:t>Recognized</a:t>
            </a:r>
            <a:r>
              <a:rPr dirty="0" sz="2000" spc="-17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000" spc="-25">
                <a:solidFill>
                  <a:srgbClr val="B8C8D9"/>
                </a:solidFill>
                <a:latin typeface="Tahoma"/>
                <a:cs typeface="Tahoma"/>
              </a:rPr>
              <a:t>under</a:t>
            </a:r>
            <a:r>
              <a:rPr dirty="0" sz="2000" spc="-16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000" spc="-120">
                <a:solidFill>
                  <a:srgbClr val="B8C8D9"/>
                </a:solidFill>
                <a:latin typeface="Tahoma"/>
                <a:cs typeface="Tahoma"/>
              </a:rPr>
              <a:t>DPIIT,</a:t>
            </a:r>
            <a:r>
              <a:rPr dirty="0" sz="2000" spc="-16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000" spc="-40">
                <a:solidFill>
                  <a:srgbClr val="B8C8D9"/>
                </a:solidFill>
                <a:latin typeface="Tahoma"/>
                <a:cs typeface="Tahoma"/>
              </a:rPr>
              <a:t>strengthening</a:t>
            </a:r>
            <a:r>
              <a:rPr dirty="0" sz="2000" spc="-16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000" spc="-10">
                <a:solidFill>
                  <a:srgbClr val="B8C8D9"/>
                </a:solidFill>
                <a:latin typeface="Tahoma"/>
                <a:cs typeface="Tahoma"/>
              </a:rPr>
              <a:t>startup </a:t>
            </a:r>
            <a:r>
              <a:rPr dirty="0" sz="2000">
                <a:solidFill>
                  <a:srgbClr val="B8C8D9"/>
                </a:solidFill>
                <a:latin typeface="Tahoma"/>
                <a:cs typeface="Tahoma"/>
              </a:rPr>
              <a:t>credibility</a:t>
            </a:r>
            <a:r>
              <a:rPr dirty="0" sz="2000" spc="-204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000">
                <a:solidFill>
                  <a:srgbClr val="B8C8D9"/>
                </a:solidFill>
                <a:latin typeface="Tahoma"/>
                <a:cs typeface="Tahoma"/>
              </a:rPr>
              <a:t>and</a:t>
            </a:r>
            <a:r>
              <a:rPr dirty="0" sz="2000" spc="-20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000" spc="-35">
                <a:solidFill>
                  <a:srgbClr val="B8C8D9"/>
                </a:solidFill>
                <a:latin typeface="Tahoma"/>
                <a:cs typeface="Tahoma"/>
              </a:rPr>
              <a:t>funding</a:t>
            </a:r>
            <a:r>
              <a:rPr dirty="0" sz="2000" spc="-20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000" spc="-10">
                <a:solidFill>
                  <a:srgbClr val="B8C8D9"/>
                </a:solidFill>
                <a:latin typeface="Tahoma"/>
                <a:cs typeface="Tahoma"/>
              </a:rPr>
              <a:t>eligibility.</a:t>
            </a:r>
            <a:endParaRPr sz="2000">
              <a:latin typeface="Tahoma"/>
              <a:cs typeface="Tahoma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1009803" y="4824420"/>
            <a:ext cx="7332345" cy="1496060"/>
            <a:chOff x="1009803" y="4824420"/>
            <a:chExt cx="7332345" cy="1496060"/>
          </a:xfrm>
        </p:grpSpPr>
        <p:sp>
          <p:nvSpPr>
            <p:cNvPr id="12" name="object 12"/>
            <p:cNvSpPr/>
            <p:nvPr/>
          </p:nvSpPr>
          <p:spPr>
            <a:xfrm>
              <a:off x="1028699" y="4843485"/>
              <a:ext cx="7294245" cy="1460500"/>
            </a:xfrm>
            <a:custGeom>
              <a:avLst/>
              <a:gdLst/>
              <a:ahLst/>
              <a:cxnLst/>
              <a:rect l="l" t="t" r="r" b="b"/>
              <a:pathLst>
                <a:path w="7294245" h="1460500">
                  <a:moveTo>
                    <a:pt x="7182977" y="1460357"/>
                  </a:moveTo>
                  <a:lnTo>
                    <a:pt x="111251" y="1460357"/>
                  </a:lnTo>
                  <a:lnTo>
                    <a:pt x="67950" y="1451615"/>
                  </a:lnTo>
                  <a:lnTo>
                    <a:pt x="32587" y="1427774"/>
                  </a:lnTo>
                  <a:lnTo>
                    <a:pt x="8743" y="1392412"/>
                  </a:lnTo>
                  <a:lnTo>
                    <a:pt x="0" y="1349105"/>
                  </a:lnTo>
                  <a:lnTo>
                    <a:pt x="0" y="111251"/>
                  </a:lnTo>
                  <a:lnTo>
                    <a:pt x="8743" y="67945"/>
                  </a:lnTo>
                  <a:lnTo>
                    <a:pt x="32587" y="32583"/>
                  </a:lnTo>
                  <a:lnTo>
                    <a:pt x="67950" y="8742"/>
                  </a:lnTo>
                  <a:lnTo>
                    <a:pt x="111251" y="0"/>
                  </a:lnTo>
                  <a:lnTo>
                    <a:pt x="7182977" y="0"/>
                  </a:lnTo>
                  <a:lnTo>
                    <a:pt x="7226283" y="8742"/>
                  </a:lnTo>
                  <a:lnTo>
                    <a:pt x="7261646" y="32583"/>
                  </a:lnTo>
                  <a:lnTo>
                    <a:pt x="7285487" y="67945"/>
                  </a:lnTo>
                  <a:lnTo>
                    <a:pt x="7294229" y="111251"/>
                  </a:lnTo>
                  <a:lnTo>
                    <a:pt x="7294229" y="1349105"/>
                  </a:lnTo>
                  <a:lnTo>
                    <a:pt x="7285487" y="1392412"/>
                  </a:lnTo>
                  <a:lnTo>
                    <a:pt x="7261646" y="1427774"/>
                  </a:lnTo>
                  <a:lnTo>
                    <a:pt x="7226283" y="1451615"/>
                  </a:lnTo>
                  <a:lnTo>
                    <a:pt x="7182977" y="1460357"/>
                  </a:lnTo>
                  <a:close/>
                </a:path>
              </a:pathLst>
            </a:custGeom>
            <a:solidFill>
              <a:srgbClr val="071C34">
                <a:alpha val="94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1028868" y="4843485"/>
              <a:ext cx="7294245" cy="1457960"/>
            </a:xfrm>
            <a:custGeom>
              <a:avLst/>
              <a:gdLst/>
              <a:ahLst/>
              <a:cxnLst/>
              <a:rect l="l" t="t" r="r" b="b"/>
              <a:pathLst>
                <a:path w="7294245" h="1457960">
                  <a:moveTo>
                    <a:pt x="96536" y="1457335"/>
                  </a:moveTo>
                  <a:lnTo>
                    <a:pt x="32598" y="1427713"/>
                  </a:lnTo>
                  <a:lnTo>
                    <a:pt x="8751" y="1392355"/>
                  </a:lnTo>
                  <a:lnTo>
                    <a:pt x="4" y="1349054"/>
                  </a:lnTo>
                  <a:lnTo>
                    <a:pt x="0" y="111245"/>
                  </a:lnTo>
                  <a:lnTo>
                    <a:pt x="8741" y="67942"/>
                  </a:lnTo>
                  <a:lnTo>
                    <a:pt x="32587" y="32581"/>
                  </a:lnTo>
                  <a:lnTo>
                    <a:pt x="67951" y="8741"/>
                  </a:lnTo>
                  <a:lnTo>
                    <a:pt x="111250" y="0"/>
                  </a:lnTo>
                  <a:lnTo>
                    <a:pt x="7182643" y="0"/>
                  </a:lnTo>
                  <a:lnTo>
                    <a:pt x="7225945" y="8741"/>
                  </a:lnTo>
                  <a:lnTo>
                    <a:pt x="7261304" y="32588"/>
                  </a:lnTo>
                  <a:lnTo>
                    <a:pt x="7285139" y="67949"/>
                  </a:lnTo>
                  <a:lnTo>
                    <a:pt x="7293878" y="111246"/>
                  </a:lnTo>
                  <a:lnTo>
                    <a:pt x="7293876" y="1349050"/>
                  </a:lnTo>
                  <a:lnTo>
                    <a:pt x="7285133" y="1392343"/>
                  </a:lnTo>
                  <a:lnTo>
                    <a:pt x="7261297" y="1427703"/>
                  </a:lnTo>
                  <a:lnTo>
                    <a:pt x="7225942" y="1451551"/>
                  </a:lnTo>
                  <a:lnTo>
                    <a:pt x="7197365" y="1457329"/>
                  </a:lnTo>
                </a:path>
              </a:pathLst>
            </a:custGeom>
            <a:ln w="38129">
              <a:solidFill>
                <a:srgbClr val="1B4B72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1220867" y="5063093"/>
              <a:ext cx="541020" cy="541020"/>
            </a:xfrm>
            <a:custGeom>
              <a:avLst/>
              <a:gdLst/>
              <a:ahLst/>
              <a:cxnLst/>
              <a:rect l="l" t="t" r="r" b="b"/>
              <a:pathLst>
                <a:path w="541019" h="541020">
                  <a:moveTo>
                    <a:pt x="270317" y="540654"/>
                  </a:moveTo>
                  <a:lnTo>
                    <a:pt x="221712" y="536300"/>
                  </a:lnTo>
                  <a:lnTo>
                    <a:pt x="175971" y="523748"/>
                  </a:lnTo>
                  <a:lnTo>
                    <a:pt x="133856" y="503758"/>
                  </a:lnTo>
                  <a:lnTo>
                    <a:pt x="96131" y="477094"/>
                  </a:lnTo>
                  <a:lnTo>
                    <a:pt x="63555" y="444517"/>
                  </a:lnTo>
                  <a:lnTo>
                    <a:pt x="36893" y="406790"/>
                  </a:lnTo>
                  <a:lnTo>
                    <a:pt x="16904" y="364674"/>
                  </a:lnTo>
                  <a:lnTo>
                    <a:pt x="4353" y="318933"/>
                  </a:lnTo>
                  <a:lnTo>
                    <a:pt x="0" y="270327"/>
                  </a:lnTo>
                  <a:lnTo>
                    <a:pt x="4356" y="221745"/>
                  </a:lnTo>
                  <a:lnTo>
                    <a:pt x="16916" y="176016"/>
                  </a:lnTo>
                  <a:lnTo>
                    <a:pt x="36914" y="133904"/>
                  </a:lnTo>
                  <a:lnTo>
                    <a:pt x="63587" y="96174"/>
                  </a:lnTo>
                  <a:lnTo>
                    <a:pt x="96171" y="63589"/>
                  </a:lnTo>
                  <a:lnTo>
                    <a:pt x="133900" y="36915"/>
                  </a:lnTo>
                  <a:lnTo>
                    <a:pt x="176010" y="16916"/>
                  </a:lnTo>
                  <a:lnTo>
                    <a:pt x="221737" y="4356"/>
                  </a:lnTo>
                  <a:lnTo>
                    <a:pt x="270317" y="0"/>
                  </a:lnTo>
                  <a:lnTo>
                    <a:pt x="318898" y="4356"/>
                  </a:lnTo>
                  <a:lnTo>
                    <a:pt x="364626" y="16916"/>
                  </a:lnTo>
                  <a:lnTo>
                    <a:pt x="406737" y="36915"/>
                  </a:lnTo>
                  <a:lnTo>
                    <a:pt x="444467" y="63589"/>
                  </a:lnTo>
                  <a:lnTo>
                    <a:pt x="477050" y="96174"/>
                  </a:lnTo>
                  <a:lnTo>
                    <a:pt x="503724" y="133904"/>
                  </a:lnTo>
                  <a:lnTo>
                    <a:pt x="523722" y="176016"/>
                  </a:lnTo>
                  <a:lnTo>
                    <a:pt x="536282" y="221745"/>
                  </a:lnTo>
                  <a:lnTo>
                    <a:pt x="540638" y="270327"/>
                  </a:lnTo>
                  <a:lnTo>
                    <a:pt x="536279" y="318933"/>
                  </a:lnTo>
                  <a:lnTo>
                    <a:pt x="523716" y="364674"/>
                  </a:lnTo>
                  <a:lnTo>
                    <a:pt x="503716" y="406790"/>
                  </a:lnTo>
                  <a:lnTo>
                    <a:pt x="477044" y="444517"/>
                  </a:lnTo>
                  <a:lnTo>
                    <a:pt x="444463" y="477094"/>
                  </a:lnTo>
                  <a:lnTo>
                    <a:pt x="406737" y="503758"/>
                  </a:lnTo>
                  <a:lnTo>
                    <a:pt x="364626" y="523748"/>
                  </a:lnTo>
                  <a:lnTo>
                    <a:pt x="318890" y="536300"/>
                  </a:lnTo>
                  <a:lnTo>
                    <a:pt x="270317" y="540654"/>
                  </a:lnTo>
                  <a:close/>
                </a:path>
              </a:pathLst>
            </a:custGeom>
            <a:solidFill>
              <a:srgbClr val="00D5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5" name="object 15"/>
          <p:cNvSpPr txBox="1"/>
          <p:nvPr/>
        </p:nvSpPr>
        <p:spPr>
          <a:xfrm>
            <a:off x="1329123" y="5189851"/>
            <a:ext cx="323850" cy="3606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200" spc="-200" b="1">
                <a:solidFill>
                  <a:srgbClr val="041326"/>
                </a:solidFill>
                <a:latin typeface="Tahoma"/>
                <a:cs typeface="Tahoma"/>
              </a:rPr>
              <a:t>02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931494" y="4962712"/>
            <a:ext cx="5564505" cy="1115695"/>
          </a:xfrm>
          <a:prstGeom prst="rect">
            <a:avLst/>
          </a:prstGeom>
        </p:spPr>
        <p:txBody>
          <a:bodyPr wrap="square" lIns="0" tIns="889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dirty="0" sz="2200" spc="-135" b="1">
                <a:solidFill>
                  <a:srgbClr val="F6FAFF"/>
                </a:solidFill>
                <a:latin typeface="Tahoma"/>
                <a:cs typeface="Tahoma"/>
              </a:rPr>
              <a:t>MSME</a:t>
            </a:r>
            <a:r>
              <a:rPr dirty="0" sz="2200" spc="-170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2200" spc="-50" b="1">
                <a:solidFill>
                  <a:srgbClr val="F6FAFF"/>
                </a:solidFill>
                <a:latin typeface="Tahoma"/>
                <a:cs typeface="Tahoma"/>
              </a:rPr>
              <a:t>Registration</a:t>
            </a:r>
            <a:endParaRPr sz="22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540"/>
              </a:spcBef>
            </a:pPr>
            <a:r>
              <a:rPr dirty="0" sz="2000" spc="-30">
                <a:solidFill>
                  <a:srgbClr val="B8C8D9"/>
                </a:solidFill>
                <a:latin typeface="Tahoma"/>
                <a:cs typeface="Tahoma"/>
              </a:rPr>
              <a:t>Registered</a:t>
            </a:r>
            <a:r>
              <a:rPr dirty="0" sz="2000" spc="-18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000">
                <a:solidFill>
                  <a:srgbClr val="B8C8D9"/>
                </a:solidFill>
                <a:latin typeface="Tahoma"/>
                <a:cs typeface="Tahoma"/>
              </a:rPr>
              <a:t>as</a:t>
            </a:r>
            <a:r>
              <a:rPr dirty="0" sz="2000" spc="-18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000" spc="-10">
                <a:solidFill>
                  <a:srgbClr val="B8C8D9"/>
                </a:solidFill>
                <a:latin typeface="Tahoma"/>
                <a:cs typeface="Tahoma"/>
              </a:rPr>
              <a:t>an</a:t>
            </a:r>
            <a:r>
              <a:rPr dirty="0" sz="2000" spc="-18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000">
                <a:solidFill>
                  <a:srgbClr val="B8C8D9"/>
                </a:solidFill>
                <a:latin typeface="Tahoma"/>
                <a:cs typeface="Tahoma"/>
              </a:rPr>
              <a:t>MSME</a:t>
            </a:r>
            <a:r>
              <a:rPr dirty="0" sz="2000" spc="-17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000" spc="-20">
                <a:solidFill>
                  <a:srgbClr val="B8C8D9"/>
                </a:solidFill>
                <a:latin typeface="Tahoma"/>
                <a:cs typeface="Tahoma"/>
              </a:rPr>
              <a:t>to</a:t>
            </a:r>
            <a:r>
              <a:rPr dirty="0" sz="2000" spc="-18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000">
                <a:solidFill>
                  <a:srgbClr val="B8C8D9"/>
                </a:solidFill>
                <a:latin typeface="Tahoma"/>
                <a:cs typeface="Tahoma"/>
              </a:rPr>
              <a:t>support</a:t>
            </a:r>
            <a:r>
              <a:rPr dirty="0" sz="2000" spc="-18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000" spc="-10">
                <a:solidFill>
                  <a:srgbClr val="B8C8D9"/>
                </a:solidFill>
                <a:latin typeface="Tahoma"/>
                <a:cs typeface="Tahoma"/>
              </a:rPr>
              <a:t>formal</a:t>
            </a:r>
            <a:r>
              <a:rPr dirty="0" sz="2000" spc="-17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000" spc="-10">
                <a:solidFill>
                  <a:srgbClr val="B8C8D9"/>
                </a:solidFill>
                <a:latin typeface="Tahoma"/>
                <a:cs typeface="Tahoma"/>
              </a:rPr>
              <a:t>business </a:t>
            </a:r>
            <a:r>
              <a:rPr dirty="0" sz="2000" spc="-60">
                <a:solidFill>
                  <a:srgbClr val="B8C8D9"/>
                </a:solidFill>
                <a:latin typeface="Tahoma"/>
                <a:cs typeface="Tahoma"/>
              </a:rPr>
              <a:t>growth</a:t>
            </a:r>
            <a:r>
              <a:rPr dirty="0" sz="2000" spc="-14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000">
                <a:solidFill>
                  <a:srgbClr val="B8C8D9"/>
                </a:solidFill>
                <a:latin typeface="Tahoma"/>
                <a:cs typeface="Tahoma"/>
              </a:rPr>
              <a:t>and</a:t>
            </a:r>
            <a:r>
              <a:rPr dirty="0" sz="2000" spc="-14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000">
                <a:solidFill>
                  <a:srgbClr val="B8C8D9"/>
                </a:solidFill>
                <a:latin typeface="Tahoma"/>
                <a:cs typeface="Tahoma"/>
              </a:rPr>
              <a:t>scheme</a:t>
            </a:r>
            <a:r>
              <a:rPr dirty="0" sz="2000" spc="-14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000" spc="-10">
                <a:solidFill>
                  <a:srgbClr val="B8C8D9"/>
                </a:solidFill>
                <a:latin typeface="Tahoma"/>
                <a:cs typeface="Tahoma"/>
              </a:rPr>
              <a:t>benefits.</a:t>
            </a:r>
            <a:endParaRPr sz="2000">
              <a:latin typeface="Tahoma"/>
              <a:cs typeface="Tahoma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1009808" y="6746153"/>
            <a:ext cx="7332345" cy="1496060"/>
            <a:chOff x="1009808" y="6746153"/>
            <a:chExt cx="7332345" cy="1496060"/>
          </a:xfrm>
        </p:grpSpPr>
        <p:sp>
          <p:nvSpPr>
            <p:cNvPr id="18" name="object 18"/>
            <p:cNvSpPr/>
            <p:nvPr/>
          </p:nvSpPr>
          <p:spPr>
            <a:xfrm>
              <a:off x="1028699" y="6765218"/>
              <a:ext cx="7294245" cy="1460500"/>
            </a:xfrm>
            <a:custGeom>
              <a:avLst/>
              <a:gdLst/>
              <a:ahLst/>
              <a:cxnLst/>
              <a:rect l="l" t="t" r="r" b="b"/>
              <a:pathLst>
                <a:path w="7294245" h="1460500">
                  <a:moveTo>
                    <a:pt x="7182977" y="1460357"/>
                  </a:moveTo>
                  <a:lnTo>
                    <a:pt x="111251" y="1460357"/>
                  </a:lnTo>
                  <a:lnTo>
                    <a:pt x="67950" y="1451615"/>
                  </a:lnTo>
                  <a:lnTo>
                    <a:pt x="32587" y="1427774"/>
                  </a:lnTo>
                  <a:lnTo>
                    <a:pt x="8743" y="1392412"/>
                  </a:lnTo>
                  <a:lnTo>
                    <a:pt x="0" y="1349105"/>
                  </a:lnTo>
                  <a:lnTo>
                    <a:pt x="0" y="111251"/>
                  </a:lnTo>
                  <a:lnTo>
                    <a:pt x="8743" y="67945"/>
                  </a:lnTo>
                  <a:lnTo>
                    <a:pt x="32587" y="32583"/>
                  </a:lnTo>
                  <a:lnTo>
                    <a:pt x="67950" y="8742"/>
                  </a:lnTo>
                  <a:lnTo>
                    <a:pt x="111251" y="0"/>
                  </a:lnTo>
                  <a:lnTo>
                    <a:pt x="7182977" y="0"/>
                  </a:lnTo>
                  <a:lnTo>
                    <a:pt x="7226283" y="8742"/>
                  </a:lnTo>
                  <a:lnTo>
                    <a:pt x="7261646" y="32583"/>
                  </a:lnTo>
                  <a:lnTo>
                    <a:pt x="7285487" y="67945"/>
                  </a:lnTo>
                  <a:lnTo>
                    <a:pt x="7294229" y="111251"/>
                  </a:lnTo>
                  <a:lnTo>
                    <a:pt x="7294229" y="1349105"/>
                  </a:lnTo>
                  <a:lnTo>
                    <a:pt x="7285487" y="1392412"/>
                  </a:lnTo>
                  <a:lnTo>
                    <a:pt x="7261646" y="1427774"/>
                  </a:lnTo>
                  <a:lnTo>
                    <a:pt x="7226283" y="1451615"/>
                  </a:lnTo>
                  <a:lnTo>
                    <a:pt x="7182977" y="1460357"/>
                  </a:lnTo>
                  <a:close/>
                </a:path>
              </a:pathLst>
            </a:custGeom>
            <a:solidFill>
              <a:srgbClr val="071C34">
                <a:alpha val="94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1028873" y="6765218"/>
              <a:ext cx="7294245" cy="1457960"/>
            </a:xfrm>
            <a:custGeom>
              <a:avLst/>
              <a:gdLst/>
              <a:ahLst/>
              <a:cxnLst/>
              <a:rect l="l" t="t" r="r" b="b"/>
              <a:pathLst>
                <a:path w="7294245" h="1457959">
                  <a:moveTo>
                    <a:pt x="96524" y="1457333"/>
                  </a:moveTo>
                  <a:lnTo>
                    <a:pt x="67950" y="1451557"/>
                  </a:lnTo>
                  <a:lnTo>
                    <a:pt x="32588" y="1427717"/>
                  </a:lnTo>
                  <a:lnTo>
                    <a:pt x="8744" y="1392355"/>
                  </a:lnTo>
                  <a:lnTo>
                    <a:pt x="0" y="1349054"/>
                  </a:lnTo>
                  <a:lnTo>
                    <a:pt x="0" y="111246"/>
                  </a:lnTo>
                  <a:lnTo>
                    <a:pt x="8742" y="67946"/>
                  </a:lnTo>
                  <a:lnTo>
                    <a:pt x="32584" y="32584"/>
                  </a:lnTo>
                  <a:lnTo>
                    <a:pt x="67946" y="8742"/>
                  </a:lnTo>
                  <a:lnTo>
                    <a:pt x="111245" y="0"/>
                  </a:lnTo>
                  <a:lnTo>
                    <a:pt x="7182638" y="0"/>
                  </a:lnTo>
                  <a:lnTo>
                    <a:pt x="7225940" y="8742"/>
                  </a:lnTo>
                  <a:lnTo>
                    <a:pt x="7261298" y="32589"/>
                  </a:lnTo>
                  <a:lnTo>
                    <a:pt x="7285132" y="67950"/>
                  </a:lnTo>
                  <a:lnTo>
                    <a:pt x="7293873" y="111246"/>
                  </a:lnTo>
                  <a:lnTo>
                    <a:pt x="7293871" y="1349050"/>
                  </a:lnTo>
                  <a:lnTo>
                    <a:pt x="7285134" y="1392347"/>
                  </a:lnTo>
                  <a:lnTo>
                    <a:pt x="7261297" y="1427711"/>
                  </a:lnTo>
                  <a:lnTo>
                    <a:pt x="7225938" y="1451555"/>
                  </a:lnTo>
                  <a:lnTo>
                    <a:pt x="7197368" y="1457329"/>
                  </a:lnTo>
                </a:path>
              </a:pathLst>
            </a:custGeom>
            <a:ln w="38129">
              <a:solidFill>
                <a:srgbClr val="1B4B72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1220867" y="6984826"/>
              <a:ext cx="541020" cy="541020"/>
            </a:xfrm>
            <a:custGeom>
              <a:avLst/>
              <a:gdLst/>
              <a:ahLst/>
              <a:cxnLst/>
              <a:rect l="l" t="t" r="r" b="b"/>
              <a:pathLst>
                <a:path w="541019" h="541020">
                  <a:moveTo>
                    <a:pt x="270317" y="540654"/>
                  </a:moveTo>
                  <a:lnTo>
                    <a:pt x="221712" y="536300"/>
                  </a:lnTo>
                  <a:lnTo>
                    <a:pt x="175971" y="523748"/>
                  </a:lnTo>
                  <a:lnTo>
                    <a:pt x="133856" y="503758"/>
                  </a:lnTo>
                  <a:lnTo>
                    <a:pt x="96131" y="477094"/>
                  </a:lnTo>
                  <a:lnTo>
                    <a:pt x="63555" y="444517"/>
                  </a:lnTo>
                  <a:lnTo>
                    <a:pt x="36893" y="406790"/>
                  </a:lnTo>
                  <a:lnTo>
                    <a:pt x="16904" y="364674"/>
                  </a:lnTo>
                  <a:lnTo>
                    <a:pt x="4353" y="318933"/>
                  </a:lnTo>
                  <a:lnTo>
                    <a:pt x="0" y="270327"/>
                  </a:lnTo>
                  <a:lnTo>
                    <a:pt x="4356" y="221745"/>
                  </a:lnTo>
                  <a:lnTo>
                    <a:pt x="16916" y="176016"/>
                  </a:lnTo>
                  <a:lnTo>
                    <a:pt x="36914" y="133904"/>
                  </a:lnTo>
                  <a:lnTo>
                    <a:pt x="63587" y="96174"/>
                  </a:lnTo>
                  <a:lnTo>
                    <a:pt x="96171" y="63589"/>
                  </a:lnTo>
                  <a:lnTo>
                    <a:pt x="133900" y="36915"/>
                  </a:lnTo>
                  <a:lnTo>
                    <a:pt x="176010" y="16916"/>
                  </a:lnTo>
                  <a:lnTo>
                    <a:pt x="221737" y="4356"/>
                  </a:lnTo>
                  <a:lnTo>
                    <a:pt x="270317" y="0"/>
                  </a:lnTo>
                  <a:lnTo>
                    <a:pt x="318898" y="4356"/>
                  </a:lnTo>
                  <a:lnTo>
                    <a:pt x="364626" y="16916"/>
                  </a:lnTo>
                  <a:lnTo>
                    <a:pt x="406737" y="36915"/>
                  </a:lnTo>
                  <a:lnTo>
                    <a:pt x="444467" y="63589"/>
                  </a:lnTo>
                  <a:lnTo>
                    <a:pt x="477050" y="96174"/>
                  </a:lnTo>
                  <a:lnTo>
                    <a:pt x="503724" y="133904"/>
                  </a:lnTo>
                  <a:lnTo>
                    <a:pt x="523722" y="176016"/>
                  </a:lnTo>
                  <a:lnTo>
                    <a:pt x="536282" y="221745"/>
                  </a:lnTo>
                  <a:lnTo>
                    <a:pt x="540638" y="270327"/>
                  </a:lnTo>
                  <a:lnTo>
                    <a:pt x="536279" y="318933"/>
                  </a:lnTo>
                  <a:lnTo>
                    <a:pt x="523716" y="364674"/>
                  </a:lnTo>
                  <a:lnTo>
                    <a:pt x="503716" y="406790"/>
                  </a:lnTo>
                  <a:lnTo>
                    <a:pt x="477044" y="444517"/>
                  </a:lnTo>
                  <a:lnTo>
                    <a:pt x="444463" y="477094"/>
                  </a:lnTo>
                  <a:lnTo>
                    <a:pt x="406737" y="503758"/>
                  </a:lnTo>
                  <a:lnTo>
                    <a:pt x="364626" y="523748"/>
                  </a:lnTo>
                  <a:lnTo>
                    <a:pt x="318890" y="536300"/>
                  </a:lnTo>
                  <a:lnTo>
                    <a:pt x="270317" y="540654"/>
                  </a:lnTo>
                  <a:close/>
                </a:path>
              </a:pathLst>
            </a:custGeom>
            <a:solidFill>
              <a:srgbClr val="00D5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1" name="object 21"/>
          <p:cNvSpPr txBox="1"/>
          <p:nvPr/>
        </p:nvSpPr>
        <p:spPr>
          <a:xfrm>
            <a:off x="1329123" y="7111584"/>
            <a:ext cx="323850" cy="3606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200" spc="-200" b="1">
                <a:solidFill>
                  <a:srgbClr val="041326"/>
                </a:solidFill>
                <a:latin typeface="Tahoma"/>
                <a:cs typeface="Tahoma"/>
              </a:rPr>
              <a:t>03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931494" y="6884413"/>
            <a:ext cx="5029200" cy="1115695"/>
          </a:xfrm>
          <a:prstGeom prst="rect">
            <a:avLst/>
          </a:prstGeom>
        </p:spPr>
        <p:txBody>
          <a:bodyPr wrap="square" lIns="0" tIns="889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dirty="0" sz="2200" spc="-140" b="1">
                <a:solidFill>
                  <a:srgbClr val="F6FAFF"/>
                </a:solidFill>
                <a:latin typeface="Tahoma"/>
                <a:cs typeface="Tahoma"/>
              </a:rPr>
              <a:t>GST</a:t>
            </a:r>
            <a:r>
              <a:rPr dirty="0" sz="2200" spc="-185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2200" spc="-50" b="1">
                <a:solidFill>
                  <a:srgbClr val="F6FAFF"/>
                </a:solidFill>
                <a:latin typeface="Tahoma"/>
                <a:cs typeface="Tahoma"/>
              </a:rPr>
              <a:t>Registration</a:t>
            </a:r>
            <a:endParaRPr sz="22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545"/>
              </a:spcBef>
            </a:pPr>
            <a:r>
              <a:rPr dirty="0" sz="2000" spc="-55">
                <a:solidFill>
                  <a:srgbClr val="B8C8D9"/>
                </a:solidFill>
                <a:latin typeface="Tahoma"/>
                <a:cs typeface="Tahoma"/>
              </a:rPr>
              <a:t>GST</a:t>
            </a:r>
            <a:r>
              <a:rPr dirty="0" sz="2000" spc="-12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000" spc="-30">
                <a:solidFill>
                  <a:srgbClr val="B8C8D9"/>
                </a:solidFill>
                <a:latin typeface="Tahoma"/>
                <a:cs typeface="Tahoma"/>
              </a:rPr>
              <a:t>registration</a:t>
            </a:r>
            <a:r>
              <a:rPr dirty="0" sz="2000" spc="-12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000">
                <a:solidFill>
                  <a:srgbClr val="B8C8D9"/>
                </a:solidFill>
                <a:latin typeface="Tahoma"/>
                <a:cs typeface="Tahoma"/>
              </a:rPr>
              <a:t>completed</a:t>
            </a:r>
            <a:r>
              <a:rPr dirty="0" sz="2000" spc="-12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000" spc="-40">
                <a:solidFill>
                  <a:srgbClr val="B8C8D9"/>
                </a:solidFill>
                <a:latin typeface="Tahoma"/>
                <a:cs typeface="Tahoma"/>
              </a:rPr>
              <a:t>for</a:t>
            </a:r>
            <a:r>
              <a:rPr dirty="0" sz="2000" spc="-12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000">
                <a:solidFill>
                  <a:srgbClr val="B8C8D9"/>
                </a:solidFill>
                <a:latin typeface="Tahoma"/>
                <a:cs typeface="Tahoma"/>
              </a:rPr>
              <a:t>compliant</a:t>
            </a:r>
            <a:r>
              <a:rPr dirty="0" sz="2000" spc="-12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000" spc="-25">
                <a:solidFill>
                  <a:srgbClr val="B8C8D9"/>
                </a:solidFill>
                <a:latin typeface="Tahoma"/>
                <a:cs typeface="Tahoma"/>
              </a:rPr>
              <a:t>B2B </a:t>
            </a:r>
            <a:r>
              <a:rPr dirty="0" sz="2000">
                <a:solidFill>
                  <a:srgbClr val="B8C8D9"/>
                </a:solidFill>
                <a:latin typeface="Tahoma"/>
                <a:cs typeface="Tahoma"/>
              </a:rPr>
              <a:t>transactions</a:t>
            </a:r>
            <a:r>
              <a:rPr dirty="0" sz="2000" spc="-16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000">
                <a:solidFill>
                  <a:srgbClr val="B8C8D9"/>
                </a:solidFill>
                <a:latin typeface="Tahoma"/>
                <a:cs typeface="Tahoma"/>
              </a:rPr>
              <a:t>and</a:t>
            </a:r>
            <a:r>
              <a:rPr dirty="0" sz="2000" spc="-16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000" spc="-10">
                <a:solidFill>
                  <a:srgbClr val="B8C8D9"/>
                </a:solidFill>
                <a:latin typeface="Tahoma"/>
                <a:cs typeface="Tahoma"/>
              </a:rPr>
              <a:t>operations.</a:t>
            </a:r>
            <a:endParaRPr sz="2000">
              <a:latin typeface="Tahoma"/>
              <a:cs typeface="Tahoma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1009808" y="8509055"/>
            <a:ext cx="7332345" cy="1496060"/>
            <a:chOff x="1009808" y="8509055"/>
            <a:chExt cx="7332345" cy="1496060"/>
          </a:xfrm>
        </p:grpSpPr>
        <p:sp>
          <p:nvSpPr>
            <p:cNvPr id="24" name="object 24"/>
            <p:cNvSpPr/>
            <p:nvPr/>
          </p:nvSpPr>
          <p:spPr>
            <a:xfrm>
              <a:off x="1028699" y="8528120"/>
              <a:ext cx="7294245" cy="1460500"/>
            </a:xfrm>
            <a:custGeom>
              <a:avLst/>
              <a:gdLst/>
              <a:ahLst/>
              <a:cxnLst/>
              <a:rect l="l" t="t" r="r" b="b"/>
              <a:pathLst>
                <a:path w="7294245" h="1460500">
                  <a:moveTo>
                    <a:pt x="7182977" y="1460357"/>
                  </a:moveTo>
                  <a:lnTo>
                    <a:pt x="111251" y="1460357"/>
                  </a:lnTo>
                  <a:lnTo>
                    <a:pt x="67950" y="1451615"/>
                  </a:lnTo>
                  <a:lnTo>
                    <a:pt x="32587" y="1427774"/>
                  </a:lnTo>
                  <a:lnTo>
                    <a:pt x="8743" y="1392412"/>
                  </a:lnTo>
                  <a:lnTo>
                    <a:pt x="0" y="1349105"/>
                  </a:lnTo>
                  <a:lnTo>
                    <a:pt x="0" y="111251"/>
                  </a:lnTo>
                  <a:lnTo>
                    <a:pt x="8743" y="67945"/>
                  </a:lnTo>
                  <a:lnTo>
                    <a:pt x="32587" y="32583"/>
                  </a:lnTo>
                  <a:lnTo>
                    <a:pt x="67950" y="8742"/>
                  </a:lnTo>
                  <a:lnTo>
                    <a:pt x="111251" y="0"/>
                  </a:lnTo>
                  <a:lnTo>
                    <a:pt x="7182977" y="0"/>
                  </a:lnTo>
                  <a:lnTo>
                    <a:pt x="7226283" y="8742"/>
                  </a:lnTo>
                  <a:lnTo>
                    <a:pt x="7261646" y="32583"/>
                  </a:lnTo>
                  <a:lnTo>
                    <a:pt x="7285487" y="67945"/>
                  </a:lnTo>
                  <a:lnTo>
                    <a:pt x="7294229" y="111251"/>
                  </a:lnTo>
                  <a:lnTo>
                    <a:pt x="7294229" y="1349105"/>
                  </a:lnTo>
                  <a:lnTo>
                    <a:pt x="7285487" y="1392412"/>
                  </a:lnTo>
                  <a:lnTo>
                    <a:pt x="7261646" y="1427774"/>
                  </a:lnTo>
                  <a:lnTo>
                    <a:pt x="7226283" y="1451615"/>
                  </a:lnTo>
                  <a:lnTo>
                    <a:pt x="7182977" y="1460357"/>
                  </a:lnTo>
                  <a:close/>
                </a:path>
              </a:pathLst>
            </a:custGeom>
            <a:solidFill>
              <a:srgbClr val="071C34">
                <a:alpha val="94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/>
            <p:cNvSpPr/>
            <p:nvPr/>
          </p:nvSpPr>
          <p:spPr>
            <a:xfrm>
              <a:off x="1028873" y="8528120"/>
              <a:ext cx="7294245" cy="1457960"/>
            </a:xfrm>
            <a:custGeom>
              <a:avLst/>
              <a:gdLst/>
              <a:ahLst/>
              <a:cxnLst/>
              <a:rect l="l" t="t" r="r" b="b"/>
              <a:pathLst>
                <a:path w="7294245" h="1457959">
                  <a:moveTo>
                    <a:pt x="96524" y="1457333"/>
                  </a:moveTo>
                  <a:lnTo>
                    <a:pt x="67950" y="1451557"/>
                  </a:lnTo>
                  <a:lnTo>
                    <a:pt x="32588" y="1427717"/>
                  </a:lnTo>
                  <a:lnTo>
                    <a:pt x="8744" y="1392355"/>
                  </a:lnTo>
                  <a:lnTo>
                    <a:pt x="0" y="1349054"/>
                  </a:lnTo>
                  <a:lnTo>
                    <a:pt x="0" y="111246"/>
                  </a:lnTo>
                  <a:lnTo>
                    <a:pt x="8742" y="67946"/>
                  </a:lnTo>
                  <a:lnTo>
                    <a:pt x="32584" y="32584"/>
                  </a:lnTo>
                  <a:lnTo>
                    <a:pt x="67946" y="8742"/>
                  </a:lnTo>
                  <a:lnTo>
                    <a:pt x="111245" y="0"/>
                  </a:lnTo>
                  <a:lnTo>
                    <a:pt x="7182638" y="0"/>
                  </a:lnTo>
                  <a:lnTo>
                    <a:pt x="7225940" y="8742"/>
                  </a:lnTo>
                  <a:lnTo>
                    <a:pt x="7261298" y="32589"/>
                  </a:lnTo>
                  <a:lnTo>
                    <a:pt x="7285132" y="67950"/>
                  </a:lnTo>
                  <a:lnTo>
                    <a:pt x="7293873" y="111246"/>
                  </a:lnTo>
                  <a:lnTo>
                    <a:pt x="7293871" y="1349050"/>
                  </a:lnTo>
                  <a:lnTo>
                    <a:pt x="7285134" y="1392347"/>
                  </a:lnTo>
                  <a:lnTo>
                    <a:pt x="7261297" y="1427711"/>
                  </a:lnTo>
                  <a:lnTo>
                    <a:pt x="7225938" y="1451555"/>
                  </a:lnTo>
                  <a:lnTo>
                    <a:pt x="7197368" y="1457329"/>
                  </a:lnTo>
                </a:path>
              </a:pathLst>
            </a:custGeom>
            <a:ln w="38129">
              <a:solidFill>
                <a:srgbClr val="1B4B72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/>
            <p:cNvSpPr/>
            <p:nvPr/>
          </p:nvSpPr>
          <p:spPr>
            <a:xfrm>
              <a:off x="1220867" y="8984345"/>
              <a:ext cx="541020" cy="541020"/>
            </a:xfrm>
            <a:custGeom>
              <a:avLst/>
              <a:gdLst/>
              <a:ahLst/>
              <a:cxnLst/>
              <a:rect l="l" t="t" r="r" b="b"/>
              <a:pathLst>
                <a:path w="541019" h="541020">
                  <a:moveTo>
                    <a:pt x="270317" y="540654"/>
                  </a:moveTo>
                  <a:lnTo>
                    <a:pt x="221712" y="536300"/>
                  </a:lnTo>
                  <a:lnTo>
                    <a:pt x="175971" y="523748"/>
                  </a:lnTo>
                  <a:lnTo>
                    <a:pt x="133856" y="503758"/>
                  </a:lnTo>
                  <a:lnTo>
                    <a:pt x="96131" y="477094"/>
                  </a:lnTo>
                  <a:lnTo>
                    <a:pt x="63555" y="444517"/>
                  </a:lnTo>
                  <a:lnTo>
                    <a:pt x="36893" y="406790"/>
                  </a:lnTo>
                  <a:lnTo>
                    <a:pt x="16904" y="364674"/>
                  </a:lnTo>
                  <a:lnTo>
                    <a:pt x="4353" y="318933"/>
                  </a:lnTo>
                  <a:lnTo>
                    <a:pt x="0" y="270327"/>
                  </a:lnTo>
                  <a:lnTo>
                    <a:pt x="4356" y="221745"/>
                  </a:lnTo>
                  <a:lnTo>
                    <a:pt x="16916" y="176016"/>
                  </a:lnTo>
                  <a:lnTo>
                    <a:pt x="36914" y="133904"/>
                  </a:lnTo>
                  <a:lnTo>
                    <a:pt x="63587" y="96174"/>
                  </a:lnTo>
                  <a:lnTo>
                    <a:pt x="96171" y="63589"/>
                  </a:lnTo>
                  <a:lnTo>
                    <a:pt x="133900" y="36915"/>
                  </a:lnTo>
                  <a:lnTo>
                    <a:pt x="176010" y="16916"/>
                  </a:lnTo>
                  <a:lnTo>
                    <a:pt x="221737" y="4356"/>
                  </a:lnTo>
                  <a:lnTo>
                    <a:pt x="270317" y="0"/>
                  </a:lnTo>
                  <a:lnTo>
                    <a:pt x="318898" y="4356"/>
                  </a:lnTo>
                  <a:lnTo>
                    <a:pt x="364626" y="16916"/>
                  </a:lnTo>
                  <a:lnTo>
                    <a:pt x="406737" y="36915"/>
                  </a:lnTo>
                  <a:lnTo>
                    <a:pt x="444467" y="63589"/>
                  </a:lnTo>
                  <a:lnTo>
                    <a:pt x="477050" y="96174"/>
                  </a:lnTo>
                  <a:lnTo>
                    <a:pt x="503724" y="133904"/>
                  </a:lnTo>
                  <a:lnTo>
                    <a:pt x="523722" y="176016"/>
                  </a:lnTo>
                  <a:lnTo>
                    <a:pt x="536282" y="221745"/>
                  </a:lnTo>
                  <a:lnTo>
                    <a:pt x="540638" y="270327"/>
                  </a:lnTo>
                  <a:lnTo>
                    <a:pt x="536279" y="318933"/>
                  </a:lnTo>
                  <a:lnTo>
                    <a:pt x="523716" y="364674"/>
                  </a:lnTo>
                  <a:lnTo>
                    <a:pt x="503716" y="406790"/>
                  </a:lnTo>
                  <a:lnTo>
                    <a:pt x="477044" y="444517"/>
                  </a:lnTo>
                  <a:lnTo>
                    <a:pt x="444463" y="477094"/>
                  </a:lnTo>
                  <a:lnTo>
                    <a:pt x="406737" y="503758"/>
                  </a:lnTo>
                  <a:lnTo>
                    <a:pt x="364626" y="523748"/>
                  </a:lnTo>
                  <a:lnTo>
                    <a:pt x="318890" y="536300"/>
                  </a:lnTo>
                  <a:lnTo>
                    <a:pt x="270317" y="540654"/>
                  </a:lnTo>
                  <a:close/>
                </a:path>
              </a:pathLst>
            </a:custGeom>
            <a:solidFill>
              <a:srgbClr val="00D5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7" name="object 27"/>
          <p:cNvSpPr txBox="1"/>
          <p:nvPr/>
        </p:nvSpPr>
        <p:spPr>
          <a:xfrm>
            <a:off x="1329132" y="9111102"/>
            <a:ext cx="323850" cy="3606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200" spc="-200" b="1">
                <a:solidFill>
                  <a:srgbClr val="041326"/>
                </a:solidFill>
                <a:latin typeface="Tahoma"/>
                <a:cs typeface="Tahoma"/>
              </a:rPr>
              <a:t>04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931494" y="8647315"/>
            <a:ext cx="5949950" cy="1115695"/>
          </a:xfrm>
          <a:prstGeom prst="rect">
            <a:avLst/>
          </a:prstGeom>
        </p:spPr>
        <p:txBody>
          <a:bodyPr wrap="square" lIns="0" tIns="889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dirty="0" sz="2200" spc="-114" b="1">
                <a:solidFill>
                  <a:srgbClr val="F6FAFF"/>
                </a:solidFill>
                <a:latin typeface="Tahoma"/>
                <a:cs typeface="Tahoma"/>
              </a:rPr>
              <a:t>Website</a:t>
            </a:r>
            <a:r>
              <a:rPr dirty="0" sz="2200" spc="-140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2200" spc="-10" b="1">
                <a:solidFill>
                  <a:srgbClr val="F6FAFF"/>
                </a:solidFill>
                <a:latin typeface="Tahoma"/>
                <a:cs typeface="Tahoma"/>
              </a:rPr>
              <a:t>Launch</a:t>
            </a:r>
            <a:endParaRPr sz="22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545"/>
              </a:spcBef>
            </a:pPr>
            <a:r>
              <a:rPr dirty="0" sz="2000">
                <a:solidFill>
                  <a:srgbClr val="B8C8D9"/>
                </a:solidFill>
                <a:latin typeface="Tahoma"/>
                <a:cs typeface="Tahoma"/>
              </a:rPr>
              <a:t>Company</a:t>
            </a:r>
            <a:r>
              <a:rPr dirty="0" sz="2000" spc="-12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000" spc="-10">
                <a:solidFill>
                  <a:srgbClr val="B8C8D9"/>
                </a:solidFill>
                <a:latin typeface="Tahoma"/>
                <a:cs typeface="Tahoma"/>
              </a:rPr>
              <a:t>website</a:t>
            </a:r>
            <a:r>
              <a:rPr dirty="0" sz="2000" spc="-12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000">
                <a:solidFill>
                  <a:srgbClr val="B8C8D9"/>
                </a:solidFill>
                <a:latin typeface="Tahoma"/>
                <a:cs typeface="Tahoma"/>
              </a:rPr>
              <a:t>launched</a:t>
            </a:r>
            <a:r>
              <a:rPr dirty="0" sz="2000" spc="-114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000" spc="-20">
                <a:solidFill>
                  <a:srgbClr val="B8C8D9"/>
                </a:solidFill>
                <a:latin typeface="Tahoma"/>
                <a:cs typeface="Tahoma"/>
              </a:rPr>
              <a:t>to</a:t>
            </a:r>
            <a:r>
              <a:rPr dirty="0" sz="2000" spc="-12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000">
                <a:solidFill>
                  <a:srgbClr val="B8C8D9"/>
                </a:solidFill>
                <a:latin typeface="Tahoma"/>
                <a:cs typeface="Tahoma"/>
              </a:rPr>
              <a:t>showcase</a:t>
            </a:r>
            <a:r>
              <a:rPr dirty="0" sz="2000" spc="-12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000">
                <a:solidFill>
                  <a:srgbClr val="B8C8D9"/>
                </a:solidFill>
                <a:latin typeface="Tahoma"/>
                <a:cs typeface="Tahoma"/>
              </a:rPr>
              <a:t>services</a:t>
            </a:r>
            <a:r>
              <a:rPr dirty="0" sz="2000" spc="-114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000" spc="-25">
                <a:solidFill>
                  <a:srgbClr val="B8C8D9"/>
                </a:solidFill>
                <a:latin typeface="Tahoma"/>
                <a:cs typeface="Tahoma"/>
              </a:rPr>
              <a:t>and </a:t>
            </a:r>
            <a:r>
              <a:rPr dirty="0" sz="2000" spc="-40">
                <a:solidFill>
                  <a:srgbClr val="B8C8D9"/>
                </a:solidFill>
                <a:latin typeface="Tahoma"/>
                <a:cs typeface="Tahoma"/>
              </a:rPr>
              <a:t>generate</a:t>
            </a:r>
            <a:r>
              <a:rPr dirty="0" sz="2000" spc="-14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000">
                <a:solidFill>
                  <a:srgbClr val="B8C8D9"/>
                </a:solidFill>
                <a:latin typeface="Tahoma"/>
                <a:cs typeface="Tahoma"/>
              </a:rPr>
              <a:t>customer</a:t>
            </a:r>
            <a:r>
              <a:rPr dirty="0" sz="2000" spc="-14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000" spc="-10">
                <a:solidFill>
                  <a:srgbClr val="B8C8D9"/>
                </a:solidFill>
                <a:latin typeface="Tahoma"/>
                <a:cs typeface="Tahoma"/>
              </a:rPr>
              <a:t>enquiries.</a:t>
            </a:r>
            <a:endParaRPr sz="2000">
              <a:latin typeface="Tahoma"/>
              <a:cs typeface="Tahoma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9304947" y="2925260"/>
            <a:ext cx="7332345" cy="1496060"/>
            <a:chOff x="9304947" y="2925260"/>
            <a:chExt cx="7332345" cy="1496060"/>
          </a:xfrm>
        </p:grpSpPr>
        <p:sp>
          <p:nvSpPr>
            <p:cNvPr id="30" name="object 30"/>
            <p:cNvSpPr/>
            <p:nvPr/>
          </p:nvSpPr>
          <p:spPr>
            <a:xfrm>
              <a:off x="9323831" y="2944325"/>
              <a:ext cx="7294880" cy="1460500"/>
            </a:xfrm>
            <a:custGeom>
              <a:avLst/>
              <a:gdLst/>
              <a:ahLst/>
              <a:cxnLst/>
              <a:rect l="l" t="t" r="r" b="b"/>
              <a:pathLst>
                <a:path w="7294880" h="1460500">
                  <a:moveTo>
                    <a:pt x="7183007" y="1460369"/>
                  </a:moveTo>
                  <a:lnTo>
                    <a:pt x="111251" y="1460369"/>
                  </a:lnTo>
                  <a:lnTo>
                    <a:pt x="67958" y="1451627"/>
                  </a:lnTo>
                  <a:lnTo>
                    <a:pt x="32594" y="1427786"/>
                  </a:lnTo>
                  <a:lnTo>
                    <a:pt x="8746" y="1392424"/>
                  </a:lnTo>
                  <a:lnTo>
                    <a:pt x="0" y="1349117"/>
                  </a:lnTo>
                  <a:lnTo>
                    <a:pt x="0" y="111264"/>
                  </a:lnTo>
                  <a:lnTo>
                    <a:pt x="8746" y="67955"/>
                  </a:lnTo>
                  <a:lnTo>
                    <a:pt x="32594" y="32589"/>
                  </a:lnTo>
                  <a:lnTo>
                    <a:pt x="67958" y="8743"/>
                  </a:lnTo>
                  <a:lnTo>
                    <a:pt x="111251" y="0"/>
                  </a:lnTo>
                  <a:lnTo>
                    <a:pt x="7183007" y="0"/>
                  </a:lnTo>
                  <a:lnTo>
                    <a:pt x="7226301" y="8743"/>
                  </a:lnTo>
                  <a:lnTo>
                    <a:pt x="7261665" y="32589"/>
                  </a:lnTo>
                  <a:lnTo>
                    <a:pt x="7285513" y="67955"/>
                  </a:lnTo>
                  <a:lnTo>
                    <a:pt x="7294259" y="111264"/>
                  </a:lnTo>
                  <a:lnTo>
                    <a:pt x="7294259" y="1349117"/>
                  </a:lnTo>
                  <a:lnTo>
                    <a:pt x="7285513" y="1392424"/>
                  </a:lnTo>
                  <a:lnTo>
                    <a:pt x="7261665" y="1427786"/>
                  </a:lnTo>
                  <a:lnTo>
                    <a:pt x="7226301" y="1451627"/>
                  </a:lnTo>
                  <a:lnTo>
                    <a:pt x="7183007" y="1460369"/>
                  </a:lnTo>
                  <a:close/>
                </a:path>
              </a:pathLst>
            </a:custGeom>
            <a:solidFill>
              <a:srgbClr val="071C34">
                <a:alpha val="94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/>
            <p:cNvSpPr/>
            <p:nvPr/>
          </p:nvSpPr>
          <p:spPr>
            <a:xfrm>
              <a:off x="9324012" y="2944324"/>
              <a:ext cx="7294245" cy="1457325"/>
            </a:xfrm>
            <a:custGeom>
              <a:avLst/>
              <a:gdLst/>
              <a:ahLst/>
              <a:cxnLst/>
              <a:rect l="l" t="t" r="r" b="b"/>
              <a:pathLst>
                <a:path w="7294244" h="1457325">
                  <a:moveTo>
                    <a:pt x="96472" y="1457325"/>
                  </a:moveTo>
                  <a:lnTo>
                    <a:pt x="32580" y="1427718"/>
                  </a:lnTo>
                  <a:lnTo>
                    <a:pt x="8743" y="1392354"/>
                  </a:lnTo>
                  <a:lnTo>
                    <a:pt x="2" y="1349054"/>
                  </a:lnTo>
                  <a:lnTo>
                    <a:pt x="0" y="111247"/>
                  </a:lnTo>
                  <a:lnTo>
                    <a:pt x="8739" y="67949"/>
                  </a:lnTo>
                  <a:lnTo>
                    <a:pt x="32580" y="32587"/>
                  </a:lnTo>
                  <a:lnTo>
                    <a:pt x="67940" y="8744"/>
                  </a:lnTo>
                  <a:lnTo>
                    <a:pt x="111239" y="0"/>
                  </a:lnTo>
                  <a:lnTo>
                    <a:pt x="7182632" y="0"/>
                  </a:lnTo>
                  <a:lnTo>
                    <a:pt x="7225939" y="8734"/>
                  </a:lnTo>
                  <a:lnTo>
                    <a:pt x="7261309" y="32577"/>
                  </a:lnTo>
                  <a:lnTo>
                    <a:pt x="7285155" y="67944"/>
                  </a:lnTo>
                  <a:lnTo>
                    <a:pt x="7293897" y="111246"/>
                  </a:lnTo>
                  <a:lnTo>
                    <a:pt x="7293897" y="1349057"/>
                  </a:lnTo>
                  <a:lnTo>
                    <a:pt x="7285154" y="1392365"/>
                  </a:lnTo>
                  <a:lnTo>
                    <a:pt x="7261305" y="1427731"/>
                  </a:lnTo>
                  <a:lnTo>
                    <a:pt x="7225935" y="1451570"/>
                  </a:lnTo>
                  <a:lnTo>
                    <a:pt x="7197426" y="1457319"/>
                  </a:lnTo>
                </a:path>
              </a:pathLst>
            </a:custGeom>
            <a:ln w="38129">
              <a:solidFill>
                <a:srgbClr val="1B4B72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/>
            <p:cNvSpPr/>
            <p:nvPr/>
          </p:nvSpPr>
          <p:spPr>
            <a:xfrm>
              <a:off x="9516008" y="3163945"/>
              <a:ext cx="541020" cy="541020"/>
            </a:xfrm>
            <a:custGeom>
              <a:avLst/>
              <a:gdLst/>
              <a:ahLst/>
              <a:cxnLst/>
              <a:rect l="l" t="t" r="r" b="b"/>
              <a:pathLst>
                <a:path w="541020" h="541020">
                  <a:moveTo>
                    <a:pt x="270327" y="540654"/>
                  </a:moveTo>
                  <a:lnTo>
                    <a:pt x="221721" y="536300"/>
                  </a:lnTo>
                  <a:lnTo>
                    <a:pt x="175979" y="523748"/>
                  </a:lnTo>
                  <a:lnTo>
                    <a:pt x="133863" y="503758"/>
                  </a:lnTo>
                  <a:lnTo>
                    <a:pt x="96136" y="477094"/>
                  </a:lnTo>
                  <a:lnTo>
                    <a:pt x="63559" y="444517"/>
                  </a:lnTo>
                  <a:lnTo>
                    <a:pt x="36895" y="406790"/>
                  </a:lnTo>
                  <a:lnTo>
                    <a:pt x="16906" y="364674"/>
                  </a:lnTo>
                  <a:lnTo>
                    <a:pt x="4353" y="318933"/>
                  </a:lnTo>
                  <a:lnTo>
                    <a:pt x="0" y="270327"/>
                  </a:lnTo>
                  <a:lnTo>
                    <a:pt x="4356" y="221745"/>
                  </a:lnTo>
                  <a:lnTo>
                    <a:pt x="16916" y="176016"/>
                  </a:lnTo>
                  <a:lnTo>
                    <a:pt x="36915" y="133904"/>
                  </a:lnTo>
                  <a:lnTo>
                    <a:pt x="63589" y="96174"/>
                  </a:lnTo>
                  <a:lnTo>
                    <a:pt x="96174" y="63589"/>
                  </a:lnTo>
                  <a:lnTo>
                    <a:pt x="133904" y="36915"/>
                  </a:lnTo>
                  <a:lnTo>
                    <a:pt x="176016" y="16916"/>
                  </a:lnTo>
                  <a:lnTo>
                    <a:pt x="221745" y="4356"/>
                  </a:lnTo>
                  <a:lnTo>
                    <a:pt x="270327" y="0"/>
                  </a:lnTo>
                  <a:lnTo>
                    <a:pt x="318909" y="4356"/>
                  </a:lnTo>
                  <a:lnTo>
                    <a:pt x="364638" y="16916"/>
                  </a:lnTo>
                  <a:lnTo>
                    <a:pt x="406749" y="36915"/>
                  </a:lnTo>
                  <a:lnTo>
                    <a:pt x="444480" y="63589"/>
                  </a:lnTo>
                  <a:lnTo>
                    <a:pt x="477064" y="96174"/>
                  </a:lnTo>
                  <a:lnTo>
                    <a:pt x="503738" y="133904"/>
                  </a:lnTo>
                  <a:lnTo>
                    <a:pt x="523737" y="176016"/>
                  </a:lnTo>
                  <a:lnTo>
                    <a:pt x="536297" y="221745"/>
                  </a:lnTo>
                  <a:lnTo>
                    <a:pt x="540654" y="270327"/>
                  </a:lnTo>
                  <a:lnTo>
                    <a:pt x="536294" y="318933"/>
                  </a:lnTo>
                  <a:lnTo>
                    <a:pt x="523730" y="364674"/>
                  </a:lnTo>
                  <a:lnTo>
                    <a:pt x="503730" y="406790"/>
                  </a:lnTo>
                  <a:lnTo>
                    <a:pt x="477056" y="444517"/>
                  </a:lnTo>
                  <a:lnTo>
                    <a:pt x="444475" y="477094"/>
                  </a:lnTo>
                  <a:lnTo>
                    <a:pt x="406747" y="503758"/>
                  </a:lnTo>
                  <a:lnTo>
                    <a:pt x="364636" y="523748"/>
                  </a:lnTo>
                  <a:lnTo>
                    <a:pt x="318899" y="536300"/>
                  </a:lnTo>
                  <a:lnTo>
                    <a:pt x="270327" y="540654"/>
                  </a:lnTo>
                  <a:close/>
                </a:path>
              </a:pathLst>
            </a:custGeom>
            <a:solidFill>
              <a:srgbClr val="00D5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3" name="object 33"/>
          <p:cNvSpPr txBox="1"/>
          <p:nvPr/>
        </p:nvSpPr>
        <p:spPr>
          <a:xfrm>
            <a:off x="9624273" y="3290703"/>
            <a:ext cx="323850" cy="3606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200" spc="-200" b="1">
                <a:solidFill>
                  <a:srgbClr val="041326"/>
                </a:solidFill>
                <a:latin typeface="Tahoma"/>
                <a:cs typeface="Tahoma"/>
              </a:rPr>
              <a:t>05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0226629" y="3063565"/>
            <a:ext cx="5764530" cy="1115695"/>
          </a:xfrm>
          <a:prstGeom prst="rect">
            <a:avLst/>
          </a:prstGeom>
        </p:spPr>
        <p:txBody>
          <a:bodyPr wrap="square" lIns="0" tIns="889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dirty="0" sz="2200" spc="-80" b="1">
                <a:solidFill>
                  <a:srgbClr val="F6FAFF"/>
                </a:solidFill>
                <a:latin typeface="Tahoma"/>
                <a:cs typeface="Tahoma"/>
              </a:rPr>
              <a:t>Electronics</a:t>
            </a:r>
            <a:r>
              <a:rPr dirty="0" sz="2200" spc="-140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2200" spc="-150" b="1">
                <a:solidFill>
                  <a:srgbClr val="F6FAFF"/>
                </a:solidFill>
                <a:latin typeface="Tahoma"/>
                <a:cs typeface="Tahoma"/>
              </a:rPr>
              <a:t>Expo</a:t>
            </a:r>
            <a:r>
              <a:rPr dirty="0" sz="2200" spc="-135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2200" spc="-25" b="1">
                <a:solidFill>
                  <a:srgbClr val="F6FAFF"/>
                </a:solidFill>
                <a:latin typeface="Tahoma"/>
                <a:cs typeface="Tahoma"/>
              </a:rPr>
              <a:t>Participation</a:t>
            </a:r>
            <a:endParaRPr sz="22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540"/>
              </a:spcBef>
            </a:pPr>
            <a:r>
              <a:rPr dirty="0" sz="2000">
                <a:solidFill>
                  <a:srgbClr val="B8C8D9"/>
                </a:solidFill>
                <a:latin typeface="Tahoma"/>
                <a:cs typeface="Tahoma"/>
              </a:rPr>
              <a:t>Participated</a:t>
            </a:r>
            <a:r>
              <a:rPr dirty="0" sz="2000" spc="-15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000" spc="-10">
                <a:solidFill>
                  <a:srgbClr val="B8C8D9"/>
                </a:solidFill>
                <a:latin typeface="Tahoma"/>
                <a:cs typeface="Tahoma"/>
              </a:rPr>
              <a:t>in</a:t>
            </a:r>
            <a:r>
              <a:rPr dirty="0" sz="2000" spc="-15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000">
                <a:solidFill>
                  <a:srgbClr val="B8C8D9"/>
                </a:solidFill>
                <a:latin typeface="Tahoma"/>
                <a:cs typeface="Tahoma"/>
              </a:rPr>
              <a:t>electronics</a:t>
            </a:r>
            <a:r>
              <a:rPr dirty="0" sz="2000" spc="-15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000" spc="-30">
                <a:solidFill>
                  <a:srgbClr val="B8C8D9"/>
                </a:solidFill>
                <a:latin typeface="Tahoma"/>
                <a:cs typeface="Tahoma"/>
              </a:rPr>
              <a:t>expo</a:t>
            </a:r>
            <a:r>
              <a:rPr dirty="0" sz="2000" spc="-15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000" spc="-20">
                <a:solidFill>
                  <a:srgbClr val="B8C8D9"/>
                </a:solidFill>
                <a:latin typeface="Tahoma"/>
                <a:cs typeface="Tahoma"/>
              </a:rPr>
              <a:t>to</a:t>
            </a:r>
            <a:r>
              <a:rPr dirty="0" sz="2000" spc="-15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000">
                <a:solidFill>
                  <a:srgbClr val="B8C8D9"/>
                </a:solidFill>
                <a:latin typeface="Tahoma"/>
                <a:cs typeface="Tahoma"/>
              </a:rPr>
              <a:t>build</a:t>
            </a:r>
            <a:r>
              <a:rPr dirty="0" sz="2000" spc="-15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000" spc="-10">
                <a:solidFill>
                  <a:srgbClr val="B8C8D9"/>
                </a:solidFill>
                <a:latin typeface="Tahoma"/>
                <a:cs typeface="Tahoma"/>
              </a:rPr>
              <a:t>visibility</a:t>
            </a:r>
            <a:r>
              <a:rPr dirty="0" sz="2000" spc="-15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000" spc="-25">
                <a:solidFill>
                  <a:srgbClr val="B8C8D9"/>
                </a:solidFill>
                <a:latin typeface="Tahoma"/>
                <a:cs typeface="Tahoma"/>
              </a:rPr>
              <a:t>and industry</a:t>
            </a:r>
            <a:r>
              <a:rPr dirty="0" sz="2000" spc="-15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000" spc="-10">
                <a:solidFill>
                  <a:srgbClr val="B8C8D9"/>
                </a:solidFill>
                <a:latin typeface="Tahoma"/>
                <a:cs typeface="Tahoma"/>
              </a:rPr>
              <a:t>connections.</a:t>
            </a:r>
            <a:endParaRPr sz="2000">
              <a:latin typeface="Tahoma"/>
              <a:cs typeface="Tahoma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9304949" y="4847005"/>
            <a:ext cx="7332345" cy="1496060"/>
            <a:chOff x="9304949" y="4847005"/>
            <a:chExt cx="7332345" cy="1496060"/>
          </a:xfrm>
        </p:grpSpPr>
        <p:sp>
          <p:nvSpPr>
            <p:cNvPr id="36" name="object 36"/>
            <p:cNvSpPr/>
            <p:nvPr/>
          </p:nvSpPr>
          <p:spPr>
            <a:xfrm>
              <a:off x="9323831" y="4866070"/>
              <a:ext cx="7294880" cy="1460500"/>
            </a:xfrm>
            <a:custGeom>
              <a:avLst/>
              <a:gdLst/>
              <a:ahLst/>
              <a:cxnLst/>
              <a:rect l="l" t="t" r="r" b="b"/>
              <a:pathLst>
                <a:path w="7294880" h="1460500">
                  <a:moveTo>
                    <a:pt x="7183007" y="1460388"/>
                  </a:moveTo>
                  <a:lnTo>
                    <a:pt x="111251" y="1460388"/>
                  </a:lnTo>
                  <a:lnTo>
                    <a:pt x="67958" y="1451641"/>
                  </a:lnTo>
                  <a:lnTo>
                    <a:pt x="32594" y="1427793"/>
                  </a:lnTo>
                  <a:lnTo>
                    <a:pt x="8746" y="1392429"/>
                  </a:lnTo>
                  <a:lnTo>
                    <a:pt x="0" y="1349136"/>
                  </a:lnTo>
                  <a:lnTo>
                    <a:pt x="0" y="111251"/>
                  </a:lnTo>
                  <a:lnTo>
                    <a:pt x="8746" y="67945"/>
                  </a:lnTo>
                  <a:lnTo>
                    <a:pt x="32594" y="32583"/>
                  </a:lnTo>
                  <a:lnTo>
                    <a:pt x="67958" y="8742"/>
                  </a:lnTo>
                  <a:lnTo>
                    <a:pt x="111251" y="0"/>
                  </a:lnTo>
                  <a:lnTo>
                    <a:pt x="7183007" y="0"/>
                  </a:lnTo>
                  <a:lnTo>
                    <a:pt x="7226301" y="8742"/>
                  </a:lnTo>
                  <a:lnTo>
                    <a:pt x="7261665" y="32583"/>
                  </a:lnTo>
                  <a:lnTo>
                    <a:pt x="7285513" y="67945"/>
                  </a:lnTo>
                  <a:lnTo>
                    <a:pt x="7294259" y="111251"/>
                  </a:lnTo>
                  <a:lnTo>
                    <a:pt x="7294259" y="1349136"/>
                  </a:lnTo>
                  <a:lnTo>
                    <a:pt x="7285513" y="1392429"/>
                  </a:lnTo>
                  <a:lnTo>
                    <a:pt x="7261665" y="1427793"/>
                  </a:lnTo>
                  <a:lnTo>
                    <a:pt x="7226301" y="1451641"/>
                  </a:lnTo>
                  <a:lnTo>
                    <a:pt x="7183007" y="1460388"/>
                  </a:lnTo>
                  <a:close/>
                </a:path>
              </a:pathLst>
            </a:custGeom>
            <a:solidFill>
              <a:srgbClr val="071C34">
                <a:alpha val="94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/>
            <p:cNvSpPr/>
            <p:nvPr/>
          </p:nvSpPr>
          <p:spPr>
            <a:xfrm>
              <a:off x="9324014" y="4866070"/>
              <a:ext cx="7294245" cy="1457960"/>
            </a:xfrm>
            <a:custGeom>
              <a:avLst/>
              <a:gdLst/>
              <a:ahLst/>
              <a:cxnLst/>
              <a:rect l="l" t="t" r="r" b="b"/>
              <a:pathLst>
                <a:path w="7294244" h="1457960">
                  <a:moveTo>
                    <a:pt x="96528" y="1457336"/>
                  </a:moveTo>
                  <a:lnTo>
                    <a:pt x="67943" y="1451553"/>
                  </a:lnTo>
                  <a:lnTo>
                    <a:pt x="32583" y="1427714"/>
                  </a:lnTo>
                  <a:lnTo>
                    <a:pt x="8742" y="1392354"/>
                  </a:lnTo>
                  <a:lnTo>
                    <a:pt x="0" y="1349054"/>
                  </a:lnTo>
                  <a:lnTo>
                    <a:pt x="0" y="111248"/>
                  </a:lnTo>
                  <a:lnTo>
                    <a:pt x="8738" y="67950"/>
                  </a:lnTo>
                  <a:lnTo>
                    <a:pt x="32577" y="32587"/>
                  </a:lnTo>
                  <a:lnTo>
                    <a:pt x="67937" y="8743"/>
                  </a:lnTo>
                  <a:lnTo>
                    <a:pt x="111236" y="0"/>
                  </a:lnTo>
                  <a:lnTo>
                    <a:pt x="7182629" y="0"/>
                  </a:lnTo>
                  <a:lnTo>
                    <a:pt x="7225937" y="8734"/>
                  </a:lnTo>
                  <a:lnTo>
                    <a:pt x="7261307" y="32577"/>
                  </a:lnTo>
                  <a:lnTo>
                    <a:pt x="7285152" y="67944"/>
                  </a:lnTo>
                  <a:lnTo>
                    <a:pt x="7293894" y="111246"/>
                  </a:lnTo>
                  <a:lnTo>
                    <a:pt x="7293892" y="1349056"/>
                  </a:lnTo>
                  <a:lnTo>
                    <a:pt x="7285145" y="1392361"/>
                  </a:lnTo>
                  <a:lnTo>
                    <a:pt x="7261297" y="1427723"/>
                  </a:lnTo>
                  <a:lnTo>
                    <a:pt x="7225930" y="1451558"/>
                  </a:lnTo>
                  <a:lnTo>
                    <a:pt x="7197365" y="1457329"/>
                  </a:lnTo>
                </a:path>
              </a:pathLst>
            </a:custGeom>
            <a:ln w="38129">
              <a:solidFill>
                <a:srgbClr val="1B4B72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/>
            <p:cNvSpPr/>
            <p:nvPr/>
          </p:nvSpPr>
          <p:spPr>
            <a:xfrm>
              <a:off x="9516008" y="5085710"/>
              <a:ext cx="541020" cy="541020"/>
            </a:xfrm>
            <a:custGeom>
              <a:avLst/>
              <a:gdLst/>
              <a:ahLst/>
              <a:cxnLst/>
              <a:rect l="l" t="t" r="r" b="b"/>
              <a:pathLst>
                <a:path w="541020" h="541020">
                  <a:moveTo>
                    <a:pt x="270327" y="540623"/>
                  </a:moveTo>
                  <a:lnTo>
                    <a:pt x="221721" y="536270"/>
                  </a:lnTo>
                  <a:lnTo>
                    <a:pt x="175979" y="523717"/>
                  </a:lnTo>
                  <a:lnTo>
                    <a:pt x="133863" y="503728"/>
                  </a:lnTo>
                  <a:lnTo>
                    <a:pt x="96136" y="477064"/>
                  </a:lnTo>
                  <a:lnTo>
                    <a:pt x="63559" y="444487"/>
                  </a:lnTo>
                  <a:lnTo>
                    <a:pt x="36895" y="406760"/>
                  </a:lnTo>
                  <a:lnTo>
                    <a:pt x="16906" y="364644"/>
                  </a:lnTo>
                  <a:lnTo>
                    <a:pt x="4353" y="318902"/>
                  </a:lnTo>
                  <a:lnTo>
                    <a:pt x="0" y="270296"/>
                  </a:lnTo>
                  <a:lnTo>
                    <a:pt x="4356" y="221723"/>
                  </a:lnTo>
                  <a:lnTo>
                    <a:pt x="16916" y="176001"/>
                  </a:lnTo>
                  <a:lnTo>
                    <a:pt x="36915" y="133895"/>
                  </a:lnTo>
                  <a:lnTo>
                    <a:pt x="63589" y="96168"/>
                  </a:lnTo>
                  <a:lnTo>
                    <a:pt x="96174" y="63587"/>
                  </a:lnTo>
                  <a:lnTo>
                    <a:pt x="133904" y="36914"/>
                  </a:lnTo>
                  <a:lnTo>
                    <a:pt x="176016" y="16916"/>
                  </a:lnTo>
                  <a:lnTo>
                    <a:pt x="221745" y="4356"/>
                  </a:lnTo>
                  <a:lnTo>
                    <a:pt x="270327" y="0"/>
                  </a:lnTo>
                  <a:lnTo>
                    <a:pt x="318909" y="4356"/>
                  </a:lnTo>
                  <a:lnTo>
                    <a:pt x="364638" y="16916"/>
                  </a:lnTo>
                  <a:lnTo>
                    <a:pt x="406749" y="36914"/>
                  </a:lnTo>
                  <a:lnTo>
                    <a:pt x="444480" y="63587"/>
                  </a:lnTo>
                  <a:lnTo>
                    <a:pt x="477064" y="96168"/>
                  </a:lnTo>
                  <a:lnTo>
                    <a:pt x="503738" y="133895"/>
                  </a:lnTo>
                  <a:lnTo>
                    <a:pt x="523737" y="176001"/>
                  </a:lnTo>
                  <a:lnTo>
                    <a:pt x="536297" y="221723"/>
                  </a:lnTo>
                  <a:lnTo>
                    <a:pt x="540654" y="270296"/>
                  </a:lnTo>
                  <a:lnTo>
                    <a:pt x="536294" y="318902"/>
                  </a:lnTo>
                  <a:lnTo>
                    <a:pt x="523730" y="364644"/>
                  </a:lnTo>
                  <a:lnTo>
                    <a:pt x="503730" y="406760"/>
                  </a:lnTo>
                  <a:lnTo>
                    <a:pt x="477056" y="444487"/>
                  </a:lnTo>
                  <a:lnTo>
                    <a:pt x="444475" y="477064"/>
                  </a:lnTo>
                  <a:lnTo>
                    <a:pt x="406747" y="503728"/>
                  </a:lnTo>
                  <a:lnTo>
                    <a:pt x="364636" y="523717"/>
                  </a:lnTo>
                  <a:lnTo>
                    <a:pt x="318899" y="536270"/>
                  </a:lnTo>
                  <a:lnTo>
                    <a:pt x="270327" y="540623"/>
                  </a:lnTo>
                  <a:close/>
                </a:path>
              </a:pathLst>
            </a:custGeom>
            <a:solidFill>
              <a:srgbClr val="00D5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9" name="object 39"/>
          <p:cNvSpPr txBox="1"/>
          <p:nvPr/>
        </p:nvSpPr>
        <p:spPr>
          <a:xfrm>
            <a:off x="9624273" y="5142302"/>
            <a:ext cx="323850" cy="3606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200" spc="-200" b="1">
                <a:solidFill>
                  <a:srgbClr val="041326"/>
                </a:solidFill>
                <a:latin typeface="Tahoma"/>
                <a:cs typeface="Tahoma"/>
              </a:rPr>
              <a:t>06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0226629" y="4985329"/>
            <a:ext cx="6094095" cy="1115695"/>
          </a:xfrm>
          <a:prstGeom prst="rect">
            <a:avLst/>
          </a:prstGeom>
        </p:spPr>
        <p:txBody>
          <a:bodyPr wrap="square" lIns="0" tIns="889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dirty="0" sz="2200" spc="-75" b="1">
                <a:solidFill>
                  <a:srgbClr val="F6FAFF"/>
                </a:solidFill>
                <a:latin typeface="Tahoma"/>
                <a:cs typeface="Tahoma"/>
              </a:rPr>
              <a:t>PCB</a:t>
            </a:r>
            <a:r>
              <a:rPr dirty="0" sz="2200" spc="-160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2200" spc="-125" b="1">
                <a:solidFill>
                  <a:srgbClr val="F6FAFF"/>
                </a:solidFill>
                <a:latin typeface="Tahoma"/>
                <a:cs typeface="Tahoma"/>
              </a:rPr>
              <a:t>Design</a:t>
            </a:r>
            <a:r>
              <a:rPr dirty="0" sz="2200" spc="-160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2200" spc="-170" b="1">
                <a:solidFill>
                  <a:srgbClr val="F6FAFF"/>
                </a:solidFill>
                <a:latin typeface="Tahoma"/>
                <a:cs typeface="Tahoma"/>
              </a:rPr>
              <a:t>G</a:t>
            </a:r>
            <a:r>
              <a:rPr dirty="0" sz="2200" spc="-160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2200" spc="-130" b="1">
                <a:solidFill>
                  <a:srgbClr val="F6FAFF"/>
                </a:solidFill>
                <a:latin typeface="Tahoma"/>
                <a:cs typeface="Tahoma"/>
              </a:rPr>
              <a:t>Reverse</a:t>
            </a:r>
            <a:r>
              <a:rPr dirty="0" sz="2200" spc="-160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2200" spc="-150" b="1">
                <a:solidFill>
                  <a:srgbClr val="F6FAFF"/>
                </a:solidFill>
                <a:latin typeface="Tahoma"/>
                <a:cs typeface="Tahoma"/>
              </a:rPr>
              <a:t>Engineering</a:t>
            </a:r>
            <a:r>
              <a:rPr dirty="0" sz="2200" spc="-160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2200" spc="-10" b="1">
                <a:solidFill>
                  <a:srgbClr val="F6FAFF"/>
                </a:solidFill>
                <a:latin typeface="Tahoma"/>
                <a:cs typeface="Tahoma"/>
              </a:rPr>
              <a:t>Projects</a:t>
            </a:r>
            <a:endParaRPr sz="22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540"/>
              </a:spcBef>
            </a:pPr>
            <a:r>
              <a:rPr dirty="0" sz="2000" spc="-40">
                <a:solidFill>
                  <a:srgbClr val="B8C8D9"/>
                </a:solidFill>
                <a:latin typeface="Tahoma"/>
                <a:cs typeface="Tahoma"/>
              </a:rPr>
              <a:t>Initial</a:t>
            </a:r>
            <a:r>
              <a:rPr dirty="0" sz="2000" spc="-19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000" spc="75">
                <a:solidFill>
                  <a:srgbClr val="B8C8D9"/>
                </a:solidFill>
                <a:latin typeface="Tahoma"/>
                <a:cs typeface="Tahoma"/>
              </a:rPr>
              <a:t>PCB</a:t>
            </a:r>
            <a:r>
              <a:rPr dirty="0" sz="2000" spc="-19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000" spc="-20">
                <a:solidFill>
                  <a:srgbClr val="B8C8D9"/>
                </a:solidFill>
                <a:latin typeface="Tahoma"/>
                <a:cs typeface="Tahoma"/>
              </a:rPr>
              <a:t>design</a:t>
            </a:r>
            <a:r>
              <a:rPr dirty="0" sz="2000" spc="-19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000">
                <a:solidFill>
                  <a:srgbClr val="B8C8D9"/>
                </a:solidFill>
                <a:latin typeface="Tahoma"/>
                <a:cs typeface="Tahoma"/>
              </a:rPr>
              <a:t>support</a:t>
            </a:r>
            <a:r>
              <a:rPr dirty="0" sz="2000" spc="-19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000">
                <a:solidFill>
                  <a:srgbClr val="B8C8D9"/>
                </a:solidFill>
                <a:latin typeface="Tahoma"/>
                <a:cs typeface="Tahoma"/>
              </a:rPr>
              <a:t>projects</a:t>
            </a:r>
            <a:r>
              <a:rPr dirty="0" sz="2000" spc="-19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000" spc="-10">
                <a:solidFill>
                  <a:srgbClr val="B8C8D9"/>
                </a:solidFill>
                <a:latin typeface="Tahoma"/>
                <a:cs typeface="Tahoma"/>
              </a:rPr>
              <a:t>started</a:t>
            </a:r>
            <a:r>
              <a:rPr dirty="0" sz="2000" spc="-19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000" spc="-40">
                <a:solidFill>
                  <a:srgbClr val="B8C8D9"/>
                </a:solidFill>
                <a:latin typeface="Tahoma"/>
                <a:cs typeface="Tahoma"/>
              </a:rPr>
              <a:t>for</a:t>
            </a:r>
            <a:r>
              <a:rPr dirty="0" sz="2000" spc="-19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2000" spc="-10">
                <a:solidFill>
                  <a:srgbClr val="B8C8D9"/>
                </a:solidFill>
                <a:latin typeface="Tahoma"/>
                <a:cs typeface="Tahoma"/>
              </a:rPr>
              <a:t>customer requirements.</a:t>
            </a:r>
            <a:endParaRPr sz="2000">
              <a:latin typeface="Tahoma"/>
              <a:cs typeface="Tahoma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9304647" y="6495945"/>
            <a:ext cx="7332980" cy="1496695"/>
            <a:chOff x="9304647" y="6495945"/>
            <a:chExt cx="7332980" cy="1496695"/>
          </a:xfrm>
        </p:grpSpPr>
        <p:sp>
          <p:nvSpPr>
            <p:cNvPr id="42" name="object 42"/>
            <p:cNvSpPr/>
            <p:nvPr/>
          </p:nvSpPr>
          <p:spPr>
            <a:xfrm>
              <a:off x="9323831" y="6515313"/>
              <a:ext cx="7294880" cy="1460500"/>
            </a:xfrm>
            <a:custGeom>
              <a:avLst/>
              <a:gdLst/>
              <a:ahLst/>
              <a:cxnLst/>
              <a:rect l="l" t="t" r="r" b="b"/>
              <a:pathLst>
                <a:path w="7294880" h="1460500">
                  <a:moveTo>
                    <a:pt x="7183007" y="1460357"/>
                  </a:moveTo>
                  <a:lnTo>
                    <a:pt x="111251" y="1460357"/>
                  </a:lnTo>
                  <a:lnTo>
                    <a:pt x="67958" y="1451615"/>
                  </a:lnTo>
                  <a:lnTo>
                    <a:pt x="32594" y="1427774"/>
                  </a:lnTo>
                  <a:lnTo>
                    <a:pt x="8746" y="1392412"/>
                  </a:lnTo>
                  <a:lnTo>
                    <a:pt x="0" y="1349105"/>
                  </a:lnTo>
                  <a:lnTo>
                    <a:pt x="0" y="111251"/>
                  </a:lnTo>
                  <a:lnTo>
                    <a:pt x="8746" y="67945"/>
                  </a:lnTo>
                  <a:lnTo>
                    <a:pt x="32594" y="32583"/>
                  </a:lnTo>
                  <a:lnTo>
                    <a:pt x="67958" y="8742"/>
                  </a:lnTo>
                  <a:lnTo>
                    <a:pt x="111251" y="0"/>
                  </a:lnTo>
                  <a:lnTo>
                    <a:pt x="7183007" y="0"/>
                  </a:lnTo>
                  <a:lnTo>
                    <a:pt x="7226301" y="8742"/>
                  </a:lnTo>
                  <a:lnTo>
                    <a:pt x="7261665" y="32583"/>
                  </a:lnTo>
                  <a:lnTo>
                    <a:pt x="7285513" y="67945"/>
                  </a:lnTo>
                  <a:lnTo>
                    <a:pt x="7294259" y="111251"/>
                  </a:lnTo>
                  <a:lnTo>
                    <a:pt x="7294259" y="1349105"/>
                  </a:lnTo>
                  <a:lnTo>
                    <a:pt x="7285513" y="1392412"/>
                  </a:lnTo>
                  <a:lnTo>
                    <a:pt x="7261665" y="1427774"/>
                  </a:lnTo>
                  <a:lnTo>
                    <a:pt x="7226301" y="1451615"/>
                  </a:lnTo>
                  <a:lnTo>
                    <a:pt x="7183007" y="1460357"/>
                  </a:lnTo>
                  <a:close/>
                </a:path>
              </a:pathLst>
            </a:custGeom>
            <a:solidFill>
              <a:srgbClr val="071C34">
                <a:alpha val="94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/>
            <p:cNvSpPr/>
            <p:nvPr/>
          </p:nvSpPr>
          <p:spPr>
            <a:xfrm>
              <a:off x="9324015" y="6515312"/>
              <a:ext cx="7294245" cy="1457960"/>
            </a:xfrm>
            <a:custGeom>
              <a:avLst/>
              <a:gdLst/>
              <a:ahLst/>
              <a:cxnLst/>
              <a:rect l="l" t="t" r="r" b="b"/>
              <a:pathLst>
                <a:path w="7294244" h="1457959">
                  <a:moveTo>
                    <a:pt x="96528" y="1457336"/>
                  </a:moveTo>
                  <a:lnTo>
                    <a:pt x="67943" y="1451553"/>
                  </a:lnTo>
                  <a:lnTo>
                    <a:pt x="32583" y="1427714"/>
                  </a:lnTo>
                  <a:lnTo>
                    <a:pt x="8742" y="1392354"/>
                  </a:lnTo>
                  <a:lnTo>
                    <a:pt x="0" y="1349054"/>
                  </a:lnTo>
                  <a:lnTo>
                    <a:pt x="0" y="111248"/>
                  </a:lnTo>
                  <a:lnTo>
                    <a:pt x="8738" y="67950"/>
                  </a:lnTo>
                  <a:lnTo>
                    <a:pt x="32577" y="32587"/>
                  </a:lnTo>
                  <a:lnTo>
                    <a:pt x="67937" y="8743"/>
                  </a:lnTo>
                  <a:lnTo>
                    <a:pt x="111236" y="0"/>
                  </a:lnTo>
                  <a:lnTo>
                    <a:pt x="7182629" y="0"/>
                  </a:lnTo>
                  <a:lnTo>
                    <a:pt x="7225937" y="8734"/>
                  </a:lnTo>
                  <a:lnTo>
                    <a:pt x="7261307" y="32577"/>
                  </a:lnTo>
                  <a:lnTo>
                    <a:pt x="7285152" y="67944"/>
                  </a:lnTo>
                  <a:lnTo>
                    <a:pt x="7293894" y="111246"/>
                  </a:lnTo>
                  <a:lnTo>
                    <a:pt x="7293892" y="1349056"/>
                  </a:lnTo>
                  <a:lnTo>
                    <a:pt x="7285145" y="1392361"/>
                  </a:lnTo>
                  <a:lnTo>
                    <a:pt x="7261297" y="1427723"/>
                  </a:lnTo>
                  <a:lnTo>
                    <a:pt x="7225930" y="1451558"/>
                  </a:lnTo>
                  <a:lnTo>
                    <a:pt x="7197365" y="1457329"/>
                  </a:lnTo>
                </a:path>
              </a:pathLst>
            </a:custGeom>
            <a:ln w="38129">
              <a:solidFill>
                <a:srgbClr val="1B4B72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4" name="object 44"/>
          <p:cNvSpPr txBox="1"/>
          <p:nvPr/>
        </p:nvSpPr>
        <p:spPr>
          <a:xfrm>
            <a:off x="10226629" y="6571821"/>
            <a:ext cx="6032500" cy="1154430"/>
          </a:xfrm>
          <a:prstGeom prst="rect">
            <a:avLst/>
          </a:prstGeom>
        </p:spPr>
        <p:txBody>
          <a:bodyPr wrap="square" lIns="0" tIns="1511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90"/>
              </a:spcBef>
            </a:pPr>
            <a:r>
              <a:rPr dirty="0" sz="2200" spc="-150" b="1">
                <a:solidFill>
                  <a:srgbClr val="F6FAFF"/>
                </a:solidFill>
                <a:latin typeface="Tahoma"/>
                <a:cs typeface="Tahoma"/>
              </a:rPr>
              <a:t>Initial</a:t>
            </a:r>
            <a:r>
              <a:rPr dirty="0" sz="2200" spc="-130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2200" spc="-100" b="1">
                <a:solidFill>
                  <a:srgbClr val="F6FAFF"/>
                </a:solidFill>
                <a:latin typeface="Tahoma"/>
                <a:cs typeface="Tahoma"/>
              </a:rPr>
              <a:t>Customer</a:t>
            </a:r>
            <a:r>
              <a:rPr dirty="0" sz="2200" spc="-130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2200" spc="-25" b="1">
                <a:solidFill>
                  <a:srgbClr val="F6FAFF"/>
                </a:solidFill>
                <a:latin typeface="Tahoma"/>
                <a:cs typeface="Tahoma"/>
              </a:rPr>
              <a:t>Development</a:t>
            </a:r>
            <a:endParaRPr sz="2200">
              <a:latin typeface="Tahoma"/>
              <a:cs typeface="Tahoma"/>
            </a:endParaRPr>
          </a:p>
          <a:p>
            <a:pPr marL="12700" marR="5080">
              <a:lnSpc>
                <a:spcPts val="2100"/>
              </a:lnSpc>
              <a:spcBef>
                <a:spcPts val="1015"/>
              </a:spcBef>
            </a:pPr>
            <a:r>
              <a:rPr dirty="0" sz="1800" spc="-10">
                <a:solidFill>
                  <a:srgbClr val="B8C8D9"/>
                </a:solidFill>
                <a:latin typeface="Tahoma"/>
                <a:cs typeface="Tahoma"/>
              </a:rPr>
              <a:t>Started</a:t>
            </a:r>
            <a:r>
              <a:rPr dirty="0" sz="1800" spc="-14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00">
                <a:solidFill>
                  <a:srgbClr val="B8C8D9"/>
                </a:solidFill>
                <a:latin typeface="Tahoma"/>
                <a:cs typeface="Tahoma"/>
              </a:rPr>
              <a:t>customer</a:t>
            </a:r>
            <a:r>
              <a:rPr dirty="0" sz="1800" spc="-14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00">
                <a:solidFill>
                  <a:srgbClr val="B8C8D9"/>
                </a:solidFill>
                <a:latin typeface="Tahoma"/>
                <a:cs typeface="Tahoma"/>
              </a:rPr>
              <a:t>outreach</a:t>
            </a:r>
            <a:r>
              <a:rPr dirty="0" sz="1800" spc="-14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00">
                <a:solidFill>
                  <a:srgbClr val="B8C8D9"/>
                </a:solidFill>
                <a:latin typeface="Tahoma"/>
                <a:cs typeface="Tahoma"/>
              </a:rPr>
              <a:t>and</a:t>
            </a:r>
            <a:r>
              <a:rPr dirty="0" sz="1800" spc="-14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00" spc="-25">
                <a:solidFill>
                  <a:srgbClr val="B8C8D9"/>
                </a:solidFill>
                <a:latin typeface="Tahoma"/>
                <a:cs typeface="Tahoma"/>
              </a:rPr>
              <a:t>prototype</a:t>
            </a:r>
            <a:r>
              <a:rPr dirty="0" sz="1800" spc="-14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00" spc="-25">
                <a:solidFill>
                  <a:srgbClr val="B8C8D9"/>
                </a:solidFill>
                <a:latin typeface="Tahoma"/>
                <a:cs typeface="Tahoma"/>
              </a:rPr>
              <a:t>order</a:t>
            </a:r>
            <a:r>
              <a:rPr dirty="0" sz="1800" spc="-14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00" spc="-10">
                <a:solidFill>
                  <a:srgbClr val="B8C8D9"/>
                </a:solidFill>
                <a:latin typeface="Tahoma"/>
                <a:cs typeface="Tahoma"/>
              </a:rPr>
              <a:t>development </a:t>
            </a:r>
            <a:r>
              <a:rPr dirty="0" sz="1800" spc="-25">
                <a:solidFill>
                  <a:srgbClr val="B8C8D9"/>
                </a:solidFill>
                <a:latin typeface="Tahoma"/>
                <a:cs typeface="Tahoma"/>
              </a:rPr>
              <a:t>with</a:t>
            </a:r>
            <a:r>
              <a:rPr dirty="0" sz="1800" spc="-12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00">
                <a:solidFill>
                  <a:srgbClr val="B8C8D9"/>
                </a:solidFill>
                <a:latin typeface="Tahoma"/>
                <a:cs typeface="Tahoma"/>
              </a:rPr>
              <a:t>startups,</a:t>
            </a:r>
            <a:r>
              <a:rPr dirty="0" sz="1800" spc="-12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00">
                <a:solidFill>
                  <a:srgbClr val="B8C8D9"/>
                </a:solidFill>
                <a:latin typeface="Tahoma"/>
                <a:cs typeface="Tahoma"/>
              </a:rPr>
              <a:t>OEMs,</a:t>
            </a:r>
            <a:r>
              <a:rPr dirty="0" sz="1800" spc="-12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00">
                <a:solidFill>
                  <a:srgbClr val="B8C8D9"/>
                </a:solidFill>
                <a:latin typeface="Tahoma"/>
                <a:cs typeface="Tahoma"/>
              </a:rPr>
              <a:t>and</a:t>
            </a:r>
            <a:r>
              <a:rPr dirty="0" sz="1800" spc="-12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00">
                <a:solidFill>
                  <a:srgbClr val="B8C8D9"/>
                </a:solidFill>
                <a:latin typeface="Tahoma"/>
                <a:cs typeface="Tahoma"/>
              </a:rPr>
              <a:t>electronics</a:t>
            </a:r>
            <a:r>
              <a:rPr dirty="0" sz="1800" spc="-12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00" spc="-10">
                <a:solidFill>
                  <a:srgbClr val="B8C8D9"/>
                </a:solidFill>
                <a:latin typeface="Tahoma"/>
                <a:cs typeface="Tahoma"/>
              </a:rPr>
              <a:t>innovators.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9566726" y="6824319"/>
            <a:ext cx="541020" cy="541020"/>
          </a:xfrm>
          <a:custGeom>
            <a:avLst/>
            <a:gdLst/>
            <a:ahLst/>
            <a:cxnLst/>
            <a:rect l="l" t="t" r="r" b="b"/>
            <a:pathLst>
              <a:path w="541020" h="541020">
                <a:moveTo>
                  <a:pt x="270327" y="540623"/>
                </a:moveTo>
                <a:lnTo>
                  <a:pt x="221721" y="536271"/>
                </a:lnTo>
                <a:lnTo>
                  <a:pt x="175979" y="523721"/>
                </a:lnTo>
                <a:lnTo>
                  <a:pt x="133863" y="503736"/>
                </a:lnTo>
                <a:lnTo>
                  <a:pt x="96136" y="477076"/>
                </a:lnTo>
                <a:lnTo>
                  <a:pt x="63559" y="444505"/>
                </a:lnTo>
                <a:lnTo>
                  <a:pt x="36895" y="406782"/>
                </a:lnTo>
                <a:lnTo>
                  <a:pt x="16906" y="364671"/>
                </a:lnTo>
                <a:lnTo>
                  <a:pt x="4353" y="318932"/>
                </a:lnTo>
                <a:lnTo>
                  <a:pt x="0" y="270327"/>
                </a:lnTo>
                <a:lnTo>
                  <a:pt x="4356" y="221745"/>
                </a:lnTo>
                <a:lnTo>
                  <a:pt x="16916" y="176016"/>
                </a:lnTo>
                <a:lnTo>
                  <a:pt x="36915" y="133904"/>
                </a:lnTo>
                <a:lnTo>
                  <a:pt x="63589" y="96174"/>
                </a:lnTo>
                <a:lnTo>
                  <a:pt x="96174" y="63589"/>
                </a:lnTo>
                <a:lnTo>
                  <a:pt x="133904" y="36915"/>
                </a:lnTo>
                <a:lnTo>
                  <a:pt x="176016" y="16916"/>
                </a:lnTo>
                <a:lnTo>
                  <a:pt x="221745" y="4356"/>
                </a:lnTo>
                <a:lnTo>
                  <a:pt x="270327" y="0"/>
                </a:lnTo>
                <a:lnTo>
                  <a:pt x="318899" y="4356"/>
                </a:lnTo>
                <a:lnTo>
                  <a:pt x="364621" y="16916"/>
                </a:lnTo>
                <a:lnTo>
                  <a:pt x="406728" y="36915"/>
                </a:lnTo>
                <a:lnTo>
                  <a:pt x="444454" y="63589"/>
                </a:lnTo>
                <a:lnTo>
                  <a:pt x="477036" y="96174"/>
                </a:lnTo>
                <a:lnTo>
                  <a:pt x="503709" y="133904"/>
                </a:lnTo>
                <a:lnTo>
                  <a:pt x="523707" y="176016"/>
                </a:lnTo>
                <a:lnTo>
                  <a:pt x="536267" y="221745"/>
                </a:lnTo>
                <a:lnTo>
                  <a:pt x="540623" y="270327"/>
                </a:lnTo>
                <a:lnTo>
                  <a:pt x="536264" y="318932"/>
                </a:lnTo>
                <a:lnTo>
                  <a:pt x="523703" y="364671"/>
                </a:lnTo>
                <a:lnTo>
                  <a:pt x="503707" y="406782"/>
                </a:lnTo>
                <a:lnTo>
                  <a:pt x="477039" y="444505"/>
                </a:lnTo>
                <a:lnTo>
                  <a:pt x="444462" y="477076"/>
                </a:lnTo>
                <a:lnTo>
                  <a:pt x="406739" y="503736"/>
                </a:lnTo>
                <a:lnTo>
                  <a:pt x="364632" y="523721"/>
                </a:lnTo>
                <a:lnTo>
                  <a:pt x="318898" y="536271"/>
                </a:lnTo>
                <a:lnTo>
                  <a:pt x="270327" y="540623"/>
                </a:lnTo>
                <a:close/>
              </a:path>
            </a:pathLst>
          </a:custGeom>
          <a:solidFill>
            <a:srgbClr val="00D5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 txBox="1"/>
          <p:nvPr/>
        </p:nvSpPr>
        <p:spPr>
          <a:xfrm>
            <a:off x="9674992" y="6880942"/>
            <a:ext cx="323850" cy="3606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200" spc="-200" b="1">
                <a:solidFill>
                  <a:srgbClr val="041326"/>
                </a:solidFill>
                <a:latin typeface="Tahoma"/>
                <a:cs typeface="Tahoma"/>
              </a:rPr>
              <a:t>07</a:t>
            </a:r>
            <a:endParaRPr sz="2200">
              <a:latin typeface="Tahoma"/>
              <a:cs typeface="Tahoma"/>
            </a:endParaRPr>
          </a:p>
        </p:txBody>
      </p:sp>
      <p:grpSp>
        <p:nvGrpSpPr>
          <p:cNvPr id="47" name="object 47"/>
          <p:cNvGrpSpPr/>
          <p:nvPr/>
        </p:nvGrpSpPr>
        <p:grpSpPr>
          <a:xfrm>
            <a:off x="9304647" y="8432553"/>
            <a:ext cx="7332980" cy="1496695"/>
            <a:chOff x="9304647" y="8432553"/>
            <a:chExt cx="7332980" cy="1496695"/>
          </a:xfrm>
        </p:grpSpPr>
        <p:sp>
          <p:nvSpPr>
            <p:cNvPr id="48" name="object 48"/>
            <p:cNvSpPr/>
            <p:nvPr/>
          </p:nvSpPr>
          <p:spPr>
            <a:xfrm>
              <a:off x="9323831" y="8451921"/>
              <a:ext cx="7294880" cy="1460500"/>
            </a:xfrm>
            <a:custGeom>
              <a:avLst/>
              <a:gdLst/>
              <a:ahLst/>
              <a:cxnLst/>
              <a:rect l="l" t="t" r="r" b="b"/>
              <a:pathLst>
                <a:path w="7294880" h="1460500">
                  <a:moveTo>
                    <a:pt x="7183007" y="1460388"/>
                  </a:moveTo>
                  <a:lnTo>
                    <a:pt x="111251" y="1460388"/>
                  </a:lnTo>
                  <a:lnTo>
                    <a:pt x="67958" y="1451641"/>
                  </a:lnTo>
                  <a:lnTo>
                    <a:pt x="32594" y="1427793"/>
                  </a:lnTo>
                  <a:lnTo>
                    <a:pt x="8746" y="1392429"/>
                  </a:lnTo>
                  <a:lnTo>
                    <a:pt x="0" y="1349136"/>
                  </a:lnTo>
                  <a:lnTo>
                    <a:pt x="0" y="111251"/>
                  </a:lnTo>
                  <a:lnTo>
                    <a:pt x="8746" y="67958"/>
                  </a:lnTo>
                  <a:lnTo>
                    <a:pt x="32594" y="32594"/>
                  </a:lnTo>
                  <a:lnTo>
                    <a:pt x="67958" y="8746"/>
                  </a:lnTo>
                  <a:lnTo>
                    <a:pt x="111251" y="0"/>
                  </a:lnTo>
                  <a:lnTo>
                    <a:pt x="7183007" y="0"/>
                  </a:lnTo>
                  <a:lnTo>
                    <a:pt x="7226301" y="8746"/>
                  </a:lnTo>
                  <a:lnTo>
                    <a:pt x="7261665" y="32594"/>
                  </a:lnTo>
                  <a:lnTo>
                    <a:pt x="7285513" y="67958"/>
                  </a:lnTo>
                  <a:lnTo>
                    <a:pt x="7294259" y="111251"/>
                  </a:lnTo>
                  <a:lnTo>
                    <a:pt x="7294259" y="1349136"/>
                  </a:lnTo>
                  <a:lnTo>
                    <a:pt x="7285513" y="1392429"/>
                  </a:lnTo>
                  <a:lnTo>
                    <a:pt x="7261665" y="1427793"/>
                  </a:lnTo>
                  <a:lnTo>
                    <a:pt x="7226301" y="1451641"/>
                  </a:lnTo>
                  <a:lnTo>
                    <a:pt x="7183007" y="1460388"/>
                  </a:lnTo>
                  <a:close/>
                </a:path>
              </a:pathLst>
            </a:custGeom>
            <a:solidFill>
              <a:srgbClr val="071C34">
                <a:alpha val="94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/>
            <p:cNvSpPr/>
            <p:nvPr/>
          </p:nvSpPr>
          <p:spPr>
            <a:xfrm>
              <a:off x="9324015" y="8451921"/>
              <a:ext cx="7294245" cy="1457960"/>
            </a:xfrm>
            <a:custGeom>
              <a:avLst/>
              <a:gdLst/>
              <a:ahLst/>
              <a:cxnLst/>
              <a:rect l="l" t="t" r="r" b="b"/>
              <a:pathLst>
                <a:path w="7294244" h="1457959">
                  <a:moveTo>
                    <a:pt x="96527" y="1457336"/>
                  </a:moveTo>
                  <a:lnTo>
                    <a:pt x="67943" y="1451553"/>
                  </a:lnTo>
                  <a:lnTo>
                    <a:pt x="32581" y="1427715"/>
                  </a:lnTo>
                  <a:lnTo>
                    <a:pt x="8740" y="1392354"/>
                  </a:lnTo>
                  <a:lnTo>
                    <a:pt x="0" y="1349054"/>
                  </a:lnTo>
                  <a:lnTo>
                    <a:pt x="0" y="111248"/>
                  </a:lnTo>
                  <a:lnTo>
                    <a:pt x="8744" y="67954"/>
                  </a:lnTo>
                  <a:lnTo>
                    <a:pt x="32582" y="32594"/>
                  </a:lnTo>
                  <a:lnTo>
                    <a:pt x="67938" y="8747"/>
                  </a:lnTo>
                  <a:lnTo>
                    <a:pt x="111236" y="0"/>
                  </a:lnTo>
                  <a:lnTo>
                    <a:pt x="7182629" y="0"/>
                  </a:lnTo>
                  <a:lnTo>
                    <a:pt x="7225935" y="8737"/>
                  </a:lnTo>
                  <a:lnTo>
                    <a:pt x="7261302" y="32580"/>
                  </a:lnTo>
                  <a:lnTo>
                    <a:pt x="7285149" y="67944"/>
                  </a:lnTo>
                  <a:lnTo>
                    <a:pt x="7293894" y="111246"/>
                  </a:lnTo>
                  <a:lnTo>
                    <a:pt x="7293898" y="1349057"/>
                  </a:lnTo>
                  <a:lnTo>
                    <a:pt x="7285151" y="1392365"/>
                  </a:lnTo>
                  <a:lnTo>
                    <a:pt x="7261298" y="1427726"/>
                  </a:lnTo>
                  <a:lnTo>
                    <a:pt x="7225930" y="1451558"/>
                  </a:lnTo>
                  <a:lnTo>
                    <a:pt x="7197365" y="1457329"/>
                  </a:lnTo>
                </a:path>
              </a:pathLst>
            </a:custGeom>
            <a:ln w="38129">
              <a:solidFill>
                <a:srgbClr val="1B4B72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0" name="object 50"/>
          <p:cNvSpPr txBox="1"/>
          <p:nvPr/>
        </p:nvSpPr>
        <p:spPr>
          <a:xfrm>
            <a:off x="10226629" y="8503788"/>
            <a:ext cx="5857875" cy="1025525"/>
          </a:xfrm>
          <a:prstGeom prst="rect">
            <a:avLst/>
          </a:prstGeom>
        </p:spPr>
        <p:txBody>
          <a:bodyPr wrap="square" lIns="0" tIns="24765" rIns="0" bIns="0" rtlCol="0" vert="horz">
            <a:spAutoFit/>
          </a:bodyPr>
          <a:lstStyle/>
          <a:p>
            <a:pPr marL="12700" marR="291465">
              <a:lnSpc>
                <a:spcPts val="2630"/>
              </a:lnSpc>
              <a:spcBef>
                <a:spcPts val="195"/>
              </a:spcBef>
            </a:pPr>
            <a:r>
              <a:rPr dirty="0" sz="2200" spc="-100" b="1">
                <a:solidFill>
                  <a:srgbClr val="F6FAFF"/>
                </a:solidFill>
                <a:latin typeface="Tahoma"/>
                <a:cs typeface="Tahoma"/>
              </a:rPr>
              <a:t>Multiple</a:t>
            </a:r>
            <a:r>
              <a:rPr dirty="0" sz="2200" spc="-150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2200" spc="-75" b="1">
                <a:solidFill>
                  <a:srgbClr val="F6FAFF"/>
                </a:solidFill>
                <a:latin typeface="Tahoma"/>
                <a:cs typeface="Tahoma"/>
              </a:rPr>
              <a:t>PCB</a:t>
            </a:r>
            <a:r>
              <a:rPr dirty="0" sz="2200" spc="-150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2200" spc="-114" b="1">
                <a:solidFill>
                  <a:srgbClr val="F6FAFF"/>
                </a:solidFill>
                <a:latin typeface="Tahoma"/>
                <a:cs typeface="Tahoma"/>
              </a:rPr>
              <a:t>Design,</a:t>
            </a:r>
            <a:r>
              <a:rPr dirty="0" sz="2200" spc="-150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2200" spc="-130" b="1">
                <a:solidFill>
                  <a:srgbClr val="F6FAFF"/>
                </a:solidFill>
                <a:latin typeface="Tahoma"/>
                <a:cs typeface="Tahoma"/>
              </a:rPr>
              <a:t>Reverse</a:t>
            </a:r>
            <a:r>
              <a:rPr dirty="0" sz="2200" spc="-150" b="1">
                <a:solidFill>
                  <a:srgbClr val="F6FAFF"/>
                </a:solidFill>
                <a:latin typeface="Tahoma"/>
                <a:cs typeface="Tahoma"/>
              </a:rPr>
              <a:t> Engineering</a:t>
            </a:r>
            <a:r>
              <a:rPr dirty="0" sz="2200" spc="-145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2200" spc="-50" b="1">
                <a:solidFill>
                  <a:srgbClr val="F6FAFF"/>
                </a:solidFill>
                <a:latin typeface="Tahoma"/>
                <a:cs typeface="Tahoma"/>
              </a:rPr>
              <a:t>G </a:t>
            </a:r>
            <a:r>
              <a:rPr dirty="0" sz="2200" spc="-150" b="1">
                <a:solidFill>
                  <a:srgbClr val="F6FAFF"/>
                </a:solidFill>
                <a:latin typeface="Tahoma"/>
                <a:cs typeface="Tahoma"/>
              </a:rPr>
              <a:t>Initial</a:t>
            </a:r>
            <a:r>
              <a:rPr dirty="0" sz="2200" spc="-130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2200" spc="-100" b="1">
                <a:solidFill>
                  <a:srgbClr val="F6FAFF"/>
                </a:solidFill>
                <a:latin typeface="Tahoma"/>
                <a:cs typeface="Tahoma"/>
              </a:rPr>
              <a:t>Customer</a:t>
            </a:r>
            <a:r>
              <a:rPr dirty="0" sz="2200" spc="-130" b="1">
                <a:solidFill>
                  <a:srgbClr val="F6FAFF"/>
                </a:solidFill>
                <a:latin typeface="Tahoma"/>
                <a:cs typeface="Tahoma"/>
              </a:rPr>
              <a:t> </a:t>
            </a:r>
            <a:r>
              <a:rPr dirty="0" sz="2200" spc="-10" b="1">
                <a:solidFill>
                  <a:srgbClr val="F6FAFF"/>
                </a:solidFill>
                <a:latin typeface="Tahoma"/>
                <a:cs typeface="Tahoma"/>
              </a:rPr>
              <a:t>Orders</a:t>
            </a:r>
            <a:endParaRPr sz="2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359"/>
              </a:spcBef>
            </a:pPr>
            <a:r>
              <a:rPr dirty="0" sz="1800">
                <a:solidFill>
                  <a:srgbClr val="B8C8D9"/>
                </a:solidFill>
                <a:latin typeface="Tahoma"/>
                <a:cs typeface="Tahoma"/>
              </a:rPr>
              <a:t>Multiple</a:t>
            </a:r>
            <a:r>
              <a:rPr dirty="0" sz="1800" spc="-14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00">
                <a:solidFill>
                  <a:srgbClr val="B8C8D9"/>
                </a:solidFill>
                <a:latin typeface="Tahoma"/>
                <a:cs typeface="Tahoma"/>
              </a:rPr>
              <a:t>customer</a:t>
            </a:r>
            <a:r>
              <a:rPr dirty="0" sz="1800" spc="-14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00">
                <a:solidFill>
                  <a:srgbClr val="B8C8D9"/>
                </a:solidFill>
                <a:latin typeface="Tahoma"/>
                <a:cs typeface="Tahoma"/>
              </a:rPr>
              <a:t>requirements</a:t>
            </a:r>
            <a:r>
              <a:rPr dirty="0" sz="1800" spc="-14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00">
                <a:solidFill>
                  <a:srgbClr val="B8C8D9"/>
                </a:solidFill>
                <a:latin typeface="Tahoma"/>
                <a:cs typeface="Tahoma"/>
              </a:rPr>
              <a:t>and</a:t>
            </a:r>
            <a:r>
              <a:rPr dirty="0" sz="1800" spc="-14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00">
                <a:solidFill>
                  <a:srgbClr val="B8C8D9"/>
                </a:solidFill>
                <a:latin typeface="Tahoma"/>
                <a:cs typeface="Tahoma"/>
              </a:rPr>
              <a:t>initial</a:t>
            </a:r>
            <a:r>
              <a:rPr dirty="0" sz="1800" spc="-145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00">
                <a:solidFill>
                  <a:srgbClr val="B8C8D9"/>
                </a:solidFill>
                <a:latin typeface="Tahoma"/>
                <a:cs typeface="Tahoma"/>
              </a:rPr>
              <a:t>orders</a:t>
            </a:r>
            <a:r>
              <a:rPr dirty="0" sz="1800" spc="-140">
                <a:solidFill>
                  <a:srgbClr val="B8C8D9"/>
                </a:solidFill>
                <a:latin typeface="Tahoma"/>
                <a:cs typeface="Tahoma"/>
              </a:rPr>
              <a:t> </a:t>
            </a:r>
            <a:r>
              <a:rPr dirty="0" sz="1800" spc="-10">
                <a:solidFill>
                  <a:srgbClr val="B8C8D9"/>
                </a:solidFill>
                <a:latin typeface="Tahoma"/>
                <a:cs typeface="Tahoma"/>
              </a:rPr>
              <a:t>received.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9566726" y="8760927"/>
            <a:ext cx="541020" cy="541020"/>
          </a:xfrm>
          <a:custGeom>
            <a:avLst/>
            <a:gdLst/>
            <a:ahLst/>
            <a:cxnLst/>
            <a:rect l="l" t="t" r="r" b="b"/>
            <a:pathLst>
              <a:path w="541020" h="541020">
                <a:moveTo>
                  <a:pt x="270327" y="540654"/>
                </a:moveTo>
                <a:lnTo>
                  <a:pt x="221721" y="536300"/>
                </a:lnTo>
                <a:lnTo>
                  <a:pt x="175979" y="523748"/>
                </a:lnTo>
                <a:lnTo>
                  <a:pt x="133863" y="503758"/>
                </a:lnTo>
                <a:lnTo>
                  <a:pt x="96136" y="477094"/>
                </a:lnTo>
                <a:lnTo>
                  <a:pt x="63559" y="444517"/>
                </a:lnTo>
                <a:lnTo>
                  <a:pt x="36895" y="406790"/>
                </a:lnTo>
                <a:lnTo>
                  <a:pt x="16906" y="364674"/>
                </a:lnTo>
                <a:lnTo>
                  <a:pt x="4353" y="318933"/>
                </a:lnTo>
                <a:lnTo>
                  <a:pt x="0" y="270327"/>
                </a:lnTo>
                <a:lnTo>
                  <a:pt x="4356" y="221745"/>
                </a:lnTo>
                <a:lnTo>
                  <a:pt x="16916" y="176016"/>
                </a:lnTo>
                <a:lnTo>
                  <a:pt x="36915" y="133904"/>
                </a:lnTo>
                <a:lnTo>
                  <a:pt x="63589" y="96174"/>
                </a:lnTo>
                <a:lnTo>
                  <a:pt x="96174" y="63589"/>
                </a:lnTo>
                <a:lnTo>
                  <a:pt x="133904" y="36915"/>
                </a:lnTo>
                <a:lnTo>
                  <a:pt x="176016" y="16916"/>
                </a:lnTo>
                <a:lnTo>
                  <a:pt x="221745" y="4356"/>
                </a:lnTo>
                <a:lnTo>
                  <a:pt x="270327" y="0"/>
                </a:lnTo>
                <a:lnTo>
                  <a:pt x="318899" y="4356"/>
                </a:lnTo>
                <a:lnTo>
                  <a:pt x="364621" y="16916"/>
                </a:lnTo>
                <a:lnTo>
                  <a:pt x="406728" y="36915"/>
                </a:lnTo>
                <a:lnTo>
                  <a:pt x="444454" y="63589"/>
                </a:lnTo>
                <a:lnTo>
                  <a:pt x="477036" y="96174"/>
                </a:lnTo>
                <a:lnTo>
                  <a:pt x="503709" y="133904"/>
                </a:lnTo>
                <a:lnTo>
                  <a:pt x="523707" y="176016"/>
                </a:lnTo>
                <a:lnTo>
                  <a:pt x="536267" y="221745"/>
                </a:lnTo>
                <a:lnTo>
                  <a:pt x="540623" y="270327"/>
                </a:lnTo>
                <a:lnTo>
                  <a:pt x="536264" y="318933"/>
                </a:lnTo>
                <a:lnTo>
                  <a:pt x="523703" y="364674"/>
                </a:lnTo>
                <a:lnTo>
                  <a:pt x="503707" y="406790"/>
                </a:lnTo>
                <a:lnTo>
                  <a:pt x="477039" y="444517"/>
                </a:lnTo>
                <a:lnTo>
                  <a:pt x="444462" y="477094"/>
                </a:lnTo>
                <a:lnTo>
                  <a:pt x="406739" y="503758"/>
                </a:lnTo>
                <a:lnTo>
                  <a:pt x="364632" y="523748"/>
                </a:lnTo>
                <a:lnTo>
                  <a:pt x="318898" y="536300"/>
                </a:lnTo>
                <a:lnTo>
                  <a:pt x="270327" y="540654"/>
                </a:lnTo>
                <a:close/>
              </a:path>
            </a:pathLst>
          </a:custGeom>
          <a:solidFill>
            <a:srgbClr val="00D5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 txBox="1"/>
          <p:nvPr/>
        </p:nvSpPr>
        <p:spPr>
          <a:xfrm>
            <a:off x="9674992" y="8817550"/>
            <a:ext cx="323850" cy="3606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200" spc="-200" b="1">
                <a:solidFill>
                  <a:srgbClr val="041326"/>
                </a:solidFill>
                <a:latin typeface="Tahoma"/>
                <a:cs typeface="Tahoma"/>
              </a:rPr>
              <a:t>08</a:t>
            </a:r>
            <a:endParaRPr sz="2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Sme Experts</dc:creator>
  <cp:keywords>DAHN8oo3u1M,BAGhUc97ZWo,0</cp:keywords>
  <dc:title>UNITED PCB PRIVATE LIMITED</dc:title>
  <dcterms:created xsi:type="dcterms:W3CDTF">2026-07-17T07:32:30Z</dcterms:created>
  <dcterms:modified xsi:type="dcterms:W3CDTF">2026-07-17T07:32:30Z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2026-06-30T00:00:00Z</vt:filetime>
  </property>
  <property fmtid="{D5CDD505-2E9C-101B-9397-08002B2CF9AE}" pid="4" name="Creator">
    <vt:lpwstr>Canva</vt:lpwstr>
  </property>
  <property fmtid="{D5CDD505-2E9C-101B-9397-08002B2CF9AE}" pid="5" name="LastSaved">
    <vt:filetime>2026-07-17T00:00:00Z</vt:filetime>
  </property>
  <property fmtid="{D5CDD505-2E9C-101B-9397-08002B2CF9AE}" pid="6" name="Producer">
    <vt:lpwstr>iLovePDF</vt:lpwstr>
  </property>
</Properties>
</file>