
<file path=[Content_Types].xml><?xml version="1.0" encoding="utf-8"?>
<Types xmlns="http://schemas.openxmlformats.org/package/2006/content-types">
  <Default ContentType="application/x-fontdata" Extension="fntdata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219BB75-9C9B-4C55-A85F-736B0B07DAB9}">
  <a:tblStyle styleId="{6219BB75-9C9B-4C55-A85F-736B0B07DAB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694"/>
  </p:normalViewPr>
  <p:slideViewPr>
    <p:cSldViewPr snapToGrid="0">
      <p:cViewPr varScale="1">
        <p:scale>
          <a:sx n="124" d="100"/>
          <a:sy n="124" d="100"/>
        </p:scale>
        <p:origin x="176" y="5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064aed993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064aed993c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0601b48110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0601b48110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8455487a41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8455487a41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064aed993c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064aed993c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8455487a41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8455487a41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0601b4811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0601b4811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8455487a41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g38455487a41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8455487a41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g38455487a41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8455487a41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g38455487a41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8455487a41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g38455487a41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ef7a8b0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5ef7a8b0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8455487a41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g38455487a41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8455487a41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g38455487a41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8455487a41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Google Shape;291;g38455487a41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8455487a41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g38455487a41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8455487a41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g38455487a41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8455487a41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g38455487a41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8455487a41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g38455487a41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8455487a41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" name="Google Shape;347;g38455487a41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8d1bf0c7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8d1bf0c7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1ee4670f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1ee4670f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82586a3b2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82586a3b2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81ee4670f4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81ee4670f4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5ef7a8b008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5ef7a8b008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0601b4811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0601b4811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8455487a41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8455487a41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.jpg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1.jpg"/><Relationship Id="rId7" Type="http://schemas.openxmlformats.org/officeDocument/2006/relationships/image" Target="../media/image39.jp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g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.jp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jpg"/><Relationship Id="rId11" Type="http://schemas.openxmlformats.org/officeDocument/2006/relationships/image" Target="../media/image57.png"/><Relationship Id="rId5" Type="http://schemas.openxmlformats.org/officeDocument/2006/relationships/image" Target="../media/image51.jp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g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9.png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g"/><Relationship Id="rId5" Type="http://schemas.openxmlformats.org/officeDocument/2006/relationships/image" Target="../media/image98.png"/><Relationship Id="rId4" Type="http://schemas.openxmlformats.org/officeDocument/2006/relationships/image" Target="../media/image9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.app.goo.gl/q3beBiNyYMzAGxiF6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g"/><Relationship Id="rId5" Type="http://schemas.openxmlformats.org/officeDocument/2006/relationships/hyperlink" Target="mailto:sales@inceram.in" TargetMode="External"/><Relationship Id="rId4" Type="http://schemas.openxmlformats.org/officeDocument/2006/relationships/hyperlink" Target="tel:+919319962859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34E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311700" y="1470150"/>
            <a:ext cx="4953300" cy="11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Advanced Ceramic Packaging </a:t>
            </a:r>
            <a:endParaRPr sz="1800" b="1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Solutions for Electronics </a:t>
            </a:r>
            <a:endParaRPr sz="1800" b="1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66" name="Google Shape;66;p13" title="WhatsApp Image 2025-08-22 at 15.46.20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539725"/>
            <a:ext cx="4465620" cy="128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/>
          <p:nvPr/>
        </p:nvSpPr>
        <p:spPr>
          <a:xfrm>
            <a:off x="214325" y="720925"/>
            <a:ext cx="8786700" cy="2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●"/>
            </a:pPr>
            <a:r>
              <a:rPr lang="ru" sz="15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Screen printers (semi-automatic); conveyor furnaces (9-zone)</a:t>
            </a:r>
            <a:endParaRPr sz="2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➔"/>
            </a:pPr>
            <a:r>
              <a:rPr lang="ru" sz="1500" i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Cost-effective custom thick film circuits from simple one or two-print-sided substrates to high-complexity and fine line circuits with multilayers, metallised vias, plated through holes, integrated resistors, wraparounds and more special features; substrate size up to 270x270mm</a:t>
            </a:r>
            <a:endParaRPr sz="1500" i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➔"/>
            </a:pPr>
            <a:r>
              <a:rPr lang="ru" sz="1500" i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Conductor thickness from 6~8 to 40~50 um; fine line|gap width up to 50/50 um </a:t>
            </a:r>
            <a:endParaRPr sz="1500" i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58" name="Google Shape;15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075" y="2792750"/>
            <a:ext cx="2802048" cy="2101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2176" y="2792779"/>
            <a:ext cx="2802048" cy="2101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62275" y="2792744"/>
            <a:ext cx="2802048" cy="210155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2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62" name="Google Shape;162;p22" descr="A logo with orange and blue letter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 txBox="1"/>
          <p:nvPr/>
        </p:nvSpPr>
        <p:spPr>
          <a:xfrm>
            <a:off x="262063" y="45700"/>
            <a:ext cx="6169200" cy="11082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Facilities &amp; Capabilities</a:t>
            </a:r>
            <a:b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</a:b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Thick Film. Metallization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 txBox="1"/>
          <p:nvPr/>
        </p:nvSpPr>
        <p:spPr>
          <a:xfrm>
            <a:off x="214325" y="1001875"/>
            <a:ext cx="8786700" cy="16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●"/>
            </a:pPr>
            <a:r>
              <a:rPr lang="ru" sz="15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High-capacity laser resistor trimming machines (including developed and produced in-house)</a:t>
            </a: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●"/>
            </a:pPr>
            <a:r>
              <a:rPr lang="ru" sz="15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various in-house equipment for sorting, marking, and other auxiliary tasks </a:t>
            </a: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2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➔"/>
            </a:pPr>
            <a:r>
              <a:rPr lang="ru" sz="1500" i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High-performance, highly efficient processes with automated manual operations for standard products</a:t>
            </a:r>
            <a:endParaRPr sz="1500" i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69" name="Google Shape;16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500" y="2696850"/>
            <a:ext cx="3198152" cy="2171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0150" y="2696850"/>
            <a:ext cx="3302400" cy="217124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3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72" name="Google Shape;172;p23" descr="A logo with orange and blue letters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3"/>
          <p:cNvSpPr txBox="1"/>
          <p:nvPr/>
        </p:nvSpPr>
        <p:spPr>
          <a:xfrm>
            <a:off x="262063" y="45700"/>
            <a:ext cx="6169200" cy="11082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Facilities &amp; Capabilities</a:t>
            </a:r>
            <a:b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</a:b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Thick Film. Postprocessing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79" name="Google Shape;179;p24" descr="A logo with orange and blue let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 txBox="1"/>
          <p:nvPr/>
        </p:nvSpPr>
        <p:spPr>
          <a:xfrm>
            <a:off x="262063" y="45700"/>
            <a:ext cx="6169200" cy="11082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LIVE projects Overview :</a:t>
            </a:r>
            <a:b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</a:b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Thick Film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1" name="Google Shape;18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429600"/>
            <a:ext cx="2138600" cy="1491701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pic>
        <p:nvPicPr>
          <p:cNvPr id="182" name="Google Shape;18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6175" y="1429600"/>
            <a:ext cx="2237550" cy="149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78900" y="1429600"/>
            <a:ext cx="2237550" cy="1491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4" title="КС305350-01 ГИС122 Вид 2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2994750"/>
            <a:ext cx="1826587" cy="121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99375" y="3032200"/>
            <a:ext cx="2279527" cy="118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263" y="4266448"/>
            <a:ext cx="2361125" cy="80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91625" y="1429596"/>
            <a:ext cx="2085748" cy="149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419125" y="4266450"/>
            <a:ext cx="2240014" cy="80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961906" y="3159075"/>
            <a:ext cx="1114095" cy="121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702900" y="3159071"/>
            <a:ext cx="3235000" cy="1770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981646" y="4424750"/>
            <a:ext cx="1147625" cy="55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5"/>
          <p:cNvSpPr txBox="1"/>
          <p:nvPr/>
        </p:nvSpPr>
        <p:spPr>
          <a:xfrm>
            <a:off x="214200" y="1267875"/>
            <a:ext cx="4357800" cy="20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●"/>
            </a:pPr>
            <a:r>
              <a:rPr lang="ru" sz="1500" b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Thin Film Metallization</a:t>
            </a:r>
            <a:r>
              <a:rPr lang="ru" sz="15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 - for superior line resolution, high-density designs, and precise control of material properties </a:t>
            </a: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Clr>
                <a:srgbClr val="00034E"/>
              </a:buClr>
              <a:buSzPts val="1500"/>
              <a:buFont typeface="Ubuntu"/>
              <a:buChar char="●"/>
            </a:pPr>
            <a:r>
              <a:rPr lang="ru" sz="1500" b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Direct Bonded Copper Metallization</a:t>
            </a:r>
            <a:r>
              <a:rPr lang="ru" sz="15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 - for high thermal conductivity, low thermal expansion, and high current-carrying capacity in power electronics</a:t>
            </a:r>
            <a:endParaRPr sz="1500" i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97" name="Google Shape;197;p25"/>
          <p:cNvSpPr txBox="1"/>
          <p:nvPr/>
        </p:nvSpPr>
        <p:spPr>
          <a:xfrm>
            <a:off x="4540350" y="1267875"/>
            <a:ext cx="4442100" cy="26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●"/>
            </a:pPr>
            <a:r>
              <a:rPr lang="ru" sz="1500" b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Electro- and electroless plating</a:t>
            </a:r>
            <a:r>
              <a:rPr lang="ru" sz="15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 - for enhancing surface conductivity, corrosion resistance, and solderability</a:t>
            </a: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●"/>
            </a:pPr>
            <a:r>
              <a:rPr lang="ru" sz="1500" b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Micro Assembly</a:t>
            </a:r>
            <a:r>
              <a:rPr lang="ru" sz="15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 (Die Attach, Wire Bonding, Encapsulation) - for miniaturisation, robust connections and environmental protection for long-term durability</a:t>
            </a: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i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98" name="Google Shape;19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7225" y="3246775"/>
            <a:ext cx="2325775" cy="174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6488" y="3246774"/>
            <a:ext cx="2325775" cy="1744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28448" y="3246775"/>
            <a:ext cx="2392157" cy="1744324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5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202" name="Google Shape;202;p25" descr="A logo with orange and blue letter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5"/>
          <p:cNvSpPr txBox="1"/>
          <p:nvPr/>
        </p:nvSpPr>
        <p:spPr>
          <a:xfrm>
            <a:off x="262063" y="45700"/>
            <a:ext cx="6169200" cy="11082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Facilities &amp; Capabilities</a:t>
            </a:r>
            <a:b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</a:b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Other Processes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6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209" name="Google Shape;209;p26" descr="A logo with orange and blue let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6"/>
          <p:cNvSpPr txBox="1"/>
          <p:nvPr/>
        </p:nvSpPr>
        <p:spPr>
          <a:xfrm>
            <a:off x="262063" y="45700"/>
            <a:ext cx="6169200" cy="11082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LIVE projects overview (across technologies)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1" name="Google Shape;21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4676" y="1407525"/>
            <a:ext cx="2225576" cy="1697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6" title="24 Blind Hole Thin Wire Bonding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5567" y="4104350"/>
            <a:ext cx="1014356" cy="1003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6" title="20 AlN DBC Power Microassembly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89233" y="3168226"/>
            <a:ext cx="2640166" cy="198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0000" y="1407525"/>
            <a:ext cx="3041105" cy="16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0000" y="3208275"/>
            <a:ext cx="1995879" cy="19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6" title="5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52850" y="3235599"/>
            <a:ext cx="2225576" cy="1885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655121" y="1407525"/>
            <a:ext cx="3274278" cy="16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45574" y="3171837"/>
            <a:ext cx="1014350" cy="865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7"/>
          <p:cNvSpPr txBox="1"/>
          <p:nvPr/>
        </p:nvSpPr>
        <p:spPr>
          <a:xfrm>
            <a:off x="221250" y="1354350"/>
            <a:ext cx="8786700" cy="24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400"/>
              <a:buFont typeface="Ubuntu"/>
              <a:buChar char="●"/>
            </a:pPr>
            <a:r>
              <a:rPr lang="ru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Technical Glasses and Thick-Film Pastes: synthesis, analysis, development, and manufacturing (including those without analogues)</a:t>
            </a:r>
            <a:endParaRPr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400"/>
              <a:buFont typeface="Ubuntu"/>
              <a:buChar char="➔"/>
            </a:pPr>
            <a:r>
              <a:rPr lang="ru" i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Electrovacuum glasses for encapsulation , lead sealing (metal-to-metal and metal-to-ceramic), ceramic glazing, and thick film printing (Al2O3, AlN, Si3N4, ZrO2, etc.). Developed glass systems include PbO-V2O5-P2O5, Bi2O3-SiO2-ZnO, SiO2-CaO-Al2O3, and more, ensuring high reliability and performance in electronic components and ceramics</a:t>
            </a:r>
            <a:endParaRPr i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400"/>
              <a:buFont typeface="Ubuntu"/>
              <a:buChar char="➔"/>
            </a:pPr>
            <a:r>
              <a:rPr lang="ru" i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Conductive Pastes (Ag, AgPd, AgPt, AgPdPt, Au, PtAu, Pt - including special pastes for RF, antennas, RFID), Resistor/Thermistor Pastes (Ru, RuPdAg, Pt - 1Ω/sq~100GΩ/sq), Dielectric Pastes, High-Temperature and Protective Pastes, Custom Formulations </a:t>
            </a:r>
            <a:endParaRPr i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24" name="Google Shape;224;p27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225" name="Google Shape;225;p27" descr="A logo with orange and blue let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7"/>
          <p:cNvSpPr txBox="1"/>
          <p:nvPr/>
        </p:nvSpPr>
        <p:spPr>
          <a:xfrm>
            <a:off x="262075" y="45700"/>
            <a:ext cx="6888000" cy="11082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Facilities &amp; Capabilities </a:t>
            </a:r>
            <a:endParaRPr sz="3000" b="1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Thick Film Pastes; Technical Glasses</a:t>
            </a:r>
            <a:endParaRPr sz="3000" b="1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8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b="0" cap="none" i="0" strike="noStrike" sz="3000" u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cap="none" i="0" lang="ru" strike="noStrike" sz="3000" u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b="1" cap="none" i="0" lang="ru" strike="noStrike" sz="3000" u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Product : Automotive Components</a:t>
            </a:r>
            <a:endParaRPr b="1" cap="none" i="0" strike="noStrike" sz="3000" u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32" name="Google Shape;232;p28"/>
          <p:cNvSpPr txBox="1"/>
          <p:nvPr/>
        </p:nvSpPr>
        <p:spPr>
          <a:xfrm>
            <a:off x="83527" y="1388335"/>
            <a:ext cx="7040400" cy="37902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rIns="91425" spcFirstLastPara="1" tIns="91425" wrap="square">
            <a:sp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cap="none" i="0" lang="ru" strike="noStrike" sz="2800" u="none">
                <a:solidFill>
                  <a:srgbClr val="FF6801"/>
                </a:solidFill>
                <a:latin typeface="Roboto"/>
                <a:ea typeface="Roboto"/>
                <a:cs typeface="Roboto"/>
                <a:sym typeface="Roboto"/>
              </a:rPr>
              <a:t>Product:</a:t>
            </a:r>
            <a:endParaRPr/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cap="none" i="0" lang="ru" strike="noStrike" sz="2700" u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Ceramic Potentiometer Elements</a:t>
            </a:r>
            <a:endParaRPr b="1" cap="none" i="0" strike="noStrike" sz="27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b="1" cap="none" i="0" strike="noStrike" sz="24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0" lvl="0" marL="0" marR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cap="none" i="0" lang="ru" strike="noStrike" sz="2300" u="none">
                <a:solidFill>
                  <a:srgbClr val="FF6801"/>
                </a:solidFill>
                <a:latin typeface="Roboto"/>
                <a:ea typeface="Roboto"/>
                <a:cs typeface="Roboto"/>
                <a:sym typeface="Roboto"/>
              </a:rPr>
              <a:t>Applications:</a:t>
            </a:r>
            <a:endParaRPr b="1" cap="none" i="0" strike="noStrike" sz="2300" u="none">
              <a:solidFill>
                <a:srgbClr val="FF6801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-374650" lvl="0" marL="457200" marR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300"/>
              <a:buFont typeface="Roboto"/>
              <a:buChar char="●"/>
            </a:pPr>
            <a:r>
              <a:rPr b="1" cap="none" i="0" lang="ru" strike="noStrike" sz="2300" u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Fuel Level Sensors</a:t>
            </a:r>
            <a:endParaRPr b="1" cap="none" i="0" strike="noStrike" sz="23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-374650" lvl="0" marL="457200" marR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300"/>
              <a:buFont typeface="Roboto"/>
              <a:buChar char="●"/>
            </a:pPr>
            <a:r>
              <a:rPr b="1" cap="none" i="0" lang="ru" strike="noStrike" sz="2300" u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Blower Motor Resistor Arrays</a:t>
            </a:r>
            <a:endParaRPr b="1" cap="none" i="0" strike="noStrike" sz="23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-374650" lvl="0" marL="457200" marR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300"/>
              <a:buFont typeface="Roboto"/>
              <a:buChar char="●"/>
            </a:pPr>
            <a:r>
              <a:rPr b="1" cap="none" i="0" lang="ru" strike="noStrike" sz="2300" u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Linear/Rotary Position Sensors</a:t>
            </a:r>
            <a:endParaRPr b="1" cap="none" i="0" strike="noStrike" sz="23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-374650" lvl="0" marL="457200" marR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300"/>
              <a:buFont typeface="Roboto"/>
              <a:buChar char="●"/>
            </a:pPr>
            <a:r>
              <a:rPr b="1" cap="none" i="0" lang="ru" strike="noStrike" sz="2300" u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Throttle Position Sensors (TPS)</a:t>
            </a:r>
            <a:endParaRPr b="1" cap="none" i="0" strike="noStrike" sz="23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-374650" lvl="0" marL="457200" marR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300"/>
              <a:buFont typeface="Roboto"/>
              <a:buChar char="●"/>
            </a:pPr>
            <a:r>
              <a:rPr b="1" cap="none" i="0" lang="ru" strike="noStrike" sz="2300" u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Mass Air Flow Sensors</a:t>
            </a:r>
            <a:endParaRPr b="1" cap="none" i="0" strike="noStrike" sz="23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3" name="Google Shape;233;p28"/>
          <p:cNvPicPr preferRelativeResize="0"/>
          <p:nvPr/>
        </p:nvPicPr>
        <p:blipFill rotWithShape="1">
          <a:blip r:embed="rId3">
            <a:alphaModFix/>
          </a:blip>
          <a:srcRect b="29" t="19"/>
          <a:stretch/>
        </p:blipFill>
        <p:spPr>
          <a:xfrm>
            <a:off x="4382000" y="542075"/>
            <a:ext cx="4569175" cy="304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80000" y="3122075"/>
            <a:ext cx="1950475" cy="170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8"/>
          <p:cNvPicPr preferRelativeResize="0"/>
          <p:nvPr/>
        </p:nvPicPr>
        <p:blipFill rotWithShape="1">
          <a:blip r:embed="rId5">
            <a:alphaModFix/>
          </a:blip>
          <a:srcRect b="-30428" l="67" r="-21447"/>
          <a:stretch/>
        </p:blipFill>
        <p:spPr>
          <a:xfrm>
            <a:off x="5808075" y="3122075"/>
            <a:ext cx="3745124" cy="2236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logo with orange and blue letters&#10;&#10;Description automatically generated" id="236" name="Google Shape;236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b="0" cap="none" i="0" strike="noStrike" sz="3000" u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cap="none" i="0" lang="ru" strike="noStrike" sz="3000" u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b="1" cap="none" i="0" lang="ru" strike="noStrike" sz="3000" u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Product : Automotive Components</a:t>
            </a:r>
            <a:endParaRPr b="1" cap="none" i="0" strike="noStrike" sz="3000" u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b="0" cap="none" i="0" strike="noStrike" sz="3000" u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42" name="Google Shape;242;p29"/>
          <p:cNvSpPr txBox="1"/>
          <p:nvPr/>
        </p:nvSpPr>
        <p:spPr>
          <a:xfrm>
            <a:off x="283825" y="1606050"/>
            <a:ext cx="4358400" cy="29145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rIns="91425" spcFirstLastPara="1" tIns="91425" wrap="square">
            <a:sp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cap="none" i="0" lang="ru" strike="noStrike" sz="2400" u="none">
                <a:solidFill>
                  <a:srgbClr val="FF6801"/>
                </a:solidFill>
                <a:latin typeface="Roboto"/>
                <a:ea typeface="Roboto"/>
                <a:cs typeface="Roboto"/>
                <a:sym typeface="Roboto"/>
              </a:rPr>
              <a:t>Product:</a:t>
            </a:r>
            <a:endParaRPr/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cap="none" i="0" lang="ru" strike="noStrike" sz="2700" u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Ceramic Hybrid Circuits</a:t>
            </a:r>
            <a:endParaRPr b="1" cap="none" i="0" strike="noStrike" sz="27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b="1" cap="none" i="0" strike="noStrike" sz="24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0" lvl="0" marL="0" marR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cap="none" i="0" lang="ru" strike="noStrike" sz="2300" u="none">
                <a:solidFill>
                  <a:srgbClr val="FF6801"/>
                </a:solidFill>
                <a:latin typeface="Roboto"/>
                <a:ea typeface="Roboto"/>
                <a:cs typeface="Roboto"/>
                <a:sym typeface="Roboto"/>
              </a:rPr>
              <a:t>Applications:</a:t>
            </a:r>
            <a:endParaRPr b="1" cap="none" i="0" strike="noStrike" sz="2300" u="none">
              <a:solidFill>
                <a:srgbClr val="FF6801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-374650" lvl="0" marL="457200" marR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300"/>
              <a:buFont typeface="Roboto"/>
              <a:buChar char="●"/>
            </a:pPr>
            <a:r>
              <a:rPr b="1" cap="none" i="0" lang="ru" strike="noStrike" sz="2300" u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Ignition Modules</a:t>
            </a:r>
            <a:endParaRPr b="1" cap="none" i="0" strike="noStrike" sz="23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-374650" lvl="0" marL="457200" marR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300"/>
              <a:buFont typeface="Roboto"/>
              <a:buChar char="●"/>
            </a:pPr>
            <a:r>
              <a:rPr b="1" cap="none" i="0" lang="ru" strike="noStrike" sz="2300" u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Voltage Regulators</a:t>
            </a:r>
            <a:endParaRPr b="1" cap="none" i="0" strike="noStrike" sz="23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 indent="-374650" lvl="0" marL="457200" marR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300"/>
              <a:buFont typeface="Roboto"/>
              <a:buChar char="●"/>
            </a:pPr>
            <a:r>
              <a:rPr b="1" cap="none" i="0" lang="ru" strike="noStrike" sz="2300" u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Power Transmitter Modules</a:t>
            </a:r>
            <a:endParaRPr b="1" cap="none" i="0" strike="noStrike" sz="23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3" name="Google Shape;24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171004">
            <a:off x="5787626" y="938300"/>
            <a:ext cx="1744275" cy="310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1075" y="2631050"/>
            <a:ext cx="3149650" cy="210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8146" y="3291800"/>
            <a:ext cx="1210400" cy="148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9"/>
          <p:cNvPicPr preferRelativeResize="0"/>
          <p:nvPr/>
        </p:nvPicPr>
        <p:blipFill rotWithShape="1">
          <a:blip r:embed="rId6">
            <a:alphaModFix/>
          </a:blip>
          <a:srcRect b="194" l="187" r="265" t="35"/>
          <a:stretch/>
        </p:blipFill>
        <p:spPr>
          <a:xfrm>
            <a:off x="6024452" y="3642247"/>
            <a:ext cx="1496295" cy="15576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logo with orange and blue letters&#10;&#10;Description automatically generated" id="247" name="Google Shape;247;p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0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0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Product : Automotive Components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53" name="Google Shape;253;p30"/>
          <p:cNvSpPr txBox="1"/>
          <p:nvPr/>
        </p:nvSpPr>
        <p:spPr>
          <a:xfrm>
            <a:off x="283825" y="1606050"/>
            <a:ext cx="5812200" cy="3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i="0" u="none" strike="noStrike" cap="none">
                <a:solidFill>
                  <a:srgbClr val="FF6801"/>
                </a:solidFill>
                <a:latin typeface="Roboto"/>
                <a:ea typeface="Roboto"/>
                <a:cs typeface="Roboto"/>
                <a:sym typeface="Roboto"/>
              </a:rPr>
              <a:t>Product: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ru" sz="27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Ceramic Insulating Thermal Interfaces</a:t>
            </a:r>
            <a:endParaRPr sz="27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ru" sz="2300" b="1" i="0" u="none" strike="noStrike" cap="none">
                <a:solidFill>
                  <a:srgbClr val="FF6801"/>
                </a:solidFill>
                <a:latin typeface="Roboto"/>
                <a:ea typeface="Roboto"/>
                <a:cs typeface="Roboto"/>
                <a:sym typeface="Roboto"/>
              </a:rPr>
              <a:t>Applications:</a:t>
            </a:r>
            <a:endParaRPr sz="2300" b="1" i="0" u="none" strike="noStrike" cap="none">
              <a:solidFill>
                <a:srgbClr val="FF680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300"/>
              <a:buFont typeface="Roboto"/>
              <a:buChar char="●"/>
            </a:pPr>
            <a:r>
              <a:rPr lang="ru" sz="23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Electric Power Steering (EPS)</a:t>
            </a:r>
            <a:endParaRPr sz="23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300"/>
              <a:buFont typeface="Roboto"/>
              <a:buChar char="●"/>
            </a:pPr>
            <a:r>
              <a:rPr lang="ru" sz="23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Engine Compartment Thermal Management</a:t>
            </a:r>
            <a:endParaRPr sz="23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4" name="Google Shape;25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8825" y="1152600"/>
            <a:ext cx="4915275" cy="327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0" descr="A logo with orange and blue letter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1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0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Product : Aerospace &amp; Defence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61" name="Google Shape;261;p31"/>
          <p:cNvSpPr txBox="1"/>
          <p:nvPr/>
        </p:nvSpPr>
        <p:spPr>
          <a:xfrm>
            <a:off x="283825" y="1606050"/>
            <a:ext cx="6202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i="0" u="none" strike="noStrike" cap="none">
                <a:solidFill>
                  <a:srgbClr val="FF6801"/>
                </a:solidFill>
                <a:latin typeface="Roboto"/>
                <a:ea typeface="Roboto"/>
                <a:cs typeface="Roboto"/>
                <a:sym typeface="Roboto"/>
              </a:rPr>
              <a:t>Product: </a:t>
            </a: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Microcircuits for Radar, Missile Guidance, Electronic Warfare, Avionics and Satellite Communications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2" name="Google Shape;26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8375" y="2571750"/>
            <a:ext cx="3377700" cy="168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5000" y="1277200"/>
            <a:ext cx="2687325" cy="201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97900" y="2837819"/>
            <a:ext cx="2935526" cy="2201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64150" y="3171875"/>
            <a:ext cx="4068001" cy="27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33425" y="2486750"/>
            <a:ext cx="1716413" cy="228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1" descr="A logo with orange and blue letters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Who We Are</a:t>
            </a:r>
            <a:endParaRPr sz="3000" b="1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235375" y="1363775"/>
            <a:ext cx="8688000" cy="3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 b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34E"/>
              </a:buClr>
              <a:buSzPts val="1600"/>
              <a:buFont typeface="Ubuntu"/>
              <a:buChar char="●"/>
            </a:pPr>
            <a:r>
              <a:rPr lang="ru" sz="1600" b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INCERAM</a:t>
            </a:r>
            <a:r>
              <a:rPr lang="ru" sz="16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 is a technology-driven company with global expertise and strong Indian roots, backed by decades of engineering and business experience and a proven record of successful projects across Europe and Russia</a:t>
            </a:r>
            <a:endParaRPr sz="16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34E"/>
              </a:buClr>
              <a:buSzPts val="1600"/>
              <a:buFont typeface="Ubuntu"/>
              <a:buChar char="●"/>
            </a:pPr>
            <a:r>
              <a:rPr lang="ru" sz="16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Built on the strong foundation of C-Component (Russia), whose well-established production and business model we expand further, INCERAM inherits excellence and reliability</a:t>
            </a:r>
            <a:endParaRPr sz="16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34E"/>
              </a:buClr>
              <a:buSzPts val="1600"/>
              <a:buFont typeface="Ubuntu"/>
              <a:buChar char="●"/>
            </a:pPr>
            <a:r>
              <a:rPr lang="ru" sz="16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We are bringing this expertise to India, developing advanced local manufacturing to strengthen the country’s fast-growing electronics industry</a:t>
            </a:r>
            <a:endParaRPr sz="16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i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Who We Are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74" name="Google Shape;74;p14" descr="A logo with orange and blue let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2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0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Product : Aerospace &amp; Defence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73" name="Google Shape;273;p32"/>
          <p:cNvSpPr txBox="1"/>
          <p:nvPr/>
        </p:nvSpPr>
        <p:spPr>
          <a:xfrm>
            <a:off x="251800" y="1413950"/>
            <a:ext cx="6202800" cy="22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Ceramic Antennas and Resonators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Custom Power Resistors,                        RF Termination Resistors for Antenna Arrays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Hi-Rel Ceramic RFID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4" name="Google Shape;274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37225" y="1528948"/>
            <a:ext cx="3378475" cy="25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112600" y="2462475"/>
            <a:ext cx="5829300" cy="388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96325" y="2776850"/>
            <a:ext cx="4095275" cy="22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2" descr="A logo with orange and blue letter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3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0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 </a:t>
            </a: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Product : Optoelectronics and LED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83" name="Google Shape;283;p33"/>
          <p:cNvSpPr txBox="1"/>
          <p:nvPr/>
        </p:nvSpPr>
        <p:spPr>
          <a:xfrm>
            <a:off x="283825" y="1606050"/>
            <a:ext cx="5039700" cy="19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Laser/Photodiode Submounts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LED Substrates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Submounts for Charge-coupled devices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84" name="Google Shape;284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5525" y="2804450"/>
            <a:ext cx="3386691" cy="193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70125" y="1974125"/>
            <a:ext cx="2492724" cy="142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8200" y="2462862"/>
            <a:ext cx="4216225" cy="241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57372" y="1974127"/>
            <a:ext cx="5251316" cy="349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3" descr="A logo with orange and blue letters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4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b="0" cap="none" i="0" strike="noStrike" sz="3000" u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cap="none" i="0" lang="ru" strike="noStrike" sz="3000" u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 </a:t>
            </a:r>
            <a:r>
              <a:rPr b="1" cap="none" i="0" lang="ru" strike="noStrike" sz="3000" u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Product : Power Electronics</a:t>
            </a:r>
            <a:endParaRPr b="1" cap="none" i="0" strike="noStrike" sz="3000" u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b="0" cap="none" i="0" strike="noStrike" sz="3000" u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94" name="Google Shape;294;p34"/>
          <p:cNvSpPr txBox="1"/>
          <p:nvPr/>
        </p:nvSpPr>
        <p:spPr>
          <a:xfrm>
            <a:off x="283825" y="1493975"/>
            <a:ext cx="8032500" cy="9234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rIns="91425" spcFirstLastPara="1" tIns="91425" wrap="square">
            <a:spAutoFit/>
          </a:bodyPr>
          <a:lstStyle/>
          <a:p>
            <a:pPr algn="l" indent="-381000" lvl="0" marL="4572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b="1" cap="none" i="0" lang="ru" strike="noStrike" sz="2400" u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Full range of substrates for high-power modules, inverters, converters, and other devices</a:t>
            </a:r>
            <a:endParaRPr b="1" cap="none" i="0" strike="noStrike" sz="2400" u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5" name="Google Shape;295;p34"/>
          <p:cNvPicPr preferRelativeResize="0"/>
          <p:nvPr/>
        </p:nvPicPr>
        <p:blipFill rotWithShape="1">
          <a:blip r:embed="rId3">
            <a:alphaModFix/>
          </a:blip>
          <a:srcRect l="68" r="68"/>
          <a:stretch/>
        </p:blipFill>
        <p:spPr>
          <a:xfrm>
            <a:off x="100" y="2830925"/>
            <a:ext cx="2786925" cy="185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60100" y="1977100"/>
            <a:ext cx="3784000" cy="283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39722" y="3287423"/>
            <a:ext cx="2599354" cy="185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13000" y="1316400"/>
            <a:ext cx="4273635" cy="283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56825" y="3502950"/>
            <a:ext cx="2986650" cy="19903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logo with orange and blue letters&#10;&#10;Description automatically generated" id="300" name="Google Shape;300;p3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5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0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Product : Ceramic Microheaters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06" name="Google Shape;306;p35"/>
          <p:cNvSpPr txBox="1"/>
          <p:nvPr/>
        </p:nvSpPr>
        <p:spPr>
          <a:xfrm>
            <a:off x="283825" y="1606050"/>
            <a:ext cx="50397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Thick Film Ceramic Heaters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Special Heating Elements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07" name="Google Shape;30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2564" y="1251831"/>
            <a:ext cx="2825200" cy="220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14100" y="1970175"/>
            <a:ext cx="4116200" cy="308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35150" y="3060925"/>
            <a:ext cx="2084026" cy="199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45575" y="3145325"/>
            <a:ext cx="2998435" cy="199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5" descr="A logo with orange and blue letters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6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0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Product: Sensors and MEMS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17" name="Google Shape;317;p36"/>
          <p:cNvSpPr txBox="1"/>
          <p:nvPr/>
        </p:nvSpPr>
        <p:spPr>
          <a:xfrm>
            <a:off x="283825" y="1606050"/>
            <a:ext cx="6202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Temperature, acceleration, electrical measurement, gas sensors and more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Biosensors, X-ray, Medical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8" name="Google Shape;31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250" y="2123513"/>
            <a:ext cx="3436912" cy="229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57548" y="2420000"/>
            <a:ext cx="3353375" cy="25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37887" y="3015802"/>
            <a:ext cx="1547926" cy="206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4399" y="3329751"/>
            <a:ext cx="1640650" cy="2187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6" descr="A logo with orange and blue letters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7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0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Product : Ceramic Components 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28" name="Google Shape;328;p37"/>
          <p:cNvSpPr txBox="1"/>
          <p:nvPr/>
        </p:nvSpPr>
        <p:spPr>
          <a:xfrm>
            <a:off x="283825" y="1606050"/>
            <a:ext cx="6202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Ceramic Thermal Interfaces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Custom Ceramic Components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9" name="Google Shape;329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3769" y="1139037"/>
            <a:ext cx="1825701" cy="208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8950" y="2703925"/>
            <a:ext cx="3520750" cy="233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42125" y="2571750"/>
            <a:ext cx="4631125" cy="308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8154" y="3013634"/>
            <a:ext cx="2828701" cy="2121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82899" y="164000"/>
            <a:ext cx="8549574" cy="569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7" descr="A logo with orange and blue letters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8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0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Product : Hybrid Assemblies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340" name="Google Shape;340;p38"/>
          <p:cNvSpPr txBox="1"/>
          <p:nvPr/>
        </p:nvSpPr>
        <p:spPr>
          <a:xfrm>
            <a:off x="283825" y="1606050"/>
            <a:ext cx="6202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Custom Hybrid Micromodules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400"/>
              <a:buFont typeface="Roboto"/>
              <a:buChar char="●"/>
            </a:pPr>
            <a:r>
              <a:rPr lang="ru" sz="2400" b="1" i="0" u="none" strike="noStrike" cap="none">
                <a:solidFill>
                  <a:srgbClr val="00034E"/>
                </a:solidFill>
                <a:latin typeface="Roboto"/>
                <a:ea typeface="Roboto"/>
                <a:cs typeface="Roboto"/>
                <a:sym typeface="Roboto"/>
              </a:rPr>
              <a:t>Special Power Assemblies</a:t>
            </a:r>
            <a:endParaRPr sz="2400" b="1" i="0" u="none" strike="noStrike" cap="none">
              <a:solidFill>
                <a:srgbClr val="00034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41" name="Google Shape;341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8150" y="2067431"/>
            <a:ext cx="4235949" cy="3076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175" y="2932750"/>
            <a:ext cx="2735334" cy="205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22300" y="3013398"/>
            <a:ext cx="3841900" cy="255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8" descr="A logo with orange and blue letter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9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Thankyou &amp; Contact US</a:t>
            </a:r>
            <a:endParaRPr/>
          </a:p>
        </p:txBody>
      </p:sp>
      <p:sp>
        <p:nvSpPr>
          <p:cNvPr id="350" name="Google Shape;350;p39"/>
          <p:cNvSpPr txBox="1"/>
          <p:nvPr/>
        </p:nvSpPr>
        <p:spPr>
          <a:xfrm>
            <a:off x="609601" y="2194561"/>
            <a:ext cx="30567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 i="0" u="none" strike="noStrike" cap="none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INCERAM Innovations LLP</a:t>
            </a:r>
            <a:endParaRPr sz="1400" b="0" i="0" u="none" strike="noStrike" cap="none">
              <a:solidFill>
                <a:srgbClr val="212529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 i="0" u="none" strike="noStrike" cap="none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Address: </a:t>
            </a:r>
            <a:r>
              <a:rPr lang="ru" sz="1400" b="0" i="0" u="sng" strike="noStrike" cap="none">
                <a:solidFill>
                  <a:srgbClr val="007BFF"/>
                </a:solidFill>
                <a:latin typeface="Ubuntu"/>
                <a:ea typeface="Ubuntu"/>
                <a:cs typeface="Ubuntu"/>
                <a:sym typeface="Ubuntu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500, 5th Floor, ITL Twin Tower, NSP, New Delhi 110034</a:t>
            </a:r>
            <a:endParaRPr sz="1400" b="0" i="0" u="none" strike="noStrike" cap="none">
              <a:solidFill>
                <a:srgbClr val="212529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 i="0" u="none" strike="noStrike" cap="none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Phone: </a:t>
            </a:r>
            <a:r>
              <a:rPr lang="ru" sz="1400" b="0" i="0" u="sng" strike="noStrike" cap="none">
                <a:solidFill>
                  <a:srgbClr val="007BFF"/>
                </a:solidFill>
                <a:latin typeface="Ubuntu"/>
                <a:ea typeface="Ubuntu"/>
                <a:cs typeface="Ubuntu"/>
                <a:sym typeface="Ubuntu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+91 9319962859</a:t>
            </a:r>
            <a:endParaRPr sz="1400" b="0" i="0" u="none" strike="noStrike" cap="none">
              <a:solidFill>
                <a:srgbClr val="212529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 i="0" u="none" strike="noStrike" cap="none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Email: </a:t>
            </a:r>
            <a:r>
              <a:rPr lang="ru" sz="1400" b="0" i="0" u="sng" strike="noStrike" cap="none">
                <a:solidFill>
                  <a:srgbClr val="007BFF"/>
                </a:solidFill>
                <a:latin typeface="Ubuntu"/>
                <a:ea typeface="Ubuntu"/>
                <a:cs typeface="Ubuntu"/>
                <a:sym typeface="Ubuntu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sales@inceram.in</a:t>
            </a:r>
            <a:endParaRPr sz="1400" b="0" i="0" u="none" strike="noStrike" cap="none">
              <a:solidFill>
                <a:srgbClr val="212529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1" name="Google Shape;351;p39" descr="A logo with orange and blue letter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17686" y="2004756"/>
            <a:ext cx="5499099" cy="157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/>
        </p:nvSpPr>
        <p:spPr>
          <a:xfrm>
            <a:off x="7587" y="618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Our Team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80" name="Google Shape;80;p15" descr="A logo with orange and blue let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8234" y="683580"/>
            <a:ext cx="1341925" cy="38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4426" y="1513380"/>
            <a:ext cx="5204421" cy="347772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/>
        </p:nvSpPr>
        <p:spPr>
          <a:xfrm>
            <a:off x="488200" y="2414650"/>
            <a:ext cx="2071500" cy="12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Co-Founders  and Managing Partners </a:t>
            </a:r>
            <a:endParaRPr sz="1300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/>
        </p:nvSpPr>
        <p:spPr>
          <a:xfrm>
            <a:off x="473850" y="1439900"/>
            <a:ext cx="8196300" cy="16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100"/>
              <a:buFont typeface="Ubuntu"/>
              <a:buChar char="●"/>
            </a:pPr>
            <a:r>
              <a:rPr lang="ru" sz="21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Founded: 2008</a:t>
            </a:r>
            <a:endParaRPr sz="21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100"/>
              <a:buFont typeface="Ubuntu"/>
              <a:buChar char="●"/>
            </a:pPr>
            <a:r>
              <a:rPr lang="ru" sz="21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Head office: Moscow, Russia</a:t>
            </a:r>
            <a:endParaRPr sz="21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100"/>
              <a:buFont typeface="Ubuntu"/>
              <a:buChar char="●"/>
            </a:pPr>
            <a:r>
              <a:rPr lang="ru" sz="21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Manufacturing Facilities: production plant in Dubna, Moscow Region, Russia</a:t>
            </a:r>
            <a:endParaRPr sz="21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3500" y="3062900"/>
            <a:ext cx="3706650" cy="211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025" y="3040325"/>
            <a:ext cx="3548677" cy="2017626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Where it all started </a:t>
            </a:r>
            <a:r>
              <a:rPr lang="ru" sz="3000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(</a:t>
            </a:r>
            <a:r>
              <a:rPr lang="ru" sz="2700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C-Component Profile</a:t>
            </a:r>
            <a:r>
              <a:rPr lang="ru" sz="3000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)</a:t>
            </a:r>
            <a:endParaRPr sz="300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91" name="Google Shape;91;p16" descr="A logo with orange and blue letters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Recognition &amp; Industry Leadership</a:t>
            </a:r>
            <a:endParaRPr sz="3000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473850" y="1439900"/>
            <a:ext cx="8338500" cy="37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2000"/>
              <a:buFont typeface="Ubuntu"/>
              <a:buChar char="●"/>
            </a:pPr>
            <a:r>
              <a:rPr lang="ru" sz="20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Awarded the status of a </a:t>
            </a:r>
            <a:r>
              <a:rPr lang="ru" sz="2000" b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National Champion </a:t>
            </a:r>
            <a:r>
              <a:rPr lang="ru" sz="20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in 2024 –                        a prestigious national title, conferred by the </a:t>
            </a:r>
            <a:r>
              <a:rPr lang="ru" sz="2000" b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Ministry of Economic Development of Russia</a:t>
            </a:r>
            <a:r>
              <a:rPr lang="ru" sz="20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 with the support of Innopraktika and the Higher School of Economics, honoring the country’s most dynamic and export-oriented technology leaders</a:t>
            </a:r>
            <a:endParaRPr sz="20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34E"/>
              </a:buClr>
              <a:buSzPts val="2000"/>
              <a:buFont typeface="Ubuntu"/>
              <a:buChar char="●"/>
            </a:pPr>
            <a:r>
              <a:rPr lang="ru" sz="20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Qualified supplier to the nuclear sector</a:t>
            </a:r>
            <a:endParaRPr sz="20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34E"/>
              </a:buClr>
              <a:buSzPts val="2000"/>
              <a:buFont typeface="Ubuntu"/>
              <a:buChar char="●"/>
            </a:pPr>
            <a:r>
              <a:rPr lang="ru" sz="20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Preferred supplier to the space sector</a:t>
            </a:r>
            <a:endParaRPr sz="20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34E"/>
              </a:buClr>
              <a:buSzPts val="2000"/>
              <a:buFont typeface="Ubuntu"/>
              <a:buChar char="●"/>
            </a:pPr>
            <a:r>
              <a:rPr lang="ru" sz="20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Included in the registry of reliable suppliers for the automotive industry (Government of Russia)</a:t>
            </a:r>
            <a:endParaRPr sz="20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98" name="Google Shape;98;p17" descr="A logo with orange and blue let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54963"/>
            <a:ext cx="207645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2550" y="2323025"/>
            <a:ext cx="609600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050" y="1489613"/>
            <a:ext cx="2338858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85400" y="1404475"/>
            <a:ext cx="1785824" cy="953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3350" y="1394253"/>
            <a:ext cx="1409750" cy="280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400" y="2572688"/>
            <a:ext cx="165735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28850" y="4180550"/>
            <a:ext cx="1464150" cy="73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999350" y="3284900"/>
            <a:ext cx="1966625" cy="62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491250" y="3041750"/>
            <a:ext cx="724600" cy="72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326300" y="1345525"/>
            <a:ext cx="1193650" cy="66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616437" y="1439725"/>
            <a:ext cx="1551753" cy="88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264675" y="1750775"/>
            <a:ext cx="140970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26400" y="4180545"/>
            <a:ext cx="1785825" cy="96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250583" y="2238375"/>
            <a:ext cx="1464150" cy="92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250600" y="4184275"/>
            <a:ext cx="2219088" cy="72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49475" y="3041738"/>
            <a:ext cx="1785825" cy="1142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7186750" y="3949450"/>
            <a:ext cx="1161250" cy="104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8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Our Clientel</a:t>
            </a: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é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21" name="Google Shape;121;p18" descr="A logo with orange and blue letters&#10;&#10;Description automatically generated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" name="Google Shape;126;p19"/>
          <p:cNvGraphicFramePr/>
          <p:nvPr/>
        </p:nvGraphicFramePr>
        <p:xfrm>
          <a:off x="196850" y="1412800"/>
          <a:ext cx="8810275" cy="3440280"/>
        </p:xfrm>
        <a:graphic>
          <a:graphicData uri="http://schemas.openxmlformats.org/drawingml/2006/table">
            <a:tbl>
              <a:tblPr>
                <a:noFill/>
                <a:tableStyleId>{6219BB75-9C9B-4C55-A85F-736B0B07DAB9}</a:tableStyleId>
              </a:tblPr>
              <a:tblGrid>
                <a:gridCol w="291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9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1800">
                <a:tc>
                  <a:txBody>
                    <a:bodyPr/>
                    <a:lstStyle/>
                    <a:p>
                      <a:pPr marL="4572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>
                          <a:solidFill>
                            <a:srgbClr val="FF680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Ceramic Substrates Processing</a:t>
                      </a:r>
                      <a:endParaRPr sz="1600" b="1">
                        <a:solidFill>
                          <a:srgbClr val="FF680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>
                          <a:solidFill>
                            <a:srgbClr val="FF680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Metallization</a:t>
                      </a:r>
                      <a:endParaRPr sz="1600" b="1">
                        <a:solidFill>
                          <a:srgbClr val="FF680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600" b="1">
                          <a:solidFill>
                            <a:srgbClr val="FF6801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Assembly</a:t>
                      </a:r>
                      <a:endParaRPr sz="1600" b="1">
                        <a:solidFill>
                          <a:srgbClr val="FF6801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9750">
                <a:tc>
                  <a:txBody>
                    <a:bodyPr/>
                    <a:lstStyle/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34E"/>
                        </a:buClr>
                        <a:buSzPts val="1200"/>
                        <a:buFont typeface="Ubuntu"/>
                        <a:buChar char="●"/>
                      </a:pP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Wide choice of materials       </a:t>
                      </a:r>
                      <a:r>
                        <a:rPr lang="ru" sz="1000" b="1" i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(96% and 99.6% Al2O3, AlN, Si3N4, ferrite etc.)</a:t>
                      </a:r>
                      <a:endParaRPr sz="1000" b="1" i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9144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34E"/>
                        </a:buClr>
                        <a:buSzPts val="1200"/>
                        <a:buFont typeface="Ubuntu"/>
                        <a:buChar char="●"/>
                      </a:pP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Precision laser processing</a:t>
                      </a:r>
                      <a:r>
                        <a:rPr lang="ru" sz="1000" b="1" i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(machining, drilling, cutting, scribing, ablation, marking)</a:t>
                      </a:r>
                      <a:endParaRPr sz="12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9144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34E"/>
                        </a:buClr>
                        <a:buSzPts val="1200"/>
                        <a:buFont typeface="Ubuntu"/>
                        <a:buChar char="●"/>
                      </a:pP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Diamond dicing and profiling</a:t>
                      </a:r>
                      <a:endParaRPr sz="12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9144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34E"/>
                        </a:buClr>
                        <a:buSzPts val="1200"/>
                        <a:buFont typeface="Ubuntu"/>
                        <a:buChar char="●"/>
                      </a:pP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Lapping and polishing</a:t>
                      </a:r>
                      <a:endParaRPr sz="12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34E"/>
                        </a:buClr>
                        <a:buSzPts val="1200"/>
                        <a:buFont typeface="Ubuntu"/>
                        <a:buChar char="●"/>
                      </a:pP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Thick film </a:t>
                      </a:r>
                      <a:r>
                        <a:rPr lang="ru" sz="1000" b="1" i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(conductors Ag, AgPd, AgPt, AgPdPt, Au, PtAu, Pt, resistors Ru, RuPdAg, glass coatings)</a:t>
                      </a:r>
                      <a:br>
                        <a:rPr lang="ru" sz="1000" b="1" i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</a:br>
                      <a:r>
                        <a:rPr lang="ru" sz="10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Includes R&amp;D and manufacturing of technical glasses and thick film pastes</a:t>
                      </a:r>
                      <a:endParaRPr sz="10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13716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34E"/>
                        </a:buClr>
                        <a:buSzPts val="1200"/>
                        <a:buFont typeface="Ubuntu"/>
                        <a:buChar char="●"/>
                      </a:pP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Thin film </a:t>
                      </a:r>
                      <a:r>
                        <a:rPr lang="ru" sz="1000" b="1" i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(Cr, V, Ti, NiCr, Ni, Nb, Cu, Al, Au, Pt,  Si alloys)</a:t>
                      </a:r>
                      <a:endParaRPr sz="1000" b="1" i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13716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34E"/>
                        </a:buClr>
                        <a:buSzPts val="1200"/>
                        <a:buFont typeface="Ubuntu"/>
                        <a:buChar char="●"/>
                      </a:pP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Direct Bonded Copper</a:t>
                      </a:r>
                      <a:endParaRPr sz="12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13716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34E"/>
                        </a:buClr>
                        <a:buSzPts val="1200"/>
                        <a:buChar char="●"/>
                      </a:pP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Electro- and electroless plating</a:t>
                      </a:r>
                      <a:r>
                        <a:rPr lang="ru" sz="1000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 </a:t>
                      </a:r>
                      <a:r>
                        <a:rPr lang="ru" sz="1000" b="1" i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(Ni, Au, ENIG, ENIPIG, Ag), </a:t>
                      </a: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solder masking</a:t>
                      </a:r>
                      <a:endParaRPr sz="1000" b="1" i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34E"/>
                        </a:buClr>
                        <a:buSzPts val="1200"/>
                        <a:buFont typeface="Ubuntu"/>
                        <a:buChar char="●"/>
                      </a:pP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Die attach </a:t>
                      </a:r>
                      <a:r>
                        <a:rPr lang="ru" sz="10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(epoxy, solder) </a:t>
                      </a:r>
                      <a:endParaRPr sz="10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34E"/>
                        </a:buClr>
                        <a:buSzPts val="1200"/>
                        <a:buFont typeface="Ubuntu"/>
                        <a:buChar char="●"/>
                      </a:pP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Wire bond </a:t>
                      </a:r>
                      <a:r>
                        <a:rPr lang="ru" sz="1000" b="1" i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(</a:t>
                      </a:r>
                      <a:r>
                        <a:rPr lang="ru" sz="10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Al, Au, Pt wire, ultrasonic or thermocompression bonding</a:t>
                      </a:r>
                      <a:r>
                        <a:rPr lang="ru" sz="1000" b="1" i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)</a:t>
                      </a:r>
                      <a:endParaRPr sz="1000" b="1" i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9144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34E"/>
                        </a:buClr>
                        <a:buSzPts val="1200"/>
                        <a:buFont typeface="Ubuntu"/>
                        <a:buChar char="●"/>
                      </a:pPr>
                      <a:r>
                        <a:rPr lang="ru" sz="12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Sealing/encapsulation </a:t>
                      </a:r>
                      <a:r>
                        <a:rPr lang="ru" sz="1000" b="1" i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(</a:t>
                      </a:r>
                      <a:r>
                        <a:rPr lang="ru" sz="1000" b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epoxy, solder, glass, laser welding</a:t>
                      </a:r>
                      <a:r>
                        <a:rPr lang="ru" sz="1000" b="1" i="1">
                          <a:solidFill>
                            <a:srgbClr val="00034E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)</a:t>
                      </a:r>
                      <a:endParaRPr sz="1000" b="1" i="1">
                        <a:solidFill>
                          <a:srgbClr val="00034E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7" name="Google Shape;127;p19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 i="0" u="none" strike="noStrike" cap="none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  Technologies Overview</a:t>
            </a: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28" name="Google Shape;128;p19" descr="A logo with orange and blue let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/>
        </p:nvSpPr>
        <p:spPr>
          <a:xfrm>
            <a:off x="214325" y="720925"/>
            <a:ext cx="8786700" cy="26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●"/>
            </a:pP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●"/>
            </a:pPr>
            <a:r>
              <a:rPr lang="ru" sz="15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Lasers - 8 machines (CO2, solid-state, fiber)</a:t>
            </a:r>
            <a:endParaRPr sz="15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●"/>
            </a:pPr>
            <a:r>
              <a:rPr lang="ru" sz="1500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Diamond dicing machine; lapping/polishing equipment</a:t>
            </a:r>
            <a:endParaRPr sz="200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➔"/>
            </a:pPr>
            <a:r>
              <a:rPr lang="ru" sz="1500" i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Any shapes and 3D features (holes, grooves, slots, etc.); pulsed/continuous scribing; surface treatment, ablation, and marking; smooth edges; tolerances down to 10 um or lower</a:t>
            </a:r>
            <a:endParaRPr sz="1500" i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➔"/>
            </a:pPr>
            <a:r>
              <a:rPr lang="ru" sz="1500" i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Precise adjustments for geometry, parallelism, flatness, and thickness reduction to 100 um or less</a:t>
            </a:r>
            <a:endParaRPr sz="1500" i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34E"/>
              </a:buClr>
              <a:buSzPts val="1500"/>
              <a:buFont typeface="Ubuntu"/>
              <a:buChar char="➔"/>
            </a:pPr>
            <a:r>
              <a:rPr lang="ru" sz="1500" i="1">
                <a:solidFill>
                  <a:srgbClr val="00034E"/>
                </a:solidFill>
                <a:latin typeface="Ubuntu"/>
                <a:ea typeface="Ubuntu"/>
                <a:cs typeface="Ubuntu"/>
                <a:sym typeface="Ubuntu"/>
              </a:rPr>
              <a:t>High-speed, very cost-effective processing for standard products, along with precision craftsmanship for complex military/aerospace/scientific tasks</a:t>
            </a:r>
            <a:endParaRPr sz="1500" i="1">
              <a:solidFill>
                <a:srgbClr val="00034E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34" name="Google Shape;13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475" y="3349131"/>
            <a:ext cx="2157427" cy="1466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1174" y="3341424"/>
            <a:ext cx="2157423" cy="1491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67371" y="3357838"/>
            <a:ext cx="2540052" cy="1466713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0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38" name="Google Shape;138;p20" descr="A logo with orange and blue letter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0"/>
          <p:cNvSpPr txBox="1"/>
          <p:nvPr/>
        </p:nvSpPr>
        <p:spPr>
          <a:xfrm>
            <a:off x="262063" y="45700"/>
            <a:ext cx="6169200" cy="11082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Facilities &amp; Capabilities</a:t>
            </a:r>
            <a:endParaRPr sz="3000" b="1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Ceramic Processing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/>
        </p:nvSpPr>
        <p:spPr>
          <a:xfrm>
            <a:off x="100" y="-77600"/>
            <a:ext cx="9144000" cy="13548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FF680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145" name="Google Shape;145;p21" descr="A logo with orange and blue letter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0747" y="599800"/>
            <a:ext cx="1341925" cy="38429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1"/>
          <p:cNvSpPr txBox="1"/>
          <p:nvPr/>
        </p:nvSpPr>
        <p:spPr>
          <a:xfrm>
            <a:off x="262063" y="45700"/>
            <a:ext cx="6169200" cy="1108200"/>
          </a:xfrm>
          <a:prstGeom prst="rect">
            <a:avLst/>
          </a:prstGeom>
          <a:solidFill>
            <a:srgbClr val="00034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>
                <a:solidFill>
                  <a:srgbClr val="FF6801"/>
                </a:solidFill>
                <a:latin typeface="Ubuntu"/>
                <a:ea typeface="Ubuntu"/>
                <a:cs typeface="Ubuntu"/>
                <a:sym typeface="Ubuntu"/>
              </a:rPr>
              <a:t>Insights into some of our LIVE projects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7" name="Google Shape;147;p21" title="05 Diamond Profilled Substrat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50" y="3176775"/>
            <a:ext cx="2578990" cy="1752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12869" y="1429599"/>
            <a:ext cx="2592418" cy="159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1" title="DSC_1388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7499" y="1392901"/>
            <a:ext cx="2516125" cy="1668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1" title="image-08-02-21-02-40-1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05426" y="1429600"/>
            <a:ext cx="3357255" cy="1631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05426" y="3176773"/>
            <a:ext cx="3357251" cy="1752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16525" y="3176773"/>
            <a:ext cx="2688762" cy="1752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1087</Words>
  <Application>Microsoft Macintosh PowerPoint</Application>
  <PresentationFormat>On-screen Show (16:9)</PresentationFormat>
  <Paragraphs>155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Ubuntu</vt:lpstr>
      <vt:lpstr>Merriweather</vt:lpstr>
      <vt:lpstr>Arial</vt:lpstr>
      <vt:lpstr>Roboto</vt:lpstr>
      <vt:lpstr>Paradigm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mukul.grover@hotmail.com</cp:lastModifiedBy>
  <cp:revision>1</cp:revision>
  <dcterms:modified xsi:type="dcterms:W3CDTF">2025-09-29T15:02:14Z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5484677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