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60" r:id="rId6"/>
    <p:sldId id="281" r:id="rId7"/>
    <p:sldId id="282" r:id="rId8"/>
    <p:sldId id="283" r:id="rId9"/>
    <p:sldId id="286" r:id="rId10"/>
    <p:sldId id="284" r:id="rId11"/>
    <p:sldId id="289" r:id="rId12"/>
    <p:sldId id="287" r:id="rId13"/>
    <p:sldId id="288" r:id="rId14"/>
    <p:sldId id="264" r:id="rId15"/>
    <p:sldId id="265" r:id="rId16"/>
    <p:sldId id="266" r:id="rId17"/>
    <p:sldId id="267" r:id="rId18"/>
    <p:sldId id="280" r:id="rId19"/>
    <p:sldId id="269" r:id="rId20"/>
    <p:sldId id="270" r:id="rId21"/>
    <p:sldId id="271" r:id="rId22"/>
    <p:sldId id="291" r:id="rId23"/>
    <p:sldId id="278" r:id="rId24"/>
  </p:sldIdLst>
  <p:sldSz cx="9144000" cy="6858000" type="screen4x3"/>
  <p:notesSz cx="7099300" cy="10234613"/>
  <p:defaultTextStyle>
    <a:defPPr>
      <a:defRPr lang="en-US"/>
    </a:defPPr>
    <a:lvl1pPr marL="0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466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8933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398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7865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332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6798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264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5730" algn="l" defTabSz="84893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696"/>
    <a:srgbClr val="002060"/>
    <a:srgbClr val="009900"/>
    <a:srgbClr val="FF6600"/>
    <a:srgbClr val="33CC33"/>
    <a:srgbClr val="99FF99"/>
    <a:srgbClr val="FF9966"/>
    <a:srgbClr val="CCFFCC"/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8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7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6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799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169" y="-100013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323850" y="1412875"/>
            <a:ext cx="8229600" cy="4525963"/>
          </a:xfrm>
        </p:spPr>
        <p:txBody>
          <a:bodyPr vert="horz" wrap="square" lIns="74441" tIns="37221" rIns="74441" bIns="37221" numCol="1" rtlCol="0" anchor="t" anchorCtr="0" compatLnSpc="1">
            <a:normAutofit/>
          </a:bodyPr>
          <a:lstStyle/>
          <a:p>
            <a:pPr marL="279155" marR="0" lvl="0" indent="-279155" algn="l" defTabSz="74441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126414" y="6505575"/>
            <a:ext cx="982663" cy="3365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74441" tIns="37221" rIns="74441" bIns="37221" numCol="1" anchor="ctr" anchorCtr="0" compatLnSpc="1"/>
          <a:lstStyle/>
          <a:p>
            <a:pPr algn="r" fontAlgn="base" latinLnBrk="1"/>
            <a:fld id="{9A0DB2DC-4C9A-4742-B13C-FB6460FD3503}" type="slidenum">
              <a:rPr lang="ko-KR" altLang="en-US" strike="noStrike" noProof="1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pPr algn="r" fontAlgn="base" latinLnBrk="1"/>
              <a:t>‹#›</a:t>
            </a:fld>
            <a:endParaRPr lang="ko-KR" altLang="en-US" strike="noStrike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>
            <a:noFill/>
          </a:ln>
        </p:spPr>
        <p:txBody>
          <a:bodyPr vert="horz" lIns="74441" tIns="37221" rIns="74441" bIns="37221" rtlCol="0" anchor="ctr"/>
          <a:lstStyle>
            <a:lvl1pPr latinLnBrk="1">
              <a:buFontTx/>
              <a:buNone/>
              <a:defRPr kumimoji="1" sz="1100" noProof="0">
                <a:solidFill>
                  <a:schemeClr val="tx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defTabSz="744413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00" dirty="0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1" y="6356350"/>
            <a:ext cx="3086100" cy="365125"/>
          </a:xfrm>
          <a:prstGeom prst="rect">
            <a:avLst/>
          </a:prstGeom>
          <a:noFill/>
          <a:ln w="9525">
            <a:noFill/>
          </a:ln>
        </p:spPr>
        <p:txBody>
          <a:bodyPr vert="horz" lIns="74441" tIns="37221" rIns="74441" bIns="37221" rtlCol="0" anchor="ctr"/>
          <a:lstStyle>
            <a:lvl1pPr latinLnBrk="1">
              <a:buFontTx/>
              <a:buNone/>
              <a:defRPr kumimoji="1" sz="1100" noProof="0">
                <a:solidFill>
                  <a:schemeClr val="tx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defTabSz="744413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00" dirty="0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1" cy="136207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1" cy="1500186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46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893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3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78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33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67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2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57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1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1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466" indent="0">
              <a:buNone/>
              <a:defRPr sz="1900" b="1"/>
            </a:lvl2pPr>
            <a:lvl3pPr marL="848933" indent="0">
              <a:buNone/>
              <a:defRPr sz="1700" b="1"/>
            </a:lvl3pPr>
            <a:lvl4pPr marL="1273398" indent="0">
              <a:buNone/>
              <a:defRPr sz="1500" b="1"/>
            </a:lvl4pPr>
            <a:lvl5pPr marL="1697865" indent="0">
              <a:buNone/>
              <a:defRPr sz="1500" b="1"/>
            </a:lvl5pPr>
            <a:lvl6pPr marL="2122332" indent="0">
              <a:buNone/>
              <a:defRPr sz="1500" b="1"/>
            </a:lvl6pPr>
            <a:lvl7pPr marL="2546798" indent="0">
              <a:buNone/>
              <a:defRPr sz="1500" b="1"/>
            </a:lvl7pPr>
            <a:lvl8pPr marL="2971264" indent="0">
              <a:buNone/>
              <a:defRPr sz="1500" b="1"/>
            </a:lvl8pPr>
            <a:lvl9pPr marL="339573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5"/>
            <a:ext cx="4041775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466" indent="0">
              <a:buNone/>
              <a:defRPr sz="1900" b="1"/>
            </a:lvl2pPr>
            <a:lvl3pPr marL="848933" indent="0">
              <a:buNone/>
              <a:defRPr sz="1700" b="1"/>
            </a:lvl3pPr>
            <a:lvl4pPr marL="1273398" indent="0">
              <a:buNone/>
              <a:defRPr sz="1500" b="1"/>
            </a:lvl4pPr>
            <a:lvl5pPr marL="1697865" indent="0">
              <a:buNone/>
              <a:defRPr sz="1500" b="1"/>
            </a:lvl5pPr>
            <a:lvl6pPr marL="2122332" indent="0">
              <a:buNone/>
              <a:defRPr sz="1500" b="1"/>
            </a:lvl6pPr>
            <a:lvl7pPr marL="2546798" indent="0">
              <a:buNone/>
              <a:defRPr sz="1500" b="1"/>
            </a:lvl7pPr>
            <a:lvl8pPr marL="2971264" indent="0">
              <a:buNone/>
              <a:defRPr sz="1500" b="1"/>
            </a:lvl8pPr>
            <a:lvl9pPr marL="339573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4466" indent="0">
              <a:buNone/>
              <a:defRPr sz="1100"/>
            </a:lvl2pPr>
            <a:lvl3pPr marL="848933" indent="0">
              <a:buNone/>
              <a:defRPr sz="900"/>
            </a:lvl3pPr>
            <a:lvl4pPr marL="1273398" indent="0">
              <a:buNone/>
              <a:defRPr sz="800"/>
            </a:lvl4pPr>
            <a:lvl5pPr marL="1697865" indent="0">
              <a:buNone/>
              <a:defRPr sz="800"/>
            </a:lvl5pPr>
            <a:lvl6pPr marL="2122332" indent="0">
              <a:buNone/>
              <a:defRPr sz="800"/>
            </a:lvl6pPr>
            <a:lvl7pPr marL="2546798" indent="0">
              <a:buNone/>
              <a:defRPr sz="800"/>
            </a:lvl7pPr>
            <a:lvl8pPr marL="2971264" indent="0">
              <a:buNone/>
              <a:defRPr sz="800"/>
            </a:lvl8pPr>
            <a:lvl9pPr marL="339573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000"/>
            </a:lvl1pPr>
            <a:lvl2pPr marL="424466" indent="0">
              <a:buNone/>
              <a:defRPr sz="2600"/>
            </a:lvl2pPr>
            <a:lvl3pPr marL="848933" indent="0">
              <a:buNone/>
              <a:defRPr sz="2300"/>
            </a:lvl3pPr>
            <a:lvl4pPr marL="1273398" indent="0">
              <a:buNone/>
              <a:defRPr sz="1900"/>
            </a:lvl4pPr>
            <a:lvl5pPr marL="1697865" indent="0">
              <a:buNone/>
              <a:defRPr sz="1900"/>
            </a:lvl5pPr>
            <a:lvl6pPr marL="2122332" indent="0">
              <a:buNone/>
              <a:defRPr sz="1900"/>
            </a:lvl6pPr>
            <a:lvl7pPr marL="2546798" indent="0">
              <a:buNone/>
              <a:defRPr sz="1900"/>
            </a:lvl7pPr>
            <a:lvl8pPr marL="2971264" indent="0">
              <a:buNone/>
              <a:defRPr sz="1900"/>
            </a:lvl8pPr>
            <a:lvl9pPr marL="3395730" indent="0">
              <a:buNone/>
              <a:defRPr sz="19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4466" indent="0">
              <a:buNone/>
              <a:defRPr sz="1100"/>
            </a:lvl2pPr>
            <a:lvl3pPr marL="848933" indent="0">
              <a:buNone/>
              <a:defRPr sz="900"/>
            </a:lvl3pPr>
            <a:lvl4pPr marL="1273398" indent="0">
              <a:buNone/>
              <a:defRPr sz="800"/>
            </a:lvl4pPr>
            <a:lvl5pPr marL="1697865" indent="0">
              <a:buNone/>
              <a:defRPr sz="800"/>
            </a:lvl5pPr>
            <a:lvl6pPr marL="2122332" indent="0">
              <a:buNone/>
              <a:defRPr sz="800"/>
            </a:lvl6pPr>
            <a:lvl7pPr marL="2546798" indent="0">
              <a:buNone/>
              <a:defRPr sz="800"/>
            </a:lvl7pPr>
            <a:lvl8pPr marL="2971264" indent="0">
              <a:buNone/>
              <a:defRPr sz="800"/>
            </a:lvl8pPr>
            <a:lvl9pPr marL="339573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  <a:prstGeom prst="rect">
            <a:avLst/>
          </a:prstGeom>
        </p:spPr>
        <p:txBody>
          <a:bodyPr vert="horz" lIns="84893" tIns="42446" rIns="84893" bIns="4244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1"/>
            <a:ext cx="8229600" cy="4525963"/>
          </a:xfrm>
          <a:prstGeom prst="rect">
            <a:avLst/>
          </a:prstGeom>
        </p:spPr>
        <p:txBody>
          <a:bodyPr vert="horz" lIns="84893" tIns="42446" rIns="84893" bIns="424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84893" tIns="42446" rIns="84893" bIns="42446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16E59-E1B2-49C0-A822-82DEDCBC7339}" type="datetimeFigureOut">
              <a:rPr lang="en-US" smtClean="0"/>
              <a:pPr/>
              <a:t>6/1/2023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84893" tIns="42446" rIns="84893" bIns="42446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84893" tIns="42446" rIns="84893" bIns="42446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92528-98D2-418C-A41B-30FC0D2ECBD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848933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50" indent="-318350" algn="l" defTabSz="848933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758" indent="-265291" algn="l" defTabSz="848933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166" indent="-212232" algn="l" defTabSz="84893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632" indent="-212232" algn="l" defTabSz="848933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098" indent="-212232" algn="l" defTabSz="848933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564" indent="-212232" algn="l" defTabSz="84893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031" indent="-212232" algn="l" defTabSz="84893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498" indent="-212232" algn="l" defTabSz="84893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7964" indent="-212232" algn="l" defTabSz="84893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466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933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398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7865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332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6798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264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5730" algn="l" defTabSz="84893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circuitronix.i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1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/>
          <p:cNvSpPr/>
          <p:nvPr/>
        </p:nvSpPr>
        <p:spPr>
          <a:xfrm>
            <a:off x="0" y="-24"/>
            <a:ext cx="9144000" cy="100013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893" tIns="42446" rIns="84893" bIns="42446" rtlCol="0" anchor="ctr"/>
          <a:lstStyle/>
          <a:p>
            <a:pPr algn="ctr"/>
            <a:r>
              <a:rPr lang="en-US" altLang="zh-CN" sz="2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WELCOME TO REEYAA CIRCUIT AND ELECTRONICS (OPC) PVT.LTD.</a:t>
            </a:r>
          </a:p>
          <a:p>
            <a:pPr algn="ctr"/>
            <a:r>
              <a:rPr lang="en-US" altLang="zh-CN" sz="2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IN" sz="2200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Professional Manufacture of Printed circuit boards</a:t>
            </a:r>
            <a:endParaRPr lang="zh-CN" altLang="en-US" sz="2200" b="1" dirty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6" name="矩形 6"/>
          <p:cNvSpPr/>
          <p:nvPr/>
        </p:nvSpPr>
        <p:spPr>
          <a:xfrm>
            <a:off x="0" y="6163437"/>
            <a:ext cx="9144000" cy="69456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b="1" dirty="0">
                <a:solidFill>
                  <a:schemeClr val="tx1"/>
                </a:solidFill>
                <a:latin typeface="Calibri" panose="020F0502020204030204"/>
                <a:cs typeface="Calibri" panose="020F0502020204030204"/>
                <a:sym typeface="+mn-ea"/>
              </a:rPr>
              <a:t>Company</a:t>
            </a:r>
            <a:r>
              <a:rPr b="1" spc="-46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b="1">
                <a:solidFill>
                  <a:schemeClr val="tx1"/>
                </a:solidFill>
                <a:latin typeface="Calibri" panose="020F0502020204030204"/>
                <a:cs typeface="Calibri" panose="020F0502020204030204"/>
                <a:sym typeface="+mn-ea"/>
              </a:rPr>
              <a:t>Profile</a:t>
            </a:r>
            <a:r>
              <a:rPr b="1" spc="-28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b="1">
                <a:solidFill>
                  <a:schemeClr val="tx1"/>
                </a:solidFill>
                <a:latin typeface="Calibri" panose="020F0502020204030204"/>
                <a:cs typeface="Calibri" panose="020F0502020204030204"/>
                <a:sym typeface="+mn-ea"/>
              </a:rPr>
              <a:t>20</a:t>
            </a:r>
            <a:r>
              <a:rPr lang="en-US" b="1" dirty="0">
                <a:solidFill>
                  <a:schemeClr val="tx1"/>
                </a:solidFill>
                <a:latin typeface="Calibri" panose="020F0502020204030204"/>
                <a:cs typeface="Calibri" panose="020F0502020204030204"/>
                <a:sym typeface="+mn-ea"/>
              </a:rPr>
              <a:t>22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143380"/>
            <a:ext cx="8929718" cy="19236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B-65,GIDC,Electronic Estate, Sector-25,</a:t>
            </a:r>
          </a:p>
          <a:p>
            <a:pPr algn="r"/>
            <a:r>
              <a:rPr lang="e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Gandhinagar-382025. </a:t>
            </a:r>
            <a:r>
              <a:rPr lang="en-IN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Gujarat.INDIA</a:t>
            </a:r>
            <a:br>
              <a:rPr lang="e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Sales-Phone:+91-9376666567, 7567833664</a:t>
            </a:r>
          </a:p>
          <a:p>
            <a:pPr algn="r"/>
            <a:r>
              <a:rPr lang="e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Sales-Email:</a:t>
            </a:r>
            <a:r>
              <a:rPr lang="en-IN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r>
              <a:rPr lang="en-IN" b="1" spc="50" dirty="0">
                <a:ln w="11430"/>
                <a:solidFill>
                  <a:srgbClr val="009900"/>
                </a:solidFill>
              </a:rPr>
              <a:t> :- </a:t>
            </a:r>
            <a:r>
              <a:rPr lang="en-IN" b="1" u="sng" spc="50" dirty="0">
                <a:ln w="11430"/>
                <a:solidFill>
                  <a:srgbClr val="0000FF"/>
                </a:solidFill>
              </a:rPr>
              <a:t>info@reeyaacircuit.com</a:t>
            </a:r>
            <a:r>
              <a:rPr lang="en-IN" b="1" spc="50" dirty="0">
                <a:ln w="11430"/>
                <a:solidFill>
                  <a:srgbClr val="0000FF"/>
                </a:solidFill>
              </a:rPr>
              <a:t> ,</a:t>
            </a:r>
          </a:p>
          <a:p>
            <a:pPr algn="r"/>
            <a:r>
              <a:rPr lang="en-IN" b="1" spc="50" dirty="0">
                <a:ln w="11430"/>
                <a:solidFill>
                  <a:srgbClr val="0000FF"/>
                </a:solidFill>
              </a:rPr>
              <a:t>reeyaacircuit.pcb@gmail.com, </a:t>
            </a:r>
          </a:p>
          <a:p>
            <a:pPr algn="r"/>
            <a:r>
              <a:rPr lang="en-IN" b="1" spc="50" dirty="0">
                <a:ln w="11430"/>
                <a:solidFill>
                  <a:srgbClr val="0000FF"/>
                </a:solidFill>
              </a:rPr>
              <a:t>sales@reeyaacircuit.com</a:t>
            </a:r>
          </a:p>
          <a:p>
            <a:pPr algn="r"/>
            <a:r>
              <a:rPr lang="en-IN" b="1" spc="50" dirty="0">
                <a:ln w="11430"/>
                <a:solidFill>
                  <a:srgbClr val="C00000"/>
                </a:solidFill>
              </a:rPr>
              <a:t>Website:-</a:t>
            </a:r>
            <a:r>
              <a:rPr lang="en-IN" b="1" spc="50" dirty="0">
                <a:ln w="11430"/>
                <a:solidFill>
                  <a:srgbClr val="009900"/>
                </a:solidFill>
              </a:rPr>
              <a:t> </a:t>
            </a:r>
            <a:r>
              <a:rPr lang="en-IN" b="1" u="sng" spc="50" dirty="0">
                <a:ln w="11430"/>
                <a:solidFill>
                  <a:srgbClr val="0000FF"/>
                </a:solidFill>
                <a:hlinkClick r:id="rId2"/>
              </a:rPr>
              <a:t>http://www.</a:t>
            </a:r>
            <a:r>
              <a:rPr lang="en-IN" b="1" u="sng" spc="50" dirty="0">
                <a:ln w="11430"/>
                <a:solidFill>
                  <a:srgbClr val="0000FF"/>
                </a:solidFill>
              </a:rPr>
              <a:t>reeyaacircuit.com</a:t>
            </a:r>
            <a:endParaRPr lang="en-IN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Picture 7" descr="REEYAA CIRCUIT LOGO BANN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36"/>
            <a:ext cx="9144000" cy="192882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71670" y="3286124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FF0000"/>
                </a:solidFill>
                <a:latin typeface="Bell MT" pitchFamily="18" charset="0"/>
              </a:rPr>
              <a:t>Are You Looking for a PCB Sample in 24 Hours? Kindly Contact Us.</a:t>
            </a:r>
            <a:endParaRPr lang="en-IN" sz="1800" dirty="0">
              <a:solidFill>
                <a:srgbClr val="FF0000"/>
              </a:solidFill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ayout-desig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785926"/>
            <a:ext cx="6572296" cy="3965285"/>
          </a:xfrm>
          <a:prstGeom prst="rect">
            <a:avLst/>
          </a:prstGeom>
        </p:spPr>
      </p:pic>
      <p:sp>
        <p:nvSpPr>
          <p:cNvPr id="16" name="流程图: 过程 4"/>
          <p:cNvSpPr/>
          <p:nvPr/>
        </p:nvSpPr>
        <p:spPr>
          <a:xfrm>
            <a:off x="928662" y="1142984"/>
            <a:ext cx="2143140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PCB Design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74169" y="5907305"/>
            <a:ext cx="29694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Layout Design From Schematic</a:t>
            </a:r>
            <a:endParaRPr lang="en-IN" sz="1400" dirty="0">
              <a:solidFill>
                <a:srgbClr val="FF0000"/>
              </a:solidFill>
            </a:endParaRPr>
          </a:p>
        </p:txBody>
      </p:sp>
      <p:sp>
        <p:nvSpPr>
          <p:cNvPr id="8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0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 SERVICES </a:t>
            </a:r>
          </a:p>
        </p:txBody>
      </p:sp>
      <p:pic>
        <p:nvPicPr>
          <p:cNvPr id="11" name="Picture 10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流程图: 过程 4"/>
          <p:cNvSpPr/>
          <p:nvPr/>
        </p:nvSpPr>
        <p:spPr>
          <a:xfrm>
            <a:off x="798797" y="1357298"/>
            <a:ext cx="3630327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Reverse Engineering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Picture 12" descr="reverse-engineer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214554"/>
            <a:ext cx="6643734" cy="35339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42910" y="6050181"/>
            <a:ext cx="83582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400" b="1" cap="all" dirty="0">
                <a:solidFill>
                  <a:srgbClr val="FF0000"/>
                </a:solidFill>
              </a:rPr>
              <a:t>CHOOSE reeyaa circuit and electronics (</a:t>
            </a:r>
            <a:r>
              <a:rPr lang="en-IN" sz="1400" b="1" cap="all" dirty="0" err="1">
                <a:solidFill>
                  <a:srgbClr val="FF0000"/>
                </a:solidFill>
              </a:rPr>
              <a:t>opc</a:t>
            </a:r>
            <a:r>
              <a:rPr lang="en-IN" sz="1400" b="1" cap="all" dirty="0">
                <a:solidFill>
                  <a:srgbClr val="FF0000"/>
                </a:solidFill>
              </a:rPr>
              <a:t>) pvt.ltd.FOR YOUR PCB ENGINEERING SOLUTIONS</a:t>
            </a:r>
          </a:p>
        </p:txBody>
      </p:sp>
      <p:sp>
        <p:nvSpPr>
          <p:cNvPr id="8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5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 SERVICES </a:t>
            </a:r>
          </a:p>
        </p:txBody>
      </p:sp>
      <p:pic>
        <p:nvPicPr>
          <p:cNvPr id="16" name="Picture 15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流程图: 过程 4"/>
          <p:cNvSpPr/>
          <p:nvPr/>
        </p:nvSpPr>
        <p:spPr>
          <a:xfrm>
            <a:off x="1214415" y="1214422"/>
            <a:ext cx="2357453" cy="500066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PCB CAM Work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1" name="Picture 20" descr="pcb-cam-500x5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1" y="2071678"/>
            <a:ext cx="6429421" cy="387051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385168" y="6072206"/>
            <a:ext cx="27925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PCB CAM For Pre Production</a:t>
            </a:r>
            <a:endParaRPr lang="en-IN" sz="1400" dirty="0">
              <a:solidFill>
                <a:srgbClr val="FF0000"/>
              </a:solidFill>
            </a:endParaRPr>
          </a:p>
        </p:txBody>
      </p:sp>
      <p:sp>
        <p:nvSpPr>
          <p:cNvPr id="8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9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 SERVICES </a:t>
            </a:r>
          </a:p>
        </p:txBody>
      </p:sp>
      <p:pic>
        <p:nvPicPr>
          <p:cNvPr id="10" name="Picture 9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iqgnTZXkAAlp84.jpg"/>
          <p:cNvPicPr>
            <a:picLocks noChangeAspect="1"/>
          </p:cNvPicPr>
          <p:nvPr/>
        </p:nvPicPr>
        <p:blipFill>
          <a:blip r:embed="rId2"/>
          <a:srcRect t="13043" b="10870"/>
          <a:stretch>
            <a:fillRect/>
          </a:stretch>
        </p:blipFill>
        <p:spPr>
          <a:xfrm>
            <a:off x="357158" y="1357298"/>
            <a:ext cx="3286148" cy="2500330"/>
          </a:xfrm>
          <a:prstGeom prst="rect">
            <a:avLst/>
          </a:prstGeom>
        </p:spPr>
      </p:pic>
      <p:pic>
        <p:nvPicPr>
          <p:cNvPr id="7" name="Picture 2" descr="Z:\19 Marketing\PHOTOS\PCB PHOTOS\20200923_102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071941"/>
            <a:ext cx="6603288" cy="2214579"/>
          </a:xfrm>
          <a:prstGeom prst="rect">
            <a:avLst/>
          </a:prstGeom>
          <a:noFill/>
        </p:spPr>
      </p:pic>
      <p:sp>
        <p:nvSpPr>
          <p:cNvPr id="8" name="流程图: 过程 4"/>
          <p:cNvSpPr/>
          <p:nvPr/>
        </p:nvSpPr>
        <p:spPr>
          <a:xfrm>
            <a:off x="4071934" y="1500174"/>
            <a:ext cx="3630327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Assembling</a:t>
            </a:r>
            <a:r>
              <a:rPr kumimoji="0" lang="en-US" altLang="zh-CN" sz="2000" b="1" i="0" u="none" strike="noStrike" kern="1200" cap="none" spc="0" normalizeH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PCB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4744" y="2214554"/>
            <a:ext cx="545392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IN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Through-Hole Technology (THT) Assembly Process,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IN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Surface Mount Technology (SMT) Assembly Process,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IN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Mixed Technology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3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 SERVICES </a:t>
            </a:r>
          </a:p>
        </p:txBody>
      </p:sp>
      <p:pic>
        <p:nvPicPr>
          <p:cNvPr id="14" name="Picture 13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过程 4"/>
          <p:cNvSpPr/>
          <p:nvPr/>
        </p:nvSpPr>
        <p:spPr>
          <a:xfrm>
            <a:off x="285720" y="2786058"/>
            <a:ext cx="2344443" cy="571504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Drilling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5" descr="CNC GIGA.jpg"/>
          <p:cNvPicPr/>
          <p:nvPr/>
        </p:nvPicPr>
        <p:blipFill>
          <a:blip r:embed="rId2"/>
          <a:srcRect t="26291" b="11953"/>
          <a:stretch>
            <a:fillRect/>
          </a:stretch>
        </p:blipFill>
        <p:spPr>
          <a:xfrm>
            <a:off x="0" y="3571876"/>
            <a:ext cx="3000396" cy="2357454"/>
          </a:xfrm>
          <a:prstGeom prst="rect">
            <a:avLst/>
          </a:prstGeom>
        </p:spPr>
      </p:pic>
      <p:pic>
        <p:nvPicPr>
          <p:cNvPr id="9" name="Picture 8" descr="double sided eatching machin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428992" y="3571876"/>
            <a:ext cx="3071834" cy="2357454"/>
          </a:xfrm>
          <a:prstGeom prst="rect">
            <a:avLst/>
          </a:prstGeom>
        </p:spPr>
      </p:pic>
      <p:sp>
        <p:nvSpPr>
          <p:cNvPr id="11" name="流程图: 过程 4"/>
          <p:cNvSpPr/>
          <p:nvPr/>
        </p:nvSpPr>
        <p:spPr>
          <a:xfrm>
            <a:off x="3500430" y="2571744"/>
            <a:ext cx="2714644" cy="642942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IN" sz="2400" b="1" dirty="0">
                <a:solidFill>
                  <a:schemeClr val="bg1"/>
                </a:solidFill>
                <a:cs typeface="Times New Roman" pitchFamily="18" charset="0"/>
              </a:rPr>
              <a:t>Etching Machine</a:t>
            </a:r>
          </a:p>
        </p:txBody>
      </p:sp>
      <p:pic>
        <p:nvPicPr>
          <p:cNvPr id="16" name="Picture 15" descr="pcb-multi-cutter-v-scoring-machine-500x500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7143768" y="3500438"/>
            <a:ext cx="1785950" cy="2928957"/>
          </a:xfrm>
          <a:prstGeom prst="rect">
            <a:avLst/>
          </a:prstGeom>
        </p:spPr>
      </p:pic>
      <p:sp>
        <p:nvSpPr>
          <p:cNvPr id="17" name="流程图: 过程 17"/>
          <p:cNvSpPr/>
          <p:nvPr/>
        </p:nvSpPr>
        <p:spPr>
          <a:xfrm>
            <a:off x="7143768" y="2571744"/>
            <a:ext cx="1571636" cy="571504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V-</a:t>
            </a:r>
            <a:r>
              <a:rPr kumimoji="0" lang="en-US" altLang="zh-CN" sz="2000" b="1" i="0" u="none" strike="noStrike" kern="1200" cap="none" spc="0" normalizeH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Scoring</a:t>
            </a:r>
            <a:endParaRPr kumimoji="0" lang="en-US" altLang="zh-CN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43174" y="1500174"/>
            <a:ext cx="4429156" cy="92869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1357298"/>
            <a:ext cx="857256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5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Picture 17" descr="REEYAA CIRCUIT only 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8148" y="214266"/>
            <a:ext cx="1142981" cy="9287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erti-print-screen-printing-machine.jpg"/>
          <p:cNvPicPr/>
          <p:nvPr/>
        </p:nvPicPr>
        <p:blipFill>
          <a:blip r:embed="rId2"/>
          <a:srcRect l="24706" r="26392"/>
          <a:stretch>
            <a:fillRect/>
          </a:stretch>
        </p:blipFill>
        <p:spPr>
          <a:xfrm>
            <a:off x="214282" y="1928802"/>
            <a:ext cx="2571768" cy="3929090"/>
          </a:xfrm>
          <a:prstGeom prst="rect">
            <a:avLst/>
          </a:prstGeom>
        </p:spPr>
      </p:pic>
      <p:pic>
        <p:nvPicPr>
          <p:cNvPr id="9" name="Picture 8" descr="1624604296524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2643174" y="2500306"/>
            <a:ext cx="3214710" cy="3357586"/>
          </a:xfrm>
          <a:prstGeom prst="rect">
            <a:avLst/>
          </a:prstGeom>
        </p:spPr>
      </p:pic>
      <p:pic>
        <p:nvPicPr>
          <p:cNvPr id="10" name="Picture 9" descr="sdm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6143636" y="3214686"/>
            <a:ext cx="2714644" cy="2643182"/>
          </a:xfrm>
          <a:prstGeom prst="rect">
            <a:avLst/>
          </a:prstGeom>
        </p:spPr>
      </p:pic>
      <p:sp>
        <p:nvSpPr>
          <p:cNvPr id="11" name="流程图: 过程 12"/>
          <p:cNvSpPr/>
          <p:nvPr/>
        </p:nvSpPr>
        <p:spPr>
          <a:xfrm>
            <a:off x="214282" y="1214422"/>
            <a:ext cx="2357454" cy="642942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Auto </a:t>
            </a: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Screen P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rinting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流程图: 过程 4"/>
          <p:cNvSpPr/>
          <p:nvPr/>
        </p:nvSpPr>
        <p:spPr>
          <a:xfrm>
            <a:off x="2857488" y="1714488"/>
            <a:ext cx="2714644" cy="642942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Electrical Testing [FPT/BBT]</a:t>
            </a:r>
            <a:endParaRPr lang="zh-CN" altLang="en-US" sz="2000" b="1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流程图: 过程 12"/>
          <p:cNvSpPr/>
          <p:nvPr/>
        </p:nvSpPr>
        <p:spPr>
          <a:xfrm>
            <a:off x="6000760" y="2357430"/>
            <a:ext cx="2714644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Deburring Machine</a:t>
            </a:r>
          </a:p>
        </p:txBody>
      </p:sp>
      <p:sp>
        <p:nvSpPr>
          <p:cNvPr id="14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7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Picture 18" descr="REEYAA CIRCUIT only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214266"/>
            <a:ext cx="1142981" cy="9287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fsm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44" y="2214554"/>
            <a:ext cx="4857784" cy="3171847"/>
          </a:xfrm>
          <a:prstGeom prst="rect">
            <a:avLst/>
          </a:prstGeom>
        </p:spPr>
      </p:pic>
      <p:sp>
        <p:nvSpPr>
          <p:cNvPr id="5" name="流程图: 过程 12"/>
          <p:cNvSpPr/>
          <p:nvPr/>
        </p:nvSpPr>
        <p:spPr>
          <a:xfrm>
            <a:off x="714348" y="1357298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IN" sz="2000" b="1" dirty="0"/>
              <a:t>Dry film Stripping Machine</a:t>
            </a:r>
          </a:p>
        </p:txBody>
      </p:sp>
      <p:pic>
        <p:nvPicPr>
          <p:cNvPr id="9" name="Picture 8" descr="planting-line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571876"/>
            <a:ext cx="3175000" cy="3175000"/>
          </a:xfrm>
          <a:prstGeom prst="rect">
            <a:avLst/>
          </a:prstGeom>
        </p:spPr>
      </p:pic>
      <p:sp>
        <p:nvSpPr>
          <p:cNvPr id="10" name="流程图: 过程 12"/>
          <p:cNvSpPr/>
          <p:nvPr/>
        </p:nvSpPr>
        <p:spPr>
          <a:xfrm>
            <a:off x="5572132" y="2928934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Electro Plating line</a:t>
            </a:r>
            <a:endParaRPr lang="en-IN" sz="2000" b="1" dirty="0"/>
          </a:p>
        </p:txBody>
      </p:sp>
      <p:sp>
        <p:nvSpPr>
          <p:cNvPr id="11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5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Picture 15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214266"/>
            <a:ext cx="1142981" cy="9287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58" y="2000240"/>
            <a:ext cx="3175000" cy="3175000"/>
          </a:xfrm>
          <a:prstGeom prst="rect">
            <a:avLst/>
          </a:prstGeom>
        </p:spPr>
      </p:pic>
      <p:sp>
        <p:nvSpPr>
          <p:cNvPr id="3" name="流程图: 过程 12"/>
          <p:cNvSpPr/>
          <p:nvPr/>
        </p:nvSpPr>
        <p:spPr>
          <a:xfrm>
            <a:off x="642910" y="1285860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DRY  FILM LAMINATOR</a:t>
            </a:r>
            <a:endParaRPr lang="en-IN" sz="2000" b="1" dirty="0"/>
          </a:p>
        </p:txBody>
      </p:sp>
      <p:sp>
        <p:nvSpPr>
          <p:cNvPr id="6" name="流程图: 过程 12"/>
          <p:cNvSpPr/>
          <p:nvPr/>
        </p:nvSpPr>
        <p:spPr>
          <a:xfrm>
            <a:off x="4857752" y="2214554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P.T.H LINE</a:t>
            </a:r>
            <a:endParaRPr lang="en-IN" sz="2000" b="1" dirty="0"/>
          </a:p>
        </p:txBody>
      </p:sp>
      <p:pic>
        <p:nvPicPr>
          <p:cNvPr id="9" name="Picture 8" descr="PCB-Wet-Process-Machine-Line-Etching-Mach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478" y="3166112"/>
            <a:ext cx="5109240" cy="3406160"/>
          </a:xfrm>
          <a:prstGeom prst="rect">
            <a:avLst/>
          </a:prstGeom>
        </p:spPr>
      </p:pic>
      <p:sp>
        <p:nvSpPr>
          <p:cNvPr id="11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2" name="Rectangle 3"/>
          <p:cNvSpPr/>
          <p:nvPr/>
        </p:nvSpPr>
        <p:spPr>
          <a:xfrm>
            <a:off x="0" y="214266"/>
            <a:ext cx="9143998" cy="78584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Picture 12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9" y="214266"/>
            <a:ext cx="1071570" cy="8037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过程 12"/>
          <p:cNvSpPr/>
          <p:nvPr/>
        </p:nvSpPr>
        <p:spPr>
          <a:xfrm>
            <a:off x="0" y="1214422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UV LED SCREEN EXPOSING</a:t>
            </a:r>
            <a:endParaRPr lang="en-IN" sz="2000" b="1" dirty="0"/>
          </a:p>
        </p:txBody>
      </p:sp>
      <p:pic>
        <p:nvPicPr>
          <p:cNvPr id="8" name="Picture 7" descr="cnc rout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400" y="3857628"/>
            <a:ext cx="2414600" cy="2414600"/>
          </a:xfrm>
          <a:prstGeom prst="rect">
            <a:avLst/>
          </a:prstGeom>
        </p:spPr>
      </p:pic>
      <p:sp>
        <p:nvSpPr>
          <p:cNvPr id="9" name="流程图: 过程 12"/>
          <p:cNvSpPr/>
          <p:nvPr/>
        </p:nvSpPr>
        <p:spPr>
          <a:xfrm>
            <a:off x="6572264" y="2857496"/>
            <a:ext cx="2428892" cy="714380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CNC ROU</a:t>
            </a:r>
          </a:p>
          <a:p>
            <a:pPr algn="ctr"/>
            <a:r>
              <a:rPr lang="en-US" sz="2000" b="1" dirty="0"/>
              <a:t>[ Routing / Profiling ]</a:t>
            </a:r>
            <a:endParaRPr lang="en-IN" sz="2000" b="1" dirty="0"/>
          </a:p>
        </p:txBody>
      </p:sp>
      <p:sp>
        <p:nvSpPr>
          <p:cNvPr id="10" name="流程图: 过程 12"/>
          <p:cNvSpPr/>
          <p:nvPr/>
        </p:nvSpPr>
        <p:spPr>
          <a:xfrm>
            <a:off x="3714744" y="1643050"/>
            <a:ext cx="2428892" cy="642942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HAL                            </a:t>
            </a:r>
          </a:p>
          <a:p>
            <a:pPr algn="ctr"/>
            <a:r>
              <a:rPr lang="en-US" sz="2000" b="1" dirty="0"/>
              <a:t> [ Hot Air Leveling] </a:t>
            </a:r>
            <a:endParaRPr lang="en-IN" sz="2000" b="1" dirty="0"/>
          </a:p>
        </p:txBody>
      </p:sp>
      <p:pic>
        <p:nvPicPr>
          <p:cNvPr id="2" name="Picture 1" descr="screen-dryer-with-touch-up-top-38-500x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488"/>
            <a:ext cx="3500430" cy="3143272"/>
          </a:xfrm>
          <a:prstGeom prst="rect">
            <a:avLst/>
          </a:prstGeom>
        </p:spPr>
      </p:pic>
      <p:pic>
        <p:nvPicPr>
          <p:cNvPr id="7" name="Picture 6" descr="hal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2428868"/>
            <a:ext cx="3357586" cy="3357586"/>
          </a:xfrm>
          <a:prstGeom prst="rect">
            <a:avLst/>
          </a:prstGeom>
        </p:spPr>
      </p:pic>
      <p:sp>
        <p:nvSpPr>
          <p:cNvPr id="12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3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Picture 13" descr="REEYAA CIRCUIT only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9" y="214266"/>
            <a:ext cx="1071570" cy="78584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过程 12"/>
          <p:cNvSpPr/>
          <p:nvPr/>
        </p:nvSpPr>
        <p:spPr>
          <a:xfrm>
            <a:off x="642910" y="1285860"/>
            <a:ext cx="3143272" cy="714380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 SMT PICK AND PLACE MACHINE </a:t>
            </a:r>
            <a:endParaRPr lang="en-IN" sz="2000" b="1" dirty="0"/>
          </a:p>
        </p:txBody>
      </p:sp>
      <p:sp>
        <p:nvSpPr>
          <p:cNvPr id="6" name="流程图: 过程 12"/>
          <p:cNvSpPr/>
          <p:nvPr/>
        </p:nvSpPr>
        <p:spPr>
          <a:xfrm>
            <a:off x="5000628" y="3357562"/>
            <a:ext cx="3357586" cy="504825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/>
              <a:t>REFLOW  CURING OVEN</a:t>
            </a:r>
            <a:endParaRPr lang="en-IN" sz="2000" b="1" dirty="0"/>
          </a:p>
        </p:txBody>
      </p:sp>
      <p:pic>
        <p:nvPicPr>
          <p:cNvPr id="8" name="Picture 7" descr="samsung-100-series-pick-and-place-machine-500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554"/>
            <a:ext cx="4273199" cy="3743322"/>
          </a:xfrm>
          <a:prstGeom prst="rect">
            <a:avLst/>
          </a:prstGeom>
        </p:spPr>
      </p:pic>
      <p:pic>
        <p:nvPicPr>
          <p:cNvPr id="10" name="Picture 9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4357694"/>
            <a:ext cx="4876800" cy="2305050"/>
          </a:xfrm>
          <a:prstGeom prst="rect">
            <a:avLst/>
          </a:prstGeom>
        </p:spPr>
      </p:pic>
      <p:sp>
        <p:nvSpPr>
          <p:cNvPr id="11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3" name="Rectangle 3"/>
          <p:cNvSpPr/>
          <p:nvPr/>
        </p:nvSpPr>
        <p:spPr>
          <a:xfrm>
            <a:off x="0" y="214266"/>
            <a:ext cx="9143998" cy="78584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PART OF PRODUCTION MACHINES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Picture 13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2" y="214290"/>
            <a:ext cx="9143998" cy="814196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l"/>
            <a:r>
              <a:rPr lang="en-US" sz="2400" b="1" kern="0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INTRODUCTION</a:t>
            </a:r>
            <a:endParaRPr lang="en-US" sz="2400" b="1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华文隶书" panose="02010800040101010101" charset="-122"/>
            </a:endParaRPr>
          </a:p>
        </p:txBody>
      </p:sp>
      <p:sp>
        <p:nvSpPr>
          <p:cNvPr id="18" name="矩形 6"/>
          <p:cNvSpPr/>
          <p:nvPr/>
        </p:nvSpPr>
        <p:spPr>
          <a:xfrm>
            <a:off x="0" y="6515122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pic>
        <p:nvPicPr>
          <p:cNvPr id="7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480" y="1804315"/>
            <a:ext cx="2212846" cy="553115"/>
          </a:xfrm>
          <a:prstGeom prst="rect">
            <a:avLst/>
          </a:prstGeom>
        </p:spPr>
      </p:pic>
      <p:pic>
        <p:nvPicPr>
          <p:cNvPr id="11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1590001"/>
            <a:ext cx="1170852" cy="7299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2844" y="2721818"/>
            <a:ext cx="5572164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125000"/>
              <a:buFont typeface="Wingdings" pitchFamily="2" charset="2"/>
              <a:buChar char="Ø"/>
            </a:pPr>
            <a:r>
              <a:rPr lang="en-IN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REEYAA Circuit &amp; Electronics (OPC) Pvt. Ltd. (RCEPL) is a professional PCB manufacturing &amp; PCB design company since 2007 having wide industrial experience in PCB design &amp; PCB CAM, PCB manufacturing.   </a:t>
            </a:r>
          </a:p>
          <a:p>
            <a:pPr>
              <a:buClr>
                <a:srgbClr val="00B050"/>
              </a:buClr>
              <a:buSzPct val="125000"/>
            </a:pPr>
            <a:endParaRPr lang="en-IN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Ø"/>
            </a:pPr>
            <a:r>
              <a:rPr lang="en-IN" b="1" dirty="0">
                <a:latin typeface="Times New Roman" pitchFamily="18" charset="0"/>
                <a:cs typeface="Times New Roman" pitchFamily="18" charset="0"/>
              </a:rPr>
              <a:t>We have a very good exposure to entire electronic  </a:t>
            </a:r>
          </a:p>
          <a:p>
            <a:pPr>
              <a:buClr>
                <a:srgbClr val="00B050"/>
              </a:buClr>
            </a:pPr>
            <a:r>
              <a:rPr lang="en-IN" b="1" dirty="0">
                <a:latin typeface="Times New Roman" pitchFamily="18" charset="0"/>
                <a:cs typeface="Times New Roman" pitchFamily="18" charset="0"/>
              </a:rPr>
              <a:t>    industries  i.e. Energy Metering, Power Supply, </a:t>
            </a:r>
          </a:p>
          <a:p>
            <a:pPr>
              <a:buClr>
                <a:srgbClr val="00B050"/>
              </a:buClr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Communication, Process Control, Aerospace, </a:t>
            </a:r>
          </a:p>
          <a:p>
            <a:pPr>
              <a:buClr>
                <a:srgbClr val="00B050"/>
              </a:buClr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Industrial, Automotive products etc.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50"/>
              </a:buClr>
            </a:pPr>
            <a:endParaRPr lang="en-IN" b="1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50"/>
              </a:buClr>
            </a:pPr>
            <a:endParaRPr lang="en-IN" b="1" dirty="0"/>
          </a:p>
          <a:p>
            <a:endParaRPr lang="en-IN" dirty="0"/>
          </a:p>
        </p:txBody>
      </p:sp>
      <p:pic>
        <p:nvPicPr>
          <p:cNvPr id="9" name="Picture 8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214290"/>
            <a:ext cx="1142981" cy="1000108"/>
          </a:xfrm>
          <a:prstGeom prst="rect">
            <a:avLst/>
          </a:prstGeom>
        </p:spPr>
      </p:pic>
      <p:pic>
        <p:nvPicPr>
          <p:cNvPr id="13" name="Content Placeholder 5" descr="OFFICE.jp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8" y="2428868"/>
            <a:ext cx="3643338" cy="2732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3"/>
          <p:cNvSpPr/>
          <p:nvPr/>
        </p:nvSpPr>
        <p:spPr>
          <a:xfrm>
            <a:off x="2" y="214266"/>
            <a:ext cx="9143998" cy="814196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l"/>
            <a:r>
              <a:rPr lang="en-US" sz="2400" b="1" kern="0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INTRODUCTION</a:t>
            </a:r>
            <a:endParaRPr lang="en-US" sz="2400" b="1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华文隶书" panose="02010800040101010101" charset="-122"/>
            </a:endParaRPr>
          </a:p>
        </p:txBody>
      </p:sp>
      <p:sp>
        <p:nvSpPr>
          <p:cNvPr id="14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pic>
        <p:nvPicPr>
          <p:cNvPr id="15" name="Picture 14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214266"/>
            <a:ext cx="1142981" cy="10001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14283" y="1071546"/>
          <a:ext cx="7858179" cy="535112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95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7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Sr.No</a:t>
                      </a:r>
                      <a:endParaRPr lang="en-IN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 pitchFamily="18" charset="0"/>
                          <a:cs typeface="Times New Roman" pitchFamily="18" charset="0"/>
                        </a:rPr>
                        <a:t>Technical Specification</a:t>
                      </a:r>
                      <a:endParaRPr lang="en-IN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 pitchFamily="18" charset="0"/>
                          <a:cs typeface="Times New Roman" pitchFamily="18" charset="0"/>
                        </a:rPr>
                        <a:t>Single Side</a:t>
                      </a:r>
                      <a:endParaRPr lang="en-IN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 pitchFamily="18" charset="0"/>
                          <a:cs typeface="Times New Roman" pitchFamily="18" charset="0"/>
                        </a:rPr>
                        <a:t>Double Side</a:t>
                      </a:r>
                      <a:endParaRPr lang="en-IN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Lead time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24 hour’s, 3 days, 5 days, 7 day’s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24 hour’s, 3 days, 5 days, 7 day’s, 10, 15 , 21days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Material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FR1,FR4, CEM1, CEM3, Paper Phenolic, Metal Clad(Al)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FR4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PCB Thickness (mm)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0.4, 0.8, 1.0, 1.2, 1.6, 2.0, 2.4, 3.2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0.4, 0.8, 1.0, 1.2, 1.6, 2.0, 2.4, 3.2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Finish</a:t>
                      </a:r>
                      <a:r>
                        <a:rPr lang="en-IN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Copper Thickness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 oz (35 µ), 2 oz (70 µ), 3 oz(105 µ)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 oz (35 µ), 2 oz (70 µ), 3 oz(105 µ)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Maximum Board size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400 X 500 mm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400 X 500 mm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Minimum Track Width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4mil(0.1 mm)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4mil(0.1 mm)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Minimum Finish Hole size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10mil(0.25mm)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10mil(0.25mm)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Maximum Finish PTH Hole</a:t>
                      </a:r>
                      <a:r>
                        <a:rPr lang="en-IN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size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240 mil(6 mm)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240 mil(6 mm)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Cutting Option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Routing , V groove , Punching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Routing , V groove , Punching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 Electrical Testing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BBT, FPT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BBT, FPT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Mask colour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No mask, Green, Red, White, Black, Blue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No mask, Green, Red, White, Black, Blue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Legend Colour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White, Black, No legend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White, Black, No legend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Surface Finish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HAL, ENIG, OSP, Lacquer, Nickel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HAL, ENIG, OSP, Lacquer, Nickel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1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Special Requirement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Carbon Printing on Push Button,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 Selective Gold &amp; Nickel plating on Connecting Tabs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ROHS Compliance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latin typeface="Times New Roman" pitchFamily="18" charset="0"/>
                          <a:cs typeface="Times New Roman" pitchFamily="18" charset="0"/>
                        </a:rPr>
                        <a:t>ISO CERTIFICATE</a:t>
                      </a:r>
                      <a:endParaRPr lang="en-IN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APPLIED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APPLIED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CE CERTIFICATE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APPLIED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latin typeface="Times New Roman" pitchFamily="18" charset="0"/>
                          <a:cs typeface="Times New Roman" pitchFamily="18" charset="0"/>
                        </a:rPr>
                        <a:t>APPLIED</a:t>
                      </a:r>
                      <a:endParaRPr lang="en-IN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520" marR="4252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4" name="Rectangle 3"/>
          <p:cNvSpPr/>
          <p:nvPr/>
        </p:nvSpPr>
        <p:spPr>
          <a:xfrm>
            <a:off x="0" y="142852"/>
            <a:ext cx="9143998" cy="785818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  OUR CAPABILITY</a:t>
            </a:r>
          </a:p>
        </p:txBody>
      </p:sp>
      <p:pic>
        <p:nvPicPr>
          <p:cNvPr id="15" name="Picture 14" descr="REEYAA CIRCUIT only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0"/>
            <a:ext cx="1142981" cy="928694"/>
          </a:xfrm>
          <a:prstGeom prst="rect">
            <a:avLst/>
          </a:prstGeom>
        </p:spPr>
      </p:pic>
      <p:pic>
        <p:nvPicPr>
          <p:cNvPr id="16" name="Picture 15" descr="download.jpg"/>
          <p:cNvPicPr>
            <a:picLocks noChangeAspect="1"/>
          </p:cNvPicPr>
          <p:nvPr/>
        </p:nvPicPr>
        <p:blipFill>
          <a:blip r:embed="rId3"/>
          <a:srcRect b="11373"/>
          <a:stretch>
            <a:fillRect/>
          </a:stretch>
        </p:blipFill>
        <p:spPr>
          <a:xfrm>
            <a:off x="142844" y="242566"/>
            <a:ext cx="642942" cy="61466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/>
          <p:cNvSpPr/>
          <p:nvPr/>
        </p:nvSpPr>
        <p:spPr>
          <a:xfrm>
            <a:off x="285720" y="3786196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2000232" y="3786190"/>
            <a:ext cx="1285884" cy="71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IN" sz="1400" b="1" dirty="0">
                <a:latin typeface="Times New Roman" pitchFamily="18" charset="0"/>
                <a:cs typeface="Arial" pitchFamily="34" charset="0"/>
              </a:rPr>
              <a:t>Sales /Marketing/ Order Accepts</a:t>
            </a:r>
            <a:endParaRPr lang="en-US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85721" y="2428865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1857356" y="2571744"/>
            <a:ext cx="1143008" cy="57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IN" sz="1400" b="1" dirty="0">
                <a:latin typeface="Times New Roman" pitchFamily="18" charset="0"/>
                <a:cs typeface="Arial" pitchFamily="34" charset="0"/>
              </a:rPr>
              <a:t>CNC Drilling</a:t>
            </a:r>
            <a:endParaRPr lang="en-US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1857357" y="2428865"/>
            <a:ext cx="1071571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3428992" y="2643176"/>
            <a:ext cx="876279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P.T.H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786314" y="2428865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6410366" y="2500328"/>
            <a:ext cx="87627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Electro Plating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286513" y="2428888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9" name="Rounded Rectangle 58"/>
          <p:cNvSpPr/>
          <p:nvPr/>
        </p:nvSpPr>
        <p:spPr>
          <a:xfrm>
            <a:off x="7786710" y="5214944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7858147" y="5286381"/>
            <a:ext cx="1071571" cy="64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Masking (PISM) + LP Print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357950" y="5214950"/>
            <a:ext cx="1000130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6286511" y="5357825"/>
            <a:ext cx="1071571" cy="64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HASL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4822315" y="5214950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4" name="Text Box 6"/>
          <p:cNvSpPr txBox="1">
            <a:spLocks noChangeArrowheads="1"/>
          </p:cNvSpPr>
          <p:nvPr/>
        </p:nvSpPr>
        <p:spPr bwMode="auto">
          <a:xfrm>
            <a:off x="4754248" y="5214952"/>
            <a:ext cx="1214446" cy="64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V scoring/ Routing/ Final Cutting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928794" y="5214950"/>
            <a:ext cx="1000132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6" name="Text Box 6"/>
          <p:cNvSpPr txBox="1">
            <a:spLocks noChangeArrowheads="1"/>
          </p:cNvSpPr>
          <p:nvPr/>
        </p:nvSpPr>
        <p:spPr bwMode="auto">
          <a:xfrm>
            <a:off x="1928795" y="5286387"/>
            <a:ext cx="1071571" cy="64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Quality Control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357158" y="5214951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8" name="Text Box 6"/>
          <p:cNvSpPr txBox="1">
            <a:spLocks noChangeArrowheads="1"/>
          </p:cNvSpPr>
          <p:nvPr/>
        </p:nvSpPr>
        <p:spPr bwMode="auto">
          <a:xfrm>
            <a:off x="357158" y="5286388"/>
            <a:ext cx="1214448" cy="64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Packing and Dispatch</a:t>
            </a:r>
          </a:p>
        </p:txBody>
      </p:sp>
      <p:cxnSp>
        <p:nvCxnSpPr>
          <p:cNvPr id="69" name="Straight Arrow Connector 68"/>
          <p:cNvCxnSpPr>
            <a:endCxn id="52" idx="2"/>
          </p:cNvCxnSpPr>
          <p:nvPr/>
        </p:nvCxnSpPr>
        <p:spPr>
          <a:xfrm rot="5400000" flipH="1" flipV="1">
            <a:off x="569224" y="3502686"/>
            <a:ext cx="576000" cy="1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1461357" y="2857490"/>
            <a:ext cx="396000" cy="159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4429125" y="2857490"/>
            <a:ext cx="324000" cy="1590"/>
          </a:xfrm>
          <a:prstGeom prst="straightConnector1">
            <a:avLst/>
          </a:prstGeom>
          <a:ln>
            <a:solidFill>
              <a:srgbClr val="33CC33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5929322" y="2857490"/>
            <a:ext cx="360000" cy="159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10800000">
            <a:off x="7390710" y="5572140"/>
            <a:ext cx="396000" cy="79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5400000">
            <a:off x="8053008" y="3519892"/>
            <a:ext cx="612000" cy="158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10800000">
            <a:off x="5926512" y="5572144"/>
            <a:ext cx="360000" cy="79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10800000">
            <a:off x="2928927" y="5572144"/>
            <a:ext cx="396000" cy="79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Rounded Rectangle 77"/>
          <p:cNvSpPr/>
          <p:nvPr/>
        </p:nvSpPr>
        <p:spPr>
          <a:xfrm>
            <a:off x="3286117" y="2428865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9" name="Text Box 6"/>
          <p:cNvSpPr txBox="1">
            <a:spLocks noChangeArrowheads="1"/>
          </p:cNvSpPr>
          <p:nvPr/>
        </p:nvSpPr>
        <p:spPr bwMode="auto">
          <a:xfrm>
            <a:off x="4857752" y="242886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Photo Imaging –Track 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2928926" y="2857490"/>
            <a:ext cx="360000" cy="1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3357554" y="5214950"/>
            <a:ext cx="1143007" cy="85725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2" name="Text Box 6"/>
          <p:cNvSpPr txBox="1">
            <a:spLocks noChangeArrowheads="1"/>
          </p:cNvSpPr>
          <p:nvPr/>
        </p:nvSpPr>
        <p:spPr bwMode="auto">
          <a:xfrm>
            <a:off x="3357554" y="5214952"/>
            <a:ext cx="114300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BBT/F.P.T-Electrical Testing</a:t>
            </a:r>
          </a:p>
        </p:txBody>
      </p:sp>
      <p:cxnSp>
        <p:nvCxnSpPr>
          <p:cNvPr id="83" name="Straight Arrow Connector 82"/>
          <p:cNvCxnSpPr/>
          <p:nvPr/>
        </p:nvCxnSpPr>
        <p:spPr>
          <a:xfrm rot="10800000">
            <a:off x="4500563" y="5572144"/>
            <a:ext cx="324000" cy="79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 Box 6"/>
          <p:cNvSpPr txBox="1">
            <a:spLocks noChangeArrowheads="1"/>
          </p:cNvSpPr>
          <p:nvPr/>
        </p:nvSpPr>
        <p:spPr bwMode="auto">
          <a:xfrm>
            <a:off x="7839125" y="2643184"/>
            <a:ext cx="87627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Etching</a:t>
            </a: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7929586" y="3929066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Tin Stripping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7786710" y="3857626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8" name="Rounded Rectangle 87"/>
          <p:cNvSpPr/>
          <p:nvPr/>
        </p:nvSpPr>
        <p:spPr>
          <a:xfrm>
            <a:off x="7858148" y="2428868"/>
            <a:ext cx="1000132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89" name="Straight Arrow Connector 88"/>
          <p:cNvCxnSpPr/>
          <p:nvPr/>
        </p:nvCxnSpPr>
        <p:spPr>
          <a:xfrm rot="5400000">
            <a:off x="8071008" y="4930652"/>
            <a:ext cx="576000" cy="158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" name="Text Box 2"/>
          <p:cNvSpPr txBox="1">
            <a:spLocks noChangeArrowheads="1"/>
          </p:cNvSpPr>
          <p:nvPr/>
        </p:nvSpPr>
        <p:spPr bwMode="auto">
          <a:xfrm>
            <a:off x="214282" y="2428862"/>
            <a:ext cx="1285883" cy="71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IN" sz="1400" b="1" dirty="0">
                <a:latin typeface="Times New Roman" pitchFamily="18" charset="0"/>
                <a:cs typeface="Arial" pitchFamily="34" charset="0"/>
              </a:rPr>
              <a:t>Job Launching/ Sheet Cutting</a:t>
            </a:r>
            <a:endParaRPr lang="en-US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2071670" y="3786193"/>
            <a:ext cx="1143008" cy="785820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2" name="Text Box 2"/>
          <p:cNvSpPr txBox="1">
            <a:spLocks noChangeArrowheads="1"/>
          </p:cNvSpPr>
          <p:nvPr/>
        </p:nvSpPr>
        <p:spPr bwMode="auto">
          <a:xfrm>
            <a:off x="214282" y="3786193"/>
            <a:ext cx="1285884" cy="71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226" fontAlgn="base">
              <a:spcBef>
                <a:spcPct val="0"/>
              </a:spcBef>
              <a:spcAft>
                <a:spcPts val="999"/>
              </a:spcAft>
            </a:pPr>
            <a:r>
              <a:rPr lang="en-IN" sz="1400" b="1" dirty="0">
                <a:latin typeface="Times New Roman" pitchFamily="18" charset="0"/>
                <a:cs typeface="Arial" pitchFamily="34" charset="0"/>
              </a:rPr>
              <a:t>Pre Engineering (CAD-CAM)</a:t>
            </a:r>
            <a:endParaRPr lang="en-US" sz="23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3" name="Straight Arrow Connector 92"/>
          <p:cNvCxnSpPr/>
          <p:nvPr/>
        </p:nvCxnSpPr>
        <p:spPr>
          <a:xfrm rot="10800000">
            <a:off x="1428728" y="4143383"/>
            <a:ext cx="642942" cy="158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429520" y="2857496"/>
            <a:ext cx="396000" cy="159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rot="10800000">
            <a:off x="1500166" y="5572140"/>
            <a:ext cx="396000" cy="79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4" name="Picture 103" descr="shutterstock_1012165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4422"/>
            <a:ext cx="1166810" cy="1078132"/>
          </a:xfrm>
          <a:prstGeom prst="rect">
            <a:avLst/>
          </a:prstGeom>
        </p:spPr>
      </p:pic>
      <p:sp>
        <p:nvSpPr>
          <p:cNvPr id="106" name="Rectangle 8"/>
          <p:cNvSpPr>
            <a:spLocks noChangeArrowheads="1"/>
          </p:cNvSpPr>
          <p:nvPr/>
        </p:nvSpPr>
        <p:spPr bwMode="auto">
          <a:xfrm>
            <a:off x="1142976" y="1500174"/>
            <a:ext cx="8572560" cy="46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 FLOW CHART FOR  DOUBLE  SIDE PCB</a:t>
            </a:r>
            <a:r>
              <a:rPr lang="en-US" sz="2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:-</a:t>
            </a:r>
            <a:endParaRPr lang="en-US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94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MANUFACTURING PROCESS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5" name="Picture 94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9" y="214266"/>
            <a:ext cx="1071570" cy="7858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ctor-illustration-popular-social-media-round-icons-white-background-popular-social-media-icons-balloons-1163959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1214422"/>
            <a:ext cx="1571636" cy="1571636"/>
          </a:xfrm>
          <a:prstGeom prst="rect">
            <a:avLst/>
          </a:prstGeom>
        </p:spPr>
      </p:pic>
      <p:pic>
        <p:nvPicPr>
          <p:cNvPr id="3" name="Picture 2" descr="Remove SS Banner.png"/>
          <p:cNvPicPr>
            <a:picLocks noChangeAspect="1"/>
          </p:cNvPicPr>
          <p:nvPr/>
        </p:nvPicPr>
        <p:blipFill>
          <a:blip r:embed="rId3"/>
          <a:srcRect b="85000"/>
          <a:stretch>
            <a:fillRect/>
          </a:stretch>
        </p:blipFill>
        <p:spPr>
          <a:xfrm>
            <a:off x="-428660" y="2643182"/>
            <a:ext cx="5429256" cy="928694"/>
          </a:xfrm>
          <a:prstGeom prst="rect">
            <a:avLst/>
          </a:prstGeom>
        </p:spPr>
      </p:pic>
      <p:pic>
        <p:nvPicPr>
          <p:cNvPr id="4" name="Picture 3" descr="Remove SS Banner.png"/>
          <p:cNvPicPr>
            <a:picLocks noChangeAspect="1"/>
          </p:cNvPicPr>
          <p:nvPr/>
        </p:nvPicPr>
        <p:blipFill>
          <a:blip r:embed="rId3"/>
          <a:srcRect t="14000" b="71000"/>
          <a:stretch>
            <a:fillRect/>
          </a:stretch>
        </p:blipFill>
        <p:spPr>
          <a:xfrm>
            <a:off x="-428660" y="3643314"/>
            <a:ext cx="5429256" cy="928694"/>
          </a:xfrm>
          <a:prstGeom prst="rect">
            <a:avLst/>
          </a:prstGeom>
        </p:spPr>
      </p:pic>
      <p:pic>
        <p:nvPicPr>
          <p:cNvPr id="5" name="Picture 4" descr="Remove SS Banner.png"/>
          <p:cNvPicPr>
            <a:picLocks noChangeAspect="1"/>
          </p:cNvPicPr>
          <p:nvPr/>
        </p:nvPicPr>
        <p:blipFill>
          <a:blip r:embed="rId3"/>
          <a:srcRect t="29000" b="57500"/>
          <a:stretch>
            <a:fillRect/>
          </a:stretch>
        </p:blipFill>
        <p:spPr>
          <a:xfrm>
            <a:off x="-428660" y="4643446"/>
            <a:ext cx="5500693" cy="857256"/>
          </a:xfrm>
          <a:prstGeom prst="rect">
            <a:avLst/>
          </a:prstGeom>
        </p:spPr>
      </p:pic>
      <p:pic>
        <p:nvPicPr>
          <p:cNvPr id="6" name="Picture 5" descr="Remove SS Banner.png"/>
          <p:cNvPicPr>
            <a:picLocks noChangeAspect="1"/>
          </p:cNvPicPr>
          <p:nvPr/>
        </p:nvPicPr>
        <p:blipFill>
          <a:blip r:embed="rId3"/>
          <a:srcRect t="44000" b="42500"/>
          <a:stretch>
            <a:fillRect/>
          </a:stretch>
        </p:blipFill>
        <p:spPr>
          <a:xfrm>
            <a:off x="4071934" y="4714884"/>
            <a:ext cx="5357818" cy="785818"/>
          </a:xfrm>
          <a:prstGeom prst="rect">
            <a:avLst/>
          </a:prstGeom>
        </p:spPr>
      </p:pic>
      <p:pic>
        <p:nvPicPr>
          <p:cNvPr id="7" name="Picture 6" descr="Remove SS Banner.png"/>
          <p:cNvPicPr>
            <a:picLocks noChangeAspect="1"/>
          </p:cNvPicPr>
          <p:nvPr/>
        </p:nvPicPr>
        <p:blipFill>
          <a:blip r:embed="rId3"/>
          <a:srcRect t="71000" b="15500"/>
          <a:stretch>
            <a:fillRect/>
          </a:stretch>
        </p:blipFill>
        <p:spPr>
          <a:xfrm>
            <a:off x="4071934" y="3714752"/>
            <a:ext cx="5286412" cy="812142"/>
          </a:xfrm>
          <a:prstGeom prst="rect">
            <a:avLst/>
          </a:prstGeom>
        </p:spPr>
      </p:pic>
      <p:pic>
        <p:nvPicPr>
          <p:cNvPr id="8" name="Picture 7" descr="Remove SS Banner.png"/>
          <p:cNvPicPr>
            <a:picLocks noChangeAspect="1"/>
          </p:cNvPicPr>
          <p:nvPr/>
        </p:nvPicPr>
        <p:blipFill>
          <a:blip r:embed="rId3"/>
          <a:srcRect t="57000" b="28000"/>
          <a:stretch>
            <a:fillRect/>
          </a:stretch>
        </p:blipFill>
        <p:spPr>
          <a:xfrm>
            <a:off x="4000496" y="2714619"/>
            <a:ext cx="5286412" cy="8572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43108" y="2857496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a typeface="Cambria Math" pitchFamily="18" charset="0"/>
              </a:rPr>
              <a:t>LIKE!</a:t>
            </a:r>
            <a:endParaRPr lang="en-IN" sz="1600" b="1" dirty="0">
              <a:solidFill>
                <a:schemeClr val="bg1"/>
              </a:solidFill>
              <a:ea typeface="Cambria Math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3042" y="3071810"/>
            <a:ext cx="159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@reeyaacircuit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8794" y="3857628"/>
            <a:ext cx="180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FOLLOW</a:t>
            </a:r>
            <a:r>
              <a:rPr lang="en-US" sz="1600" dirty="0">
                <a:solidFill>
                  <a:schemeClr val="bg1"/>
                </a:solidFill>
              </a:rPr>
              <a:t>!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4090578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@Riacircuit3219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0232" y="4786322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FOLLOW</a:t>
            </a:r>
            <a:r>
              <a:rPr lang="en-US" sz="1600" dirty="0">
                <a:solidFill>
                  <a:schemeClr val="bg1"/>
                </a:solidFill>
              </a:rPr>
              <a:t>!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14480" y="5019272"/>
            <a:ext cx="2224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@</a:t>
            </a:r>
            <a:r>
              <a:rPr lang="en-US" sz="1600" dirty="0" err="1">
                <a:solidFill>
                  <a:schemeClr val="bg1"/>
                </a:solidFill>
              </a:rPr>
              <a:t>reeyaacircuit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1044" y="2857496"/>
            <a:ext cx="1191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SUBSCRIBE</a:t>
            </a:r>
            <a:r>
              <a:rPr lang="en-US" sz="1600" dirty="0">
                <a:solidFill>
                  <a:schemeClr val="bg1"/>
                </a:solidFill>
              </a:rPr>
              <a:t>!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18488" y="3059667"/>
            <a:ext cx="159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@reeyaacircuit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61364" y="4037240"/>
            <a:ext cx="159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@reeyaacircuit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81752" y="3835068"/>
            <a:ext cx="1805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FOLLOW!</a:t>
            </a:r>
            <a:endParaRPr lang="en-IN" sz="16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38082" y="4774180"/>
            <a:ext cx="1391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CONTACT</a:t>
            </a:r>
            <a:r>
              <a:rPr lang="en-US" sz="1600" dirty="0">
                <a:solidFill>
                  <a:schemeClr val="bg1"/>
                </a:solidFill>
              </a:rPr>
              <a:t>!!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6512" y="5000636"/>
            <a:ext cx="175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+91 8799542514</a:t>
            </a:r>
            <a:endParaRPr lang="en-IN" sz="1600" dirty="0">
              <a:solidFill>
                <a:schemeClr val="bg1"/>
              </a:solidFill>
            </a:endParaRPr>
          </a:p>
        </p:txBody>
      </p:sp>
      <p:sp>
        <p:nvSpPr>
          <p:cNvPr id="24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25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SOCIAL MEDIA</a:t>
            </a:r>
            <a:endParaRPr lang="en-US" sz="2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Picture 25" descr="REEYAA CIRCUIT onl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142852"/>
            <a:ext cx="1142981" cy="10001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43380"/>
            <a:ext cx="9143936" cy="2714620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zh-CN" sz="2400" b="1" dirty="0">
              <a:solidFill>
                <a:schemeClr val="bg1"/>
              </a:solidFill>
              <a:latin typeface="Helvetica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506-5066834_thank-you-green-png-transparent-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1546"/>
            <a:ext cx="9144000" cy="30718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844" y="4143380"/>
            <a:ext cx="6500858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Clr>
                <a:srgbClr val="5A91AC"/>
              </a:buClr>
              <a:buSzPct val="80000"/>
              <a:defRPr/>
            </a:pPr>
            <a:r>
              <a:rPr lang="en-IN" sz="2000" b="1" dirty="0">
                <a:solidFill>
                  <a:schemeClr val="bg1"/>
                </a:solidFill>
              </a:rPr>
              <a:t>​REEYAA CIRCUIT AND ELECTRONICS (OPC) PVT. LTD. (RCEPL)</a:t>
            </a:r>
          </a:p>
          <a:p>
            <a:pPr marL="342900" lvl="0" indent="-342900" defTabSz="914400">
              <a:spcBef>
                <a:spcPct val="20000"/>
              </a:spcBef>
              <a:buClr>
                <a:srgbClr val="5A91AC"/>
              </a:buClr>
              <a:buSzPct val="80000"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IN" sz="1800" b="1" dirty="0">
                <a:solidFill>
                  <a:schemeClr val="bg1"/>
                </a:solidFill>
              </a:rPr>
              <a:t>​Manufacturer and Exporter of Printed Circuit Boards)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A91AC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B-65, GIDC Electronic Estate, Sector-25,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A91AC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Gandhinagar-382025, Gujarat.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A91AC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Ph.079-29289049,  Mob.:-  8799542514, 7567833664</a:t>
            </a:r>
          </a:p>
          <a:p>
            <a:pPr marL="342900" lvl="0" indent="-342900" defTabSz="914400">
              <a:spcBef>
                <a:spcPct val="20000"/>
              </a:spcBef>
              <a:buClr>
                <a:srgbClr val="5A91AC"/>
              </a:buClr>
              <a:buSzPct val="80000"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Mail: </a:t>
            </a:r>
            <a:r>
              <a:rPr lang="en-US" sz="18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sales@reeyaacircuit.com | reeyaacircuit.pcb@gmail.com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A91AC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Website: www.reeyaacircuit.com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2844" y="650083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800" b="1" dirty="0">
                <a:latin typeface="Bell MT" pitchFamily="18" charset="0"/>
              </a:rPr>
              <a:t>Are You Looking for a PCB Sample in 24 Hours? Kindly Contact Us.</a:t>
            </a:r>
            <a:endParaRPr lang="en-IN" sz="1800" dirty="0">
              <a:latin typeface="Bell MT" pitchFamily="18" charset="0"/>
            </a:endParaRPr>
          </a:p>
        </p:txBody>
      </p:sp>
      <p:sp>
        <p:nvSpPr>
          <p:cNvPr id="10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en-US" altLang="zh-CN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REEYAA CIRCUIT [Mfg. Printed Circuit board]</a:t>
            </a:r>
            <a:endParaRPr lang="en-US" sz="2400" b="1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华文隶书" panose="02010800040101010101" charset="-122"/>
            </a:endParaRPr>
          </a:p>
        </p:txBody>
      </p:sp>
      <p:pic>
        <p:nvPicPr>
          <p:cNvPr id="12" name="Picture 11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142852"/>
            <a:ext cx="1142981" cy="10001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54232" y="2000240"/>
            <a:ext cx="8875552" cy="33855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65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</a:t>
            </a:r>
            <a:r>
              <a:rPr sz="1800" b="1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Factory Location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</a:t>
            </a:r>
            <a:r>
              <a:rPr sz="1800" b="1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sz="1800" b="1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Plot No.B-65, GIDC, Electronics Estate,Sector-25 ,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</a:t>
            </a: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Gandhinagar-382025,Gujarat.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Established                : 1-04-2007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Invested Capital        : 2</a:t>
            </a:r>
            <a:r>
              <a:rPr lang="en-IN" sz="18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CRORE</a:t>
            </a:r>
            <a:endParaRPr lang="en-IN" sz="1800" b="1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Product                      : PCB FABRICATION UP TO 2 LAYERS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Plant</a:t>
            </a:r>
            <a:r>
              <a:rPr lang="en-IN" sz="1800" b="1" spc="50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Floor                : 500 square meter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Floor</a:t>
            </a:r>
            <a:r>
              <a:rPr lang="en-IN" sz="1800" b="1" spc="1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Spare                : 500 square meter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Employee                   : 50 +</a:t>
            </a: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Annual </a:t>
            </a:r>
            <a:r>
              <a:rPr lang="en-US" sz="1800" b="1" spc="1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Capacity       : 12000</a:t>
            </a:r>
            <a:r>
              <a:rPr lang="en-US" sz="1800" b="1" spc="-12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square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meter</a:t>
            </a:r>
            <a:endParaRPr lang="en-US" sz="1800" b="1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Annual </a:t>
            </a:r>
            <a:r>
              <a:rPr lang="en-US" sz="1800" b="1" spc="1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Turnover        :</a:t>
            </a:r>
            <a:r>
              <a:rPr lang="en-IN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4</a:t>
            </a:r>
            <a:r>
              <a:rPr lang="en-IN" sz="18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CRORE</a:t>
            </a:r>
            <a:endParaRPr lang="en-US" b="1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ts val="241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1800" b="1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Legal representative : Mr. Jagdish Namera</a:t>
            </a:r>
          </a:p>
        </p:txBody>
      </p:sp>
      <p:sp>
        <p:nvSpPr>
          <p:cNvPr id="11" name="Rectangle 3"/>
          <p:cNvSpPr/>
          <p:nvPr/>
        </p:nvSpPr>
        <p:spPr>
          <a:xfrm>
            <a:off x="2" y="214290"/>
            <a:ext cx="9143998" cy="814196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en-US" altLang="zh-CN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PLANT SPECIFICATION</a:t>
            </a:r>
            <a:endParaRPr lang="en-US" sz="2400" b="1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华文隶书" panose="02010800040101010101" charset="-122"/>
            </a:endParaRPr>
          </a:p>
        </p:txBody>
      </p:sp>
      <p:sp>
        <p:nvSpPr>
          <p:cNvPr id="12" name="矩形 6"/>
          <p:cNvSpPr/>
          <p:nvPr/>
        </p:nvSpPr>
        <p:spPr>
          <a:xfrm>
            <a:off x="0" y="6515122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pic>
        <p:nvPicPr>
          <p:cNvPr id="13" name="Picture 12" descr="REEYAA CIRCUIT only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214290"/>
            <a:ext cx="1142981" cy="1000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 (1).png"/>
          <p:cNvPicPr>
            <a:picLocks noChangeAspect="1"/>
          </p:cNvPicPr>
          <p:nvPr/>
        </p:nvPicPr>
        <p:blipFill>
          <a:blip r:embed="rId2"/>
          <a:srcRect r="64655"/>
          <a:stretch>
            <a:fillRect/>
          </a:stretch>
        </p:blipFill>
        <p:spPr>
          <a:xfrm>
            <a:off x="214283" y="1500174"/>
            <a:ext cx="3214710" cy="2653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57554" y="4214818"/>
            <a:ext cx="5000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Our mission is To serve fast delivery and best quality. We concentrate on customer’s satisfaction.</a:t>
            </a:r>
          </a:p>
          <a:p>
            <a:pPr algn="ctr"/>
            <a:endParaRPr lang="en-IN" sz="2000" dirty="0"/>
          </a:p>
        </p:txBody>
      </p:sp>
      <p:pic>
        <p:nvPicPr>
          <p:cNvPr id="12" name="Picture 11" descr="images (1).png"/>
          <p:cNvPicPr>
            <a:picLocks noChangeAspect="1"/>
          </p:cNvPicPr>
          <p:nvPr/>
        </p:nvPicPr>
        <p:blipFill>
          <a:blip r:embed="rId2"/>
          <a:srcRect l="34042" r="30053"/>
          <a:stretch>
            <a:fillRect/>
          </a:stretch>
        </p:blipFill>
        <p:spPr>
          <a:xfrm>
            <a:off x="500034" y="3929066"/>
            <a:ext cx="2500330" cy="24817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7554" y="1944729"/>
            <a:ext cx="49292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Our vision is to become a global leader in the field of printed circuit board manufacturer and one stop solution for PCB (Design, Fabrication and Assembly).</a:t>
            </a:r>
          </a:p>
          <a:p>
            <a:endParaRPr lang="en-IN" sz="2000" dirty="0"/>
          </a:p>
        </p:txBody>
      </p:sp>
      <p:sp>
        <p:nvSpPr>
          <p:cNvPr id="11" name="Rectangle 3"/>
          <p:cNvSpPr/>
          <p:nvPr/>
        </p:nvSpPr>
        <p:spPr>
          <a:xfrm>
            <a:off x="2" y="214266"/>
            <a:ext cx="9143998" cy="814196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en-US" altLang="zh-CN" sz="2400" b="1" spc="-17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华文隶书" panose="02010800040101010101" charset="-122"/>
                <a:sym typeface="+mn-ea"/>
              </a:rPr>
              <a:t>REEYAA CIRCUIT [Mfg. Printed Circuit board]</a:t>
            </a:r>
            <a:endParaRPr lang="en-US" sz="2400" b="1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华文隶书" panose="02010800040101010101" charset="-122"/>
            </a:endParaRPr>
          </a:p>
        </p:txBody>
      </p:sp>
      <p:pic>
        <p:nvPicPr>
          <p:cNvPr id="14" name="Picture 13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214266"/>
            <a:ext cx="1142981" cy="1000108"/>
          </a:xfrm>
          <a:prstGeom prst="rect">
            <a:avLst/>
          </a:prstGeom>
        </p:spPr>
      </p:pic>
      <p:sp>
        <p:nvSpPr>
          <p:cNvPr id="15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 descr="flow 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71546"/>
            <a:ext cx="8358246" cy="5300352"/>
          </a:xfrm>
          <a:prstGeom prst="rect">
            <a:avLst/>
          </a:prstGeom>
        </p:spPr>
      </p:pic>
      <p:sp>
        <p:nvSpPr>
          <p:cNvPr id="6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7" name="Rectangle 3"/>
          <p:cNvSpPr/>
          <p:nvPr/>
        </p:nvSpPr>
        <p:spPr>
          <a:xfrm>
            <a:off x="2" y="214266"/>
            <a:ext cx="9143998" cy="814196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ORGANIZATION CHART</a:t>
            </a:r>
            <a:endParaRPr lang="en-US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9" name="Picture 8" descr="REEYAA CIRCUIT onl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214266"/>
            <a:ext cx="1142981" cy="1000108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图: 过程 4"/>
          <p:cNvSpPr/>
          <p:nvPr/>
        </p:nvSpPr>
        <p:spPr>
          <a:xfrm>
            <a:off x="370169" y="1071546"/>
            <a:ext cx="7130789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Single side PCB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Picture 11" descr="IMG_20210505_153537.jpg"/>
          <p:cNvPicPr>
            <a:picLocks noChangeAspect="1"/>
          </p:cNvPicPr>
          <p:nvPr/>
        </p:nvPicPr>
        <p:blipFill>
          <a:blip r:embed="rId2" cstate="print"/>
          <a:srcRect l="6907" t="11842" r="3290"/>
          <a:stretch>
            <a:fillRect/>
          </a:stretch>
        </p:blipFill>
        <p:spPr>
          <a:xfrm>
            <a:off x="6500826" y="1714488"/>
            <a:ext cx="2286016" cy="1683102"/>
          </a:xfrm>
          <a:prstGeom prst="rect">
            <a:avLst/>
          </a:prstGeom>
        </p:spPr>
      </p:pic>
      <p:pic>
        <p:nvPicPr>
          <p:cNvPr id="13" name="Picture 12" descr="metal-core-pcb-500x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1643050"/>
            <a:ext cx="1881185" cy="17145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8597" y="3357562"/>
            <a:ext cx="2643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S/S , CEM – 1, GREEN MASKING, BLACK LEGEND</a:t>
            </a:r>
            <a:endParaRPr lang="en-I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3429000"/>
            <a:ext cx="2643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S/S , ALUMINIUM,WHITE MASKING , BLACK LEGEND</a:t>
            </a:r>
            <a:endParaRPr lang="en-I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5074" y="3429000"/>
            <a:ext cx="2928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S/S , FR 4, BLACK MASKING BOTH SIDE , WHITE LEGEND</a:t>
            </a:r>
            <a:endParaRPr lang="en-I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 descr="led_rainbow_pcb-800x8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929066"/>
            <a:ext cx="1928826" cy="19288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43042" y="5857892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S/S ,FR 4, Glass Epoxy, GREEN MASKING, WHITE LEGEND</a:t>
            </a:r>
            <a:endParaRPr lang="en-I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 descr="SINGLE.jpg"/>
          <p:cNvPicPr>
            <a:picLocks noChangeAspect="1"/>
          </p:cNvPicPr>
          <p:nvPr/>
        </p:nvPicPr>
        <p:blipFill>
          <a:blip r:embed="rId5"/>
          <a:srcRect l="2631"/>
          <a:stretch>
            <a:fillRect/>
          </a:stretch>
        </p:blipFill>
        <p:spPr>
          <a:xfrm>
            <a:off x="5143504" y="4071942"/>
            <a:ext cx="2428892" cy="183808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857752" y="5929330"/>
            <a:ext cx="314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S/S ,FR 1, Paper </a:t>
            </a:r>
            <a:r>
              <a:rPr lang="en-US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Phenolic</a:t>
            </a:r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GREEN MASKING, WHITE LEGEND</a:t>
            </a:r>
            <a:endParaRPr lang="en-I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3" descr="cem1-printed-circuit-board-500x5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72" y="1643050"/>
            <a:ext cx="2273624" cy="1711083"/>
          </a:xfrm>
          <a:prstGeom prst="rect">
            <a:avLst/>
          </a:prstGeom>
        </p:spPr>
      </p:pic>
      <p:sp>
        <p:nvSpPr>
          <p:cNvPr id="16" name="矩形 6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25" name="Rectangle 3"/>
          <p:cNvSpPr/>
          <p:nvPr/>
        </p:nvSpPr>
        <p:spPr>
          <a:xfrm>
            <a:off x="2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PRODUCTS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  <p:pic>
        <p:nvPicPr>
          <p:cNvPr id="26" name="Picture 25" descr="REEYAA CIRCUIT only 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20210110_114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14282" y="1928802"/>
            <a:ext cx="1214446" cy="3786214"/>
          </a:xfrm>
          <a:prstGeom prst="rect">
            <a:avLst/>
          </a:prstGeom>
        </p:spPr>
      </p:pic>
      <p:sp>
        <p:nvSpPr>
          <p:cNvPr id="7" name="流程图: 过程 4"/>
          <p:cNvSpPr/>
          <p:nvPr/>
        </p:nvSpPr>
        <p:spPr>
          <a:xfrm>
            <a:off x="370169" y="1142984"/>
            <a:ext cx="7130789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Double</a:t>
            </a: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Side PCB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785926"/>
            <a:ext cx="35719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07190" y="2893215"/>
            <a:ext cx="3786214" cy="171451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000" t="18333" r="25000" b="20000"/>
          <a:stretch>
            <a:fillRect/>
          </a:stretch>
        </p:blipFill>
        <p:spPr bwMode="auto">
          <a:xfrm>
            <a:off x="6786578" y="1785926"/>
            <a:ext cx="2129652" cy="164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Blue-Solder-Mask-PCB.jpg"/>
          <p:cNvPicPr>
            <a:picLocks noChangeAspect="1"/>
          </p:cNvPicPr>
          <p:nvPr/>
        </p:nvPicPr>
        <p:blipFill>
          <a:blip r:embed="rId6" cstate="print"/>
          <a:srcRect l="9091" t="9751" r="12120" b="12236"/>
          <a:stretch>
            <a:fillRect/>
          </a:stretch>
        </p:blipFill>
        <p:spPr>
          <a:xfrm>
            <a:off x="6715140" y="3571876"/>
            <a:ext cx="2321735" cy="21431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142940" y="5857892"/>
            <a:ext cx="9501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Double Side, 0.8-3.2 mm,FR4,Glass Epoxy,  35-70-105 µm  FINISH  Cu thickness, GREEN,WHITE,RED,BLUE</a:t>
            </a:r>
          </a:p>
          <a:p>
            <a:pPr algn="ctr"/>
            <a:r>
              <a:rPr lang="en-IN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,BLACK MASKING, WHITE / BLACK Legend, BBT/FPT, HAL Finish[SMOB]</a:t>
            </a:r>
          </a:p>
        </p:txBody>
      </p:sp>
      <p:sp>
        <p:nvSpPr>
          <p:cNvPr id="15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7" name="Rectangle 3"/>
          <p:cNvSpPr/>
          <p:nvPr/>
        </p:nvSpPr>
        <p:spPr>
          <a:xfrm>
            <a:off x="2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PRODUCTS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  <p:pic>
        <p:nvPicPr>
          <p:cNvPr id="18" name="Picture 17" descr="REEYAA CIRCUIT only 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8148" y="214266"/>
            <a:ext cx="1142981" cy="9287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47-complex-v-groove-and-routed-slo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500306"/>
            <a:ext cx="3214678" cy="2878702"/>
          </a:xfrm>
          <a:prstGeom prst="rect">
            <a:avLst/>
          </a:prstGeom>
        </p:spPr>
      </p:pic>
      <p:pic>
        <p:nvPicPr>
          <p:cNvPr id="12" name="Picture 11" descr="double-sided-circuit-board-500x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94144">
            <a:off x="6282038" y="2292557"/>
            <a:ext cx="3141181" cy="3141181"/>
          </a:xfrm>
          <a:prstGeom prst="rect">
            <a:avLst/>
          </a:prstGeom>
        </p:spPr>
      </p:pic>
      <p:pic>
        <p:nvPicPr>
          <p:cNvPr id="9" name="Picture 8" descr="20191119175707Djwr0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2571744"/>
            <a:ext cx="2928958" cy="2861836"/>
          </a:xfrm>
          <a:prstGeom prst="rect">
            <a:avLst/>
          </a:prstGeom>
        </p:spPr>
      </p:pic>
      <p:sp>
        <p:nvSpPr>
          <p:cNvPr id="7" name="流程图: 过程 4"/>
          <p:cNvSpPr/>
          <p:nvPr/>
        </p:nvSpPr>
        <p:spPr>
          <a:xfrm>
            <a:off x="370169" y="1357298"/>
            <a:ext cx="7416541" cy="500066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Double</a:t>
            </a: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Side PCB :- PANELIZATION WITH CNC ROUTING</a:t>
            </a:r>
            <a:endParaRPr kumimoji="0" lang="zh-CN" altLang="en-US" sz="20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64" y="5857892"/>
            <a:ext cx="9144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Double Side, 0.8-3.2 mm,FR4,Glass Epoxy,  35-70-105 µm  FINISH  Cu thickness, GREEN,WHITE,RED,BLUE,BLACK MASKING, WHITE Legend, BBT/FPT, HAL Finish[SMOB]</a:t>
            </a:r>
          </a:p>
        </p:txBody>
      </p:sp>
      <p:sp>
        <p:nvSpPr>
          <p:cNvPr id="15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17" name="Rectangle 3"/>
          <p:cNvSpPr/>
          <p:nvPr/>
        </p:nvSpPr>
        <p:spPr>
          <a:xfrm>
            <a:off x="2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OUR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PRODUCTS</a:t>
            </a:r>
            <a:r>
              <a:rPr lang="en-US" sz="24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  <p:pic>
        <p:nvPicPr>
          <p:cNvPr id="18" name="Picture 17" descr="REEYAA CIRCUIT only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214266"/>
            <a:ext cx="1142981" cy="9525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CB-color3-removebg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69" y="1714488"/>
            <a:ext cx="4714908" cy="2666870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1714479" y="3000372"/>
            <a:ext cx="57150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Down Arrow 3"/>
          <p:cNvSpPr/>
          <p:nvPr/>
        </p:nvSpPr>
        <p:spPr>
          <a:xfrm>
            <a:off x="3000363" y="1571612"/>
            <a:ext cx="71438" cy="428628"/>
          </a:xfrm>
          <a:prstGeom prst="downArrow">
            <a:avLst/>
          </a:prstGeom>
          <a:solidFill>
            <a:srgbClr val="EB0B60"/>
          </a:solidFill>
          <a:ln>
            <a:solidFill>
              <a:srgbClr val="EB0B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Down Arrow 4"/>
          <p:cNvSpPr/>
          <p:nvPr/>
        </p:nvSpPr>
        <p:spPr>
          <a:xfrm>
            <a:off x="3643305" y="1357298"/>
            <a:ext cx="71438" cy="50006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Down Arrow 5"/>
          <p:cNvSpPr/>
          <p:nvPr/>
        </p:nvSpPr>
        <p:spPr>
          <a:xfrm flipH="1">
            <a:off x="5572128" y="1406711"/>
            <a:ext cx="142880" cy="522091"/>
          </a:xfrm>
          <a:prstGeom prst="down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own Arrow 6"/>
          <p:cNvSpPr/>
          <p:nvPr/>
        </p:nvSpPr>
        <p:spPr>
          <a:xfrm>
            <a:off x="6500826" y="1643050"/>
            <a:ext cx="142876" cy="500066"/>
          </a:xfrm>
          <a:prstGeom prst="downArrow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6429388" y="134515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40D0"/>
                </a:solidFill>
              </a:rPr>
              <a:t>Blue Mask </a:t>
            </a:r>
            <a:endParaRPr lang="en-IN" b="1" dirty="0">
              <a:solidFill>
                <a:srgbClr val="0040D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1049521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  <a:r>
              <a:rPr lang="en-US" dirty="0"/>
              <a:t> </a:t>
            </a:r>
            <a:r>
              <a:rPr lang="en-US" b="1" dirty="0"/>
              <a:t>Mask</a:t>
            </a:r>
            <a:endParaRPr lang="en-IN" b="1" dirty="0"/>
          </a:p>
        </p:txBody>
      </p:sp>
      <p:sp>
        <p:nvSpPr>
          <p:cNvPr id="10" name="Rectangle 9"/>
          <p:cNvSpPr/>
          <p:nvPr/>
        </p:nvSpPr>
        <p:spPr>
          <a:xfrm>
            <a:off x="3524430" y="1049521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Black</a:t>
            </a:r>
            <a:r>
              <a:rPr lang="en-US" dirty="0"/>
              <a:t> </a:t>
            </a:r>
            <a:r>
              <a:rPr lang="en-US" b="1" dirty="0"/>
              <a:t>Mask</a:t>
            </a:r>
            <a:endParaRPr lang="en-IN" b="1" dirty="0"/>
          </a:p>
        </p:txBody>
      </p:sp>
      <p:sp>
        <p:nvSpPr>
          <p:cNvPr id="11" name="Rectangle 10"/>
          <p:cNvSpPr/>
          <p:nvPr/>
        </p:nvSpPr>
        <p:spPr>
          <a:xfrm>
            <a:off x="2000232" y="1263835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B0B60"/>
                </a:solidFill>
              </a:rPr>
              <a:t>Pink</a:t>
            </a:r>
            <a:r>
              <a:rPr lang="en-US" dirty="0">
                <a:solidFill>
                  <a:srgbClr val="EB0B60"/>
                </a:solidFill>
              </a:rPr>
              <a:t> </a:t>
            </a:r>
            <a:r>
              <a:rPr lang="en-US" b="1" dirty="0">
                <a:solidFill>
                  <a:srgbClr val="EB0B60"/>
                </a:solidFill>
              </a:rPr>
              <a:t>Mask</a:t>
            </a:r>
            <a:endParaRPr lang="en-IN" b="1" dirty="0">
              <a:solidFill>
                <a:srgbClr val="EB0B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00100" y="2714620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2892B"/>
                </a:solidFill>
              </a:rPr>
              <a:t>Green</a:t>
            </a:r>
            <a:r>
              <a:rPr lang="en-US" dirty="0">
                <a:solidFill>
                  <a:srgbClr val="32892B"/>
                </a:solidFill>
              </a:rPr>
              <a:t> </a:t>
            </a:r>
            <a:r>
              <a:rPr lang="en-US" b="1" dirty="0">
                <a:solidFill>
                  <a:srgbClr val="32892B"/>
                </a:solidFill>
              </a:rPr>
              <a:t>Mask</a:t>
            </a:r>
            <a:endParaRPr lang="en-IN" b="1" dirty="0">
              <a:solidFill>
                <a:srgbClr val="32892B"/>
              </a:solidFill>
            </a:endParaRPr>
          </a:p>
        </p:txBody>
      </p:sp>
      <p:pic>
        <p:nvPicPr>
          <p:cNvPr id="13" name="Picture 12" descr="yellow pc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09" y="4071942"/>
            <a:ext cx="1428760" cy="857256"/>
          </a:xfrm>
          <a:prstGeom prst="rect">
            <a:avLst/>
          </a:prstGeom>
        </p:spPr>
      </p:pic>
      <p:pic>
        <p:nvPicPr>
          <p:cNvPr id="14" name="Picture 13" descr="red_2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1" y="4357694"/>
            <a:ext cx="1996996" cy="928694"/>
          </a:xfrm>
          <a:prstGeom prst="rect">
            <a:avLst/>
          </a:prstGeom>
        </p:spPr>
      </p:pic>
      <p:sp>
        <p:nvSpPr>
          <p:cNvPr id="15" name="Left Arrow 14"/>
          <p:cNvSpPr/>
          <p:nvPr/>
        </p:nvSpPr>
        <p:spPr>
          <a:xfrm>
            <a:off x="5715007" y="4643446"/>
            <a:ext cx="642942" cy="71438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6429388" y="4429132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89800"/>
                </a:solidFill>
              </a:rPr>
              <a:t>Yellow Mask</a:t>
            </a:r>
            <a:endParaRPr lang="en-IN" b="1" dirty="0">
              <a:solidFill>
                <a:srgbClr val="C8980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000231" y="4786322"/>
            <a:ext cx="642942" cy="7143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1428728" y="4572008"/>
            <a:ext cx="857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Mask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28794" y="6215082"/>
            <a:ext cx="5429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400" b="1" dirty="0">
                <a:solidFill>
                  <a:srgbClr val="0033CC"/>
                </a:solidFill>
              </a:rPr>
              <a:t>Are You Looking for a PCB Sample in 24 Hours? Kindly Contact Us.</a:t>
            </a:r>
            <a:endParaRPr lang="en-IN" sz="1400" dirty="0">
              <a:solidFill>
                <a:srgbClr val="0033CC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14546" y="5857892"/>
            <a:ext cx="4643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26" name="流程图: 过程 4"/>
          <p:cNvSpPr/>
          <p:nvPr/>
        </p:nvSpPr>
        <p:spPr>
          <a:xfrm>
            <a:off x="2357422" y="5572140"/>
            <a:ext cx="4286280" cy="428628"/>
          </a:xfrm>
          <a:prstGeom prst="flowChartProcess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b="1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DIFFERENT COLOURS OF PCB</a:t>
            </a:r>
            <a:endParaRPr lang="en-IN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5" name="矩形 6"/>
          <p:cNvSpPr/>
          <p:nvPr/>
        </p:nvSpPr>
        <p:spPr>
          <a:xfrm>
            <a:off x="0" y="6515098"/>
            <a:ext cx="9144000" cy="342902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/>
              <a:t>WWW.REEYAACIRCUIT.COM</a:t>
            </a:r>
          </a:p>
        </p:txBody>
      </p:sp>
      <p:sp>
        <p:nvSpPr>
          <p:cNvPr id="28" name="Rectangle 3"/>
          <p:cNvSpPr/>
          <p:nvPr/>
        </p:nvSpPr>
        <p:spPr>
          <a:xfrm>
            <a:off x="0" y="214266"/>
            <a:ext cx="9143998" cy="714404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DIFFERENT COLOURS</a:t>
            </a:r>
          </a:p>
        </p:txBody>
      </p:sp>
      <p:pic>
        <p:nvPicPr>
          <p:cNvPr id="29" name="Picture 28" descr="REEYAA CIRCUIT only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214266"/>
            <a:ext cx="1142981" cy="857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4640</TotalTime>
  <Words>1275</Words>
  <Application>Microsoft Office PowerPoint</Application>
  <PresentationFormat>On-screen Show (4:3)</PresentationFormat>
  <Paragraphs>231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 Unicode MS</vt:lpstr>
      <vt:lpstr>Microsoft YaHei</vt:lpstr>
      <vt:lpstr>Microsoft YaHei</vt:lpstr>
      <vt:lpstr>黑体</vt:lpstr>
      <vt:lpstr>宋体</vt:lpstr>
      <vt:lpstr>Arial</vt:lpstr>
      <vt:lpstr>Bell MT</vt:lpstr>
      <vt:lpstr>Calibri</vt:lpstr>
      <vt:lpstr>Helvetica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341</cp:revision>
  <dcterms:created xsi:type="dcterms:W3CDTF">2021-07-03T06:30:09Z</dcterms:created>
  <dcterms:modified xsi:type="dcterms:W3CDTF">2023-06-01T09:28:20Z</dcterms:modified>
</cp:coreProperties>
</file>